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648" r:id="rId1"/>
  </p:sldMasterIdLst>
  <p:notesMasterIdLst>
    <p:notesMasterId r:id="rId26"/>
  </p:notesMasterIdLst>
  <p:sldIdLst>
    <p:sldId id="256" r:id="rId2"/>
    <p:sldId id="374" r:id="rId3"/>
    <p:sldId id="409" r:id="rId4"/>
    <p:sldId id="365" r:id="rId5"/>
    <p:sldId id="366" r:id="rId6"/>
    <p:sldId id="367" r:id="rId7"/>
    <p:sldId id="368" r:id="rId8"/>
    <p:sldId id="408" r:id="rId9"/>
    <p:sldId id="392" r:id="rId10"/>
    <p:sldId id="393" r:id="rId11"/>
    <p:sldId id="395" r:id="rId12"/>
    <p:sldId id="405" r:id="rId13"/>
    <p:sldId id="396" r:id="rId14"/>
    <p:sldId id="406" r:id="rId15"/>
    <p:sldId id="398" r:id="rId16"/>
    <p:sldId id="407" r:id="rId17"/>
    <p:sldId id="400" r:id="rId18"/>
    <p:sldId id="376" r:id="rId19"/>
    <p:sldId id="402" r:id="rId20"/>
    <p:sldId id="404" r:id="rId21"/>
    <p:sldId id="369" r:id="rId22"/>
    <p:sldId id="410" r:id="rId23"/>
    <p:sldId id="411" r:id="rId24"/>
    <p:sldId id="380" r:id="rId25"/>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ERNAN\Desktop\final%20trabajo%20de%20grado%20julio%202018\LAsant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'proyecciones de ventas'!$E$16</c:f>
              <c:strCache>
                <c:ptCount val="1"/>
                <c:pt idx="0">
                  <c:v>Ingresos Operacionales</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1"/>
            <c:dispEq val="1"/>
            <c:trendlineLbl>
              <c:layout>
                <c:manualLayout>
                  <c:x val="-0.56153633049894902"/>
                  <c:y val="-2.0588468134211956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1200" baseline="0" dirty="0">
                        <a:solidFill>
                          <a:schemeClr val="tx1"/>
                        </a:solidFill>
                      </a:rPr>
                      <a:t>y = 1E+07x + </a:t>
                    </a:r>
                    <a:r>
                      <a:rPr lang="es-CO" sz="1200" baseline="0" dirty="0" smtClean="0">
                        <a:solidFill>
                          <a:schemeClr val="tx1"/>
                        </a:solidFill>
                      </a:rPr>
                      <a:t>1E+08</a:t>
                    </a:r>
                  </a:p>
                  <a:p>
                    <a:pPr>
                      <a:defRPr/>
                    </a:pPr>
                    <a:r>
                      <a:rPr lang="es-CO" sz="1200" baseline="0" dirty="0" smtClean="0">
                        <a:solidFill>
                          <a:schemeClr val="tx1"/>
                        </a:solidFill>
                      </a:rPr>
                      <a:t>R2 =0,9111</a:t>
                    </a:r>
                    <a:r>
                      <a:rPr lang="es-CO" baseline="0" dirty="0">
                        <a:solidFill>
                          <a:schemeClr val="tx1"/>
                        </a:solidFill>
                      </a:rPr>
                      <a:t/>
                    </a:r>
                    <a:br>
                      <a:rPr lang="es-CO" baseline="0" dirty="0">
                        <a:solidFill>
                          <a:schemeClr val="tx1"/>
                        </a:solidFill>
                      </a:rPr>
                    </a:br>
                    <a:endParaRPr lang="es-CO" dirty="0">
                      <a:solidFill>
                        <a:schemeClr val="tx1"/>
                      </a:solidFill>
                    </a:endParaRP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rendlineLbl>
          </c:trendline>
          <c:val>
            <c:numRef>
              <c:f>'proyecciones de ventas'!$E$17:$E$21</c:f>
              <c:numCache>
                <c:formatCode>#,##0</c:formatCode>
                <c:ptCount val="5"/>
                <c:pt idx="0">
                  <c:v>131655373</c:v>
                </c:pt>
                <c:pt idx="1">
                  <c:v>140651719</c:v>
                </c:pt>
                <c:pt idx="2">
                  <c:v>169920295</c:v>
                </c:pt>
                <c:pt idx="3">
                  <c:v>170903791</c:v>
                </c:pt>
                <c:pt idx="4">
                  <c:v>186774484</c:v>
                </c:pt>
              </c:numCache>
            </c:numRef>
          </c:val>
          <c:smooth val="0"/>
          <c:extLst>
            <c:ext xmlns:c16="http://schemas.microsoft.com/office/drawing/2014/chart" uri="{C3380CC4-5D6E-409C-BE32-E72D297353CC}">
              <c16:uniqueId val="{00000000-F4F4-4DE8-A7E4-2883713F16D0}"/>
            </c:ext>
          </c:extLst>
        </c:ser>
        <c:ser>
          <c:idx val="1"/>
          <c:order val="1"/>
          <c:tx>
            <c:strRef>
              <c:f>'proyecciones de ventas'!$F$16</c:f>
              <c:strCache>
                <c:ptCount val="1"/>
                <c:pt idx="0">
                  <c:v>Consumo de Cajas Plegadizas</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val>
            <c:numRef>
              <c:f>'proyecciones de ventas'!$F$17:$F$21</c:f>
              <c:numCache>
                <c:formatCode>#,##0</c:formatCode>
                <c:ptCount val="5"/>
                <c:pt idx="0">
                  <c:v>52476539</c:v>
                </c:pt>
                <c:pt idx="1">
                  <c:v>66573259</c:v>
                </c:pt>
                <c:pt idx="2">
                  <c:v>57104546</c:v>
                </c:pt>
                <c:pt idx="3">
                  <c:v>84272655</c:v>
                </c:pt>
                <c:pt idx="4">
                  <c:v>52323144</c:v>
                </c:pt>
              </c:numCache>
            </c:numRef>
          </c:val>
          <c:smooth val="0"/>
          <c:extLst>
            <c:ext xmlns:c16="http://schemas.microsoft.com/office/drawing/2014/chart" uri="{C3380CC4-5D6E-409C-BE32-E72D297353CC}">
              <c16:uniqueId val="{00000001-F4F4-4DE8-A7E4-2883713F16D0}"/>
            </c:ext>
          </c:extLst>
        </c:ser>
        <c:dLbls>
          <c:showLegendKey val="0"/>
          <c:showVal val="0"/>
          <c:showCatName val="0"/>
          <c:showSerName val="0"/>
          <c:showPercent val="0"/>
          <c:showBubbleSize val="0"/>
        </c:dLbls>
        <c:smooth val="0"/>
        <c:axId val="-751649984"/>
        <c:axId val="-751645088"/>
      </c:lineChart>
      <c:catAx>
        <c:axId val="-7516499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51645088"/>
        <c:crosses val="autoZero"/>
        <c:auto val="1"/>
        <c:lblAlgn val="ctr"/>
        <c:lblOffset val="100"/>
        <c:noMultiLvlLbl val="0"/>
      </c:catAx>
      <c:valAx>
        <c:axId val="-7516450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751649984"/>
        <c:crosses val="autoZero"/>
        <c:crossBetween val="between"/>
      </c:valAx>
      <c:spPr>
        <a:noFill/>
        <a:ln>
          <a:noFill/>
        </a:ln>
        <a:effectLst/>
      </c:spPr>
    </c:plotArea>
    <c:legend>
      <c:legendPos val="b"/>
      <c:layout>
        <c:manualLayout>
          <c:xMode val="edge"/>
          <c:yMode val="edge"/>
          <c:x val="9.2749125109361327E-2"/>
          <c:y val="0.66666447944007001"/>
          <c:w val="0.81450153105861767"/>
          <c:h val="0.305557742782152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legend>
    <c:plotVisOnly val="1"/>
    <c:dispBlanksAs val="gap"/>
    <c:showDLblsOverMax val="0"/>
  </c:chart>
  <c:spPr>
    <a:solidFill>
      <a:schemeClr val="tx1">
        <a:alpha val="0"/>
      </a:schemeClr>
    </a:solidFill>
    <a:ln w="9525" cap="flat" cmpd="sng" algn="ctr">
      <a:solidFill>
        <a:schemeClr val="tx1">
          <a:lumMod val="15000"/>
          <a:lumOff val="8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AAC7-45BF-47AF-99F8-AFDCFC01061B}" type="datetimeFigureOut">
              <a:rPr lang="es-CO" smtClean="0"/>
              <a:pPr/>
              <a:t>18/08/2018</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74BFCA-6602-4B64-A0BD-7128E82A79F0}" type="slidenum">
              <a:rPr lang="es-CO" smtClean="0"/>
              <a:pPr/>
              <a:t>‹Nº›</a:t>
            </a:fld>
            <a:endParaRPr lang="es-CO"/>
          </a:p>
        </p:txBody>
      </p:sp>
    </p:spTree>
    <p:extLst>
      <p:ext uri="{BB962C8B-B14F-4D97-AF65-F5344CB8AC3E}">
        <p14:creationId xmlns:p14="http://schemas.microsoft.com/office/powerpoint/2010/main" val="299440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5674BFCA-6602-4B64-A0BD-7128E82A79F0}" type="slidenum">
              <a:rPr lang="es-CO" smtClean="0"/>
              <a:pPr/>
              <a:t>1</a:t>
            </a:fld>
            <a:endParaRPr lang="es-CO"/>
          </a:p>
        </p:txBody>
      </p:sp>
    </p:spTree>
    <p:extLst>
      <p:ext uri="{BB962C8B-B14F-4D97-AF65-F5344CB8AC3E}">
        <p14:creationId xmlns:p14="http://schemas.microsoft.com/office/powerpoint/2010/main" val="187519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674BFCA-6602-4B64-A0BD-7128E82A79F0}" type="slidenum">
              <a:rPr lang="es-CO" smtClean="0"/>
              <a:pPr/>
              <a:t>8</a:t>
            </a:fld>
            <a:endParaRPr lang="es-CO"/>
          </a:p>
        </p:txBody>
      </p:sp>
    </p:spTree>
    <p:extLst>
      <p:ext uri="{BB962C8B-B14F-4D97-AF65-F5344CB8AC3E}">
        <p14:creationId xmlns:p14="http://schemas.microsoft.com/office/powerpoint/2010/main" val="1529916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08FA71BD-3ED5-469E-AD61-9F55AA2BA581}" type="datetime1">
              <a:rPr lang="es-CO" smtClean="0"/>
              <a:pPr/>
              <a:t>18/08/2018</a:t>
            </a:fld>
            <a:endParaRPr lang="es-CO"/>
          </a:p>
        </p:txBody>
      </p:sp>
      <p:sp>
        <p:nvSpPr>
          <p:cNvPr id="5" name="4 Marcador de pie de página"/>
          <p:cNvSpPr>
            <a:spLocks noGrp="1"/>
          </p:cNvSpPr>
          <p:nvPr>
            <p:ph type="ftr" sz="quarter" idx="11"/>
          </p:nvPr>
        </p:nvSpPr>
        <p:spPr/>
        <p:txBody>
          <a:bodyPr/>
          <a:lstStyle/>
          <a:p>
            <a:r>
              <a:rPr lang="es-CO"/>
              <a:t>ADRIANA BELTRAN ARIZA </a:t>
            </a:r>
          </a:p>
        </p:txBody>
      </p:sp>
      <p:sp>
        <p:nvSpPr>
          <p:cNvPr id="6" name="5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6F7B29F3-BC57-4A6D-877E-612DC2CD5007}" type="datetime1">
              <a:rPr lang="es-CO" smtClean="0"/>
              <a:pPr/>
              <a:t>18/08/2018</a:t>
            </a:fld>
            <a:endParaRPr lang="es-CO"/>
          </a:p>
        </p:txBody>
      </p:sp>
      <p:sp>
        <p:nvSpPr>
          <p:cNvPr id="5" name="4 Marcador de pie de página"/>
          <p:cNvSpPr>
            <a:spLocks noGrp="1"/>
          </p:cNvSpPr>
          <p:nvPr>
            <p:ph type="ftr" sz="quarter" idx="11"/>
          </p:nvPr>
        </p:nvSpPr>
        <p:spPr/>
        <p:txBody>
          <a:bodyPr/>
          <a:lstStyle/>
          <a:p>
            <a:r>
              <a:rPr lang="es-CO"/>
              <a:t>ADRIANA BELTRAN ARIZA </a:t>
            </a:r>
          </a:p>
        </p:txBody>
      </p:sp>
      <p:sp>
        <p:nvSpPr>
          <p:cNvPr id="6" name="5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4E70D444-AC17-4098-88AE-477ED35B62C0}" type="datetime1">
              <a:rPr lang="es-CO" smtClean="0"/>
              <a:pPr/>
              <a:t>18/08/2018</a:t>
            </a:fld>
            <a:endParaRPr lang="es-CO"/>
          </a:p>
        </p:txBody>
      </p:sp>
      <p:sp>
        <p:nvSpPr>
          <p:cNvPr id="5" name="4 Marcador de pie de página"/>
          <p:cNvSpPr>
            <a:spLocks noGrp="1"/>
          </p:cNvSpPr>
          <p:nvPr>
            <p:ph type="ftr" sz="quarter" idx="11"/>
          </p:nvPr>
        </p:nvSpPr>
        <p:spPr/>
        <p:txBody>
          <a:bodyPr/>
          <a:lstStyle/>
          <a:p>
            <a:r>
              <a:rPr lang="es-CO"/>
              <a:t>ADRIANA BELTRAN ARIZA </a:t>
            </a:r>
          </a:p>
        </p:txBody>
      </p:sp>
      <p:sp>
        <p:nvSpPr>
          <p:cNvPr id="6" name="5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9BEF9BDB-D746-44DE-9F23-1DF659647342}" type="datetime1">
              <a:rPr lang="es-CO" smtClean="0"/>
              <a:pPr/>
              <a:t>18/08/2018</a:t>
            </a:fld>
            <a:endParaRPr lang="es-CO"/>
          </a:p>
        </p:txBody>
      </p:sp>
      <p:sp>
        <p:nvSpPr>
          <p:cNvPr id="5" name="4 Marcador de pie de página"/>
          <p:cNvSpPr>
            <a:spLocks noGrp="1"/>
          </p:cNvSpPr>
          <p:nvPr>
            <p:ph type="ftr" sz="quarter" idx="11"/>
          </p:nvPr>
        </p:nvSpPr>
        <p:spPr/>
        <p:txBody>
          <a:bodyPr/>
          <a:lstStyle/>
          <a:p>
            <a:r>
              <a:rPr lang="es-CO"/>
              <a:t>ADRIANA BELTRAN ARIZA </a:t>
            </a:r>
          </a:p>
        </p:txBody>
      </p:sp>
      <p:sp>
        <p:nvSpPr>
          <p:cNvPr id="6" name="5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E70817B-925E-46F4-9B11-4BA386B1F6F0}" type="datetime1">
              <a:rPr lang="es-CO" smtClean="0"/>
              <a:pPr/>
              <a:t>18/08/2018</a:t>
            </a:fld>
            <a:endParaRPr lang="es-CO"/>
          </a:p>
        </p:txBody>
      </p:sp>
      <p:sp>
        <p:nvSpPr>
          <p:cNvPr id="5" name="4 Marcador de pie de página"/>
          <p:cNvSpPr>
            <a:spLocks noGrp="1"/>
          </p:cNvSpPr>
          <p:nvPr>
            <p:ph type="ftr" sz="quarter" idx="11"/>
          </p:nvPr>
        </p:nvSpPr>
        <p:spPr/>
        <p:txBody>
          <a:bodyPr/>
          <a:lstStyle/>
          <a:p>
            <a:r>
              <a:rPr lang="es-CO"/>
              <a:t>ADRIANA BELTRAN ARIZA </a:t>
            </a:r>
          </a:p>
        </p:txBody>
      </p:sp>
      <p:sp>
        <p:nvSpPr>
          <p:cNvPr id="6" name="5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13557774-7D36-4415-A177-A8526292F8C6}" type="datetime1">
              <a:rPr lang="es-CO" smtClean="0"/>
              <a:pPr/>
              <a:t>18/08/2018</a:t>
            </a:fld>
            <a:endParaRPr lang="es-CO"/>
          </a:p>
        </p:txBody>
      </p:sp>
      <p:sp>
        <p:nvSpPr>
          <p:cNvPr id="6" name="5 Marcador de pie de página"/>
          <p:cNvSpPr>
            <a:spLocks noGrp="1"/>
          </p:cNvSpPr>
          <p:nvPr>
            <p:ph type="ftr" sz="quarter" idx="11"/>
          </p:nvPr>
        </p:nvSpPr>
        <p:spPr/>
        <p:txBody>
          <a:bodyPr/>
          <a:lstStyle/>
          <a:p>
            <a:r>
              <a:rPr lang="es-CO"/>
              <a:t>ADRIANA BELTRAN ARIZA </a:t>
            </a:r>
          </a:p>
        </p:txBody>
      </p:sp>
      <p:sp>
        <p:nvSpPr>
          <p:cNvPr id="7" name="6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BBF5A962-A0B5-4849-8942-E1F961187041}" type="datetime1">
              <a:rPr lang="es-CO" smtClean="0"/>
              <a:pPr/>
              <a:t>18/08/2018</a:t>
            </a:fld>
            <a:endParaRPr lang="es-CO"/>
          </a:p>
        </p:txBody>
      </p:sp>
      <p:sp>
        <p:nvSpPr>
          <p:cNvPr id="8" name="7 Marcador de pie de página"/>
          <p:cNvSpPr>
            <a:spLocks noGrp="1"/>
          </p:cNvSpPr>
          <p:nvPr>
            <p:ph type="ftr" sz="quarter" idx="11"/>
          </p:nvPr>
        </p:nvSpPr>
        <p:spPr/>
        <p:txBody>
          <a:bodyPr/>
          <a:lstStyle/>
          <a:p>
            <a:r>
              <a:rPr lang="es-CO"/>
              <a:t>ADRIANA BELTRAN ARIZA </a:t>
            </a:r>
          </a:p>
        </p:txBody>
      </p:sp>
      <p:sp>
        <p:nvSpPr>
          <p:cNvPr id="9" name="8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1D037D38-F199-47A4-9DA4-7E9EF78A0E72}" type="datetime1">
              <a:rPr lang="es-CO" smtClean="0"/>
              <a:pPr/>
              <a:t>18/08/2018</a:t>
            </a:fld>
            <a:endParaRPr lang="es-CO"/>
          </a:p>
        </p:txBody>
      </p:sp>
      <p:sp>
        <p:nvSpPr>
          <p:cNvPr id="4" name="3 Marcador de pie de página"/>
          <p:cNvSpPr>
            <a:spLocks noGrp="1"/>
          </p:cNvSpPr>
          <p:nvPr>
            <p:ph type="ftr" sz="quarter" idx="11"/>
          </p:nvPr>
        </p:nvSpPr>
        <p:spPr/>
        <p:txBody>
          <a:bodyPr/>
          <a:lstStyle/>
          <a:p>
            <a:r>
              <a:rPr lang="es-CO"/>
              <a:t>ADRIANA BELTRAN ARIZA </a:t>
            </a:r>
          </a:p>
        </p:txBody>
      </p:sp>
      <p:sp>
        <p:nvSpPr>
          <p:cNvPr id="5" name="4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A6E6394-59C7-46BE-9949-EF9A269F65C8}" type="datetime1">
              <a:rPr lang="es-CO" smtClean="0"/>
              <a:pPr/>
              <a:t>18/08/2018</a:t>
            </a:fld>
            <a:endParaRPr lang="es-CO"/>
          </a:p>
        </p:txBody>
      </p:sp>
      <p:sp>
        <p:nvSpPr>
          <p:cNvPr id="3" name="2 Marcador de pie de página"/>
          <p:cNvSpPr>
            <a:spLocks noGrp="1"/>
          </p:cNvSpPr>
          <p:nvPr>
            <p:ph type="ftr" sz="quarter" idx="11"/>
          </p:nvPr>
        </p:nvSpPr>
        <p:spPr/>
        <p:txBody>
          <a:bodyPr/>
          <a:lstStyle/>
          <a:p>
            <a:r>
              <a:rPr lang="es-CO"/>
              <a:t>ADRIANA BELTRAN ARIZA </a:t>
            </a:r>
          </a:p>
        </p:txBody>
      </p:sp>
      <p:sp>
        <p:nvSpPr>
          <p:cNvPr id="4" name="3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C4864BA-65B5-4CA4-A96D-AEF5033EDEA6}" type="datetime1">
              <a:rPr lang="es-CO" smtClean="0"/>
              <a:pPr/>
              <a:t>18/08/2018</a:t>
            </a:fld>
            <a:endParaRPr lang="es-CO"/>
          </a:p>
        </p:txBody>
      </p:sp>
      <p:sp>
        <p:nvSpPr>
          <p:cNvPr id="6" name="5 Marcador de pie de página"/>
          <p:cNvSpPr>
            <a:spLocks noGrp="1"/>
          </p:cNvSpPr>
          <p:nvPr>
            <p:ph type="ftr" sz="quarter" idx="11"/>
          </p:nvPr>
        </p:nvSpPr>
        <p:spPr/>
        <p:txBody>
          <a:bodyPr/>
          <a:lstStyle/>
          <a:p>
            <a:r>
              <a:rPr lang="es-CO"/>
              <a:t>ADRIANA BELTRAN ARIZA </a:t>
            </a:r>
          </a:p>
        </p:txBody>
      </p:sp>
      <p:sp>
        <p:nvSpPr>
          <p:cNvPr id="7" name="6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7D169A8-FEDE-4E41-B876-2859F9F8BC3A}" type="datetime1">
              <a:rPr lang="es-CO" smtClean="0"/>
              <a:pPr/>
              <a:t>18/08/2018</a:t>
            </a:fld>
            <a:endParaRPr lang="es-CO"/>
          </a:p>
        </p:txBody>
      </p:sp>
      <p:sp>
        <p:nvSpPr>
          <p:cNvPr id="6" name="5 Marcador de pie de página"/>
          <p:cNvSpPr>
            <a:spLocks noGrp="1"/>
          </p:cNvSpPr>
          <p:nvPr>
            <p:ph type="ftr" sz="quarter" idx="11"/>
          </p:nvPr>
        </p:nvSpPr>
        <p:spPr/>
        <p:txBody>
          <a:bodyPr/>
          <a:lstStyle/>
          <a:p>
            <a:r>
              <a:rPr lang="es-CO"/>
              <a:t>ADRIANA BELTRAN ARIZA </a:t>
            </a:r>
          </a:p>
        </p:txBody>
      </p:sp>
      <p:sp>
        <p:nvSpPr>
          <p:cNvPr id="7" name="6 Marcador de número de diapositiva"/>
          <p:cNvSpPr>
            <a:spLocks noGrp="1"/>
          </p:cNvSpPr>
          <p:nvPr>
            <p:ph type="sldNum" sz="quarter" idx="12"/>
          </p:nvPr>
        </p:nvSpPr>
        <p:spPr/>
        <p:txBody>
          <a:bodyPr/>
          <a:lstStyle/>
          <a:p>
            <a:fld id="{87B2640E-5270-464F-BBD4-573C699B527F}" type="slidenum">
              <a:rPr lang="es-CO" smtClean="0"/>
              <a:pPr/>
              <a:t>‹Nº›</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F4A6E-859A-4E74-A039-76174609A3B5}" type="datetime1">
              <a:rPr lang="es-CO" smtClean="0"/>
              <a:pPr/>
              <a:t>18/08/2018</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CO"/>
              <a:t>ADRIANA BELTRAN ARIZA </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2640E-5270-464F-BBD4-573C699B527F}" type="slidenum">
              <a:rPr lang="es-CO" smtClean="0"/>
              <a:pPr/>
              <a:t>‹Nº›</a:t>
            </a:fld>
            <a:endParaRPr 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2.emf"/><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2.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3.emf"/><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4.png"/><Relationship Id="rId4" Type="http://schemas.openxmlformats.org/officeDocument/2006/relationships/image" Target="../media/image2.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15.emf"/><Relationship Id="rId4" Type="http://schemas.openxmlformats.org/officeDocument/2006/relationships/image" Target="../media/image2.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16.emf"/><Relationship Id="rId4" Type="http://schemas.openxmlformats.org/officeDocument/2006/relationships/image" Target="../media/image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2.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17.emf"/><Relationship Id="rId4" Type="http://schemas.openxmlformats.org/officeDocument/2006/relationships/image" Target="../media/image2.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wmf"/><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18.emf"/><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2.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2.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24.vml"/><Relationship Id="rId5" Type="http://schemas.openxmlformats.org/officeDocument/2006/relationships/oleObject" Target="../embeddings/oleObject25.bin"/><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1.png"/><Relationship Id="rId5" Type="http://schemas.openxmlformats.org/officeDocument/2006/relationships/image" Target="../media/image2.w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chart" Target="../charts/chart1.xml"/><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ext uri="{D42A27DB-BD31-4B8C-83A1-F6EECF244321}">
                <p14:modId xmlns:p14="http://schemas.microsoft.com/office/powerpoint/2010/main" val="4079571262"/>
              </p:ext>
            </p:extLst>
          </p:nvPr>
        </p:nvGraphicFramePr>
        <p:xfrm>
          <a:off x="12034" y="2628630"/>
          <a:ext cx="3994470" cy="2672578"/>
        </p:xfrm>
        <a:graphic>
          <a:graphicData uri="http://schemas.openxmlformats.org/presentationml/2006/ole">
            <mc:AlternateContent xmlns:mc="http://schemas.openxmlformats.org/markup-compatibility/2006">
              <mc:Choice xmlns:v="urn:schemas-microsoft-com:vml" Requires="v">
                <p:oleObj spid="_x0000_s1108" name="Image" r:id="rId5" imgW="4382640" imgH="3340080" progId="Photoshop.Image.17">
                  <p:embed/>
                </p:oleObj>
              </mc:Choice>
              <mc:Fallback>
                <p:oleObj name="Image" r:id="rId5" imgW="4382640" imgH="3340080" progId="Photoshop.Image.17">
                  <p:embed/>
                  <p:pic>
                    <p:nvPicPr>
                      <p:cNvPr id="0" name=""/>
                      <p:cNvPicPr/>
                      <p:nvPr/>
                    </p:nvPicPr>
                    <p:blipFill>
                      <a:blip r:embed="rId6"/>
                      <a:stretch>
                        <a:fillRect/>
                      </a:stretch>
                    </p:blipFill>
                    <p:spPr>
                      <a:xfrm>
                        <a:off x="12034" y="2628630"/>
                        <a:ext cx="3994470" cy="2672578"/>
                      </a:xfrm>
                      <a:prstGeom prst="rect">
                        <a:avLst/>
                      </a:prstGeom>
                    </p:spPr>
                  </p:pic>
                </p:oleObj>
              </mc:Fallback>
            </mc:AlternateContent>
          </a:graphicData>
        </a:graphic>
      </p:graphicFrame>
      <p:sp>
        <p:nvSpPr>
          <p:cNvPr id="2" name="1 Rectángulo"/>
          <p:cNvSpPr/>
          <p:nvPr/>
        </p:nvSpPr>
        <p:spPr>
          <a:xfrm>
            <a:off x="3851920" y="2636912"/>
            <a:ext cx="1511952" cy="369332"/>
          </a:xfrm>
          <a:prstGeom prst="rect">
            <a:avLst/>
          </a:prstGeom>
        </p:spPr>
        <p:txBody>
          <a:bodyPr wrap="none">
            <a:spAutoFit/>
          </a:bodyPr>
          <a:lstStyle/>
          <a:p>
            <a:pPr algn="ctr">
              <a:defRPr/>
            </a:pPr>
            <a:r>
              <a:rPr lang="es-E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BIENVENIDOS</a:t>
            </a:r>
          </a:p>
        </p:txBody>
      </p:sp>
      <p:sp>
        <p:nvSpPr>
          <p:cNvPr id="3" name="2 Rectángulo"/>
          <p:cNvSpPr/>
          <p:nvPr/>
        </p:nvSpPr>
        <p:spPr>
          <a:xfrm>
            <a:off x="323528" y="2996952"/>
            <a:ext cx="8424936" cy="1938992"/>
          </a:xfrm>
          <a:prstGeom prst="rect">
            <a:avLst/>
          </a:prstGeom>
        </p:spPr>
        <p:txBody>
          <a:bodyPr wrap="square">
            <a:spAutoFit/>
          </a:bodyPr>
          <a:lstStyle/>
          <a:p>
            <a:pPr algn="ctr"/>
            <a:r>
              <a:rPr lang="es-CO" b="1" dirty="0" smtClean="0"/>
              <a:t>Estudio de factibilidad de una empresa de productos impresos para </a:t>
            </a:r>
          </a:p>
          <a:p>
            <a:pPr algn="ctr"/>
            <a:r>
              <a:rPr lang="es-CO" b="1" dirty="0" smtClean="0"/>
              <a:t>el sector farmacéutico</a:t>
            </a:r>
            <a:endParaRPr lang="es-CO" dirty="0" smtClean="0"/>
          </a:p>
          <a:p>
            <a:pPr algn="ctr"/>
            <a:endParaRPr lang="es-CO" dirty="0"/>
          </a:p>
          <a:p>
            <a:pPr algn="ctr"/>
            <a:r>
              <a:rPr lang="es-CO" sz="1600" dirty="0"/>
              <a:t>Hernán Arévalo </a:t>
            </a:r>
            <a:r>
              <a:rPr lang="es-CO" sz="1600" dirty="0" smtClean="0"/>
              <a:t>Guerrero</a:t>
            </a:r>
          </a:p>
          <a:p>
            <a:pPr algn="ctr"/>
            <a:r>
              <a:rPr lang="es-CO" sz="1600" dirty="0" smtClean="0"/>
              <a:t>Carlos </a:t>
            </a:r>
            <a:r>
              <a:rPr lang="es-CO" sz="1600" dirty="0"/>
              <a:t>Andrés Díaz </a:t>
            </a:r>
            <a:endParaRPr lang="es-CO" sz="1600" dirty="0" smtClean="0"/>
          </a:p>
          <a:p>
            <a:pPr algn="ctr"/>
            <a:r>
              <a:rPr lang="es-CO" sz="1600" dirty="0" smtClean="0"/>
              <a:t>Iván </a:t>
            </a:r>
            <a:r>
              <a:rPr lang="es-CO" sz="1600" dirty="0"/>
              <a:t>Darío García </a:t>
            </a:r>
            <a:endParaRPr lang="es-CO" sz="2400" b="1" dirty="0">
              <a:solidFill>
                <a:schemeClr val="tx2"/>
              </a:solidFill>
              <a:effectLst>
                <a:outerShdw blurRad="38100" dist="38100" dir="2700000" algn="tl">
                  <a:srgbClr val="C0C0C0"/>
                </a:outerShdw>
              </a:effectLst>
            </a:endParaRPr>
          </a:p>
          <a:p>
            <a:pPr algn="ctr">
              <a:defRPr/>
            </a:pPr>
            <a:r>
              <a:rPr lang="es-CO" b="1" dirty="0"/>
              <a:t>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3632885513"/>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25636"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287522" y="806475"/>
            <a:ext cx="8568952"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Estimación de la Demanda de Cajas Plegadizas</a:t>
            </a:r>
            <a:endParaRPr lang="es-CO" sz="3000" b="1" dirty="0">
              <a:latin typeface="+mj-lt"/>
              <a:cs typeface="Times New Roman" pitchFamily="18" charset="0"/>
            </a:endParaRPr>
          </a:p>
        </p:txBody>
      </p:sp>
      <p:sp>
        <p:nvSpPr>
          <p:cNvPr id="6" name="Rectángulo 5"/>
          <p:cNvSpPr/>
          <p:nvPr/>
        </p:nvSpPr>
        <p:spPr>
          <a:xfrm>
            <a:off x="5292080" y="2474312"/>
            <a:ext cx="2952328" cy="738664"/>
          </a:xfrm>
          <a:prstGeom prst="rect">
            <a:avLst/>
          </a:prstGeom>
        </p:spPr>
        <p:txBody>
          <a:bodyPr wrap="square">
            <a:spAutoFit/>
          </a:bodyPr>
          <a:lstStyle/>
          <a:p>
            <a:r>
              <a:rPr lang="es-CO" sz="1400" b="1" dirty="0" smtClean="0"/>
              <a:t>Mercado </a:t>
            </a:r>
            <a:r>
              <a:rPr lang="es-CO" sz="1400" b="1" dirty="0"/>
              <a:t>de farmacéuticos en Colombia. </a:t>
            </a:r>
            <a:r>
              <a:rPr lang="es-CO" sz="1400" dirty="0"/>
              <a:t>Datos obtenidos de </a:t>
            </a:r>
            <a:r>
              <a:rPr lang="es-CO" sz="1400" dirty="0" err="1"/>
              <a:t>Invest</a:t>
            </a:r>
            <a:r>
              <a:rPr lang="es-CO" sz="1400" dirty="0"/>
              <a:t> in </a:t>
            </a:r>
            <a:r>
              <a:rPr lang="es-CO" sz="1400" dirty="0" smtClean="0"/>
              <a:t>Bogotá </a:t>
            </a:r>
            <a:r>
              <a:rPr lang="es-CO" sz="1400" dirty="0"/>
              <a:t>(2018,p.2)</a:t>
            </a:r>
          </a:p>
        </p:txBody>
      </p:sp>
      <p:pic>
        <p:nvPicPr>
          <p:cNvPr id="7" name="Imagen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72" y="1676644"/>
            <a:ext cx="4367295" cy="2472436"/>
          </a:xfrm>
          <a:prstGeom prst="rect">
            <a:avLst/>
          </a:prstGeom>
          <a:extLst/>
        </p:spPr>
        <p:style>
          <a:lnRef idx="2">
            <a:schemeClr val="dk1"/>
          </a:lnRef>
          <a:fillRef idx="1">
            <a:schemeClr val="lt1"/>
          </a:fillRef>
          <a:effectRef idx="0">
            <a:schemeClr val="dk1"/>
          </a:effectRef>
          <a:fontRef idx="minor">
            <a:schemeClr val="dk1"/>
          </a:fontRef>
        </p:style>
      </p:pic>
      <p:graphicFrame>
        <p:nvGraphicFramePr>
          <p:cNvPr id="3" name="Tabla 2"/>
          <p:cNvGraphicFramePr>
            <a:graphicFrameLocks noGrp="1"/>
          </p:cNvGraphicFramePr>
          <p:nvPr>
            <p:extLst>
              <p:ext uri="{D42A27DB-BD31-4B8C-83A1-F6EECF244321}">
                <p14:modId xmlns:p14="http://schemas.microsoft.com/office/powerpoint/2010/main" val="2830717733"/>
              </p:ext>
            </p:extLst>
          </p:nvPr>
        </p:nvGraphicFramePr>
        <p:xfrm>
          <a:off x="529672" y="4365104"/>
          <a:ext cx="5770520" cy="1645920"/>
        </p:xfrm>
        <a:graphic>
          <a:graphicData uri="http://schemas.openxmlformats.org/drawingml/2006/table">
            <a:tbl>
              <a:tblPr firstRow="1" firstCol="1" bandRow="1">
                <a:tableStyleId>{5C22544A-7EE6-4342-B048-85BDC9FD1C3A}</a:tableStyleId>
              </a:tblPr>
              <a:tblGrid>
                <a:gridCol w="1441196">
                  <a:extLst>
                    <a:ext uri="{9D8B030D-6E8A-4147-A177-3AD203B41FA5}">
                      <a16:colId xmlns:a16="http://schemas.microsoft.com/office/drawing/2014/main" val="20000"/>
                    </a:ext>
                  </a:extLst>
                </a:gridCol>
                <a:gridCol w="1733730">
                  <a:extLst>
                    <a:ext uri="{9D8B030D-6E8A-4147-A177-3AD203B41FA5}">
                      <a16:colId xmlns:a16="http://schemas.microsoft.com/office/drawing/2014/main" val="20001"/>
                    </a:ext>
                  </a:extLst>
                </a:gridCol>
                <a:gridCol w="2595594">
                  <a:extLst>
                    <a:ext uri="{9D8B030D-6E8A-4147-A177-3AD203B41FA5}">
                      <a16:colId xmlns:a16="http://schemas.microsoft.com/office/drawing/2014/main" val="20002"/>
                    </a:ext>
                  </a:extLst>
                </a:gridCol>
              </a:tblGrid>
              <a:tr h="178435">
                <a:tc>
                  <a:txBody>
                    <a:bodyPr/>
                    <a:lstStyle/>
                    <a:p>
                      <a:pPr indent="288290" algn="ctr">
                        <a:lnSpc>
                          <a:spcPct val="150000"/>
                        </a:lnSpc>
                        <a:spcAft>
                          <a:spcPts val="0"/>
                        </a:spcAft>
                      </a:pPr>
                      <a:r>
                        <a:rPr lang="es-CO" sz="1200" dirty="0" smtClean="0">
                          <a:effectLst/>
                        </a:rPr>
                        <a:t>Año Proyectado</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smtClean="0">
                          <a:effectLst/>
                        </a:rPr>
                        <a:t>Crecimiento (%)</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Unidades de cajas plegadizas</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7810">
                <a:tc>
                  <a:txBody>
                    <a:bodyPr/>
                    <a:lstStyle/>
                    <a:p>
                      <a:pPr indent="288290" algn="ctr">
                        <a:lnSpc>
                          <a:spcPct val="150000"/>
                        </a:lnSpc>
                        <a:spcAft>
                          <a:spcPts val="0"/>
                        </a:spcAft>
                      </a:pPr>
                      <a:r>
                        <a:rPr lang="es-CO" sz="1200" dirty="0">
                          <a:effectLst/>
                        </a:rPr>
                        <a:t>1</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5,54</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60.283.785</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7810">
                <a:tc>
                  <a:txBody>
                    <a:bodyPr/>
                    <a:lstStyle/>
                    <a:p>
                      <a:pPr indent="288290" algn="ctr">
                        <a:lnSpc>
                          <a:spcPct val="150000"/>
                        </a:lnSpc>
                        <a:spcAft>
                          <a:spcPts val="0"/>
                        </a:spcAft>
                      </a:pPr>
                      <a:r>
                        <a:rPr lang="es-CO" sz="1200" dirty="0">
                          <a:effectLst/>
                        </a:rPr>
                        <a:t>2</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5,68</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63.707.904</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57810">
                <a:tc>
                  <a:txBody>
                    <a:bodyPr/>
                    <a:lstStyle/>
                    <a:p>
                      <a:pPr indent="288290" algn="ctr">
                        <a:lnSpc>
                          <a:spcPct val="150000"/>
                        </a:lnSpc>
                        <a:spcAft>
                          <a:spcPts val="0"/>
                        </a:spcAft>
                      </a:pPr>
                      <a:r>
                        <a:rPr lang="es-CO" sz="1200" dirty="0">
                          <a:effectLst/>
                        </a:rPr>
                        <a:t>3</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5,91</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67.473.041</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57810">
                <a:tc>
                  <a:txBody>
                    <a:bodyPr/>
                    <a:lstStyle/>
                    <a:p>
                      <a:pPr indent="288290" algn="ctr">
                        <a:lnSpc>
                          <a:spcPct val="150000"/>
                        </a:lnSpc>
                        <a:spcAft>
                          <a:spcPts val="0"/>
                        </a:spcAft>
                      </a:pPr>
                      <a:r>
                        <a:rPr lang="es-CO" sz="1200" dirty="0">
                          <a:effectLst/>
                        </a:rPr>
                        <a:t>4</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6,02</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71.534.918</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57810">
                <a:tc>
                  <a:txBody>
                    <a:bodyPr/>
                    <a:lstStyle/>
                    <a:p>
                      <a:pPr indent="288290" algn="ctr">
                        <a:lnSpc>
                          <a:spcPct val="150000"/>
                        </a:lnSpc>
                        <a:spcAft>
                          <a:spcPts val="0"/>
                        </a:spcAft>
                      </a:pPr>
                      <a:r>
                        <a:rPr lang="es-CO" sz="1200" dirty="0">
                          <a:effectLst/>
                        </a:rPr>
                        <a:t>5</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6,15</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88290" algn="ctr">
                        <a:lnSpc>
                          <a:spcPct val="150000"/>
                        </a:lnSpc>
                        <a:spcAft>
                          <a:spcPts val="0"/>
                        </a:spcAft>
                      </a:pPr>
                      <a:r>
                        <a:rPr lang="es-CO" sz="1200" dirty="0">
                          <a:effectLst/>
                        </a:rPr>
                        <a:t>75.934.315</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8" name="Rectángulo 7"/>
          <p:cNvSpPr/>
          <p:nvPr/>
        </p:nvSpPr>
        <p:spPr>
          <a:xfrm>
            <a:off x="6516216" y="4653136"/>
            <a:ext cx="2232248" cy="954107"/>
          </a:xfrm>
          <a:prstGeom prst="rect">
            <a:avLst/>
          </a:prstGeom>
        </p:spPr>
        <p:txBody>
          <a:bodyPr wrap="square">
            <a:spAutoFit/>
          </a:bodyPr>
          <a:lstStyle/>
          <a:p>
            <a:pPr>
              <a:spcAft>
                <a:spcPts val="0"/>
              </a:spcAft>
            </a:pPr>
            <a:r>
              <a:rPr lang="es-CO" sz="1400" b="1" dirty="0" smtClean="0">
                <a:ea typeface="Calibri" panose="020F0502020204030204" pitchFamily="34" charset="0"/>
                <a:cs typeface="Times New Roman" panose="02020603050405020304" pitchFamily="18" charset="0"/>
              </a:rPr>
              <a:t>Crecimiento </a:t>
            </a:r>
            <a:r>
              <a:rPr lang="es-CO" sz="1400" b="1" dirty="0">
                <a:ea typeface="Calibri" panose="020F0502020204030204" pitchFamily="34" charset="0"/>
                <a:cs typeface="Times New Roman" panose="02020603050405020304" pitchFamily="18" charset="0"/>
              </a:rPr>
              <a:t>proyectado en el consumo de </a:t>
            </a:r>
            <a:r>
              <a:rPr lang="es-CO" sz="1400" b="1" dirty="0" smtClean="0">
                <a:ea typeface="Calibri" panose="020F0502020204030204" pitchFamily="34" charset="0"/>
                <a:cs typeface="Times New Roman" panose="02020603050405020304" pitchFamily="18" charset="0"/>
              </a:rPr>
              <a:t>cajas  </a:t>
            </a:r>
            <a:r>
              <a:rPr lang="es-CO" sz="1400" b="1" dirty="0">
                <a:ea typeface="Calibri" panose="020F0502020204030204" pitchFamily="34" charset="0"/>
                <a:cs typeface="Times New Roman" panose="02020603050405020304" pitchFamily="18" charset="0"/>
              </a:rPr>
              <a:t>plegadizas Laboratorios La </a:t>
            </a:r>
            <a:r>
              <a:rPr lang="es-CO" sz="1400" b="1" dirty="0" err="1">
                <a:ea typeface="Calibri" panose="020F0502020204030204" pitchFamily="34" charset="0"/>
                <a:cs typeface="Times New Roman" panose="02020603050405020304" pitchFamily="18" charset="0"/>
              </a:rPr>
              <a:t>Santé</a:t>
            </a:r>
            <a:endParaRPr lang="es-CO" sz="1400" b="1" dirty="0">
              <a:effectLst/>
              <a:ea typeface="Calibri" panose="020F0502020204030204" pitchFamily="34" charset="0"/>
              <a:cs typeface="Times New Roman" panose="02020603050405020304" pitchFamily="18" charset="0"/>
            </a:endParaRPr>
          </a:p>
        </p:txBody>
      </p:sp>
      <p:sp>
        <p:nvSpPr>
          <p:cNvPr id="10" name="Rectángulo 9"/>
          <p:cNvSpPr/>
          <p:nvPr/>
        </p:nvSpPr>
        <p:spPr>
          <a:xfrm>
            <a:off x="467544" y="6156593"/>
            <a:ext cx="5652679" cy="584775"/>
          </a:xfrm>
          <a:prstGeom prst="rect">
            <a:avLst/>
          </a:prstGeom>
        </p:spPr>
        <p:txBody>
          <a:bodyPr wrap="square">
            <a:spAutoFit/>
          </a:bodyPr>
          <a:lstStyle/>
          <a:p>
            <a:r>
              <a:rPr lang="es-CO" sz="1600" dirty="0" smtClean="0">
                <a:latin typeface="+mj-lt"/>
                <a:ea typeface="Calibri" panose="020F0502020204030204" pitchFamily="34" charset="0"/>
              </a:rPr>
              <a:t>La </a:t>
            </a:r>
            <a:r>
              <a:rPr lang="es-CO" sz="1600" dirty="0">
                <a:latin typeface="+mj-lt"/>
                <a:ea typeface="Calibri" panose="020F0502020204030204" pitchFamily="34" charset="0"/>
              </a:rPr>
              <a:t>planta de producción, debe contar con una </a:t>
            </a:r>
            <a:r>
              <a:rPr lang="es-CO" sz="1600" dirty="0" smtClean="0">
                <a:latin typeface="+mj-lt"/>
                <a:ea typeface="Calibri" panose="020F0502020204030204" pitchFamily="34" charset="0"/>
              </a:rPr>
              <a:t>Capacidad </a:t>
            </a:r>
            <a:r>
              <a:rPr lang="es-CO" sz="1600" dirty="0">
                <a:latin typeface="+mj-lt"/>
                <a:ea typeface="Calibri" panose="020F0502020204030204" pitchFamily="34" charset="0"/>
              </a:rPr>
              <a:t>instalada de </a:t>
            </a:r>
            <a:r>
              <a:rPr lang="es-CO" sz="1600" b="1" dirty="0" smtClean="0">
                <a:latin typeface="+mj-lt"/>
                <a:ea typeface="Calibri" panose="020F0502020204030204" pitchFamily="34" charset="0"/>
              </a:rPr>
              <a:t>91.121.178</a:t>
            </a:r>
            <a:r>
              <a:rPr lang="es-CO" sz="1600" dirty="0" smtClean="0">
                <a:latin typeface="+mj-lt"/>
                <a:ea typeface="Calibri" panose="020F0502020204030204" pitchFamily="34" charset="0"/>
              </a:rPr>
              <a:t>  (120%) Unidades de Cajas Plegadizas al año.</a:t>
            </a:r>
            <a:endParaRPr lang="es-CO" sz="1600" dirty="0">
              <a:latin typeface="+mj-lt"/>
            </a:endParaRPr>
          </a:p>
        </p:txBody>
      </p:sp>
    </p:spTree>
    <p:extLst>
      <p:ext uri="{BB962C8B-B14F-4D97-AF65-F5344CB8AC3E}">
        <p14:creationId xmlns:p14="http://schemas.microsoft.com/office/powerpoint/2010/main" val="3303362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1840429120"/>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26659"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5" name="Rectángulo 4"/>
          <p:cNvSpPr/>
          <p:nvPr/>
        </p:nvSpPr>
        <p:spPr>
          <a:xfrm>
            <a:off x="611560" y="1700213"/>
            <a:ext cx="7848872" cy="475312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CO" sz="3000" b="1" dirty="0">
                <a:latin typeface="+mj-lt"/>
                <a:cs typeface="Times New Roman" pitchFamily="18" charset="0"/>
              </a:rPr>
              <a:t>4. </a:t>
            </a:r>
            <a:r>
              <a:rPr lang="es-CO" sz="3000" b="1" dirty="0">
                <a:cs typeface="Times New Roman" pitchFamily="18" charset="0"/>
              </a:rPr>
              <a:t>Inversiones Fijas –Proyecto </a:t>
            </a:r>
            <a:r>
              <a:rPr lang="es-CO" sz="3000" b="1" dirty="0" smtClean="0">
                <a:cs typeface="Times New Roman" pitchFamily="18" charset="0"/>
              </a:rPr>
              <a:t>Sinergia </a:t>
            </a:r>
            <a:r>
              <a:rPr lang="es-CO" sz="3000" b="1" dirty="0">
                <a:cs typeface="Times New Roman" pitchFamily="18" charset="0"/>
              </a:rPr>
              <a:t>SAS </a:t>
            </a:r>
            <a:endParaRPr lang="es-CO" sz="3000" b="1" dirty="0">
              <a:latin typeface="+mj-lt"/>
              <a:cs typeface="Times New Roman"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642552586"/>
              </p:ext>
            </p:extLst>
          </p:nvPr>
        </p:nvGraphicFramePr>
        <p:xfrm>
          <a:off x="899591" y="1878672"/>
          <a:ext cx="7272808" cy="4442460"/>
        </p:xfrm>
        <a:graphic>
          <a:graphicData uri="http://schemas.openxmlformats.org/drawingml/2006/table">
            <a:tbl>
              <a:tblPr firstRow="1" firstCol="1" bandRow="1"/>
              <a:tblGrid>
                <a:gridCol w="3559553">
                  <a:extLst>
                    <a:ext uri="{9D8B030D-6E8A-4147-A177-3AD203B41FA5}">
                      <a16:colId xmlns:a16="http://schemas.microsoft.com/office/drawing/2014/main" val="3424844975"/>
                    </a:ext>
                  </a:extLst>
                </a:gridCol>
                <a:gridCol w="1246948">
                  <a:extLst>
                    <a:ext uri="{9D8B030D-6E8A-4147-A177-3AD203B41FA5}">
                      <a16:colId xmlns:a16="http://schemas.microsoft.com/office/drawing/2014/main" val="346911024"/>
                    </a:ext>
                  </a:extLst>
                </a:gridCol>
                <a:gridCol w="2466307">
                  <a:extLst>
                    <a:ext uri="{9D8B030D-6E8A-4147-A177-3AD203B41FA5}">
                      <a16:colId xmlns:a16="http://schemas.microsoft.com/office/drawing/2014/main" val="2223784340"/>
                    </a:ext>
                  </a:extLst>
                </a:gridCol>
              </a:tblGrid>
              <a:tr h="320040">
                <a:tc>
                  <a:txBody>
                    <a:bodyPr/>
                    <a:lstStyle/>
                    <a:p>
                      <a:pPr indent="457200" algn="ctr">
                        <a:lnSpc>
                          <a:spcPct val="2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Descripción</a:t>
                      </a: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7200" algn="ctr">
                        <a:lnSpc>
                          <a:spcPct val="2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Vida </a:t>
                      </a:r>
                      <a:r>
                        <a:rPr lang="es-CO" sz="1100" b="1" dirty="0" smtClean="0">
                          <a:effectLst/>
                          <a:latin typeface="Calibri" panose="020F0502020204030204" pitchFamily="34" charset="0"/>
                          <a:ea typeface="Times New Roman" panose="02020603050405020304" pitchFamily="18" charset="0"/>
                          <a:cs typeface="Times New Roman" panose="02020603050405020304" pitchFamily="18" charset="0"/>
                        </a:rPr>
                        <a:t>Útil </a:t>
                      </a:r>
                    </a:p>
                    <a:p>
                      <a:pPr indent="457200" algn="ctr">
                        <a:lnSpc>
                          <a:spcPct val="200000"/>
                        </a:lnSpc>
                        <a:spcAft>
                          <a:spcPts val="0"/>
                        </a:spcAft>
                      </a:pPr>
                      <a:r>
                        <a:rPr lang="es-CO" sz="1100" b="1" dirty="0" smtClean="0">
                          <a:effectLst/>
                          <a:latin typeface="Calibri" panose="020F0502020204030204" pitchFamily="34" charset="0"/>
                          <a:ea typeface="Times New Roman" panose="02020603050405020304" pitchFamily="18" charset="0"/>
                          <a:cs typeface="Times New Roman" panose="02020603050405020304" pitchFamily="18" charset="0"/>
                        </a:rPr>
                        <a:t>En Años</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7200" algn="ctr">
                        <a:lnSpc>
                          <a:spcPct val="2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Inversión Inicial  (miles)</a:t>
                      </a: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0674281"/>
                  </a:ext>
                </a:extLst>
              </a:tr>
              <a:tr h="320040">
                <a:tc>
                  <a:txBody>
                    <a:bodyPr/>
                    <a:lstStyle/>
                    <a:p>
                      <a:pPr indent="41910">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Equipos de Diseño</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457200" algn="ct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3</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indent="288290" algn="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             $30.000,000   </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17890143"/>
                  </a:ext>
                </a:extLst>
              </a:tr>
              <a:tr h="320040">
                <a:tc>
                  <a:txBody>
                    <a:bodyPr/>
                    <a:lstStyle/>
                    <a:p>
                      <a:pPr indent="41910">
                        <a:lnSpc>
                          <a:spcPct val="150000"/>
                        </a:lnSpc>
                        <a:spcAft>
                          <a:spcPts val="0"/>
                        </a:spcAft>
                      </a:pPr>
                      <a:r>
                        <a:rPr lang="es-CO" sz="1100" dirty="0" err="1">
                          <a:effectLst/>
                          <a:latin typeface="+mn-lt"/>
                          <a:ea typeface="Times New Roman" panose="02020603050405020304" pitchFamily="18" charset="0"/>
                          <a:cs typeface="Times New Roman" panose="02020603050405020304" pitchFamily="18" charset="0"/>
                        </a:rPr>
                        <a:t>Preprensa</a:t>
                      </a:r>
                      <a:r>
                        <a:rPr lang="es-CO" sz="1100" dirty="0">
                          <a:effectLst/>
                          <a:latin typeface="+mn-lt"/>
                          <a:ea typeface="Times New Roman" panose="02020603050405020304" pitchFamily="18" charset="0"/>
                          <a:cs typeface="Times New Roman" panose="02020603050405020304" pitchFamily="18" charset="0"/>
                        </a:rPr>
                        <a:t> PT térmico AVALON N4 14s</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10</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           $290.000,000   </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31543210"/>
                  </a:ext>
                </a:extLst>
              </a:tr>
              <a:tr h="320040">
                <a:tc>
                  <a:txBody>
                    <a:bodyPr/>
                    <a:lstStyle/>
                    <a:p>
                      <a:pPr indent="41910">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Corte Guillotina Polar 115</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10</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             $170.000,000   </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862318971"/>
                  </a:ext>
                </a:extLst>
              </a:tr>
              <a:tr h="320040">
                <a:tc>
                  <a:txBody>
                    <a:bodyPr/>
                    <a:lstStyle/>
                    <a:p>
                      <a:pPr indent="41910">
                        <a:lnSpc>
                          <a:spcPct val="150000"/>
                        </a:lnSpc>
                        <a:spcAft>
                          <a:spcPts val="0"/>
                        </a:spcAft>
                      </a:pPr>
                      <a:r>
                        <a:rPr lang="es-CO" sz="1100" dirty="0" err="1">
                          <a:effectLst/>
                          <a:latin typeface="+mn-lt"/>
                          <a:ea typeface="Times New Roman" panose="02020603050405020304" pitchFamily="18" charset="0"/>
                          <a:cs typeface="Times New Roman" panose="02020603050405020304" pitchFamily="18" charset="0"/>
                        </a:rPr>
                        <a:t>Imoresora</a:t>
                      </a:r>
                      <a:r>
                        <a:rPr lang="es-CO" sz="1100" dirty="0">
                          <a:effectLst/>
                          <a:latin typeface="+mn-lt"/>
                          <a:ea typeface="Times New Roman" panose="02020603050405020304" pitchFamily="18" charset="0"/>
                          <a:cs typeface="Times New Roman" panose="02020603050405020304" pitchFamily="18" charset="0"/>
                        </a:rPr>
                        <a:t> </a:t>
                      </a:r>
                      <a:r>
                        <a:rPr lang="es-CO" sz="1100" dirty="0" err="1">
                          <a:effectLst/>
                          <a:latin typeface="+mn-lt"/>
                          <a:ea typeface="Times New Roman" panose="02020603050405020304" pitchFamily="18" charset="0"/>
                          <a:cs typeface="Times New Roman" panose="02020603050405020304" pitchFamily="18" charset="0"/>
                        </a:rPr>
                        <a:t>Heilderberg</a:t>
                      </a:r>
                      <a:r>
                        <a:rPr lang="es-CO" sz="1100" dirty="0">
                          <a:effectLst/>
                          <a:latin typeface="+mn-lt"/>
                          <a:ea typeface="Times New Roman" panose="02020603050405020304" pitchFamily="18" charset="0"/>
                          <a:cs typeface="Times New Roman" panose="02020603050405020304" pitchFamily="18" charset="0"/>
                        </a:rPr>
                        <a:t> </a:t>
                      </a:r>
                      <a:r>
                        <a:rPr lang="es-CO" sz="1100" dirty="0" err="1">
                          <a:effectLst/>
                          <a:latin typeface="+mn-lt"/>
                          <a:ea typeface="Times New Roman" panose="02020603050405020304" pitchFamily="18" charset="0"/>
                          <a:cs typeface="Times New Roman" panose="02020603050405020304" pitchFamily="18" charset="0"/>
                        </a:rPr>
                        <a:t>Speed</a:t>
                      </a:r>
                      <a:r>
                        <a:rPr lang="es-CO" sz="1100" dirty="0">
                          <a:effectLst/>
                          <a:latin typeface="+mn-lt"/>
                          <a:ea typeface="Times New Roman" panose="02020603050405020304" pitchFamily="18" charset="0"/>
                          <a:cs typeface="Times New Roman" panose="02020603050405020304" pitchFamily="18" charset="0"/>
                        </a:rPr>
                        <a:t> Master SX 74 -4+l</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10</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            $2.400.000,000   </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51962104"/>
                  </a:ext>
                </a:extLst>
              </a:tr>
              <a:tr h="320040">
                <a:tc>
                  <a:txBody>
                    <a:bodyPr/>
                    <a:lstStyle/>
                    <a:p>
                      <a:pPr indent="41910">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Impresora dos tintas Insertos</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10</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             $300.000,000   </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17051806"/>
                  </a:ext>
                </a:extLst>
              </a:tr>
              <a:tr h="320040">
                <a:tc>
                  <a:txBody>
                    <a:bodyPr/>
                    <a:lstStyle/>
                    <a:p>
                      <a:pPr indent="41910">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Impresora heilderberg sorm 2000</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10</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 $120.000,000   </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115593602"/>
                  </a:ext>
                </a:extLst>
              </a:tr>
              <a:tr h="320040">
                <a:tc>
                  <a:txBody>
                    <a:bodyPr/>
                    <a:lstStyle/>
                    <a:p>
                      <a:pPr indent="41910">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Máquina Troqueladora</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10</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$350.000,000   </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73554418"/>
                  </a:ext>
                </a:extLst>
              </a:tr>
              <a:tr h="320040">
                <a:tc>
                  <a:txBody>
                    <a:bodyPr/>
                    <a:lstStyle/>
                    <a:p>
                      <a:pPr indent="41910">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Plegadora </a:t>
                      </a:r>
                      <a:r>
                        <a:rPr lang="es-CO" sz="1100" dirty="0" err="1">
                          <a:effectLst/>
                          <a:latin typeface="+mn-lt"/>
                          <a:ea typeface="Times New Roman" panose="02020603050405020304" pitchFamily="18" charset="0"/>
                          <a:cs typeface="Times New Roman" panose="02020603050405020304" pitchFamily="18" charset="0"/>
                        </a:rPr>
                        <a:t>Chen</a:t>
                      </a:r>
                      <a:r>
                        <a:rPr lang="es-CO" sz="1100" dirty="0">
                          <a:effectLst/>
                          <a:latin typeface="+mn-lt"/>
                          <a:ea typeface="Times New Roman" panose="02020603050405020304" pitchFamily="18" charset="0"/>
                          <a:cs typeface="Times New Roman" panose="02020603050405020304" pitchFamily="18" charset="0"/>
                        </a:rPr>
                        <a:t> 580</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10</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$240.000,000   </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854392822"/>
                  </a:ext>
                </a:extLst>
              </a:tr>
              <a:tr h="320040">
                <a:tc>
                  <a:txBody>
                    <a:bodyPr/>
                    <a:lstStyle/>
                    <a:p>
                      <a:pPr indent="41910">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Plegadora Heiderberg Ti 36/6</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a:effectLst/>
                          <a:latin typeface="+mn-lt"/>
                          <a:ea typeface="Times New Roman" panose="02020603050405020304" pitchFamily="18" charset="0"/>
                          <a:cs typeface="Times New Roman" panose="02020603050405020304" pitchFamily="18" charset="0"/>
                        </a:rPr>
                        <a:t>10</a:t>
                      </a:r>
                      <a:endParaRPr lang="es-CO" sz="120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$170.000,000   </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711826216"/>
                  </a:ext>
                </a:extLst>
              </a:tr>
              <a:tr h="320040">
                <a:tc>
                  <a:txBody>
                    <a:bodyPr/>
                    <a:lstStyle/>
                    <a:p>
                      <a:pPr indent="41910">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Herramientas Manuales</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457200" algn="ctr">
                        <a:lnSpc>
                          <a:spcPct val="150000"/>
                        </a:lnSpc>
                        <a:spcAft>
                          <a:spcPts val="0"/>
                        </a:spcAft>
                      </a:pPr>
                      <a:r>
                        <a:rPr lang="es-CO" sz="1100" dirty="0" smtClean="0">
                          <a:effectLst/>
                          <a:latin typeface="+mn-lt"/>
                          <a:ea typeface="Times New Roman" panose="02020603050405020304" pitchFamily="18" charset="0"/>
                          <a:cs typeface="Times New Roman" panose="02020603050405020304" pitchFamily="18" charset="0"/>
                        </a:rPr>
                        <a:t>10</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$100.000,000   </a:t>
                      </a:r>
                      <a:endParaRPr lang="es-CO" sz="1200"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393568777"/>
                  </a:ext>
                </a:extLst>
              </a:tr>
              <a:tr h="320040">
                <a:tc>
                  <a:txBody>
                    <a:bodyPr/>
                    <a:lstStyle/>
                    <a:p>
                      <a:pPr indent="41910">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Muebles y </a:t>
                      </a:r>
                      <a:r>
                        <a:rPr lang="es-CO" sz="1100" dirty="0" smtClean="0">
                          <a:effectLst/>
                          <a:latin typeface="+mn-lt"/>
                          <a:ea typeface="Times New Roman" panose="02020603050405020304" pitchFamily="18" charset="0"/>
                          <a:cs typeface="Times New Roman" panose="02020603050405020304" pitchFamily="18" charset="0"/>
                        </a:rPr>
                        <a:t>enseres</a:t>
                      </a:r>
                    </a:p>
                    <a:p>
                      <a:pPr indent="41910">
                        <a:lnSpc>
                          <a:spcPct val="150000"/>
                        </a:lnSpc>
                        <a:spcAft>
                          <a:spcPts val="0"/>
                        </a:spcAft>
                      </a:pPr>
                      <a:r>
                        <a:rPr lang="es-CO" sz="1400" b="1" dirty="0" smtClean="0">
                          <a:effectLst/>
                          <a:latin typeface="+mn-lt"/>
                          <a:ea typeface="Calibri" panose="020F0502020204030204" pitchFamily="34" charset="0"/>
                          <a:cs typeface="Times New Roman" panose="02020603050405020304" pitchFamily="18" charset="0"/>
                        </a:rPr>
                        <a:t>TOTAL</a:t>
                      </a:r>
                      <a:endParaRPr lang="es-CO" sz="1600" b="1"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457200" algn="ctr">
                        <a:lnSpc>
                          <a:spcPct val="150000"/>
                        </a:lnSpc>
                        <a:spcAft>
                          <a:spcPts val="0"/>
                        </a:spcAft>
                      </a:pPr>
                      <a:r>
                        <a:rPr lang="es-CO" sz="1200" dirty="0" smtClean="0">
                          <a:effectLst/>
                          <a:latin typeface="+mn-lt"/>
                          <a:ea typeface="Calibri" panose="020F0502020204030204" pitchFamily="34" charset="0"/>
                          <a:cs typeface="Times New Roman" panose="02020603050405020304" pitchFamily="18" charset="0"/>
                        </a:rPr>
                        <a:t>10</a:t>
                      </a:r>
                    </a:p>
                    <a:p>
                      <a:pPr indent="457200" algn="ctr">
                        <a:lnSpc>
                          <a:spcPct val="150000"/>
                        </a:lnSpc>
                        <a:spcAft>
                          <a:spcPts val="0"/>
                        </a:spcAft>
                      </a:pPr>
                      <a:r>
                        <a:rPr lang="es-CO" sz="1200" dirty="0" smtClean="0">
                          <a:solidFill>
                            <a:schemeClr val="bg1"/>
                          </a:solidFill>
                          <a:effectLst/>
                          <a:latin typeface="+mn-lt"/>
                          <a:ea typeface="Calibri" panose="020F0502020204030204" pitchFamily="34" charset="0"/>
                          <a:cs typeface="Times New Roman" panose="02020603050405020304" pitchFamily="18" charset="0"/>
                        </a:rPr>
                        <a:t>10</a:t>
                      </a:r>
                      <a:endParaRPr lang="es-CO" sz="1200" dirty="0">
                        <a:solidFill>
                          <a:schemeClr val="bg1"/>
                        </a:solidFill>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50000"/>
                        </a:lnSpc>
                        <a:spcAft>
                          <a:spcPts val="0"/>
                        </a:spcAft>
                      </a:pPr>
                      <a:r>
                        <a:rPr lang="es-CO" sz="1100" dirty="0">
                          <a:effectLst/>
                          <a:latin typeface="+mn-lt"/>
                          <a:ea typeface="Times New Roman" panose="02020603050405020304" pitchFamily="18" charset="0"/>
                          <a:cs typeface="Times New Roman" panose="02020603050405020304" pitchFamily="18" charset="0"/>
                        </a:rPr>
                        <a:t>$</a:t>
                      </a:r>
                      <a:r>
                        <a:rPr lang="es-CO" sz="1100" dirty="0" smtClean="0">
                          <a:effectLst/>
                          <a:latin typeface="+mn-lt"/>
                          <a:ea typeface="Times New Roman" panose="02020603050405020304" pitchFamily="18" charset="0"/>
                          <a:cs typeface="Times New Roman" panose="02020603050405020304" pitchFamily="18" charset="0"/>
                        </a:rPr>
                        <a:t>300.000,000</a:t>
                      </a:r>
                    </a:p>
                    <a:p>
                      <a:pPr indent="288290" algn="r">
                        <a:lnSpc>
                          <a:spcPct val="150000"/>
                        </a:lnSpc>
                        <a:spcAft>
                          <a:spcPts val="0"/>
                        </a:spcAft>
                      </a:pPr>
                      <a:r>
                        <a:rPr lang="es-CO" sz="1400" b="1" dirty="0" smtClean="0">
                          <a:effectLst/>
                          <a:latin typeface="+mn-lt"/>
                          <a:ea typeface="Times New Roman" panose="02020603050405020304" pitchFamily="18" charset="0"/>
                          <a:cs typeface="Times New Roman" panose="02020603050405020304" pitchFamily="18" charset="0"/>
                        </a:rPr>
                        <a:t>$ 4.470.000..000   </a:t>
                      </a:r>
                      <a:endParaRPr lang="es-CO" sz="1600" b="1" dirty="0">
                        <a:effectLst/>
                        <a:latin typeface="+mn-lt"/>
                        <a:ea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2262351"/>
                  </a:ext>
                </a:extLst>
              </a:tr>
            </a:tbl>
          </a:graphicData>
        </a:graphic>
      </p:graphicFrame>
    </p:spTree>
    <p:extLst>
      <p:ext uri="{BB962C8B-B14F-4D97-AF65-F5344CB8AC3E}">
        <p14:creationId xmlns:p14="http://schemas.microsoft.com/office/powerpoint/2010/main" val="1815989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39042269"/>
              </p:ext>
            </p:extLst>
          </p:nvPr>
        </p:nvGraphicFramePr>
        <p:xfrm>
          <a:off x="0" y="749306"/>
          <a:ext cx="9144000" cy="6117972"/>
        </p:xfrm>
        <a:graphic>
          <a:graphicData uri="http://schemas.openxmlformats.org/presentationml/2006/ole">
            <mc:AlternateContent xmlns:mc="http://schemas.openxmlformats.org/markup-compatibility/2006">
              <mc:Choice xmlns:v="urn:schemas-microsoft-com:vml" Requires="v">
                <p:oleObj spid="_x0000_s35873"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49306"/>
                        <a:ext cx="9144000" cy="6117972"/>
                      </a:xfrm>
                      <a:prstGeom prst="rect">
                        <a:avLst/>
                      </a:prstGeom>
                    </p:spPr>
                  </p:pic>
                </p:oleObj>
              </mc:Fallback>
            </mc:AlternateContent>
          </a:graphicData>
        </a:graphic>
      </p:graphicFrame>
      <p:sp>
        <p:nvSpPr>
          <p:cNvPr id="3" name="Rectángulo 2"/>
          <p:cNvSpPr/>
          <p:nvPr/>
        </p:nvSpPr>
        <p:spPr>
          <a:xfrm>
            <a:off x="1763688" y="6021288"/>
            <a:ext cx="6408712" cy="369332"/>
          </a:xfrm>
          <a:prstGeom prst="rect">
            <a:avLst/>
          </a:prstGeom>
        </p:spPr>
        <p:txBody>
          <a:bodyPr wrap="square">
            <a:spAutoFit/>
          </a:bodyPr>
          <a:lstStyle/>
          <a:p>
            <a:pPr indent="288290"/>
            <a:r>
              <a:rPr lang="es-CO" dirty="0">
                <a:latin typeface="Times New Roman" panose="02020603050405020304" pitchFamily="18" charset="0"/>
                <a:ea typeface="Calibri" panose="020F0502020204030204" pitchFamily="34" charset="0"/>
                <a:cs typeface="Times New Roman" panose="02020603050405020304" pitchFamily="18" charset="0"/>
              </a:rPr>
              <a:t>Nota: Elaborada por </a:t>
            </a:r>
            <a:r>
              <a:rPr lang="es-CO" dirty="0">
                <a:ea typeface="Calibri" panose="020F0502020204030204" pitchFamily="34" charset="0"/>
                <a:cs typeface="Times New Roman" panose="02020603050405020304" pitchFamily="18" charset="0"/>
              </a:rPr>
              <a:t>los</a:t>
            </a:r>
            <a:r>
              <a:rPr lang="es-CO" dirty="0">
                <a:latin typeface="Times New Roman" panose="02020603050405020304" pitchFamily="18" charset="0"/>
                <a:ea typeface="Calibri" panose="020F0502020204030204" pitchFamily="34" charset="0"/>
                <a:cs typeface="Times New Roman" panose="02020603050405020304" pitchFamily="18" charset="0"/>
              </a:rPr>
              <a:t> Autores </a:t>
            </a:r>
            <a:r>
              <a:rPr lang="es-CO" dirty="0">
                <a:solidFill>
                  <a:srgbClr val="222222"/>
                </a:solidFill>
                <a:highlight>
                  <a:srgbClr val="FFFFFF"/>
                </a:highlight>
                <a:latin typeface="Times New Roman" panose="02020603050405020304" pitchFamily="18" charset="0"/>
                <a:ea typeface="Times New Roman" panose="02020603050405020304" pitchFamily="18" charset="0"/>
              </a:rPr>
              <a:t>de precios </a:t>
            </a:r>
            <a:r>
              <a:rPr lang="es-CO" dirty="0" smtClean="0">
                <a:solidFill>
                  <a:srgbClr val="222222"/>
                </a:solidFill>
                <a:highlight>
                  <a:srgbClr val="FFFFFF"/>
                </a:highlight>
                <a:latin typeface="Times New Roman" panose="02020603050405020304" pitchFamily="18" charset="0"/>
                <a:ea typeface="Times New Roman" panose="02020603050405020304" pitchFamily="18" charset="0"/>
              </a:rPr>
              <a:t>constantes</a:t>
            </a:r>
            <a:endParaRPr lang="es-CO" dirty="0"/>
          </a:p>
        </p:txBody>
      </p:sp>
      <p:sp>
        <p:nvSpPr>
          <p:cNvPr id="6" name="Rectángulo 5"/>
          <p:cNvSpPr/>
          <p:nvPr/>
        </p:nvSpPr>
        <p:spPr>
          <a:xfrm>
            <a:off x="611560" y="1484785"/>
            <a:ext cx="7848872" cy="496855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5" name="Imagen 4"/>
          <p:cNvPicPr>
            <a:picLocks noChangeAspect="1"/>
          </p:cNvPicPr>
          <p:nvPr/>
        </p:nvPicPr>
        <p:blipFill>
          <a:blip r:embed="rId5"/>
          <a:stretch>
            <a:fillRect/>
          </a:stretch>
        </p:blipFill>
        <p:spPr>
          <a:xfrm>
            <a:off x="1322024" y="1484784"/>
            <a:ext cx="6499951" cy="5175877"/>
          </a:xfrm>
          <a:prstGeom prst="rect">
            <a:avLst/>
          </a:prstGeom>
        </p:spPr>
      </p:pic>
    </p:spTree>
    <p:extLst>
      <p:ext uri="{BB962C8B-B14F-4D97-AF65-F5344CB8AC3E}">
        <p14:creationId xmlns:p14="http://schemas.microsoft.com/office/powerpoint/2010/main" val="2094590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277089057"/>
              </p:ext>
            </p:extLst>
          </p:nvPr>
        </p:nvGraphicFramePr>
        <p:xfrm>
          <a:off x="6971" y="795701"/>
          <a:ext cx="9144000" cy="6117972"/>
        </p:xfrm>
        <a:graphic>
          <a:graphicData uri="http://schemas.openxmlformats.org/presentationml/2006/ole">
            <mc:AlternateContent xmlns:mc="http://schemas.openxmlformats.org/markup-compatibility/2006">
              <mc:Choice xmlns:v="urn:schemas-microsoft-com:vml" Requires="v">
                <p:oleObj spid="_x0000_s27682" name="Image" r:id="rId3" imgW="4382640" imgH="3340080" progId="Photoshop.Image.17">
                  <p:embed/>
                </p:oleObj>
              </mc:Choice>
              <mc:Fallback>
                <p:oleObj name="Image" r:id="rId3" imgW="4382640" imgH="3340080" progId="Photoshop.Image.17">
                  <p:embed/>
                  <p:pic>
                    <p:nvPicPr>
                      <p:cNvPr id="4" name="Objeto 3"/>
                      <p:cNvPicPr/>
                      <p:nvPr/>
                    </p:nvPicPr>
                    <p:blipFill>
                      <a:blip r:embed="rId4"/>
                      <a:stretch>
                        <a:fillRect/>
                      </a:stretch>
                    </p:blipFill>
                    <p:spPr>
                      <a:xfrm>
                        <a:off x="6971" y="795701"/>
                        <a:ext cx="9144000" cy="6117972"/>
                      </a:xfrm>
                      <a:prstGeom prst="rect">
                        <a:avLst/>
                      </a:prstGeom>
                      <a:solidFill>
                        <a:schemeClr val="accent1"/>
                      </a:solidFill>
                    </p:spPr>
                  </p:pic>
                </p:oleObj>
              </mc:Fallback>
            </mc:AlternateContent>
          </a:graphicData>
        </a:graphic>
      </p:graphicFrame>
      <p:sp>
        <p:nvSpPr>
          <p:cNvPr id="7" name="Rectángulo 6"/>
          <p:cNvSpPr/>
          <p:nvPr/>
        </p:nvSpPr>
        <p:spPr>
          <a:xfrm>
            <a:off x="467544" y="1844825"/>
            <a:ext cx="8208912" cy="460851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Organigrama–Proyecto </a:t>
            </a:r>
            <a:r>
              <a:rPr lang="es-CO" sz="3000" b="1" dirty="0" err="1" smtClean="0">
                <a:latin typeface="+mj-lt"/>
                <a:cs typeface="Times New Roman" pitchFamily="18" charset="0"/>
              </a:rPr>
              <a:t>Sinergía</a:t>
            </a:r>
            <a:r>
              <a:rPr lang="es-CO" sz="3000" b="1" dirty="0" smtClean="0">
                <a:latin typeface="+mj-lt"/>
                <a:cs typeface="Times New Roman" pitchFamily="18" charset="0"/>
              </a:rPr>
              <a:t> S.A.S. </a:t>
            </a:r>
            <a:endParaRPr lang="es-CO" sz="3000" b="1" dirty="0">
              <a:latin typeface="+mj-lt"/>
              <a:cs typeface="Times New Roman" pitchFamily="18" charset="0"/>
            </a:endParaRPr>
          </a:p>
        </p:txBody>
      </p:sp>
      <p:pic>
        <p:nvPicPr>
          <p:cNvPr id="6" name="Imagen 5" descr="C:\Users\artes04\Downloads\ORGA_Mesa de trabajo 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49" y="2240869"/>
            <a:ext cx="7776864" cy="3816424"/>
          </a:xfrm>
          <a:prstGeom prst="rect">
            <a:avLst/>
          </a:prstGeom>
          <a:noFill/>
          <a:ln>
            <a:solidFill>
              <a:schemeClr val="tx1"/>
            </a:solidFill>
          </a:ln>
          <a:effectLst>
            <a:glow rad="127000">
              <a:schemeClr val="bg1"/>
            </a:glow>
            <a:innerShdw dir="3000000">
              <a:prstClr val="black">
                <a:alpha val="13000"/>
              </a:prstClr>
            </a:innerShdw>
          </a:effectLst>
        </p:spPr>
      </p:pic>
    </p:spTree>
    <p:extLst>
      <p:ext uri="{BB962C8B-B14F-4D97-AF65-F5344CB8AC3E}">
        <p14:creationId xmlns:p14="http://schemas.microsoft.com/office/powerpoint/2010/main" val="2182804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3094794291"/>
              </p:ext>
            </p:extLst>
          </p:nvPr>
        </p:nvGraphicFramePr>
        <p:xfrm>
          <a:off x="0" y="828453"/>
          <a:ext cx="9144000" cy="6117972"/>
        </p:xfrm>
        <a:graphic>
          <a:graphicData uri="http://schemas.openxmlformats.org/presentationml/2006/ole">
            <mc:AlternateContent xmlns:mc="http://schemas.openxmlformats.org/markup-compatibility/2006">
              <mc:Choice xmlns:v="urn:schemas-microsoft-com:vml" Requires="v">
                <p:oleObj spid="_x0000_s36895"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828453"/>
                        <a:ext cx="9144000" cy="6117972"/>
                      </a:xfrm>
                      <a:prstGeom prst="rect">
                        <a:avLst/>
                      </a:prstGeom>
                    </p:spPr>
                  </p:pic>
                </p:oleObj>
              </mc:Fallback>
            </mc:AlternateContent>
          </a:graphicData>
        </a:graphic>
      </p:graphicFrame>
      <p:sp>
        <p:nvSpPr>
          <p:cNvPr id="6" name="Rectángulo 5"/>
          <p:cNvSpPr/>
          <p:nvPr/>
        </p:nvSpPr>
        <p:spPr>
          <a:xfrm>
            <a:off x="611560" y="1700213"/>
            <a:ext cx="7848872" cy="504115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Rectangle 2"/>
          <p:cNvSpPr>
            <a:spLocks noChangeArrowheads="1"/>
          </p:cNvSpPr>
          <p:nvPr/>
        </p:nvSpPr>
        <p:spPr bwMode="auto">
          <a:xfrm>
            <a:off x="327347" y="877888"/>
            <a:ext cx="8277101"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Gastos de Personal - Proyecto Sinergia SAS </a:t>
            </a:r>
            <a:endParaRPr lang="es-CO" sz="3000" b="1" dirty="0">
              <a:latin typeface="+mj-lt"/>
              <a:cs typeface="Times New Roman" pitchFamily="18"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1980163680"/>
              </p:ext>
            </p:extLst>
          </p:nvPr>
        </p:nvGraphicFramePr>
        <p:xfrm>
          <a:off x="1115616" y="1772816"/>
          <a:ext cx="6552728" cy="4785360"/>
        </p:xfrm>
        <a:graphic>
          <a:graphicData uri="http://schemas.openxmlformats.org/drawingml/2006/table">
            <a:tbl>
              <a:tblPr firstRow="1" firstCol="1" bandRow="1">
                <a:tableStyleId>{2D5ABB26-0587-4C30-8999-92F81FD0307C}</a:tableStyleId>
              </a:tblPr>
              <a:tblGrid>
                <a:gridCol w="2799635">
                  <a:extLst>
                    <a:ext uri="{9D8B030D-6E8A-4147-A177-3AD203B41FA5}">
                      <a16:colId xmlns:a16="http://schemas.microsoft.com/office/drawing/2014/main" val="3059824053"/>
                    </a:ext>
                  </a:extLst>
                </a:gridCol>
                <a:gridCol w="1812983">
                  <a:extLst>
                    <a:ext uri="{9D8B030D-6E8A-4147-A177-3AD203B41FA5}">
                      <a16:colId xmlns:a16="http://schemas.microsoft.com/office/drawing/2014/main" val="833176387"/>
                    </a:ext>
                  </a:extLst>
                </a:gridCol>
                <a:gridCol w="1940110">
                  <a:extLst>
                    <a:ext uri="{9D8B030D-6E8A-4147-A177-3AD203B41FA5}">
                      <a16:colId xmlns:a16="http://schemas.microsoft.com/office/drawing/2014/main" val="3557171207"/>
                    </a:ext>
                  </a:extLst>
                </a:gridCol>
              </a:tblGrid>
              <a:tr h="380821">
                <a:tc>
                  <a:txBody>
                    <a:bodyPr/>
                    <a:lstStyle/>
                    <a:p>
                      <a:pPr indent="457200" algn="ctr">
                        <a:lnSpc>
                          <a:spcPct val="100000"/>
                        </a:lnSpc>
                        <a:spcAft>
                          <a:spcPts val="0"/>
                        </a:spcAft>
                      </a:pPr>
                      <a:r>
                        <a:rPr lang="es-CO" sz="1600" b="1" dirty="0">
                          <a:effectLst/>
                        </a:rPr>
                        <a:t>Descripción</a:t>
                      </a:r>
                      <a:endParaRPr lang="es-CO"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288290" algn="ctr">
                        <a:lnSpc>
                          <a:spcPct val="100000"/>
                        </a:lnSpc>
                        <a:spcAft>
                          <a:spcPts val="0"/>
                        </a:spcAft>
                      </a:pPr>
                      <a:r>
                        <a:rPr lang="es-CO" sz="1600" b="1" dirty="0">
                          <a:effectLst/>
                        </a:rPr>
                        <a:t>Número de  empleados</a:t>
                      </a:r>
                      <a:endParaRPr lang="es-CO"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600" b="1" dirty="0">
                          <a:effectLst/>
                        </a:rPr>
                        <a:t>Salario</a:t>
                      </a:r>
                      <a:endParaRPr lang="es-CO"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1732884511"/>
                  </a:ext>
                </a:extLst>
              </a:tr>
              <a:tr h="190411">
                <a:tc>
                  <a:txBody>
                    <a:bodyPr/>
                    <a:lstStyle/>
                    <a:p>
                      <a:pPr indent="457200">
                        <a:lnSpc>
                          <a:spcPct val="100000"/>
                        </a:lnSpc>
                        <a:spcAft>
                          <a:spcPts val="0"/>
                        </a:spcAft>
                      </a:pPr>
                      <a:r>
                        <a:rPr lang="es-CO" sz="1400">
                          <a:effectLst/>
                        </a:rPr>
                        <a:t>Gerente General</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$7.000.000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906725159"/>
                  </a:ext>
                </a:extLst>
              </a:tr>
              <a:tr h="190411">
                <a:tc>
                  <a:txBody>
                    <a:bodyPr/>
                    <a:lstStyle/>
                    <a:p>
                      <a:pPr indent="457200">
                        <a:lnSpc>
                          <a:spcPct val="100000"/>
                        </a:lnSpc>
                        <a:spcAft>
                          <a:spcPts val="0"/>
                        </a:spcAft>
                      </a:pPr>
                      <a:r>
                        <a:rPr lang="es-CO" sz="1400">
                          <a:effectLst/>
                        </a:rPr>
                        <a:t>Asistente-Compras-Costos</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$3.500.000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805625830"/>
                  </a:ext>
                </a:extLst>
              </a:tr>
              <a:tr h="190411">
                <a:tc>
                  <a:txBody>
                    <a:bodyPr/>
                    <a:lstStyle/>
                    <a:p>
                      <a:pPr indent="457200">
                        <a:lnSpc>
                          <a:spcPct val="100000"/>
                        </a:lnSpc>
                        <a:spcAft>
                          <a:spcPts val="0"/>
                        </a:spcAft>
                      </a:pPr>
                      <a:r>
                        <a:rPr lang="es-CO" sz="1400">
                          <a:effectLst/>
                        </a:rPr>
                        <a:t>Secretaria</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$1.000.000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347986105"/>
                  </a:ext>
                </a:extLst>
              </a:tr>
              <a:tr h="190411">
                <a:tc>
                  <a:txBody>
                    <a:bodyPr/>
                    <a:lstStyle/>
                    <a:p>
                      <a:pPr indent="457200">
                        <a:lnSpc>
                          <a:spcPct val="100000"/>
                        </a:lnSpc>
                        <a:spcAft>
                          <a:spcPts val="0"/>
                        </a:spcAft>
                      </a:pPr>
                      <a:r>
                        <a:rPr lang="es-CO" sz="1400">
                          <a:effectLst/>
                        </a:rPr>
                        <a:t>Contador</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$2.500.000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1925239064"/>
                  </a:ext>
                </a:extLst>
              </a:tr>
              <a:tr h="190411">
                <a:tc>
                  <a:txBody>
                    <a:bodyPr/>
                    <a:lstStyle/>
                    <a:p>
                      <a:pPr indent="457200">
                        <a:lnSpc>
                          <a:spcPct val="100000"/>
                        </a:lnSpc>
                        <a:spcAft>
                          <a:spcPts val="0"/>
                        </a:spcAft>
                      </a:pPr>
                      <a:r>
                        <a:rPr lang="es-CO" sz="1400">
                          <a:effectLst/>
                        </a:rPr>
                        <a:t>Mensajero</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$800.000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1899199562"/>
                  </a:ext>
                </a:extLst>
              </a:tr>
              <a:tr h="190411">
                <a:tc>
                  <a:txBody>
                    <a:bodyPr/>
                    <a:lstStyle/>
                    <a:p>
                      <a:pPr indent="457200">
                        <a:lnSpc>
                          <a:spcPct val="100000"/>
                        </a:lnSpc>
                        <a:spcAft>
                          <a:spcPts val="0"/>
                        </a:spcAft>
                      </a:pPr>
                      <a:r>
                        <a:rPr lang="es-CO" sz="1400">
                          <a:effectLst/>
                        </a:rPr>
                        <a:t>Servicios Generales</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2</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$800.000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2807615732"/>
                  </a:ext>
                </a:extLst>
              </a:tr>
              <a:tr h="190411">
                <a:tc>
                  <a:txBody>
                    <a:bodyPr/>
                    <a:lstStyle/>
                    <a:p>
                      <a:pPr indent="457200">
                        <a:lnSpc>
                          <a:spcPct val="100000"/>
                        </a:lnSpc>
                        <a:spcAft>
                          <a:spcPts val="0"/>
                        </a:spcAft>
                      </a:pPr>
                      <a:r>
                        <a:rPr lang="es-CO" sz="1400">
                          <a:effectLst/>
                        </a:rPr>
                        <a:t>Producción- Calidad</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$4.000.000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1945165954"/>
                  </a:ext>
                </a:extLst>
              </a:tr>
              <a:tr h="190411">
                <a:tc>
                  <a:txBody>
                    <a:bodyPr/>
                    <a:lstStyle/>
                    <a:p>
                      <a:pPr indent="457200">
                        <a:lnSpc>
                          <a:spcPct val="100000"/>
                        </a:lnSpc>
                        <a:spcAft>
                          <a:spcPts val="0"/>
                        </a:spcAft>
                      </a:pPr>
                      <a:r>
                        <a:rPr lang="es-CO" sz="1400" dirty="0">
                          <a:effectLst/>
                        </a:rPr>
                        <a:t>Calidad</a:t>
                      </a: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$1.900.000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195879018"/>
                  </a:ext>
                </a:extLst>
              </a:tr>
              <a:tr h="190411">
                <a:tc>
                  <a:txBody>
                    <a:bodyPr/>
                    <a:lstStyle/>
                    <a:p>
                      <a:pPr indent="457200">
                        <a:lnSpc>
                          <a:spcPct val="100000"/>
                        </a:lnSpc>
                        <a:spcAft>
                          <a:spcPts val="0"/>
                        </a:spcAft>
                      </a:pPr>
                      <a:r>
                        <a:rPr lang="es-CO" sz="1400" dirty="0">
                          <a:effectLst/>
                        </a:rPr>
                        <a:t>Cortador</a:t>
                      </a: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$1.200.000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900004453"/>
                  </a:ext>
                </a:extLst>
              </a:tr>
              <a:tr h="190411">
                <a:tc>
                  <a:txBody>
                    <a:bodyPr/>
                    <a:lstStyle/>
                    <a:p>
                      <a:pPr indent="457200">
                        <a:lnSpc>
                          <a:spcPct val="100000"/>
                        </a:lnSpc>
                        <a:spcAft>
                          <a:spcPts val="0"/>
                        </a:spcAft>
                      </a:pPr>
                      <a:r>
                        <a:rPr lang="es-CO" sz="1400">
                          <a:effectLst/>
                        </a:rPr>
                        <a:t>Operario Impresión Speed</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$1.900.000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576373328"/>
                  </a:ext>
                </a:extLst>
              </a:tr>
              <a:tr h="190411">
                <a:tc>
                  <a:txBody>
                    <a:bodyPr/>
                    <a:lstStyle/>
                    <a:p>
                      <a:pPr indent="457200">
                        <a:lnSpc>
                          <a:spcPct val="100000"/>
                        </a:lnSpc>
                        <a:spcAft>
                          <a:spcPts val="0"/>
                        </a:spcAft>
                      </a:pPr>
                      <a:r>
                        <a:rPr lang="es-CO" sz="1400">
                          <a:effectLst/>
                        </a:rPr>
                        <a:t>Operario Impresión Sorm</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$1.900.000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1459046450"/>
                  </a:ext>
                </a:extLst>
              </a:tr>
              <a:tr h="190411">
                <a:tc>
                  <a:txBody>
                    <a:bodyPr/>
                    <a:lstStyle/>
                    <a:p>
                      <a:pPr indent="457200">
                        <a:lnSpc>
                          <a:spcPct val="100000"/>
                        </a:lnSpc>
                        <a:spcAft>
                          <a:spcPts val="0"/>
                        </a:spcAft>
                      </a:pPr>
                      <a:r>
                        <a:rPr lang="es-CO" sz="1400" dirty="0">
                          <a:effectLst/>
                        </a:rPr>
                        <a:t>Operario Impresión Sorm2</a:t>
                      </a: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$1.900.000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2893993543"/>
                  </a:ext>
                </a:extLst>
              </a:tr>
              <a:tr h="190411">
                <a:tc>
                  <a:txBody>
                    <a:bodyPr/>
                    <a:lstStyle/>
                    <a:p>
                      <a:pPr indent="457200">
                        <a:lnSpc>
                          <a:spcPct val="100000"/>
                        </a:lnSpc>
                        <a:spcAft>
                          <a:spcPts val="0"/>
                        </a:spcAft>
                      </a:pPr>
                      <a:r>
                        <a:rPr lang="es-CO" sz="1400">
                          <a:effectLst/>
                        </a:rPr>
                        <a:t>Operario Impresión GTO</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$1.200.000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806271742"/>
                  </a:ext>
                </a:extLst>
              </a:tr>
              <a:tr h="190411">
                <a:tc>
                  <a:txBody>
                    <a:bodyPr/>
                    <a:lstStyle/>
                    <a:p>
                      <a:pPr indent="457200">
                        <a:lnSpc>
                          <a:spcPct val="100000"/>
                        </a:lnSpc>
                        <a:spcAft>
                          <a:spcPts val="0"/>
                        </a:spcAft>
                      </a:pPr>
                      <a:r>
                        <a:rPr lang="es-CO" sz="1400">
                          <a:effectLst/>
                        </a:rPr>
                        <a:t>Auxiliar de Impresión</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2</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$950.000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2140089653"/>
                  </a:ext>
                </a:extLst>
              </a:tr>
              <a:tr h="190411">
                <a:tc>
                  <a:txBody>
                    <a:bodyPr/>
                    <a:lstStyle/>
                    <a:p>
                      <a:pPr indent="457200">
                        <a:lnSpc>
                          <a:spcPct val="100000"/>
                        </a:lnSpc>
                        <a:spcAft>
                          <a:spcPts val="0"/>
                        </a:spcAft>
                      </a:pPr>
                      <a:r>
                        <a:rPr lang="es-CO" sz="1400">
                          <a:effectLst/>
                        </a:rPr>
                        <a:t>Operario Troqueladora </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$1.200.000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2850356221"/>
                  </a:ext>
                </a:extLst>
              </a:tr>
              <a:tr h="190411">
                <a:tc>
                  <a:txBody>
                    <a:bodyPr/>
                    <a:lstStyle/>
                    <a:p>
                      <a:pPr indent="457200">
                        <a:lnSpc>
                          <a:spcPct val="100000"/>
                        </a:lnSpc>
                        <a:spcAft>
                          <a:spcPts val="0"/>
                        </a:spcAft>
                      </a:pPr>
                      <a:r>
                        <a:rPr lang="es-CO" sz="1400">
                          <a:effectLst/>
                        </a:rPr>
                        <a:t>Operario Manual</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$950.000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877426423"/>
                  </a:ext>
                </a:extLst>
              </a:tr>
              <a:tr h="190411">
                <a:tc>
                  <a:txBody>
                    <a:bodyPr/>
                    <a:lstStyle/>
                    <a:p>
                      <a:pPr indent="457200">
                        <a:lnSpc>
                          <a:spcPct val="100000"/>
                        </a:lnSpc>
                        <a:spcAft>
                          <a:spcPts val="0"/>
                        </a:spcAft>
                      </a:pPr>
                      <a:r>
                        <a:rPr lang="es-CO" sz="1400">
                          <a:effectLst/>
                        </a:rPr>
                        <a:t>Descartándoles</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2</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$800.000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993242004"/>
                  </a:ext>
                </a:extLst>
              </a:tr>
              <a:tr h="190411">
                <a:tc>
                  <a:txBody>
                    <a:bodyPr/>
                    <a:lstStyle/>
                    <a:p>
                      <a:pPr indent="457200">
                        <a:lnSpc>
                          <a:spcPct val="100000"/>
                        </a:lnSpc>
                        <a:spcAft>
                          <a:spcPts val="0"/>
                        </a:spcAft>
                      </a:pPr>
                      <a:r>
                        <a:rPr lang="es-CO" sz="1400">
                          <a:effectLst/>
                        </a:rPr>
                        <a:t>Pegador</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a:effectLst/>
                        </a:rPr>
                        <a:t>1</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a:effectLst/>
                        </a:rPr>
                        <a:t>$1.200.000</a:t>
                      </a:r>
                      <a:endParaRPr lang="es-CO"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770168832"/>
                  </a:ext>
                </a:extLst>
              </a:tr>
              <a:tr h="190411">
                <a:tc>
                  <a:txBody>
                    <a:bodyPr/>
                    <a:lstStyle/>
                    <a:p>
                      <a:pPr indent="457200">
                        <a:lnSpc>
                          <a:spcPct val="100000"/>
                        </a:lnSpc>
                        <a:spcAft>
                          <a:spcPts val="0"/>
                        </a:spcAft>
                      </a:pPr>
                      <a:r>
                        <a:rPr lang="es-CO" sz="1400" dirty="0">
                          <a:effectLst/>
                          <a:latin typeface="+mj-lt"/>
                        </a:rPr>
                        <a:t>Auxiliar de </a:t>
                      </a:r>
                      <a:r>
                        <a:rPr lang="es-CO" sz="1400" dirty="0" smtClean="0">
                          <a:effectLst/>
                          <a:latin typeface="+mj-lt"/>
                        </a:rPr>
                        <a:t>Pegue</a:t>
                      </a:r>
                      <a:endParaRPr lang="es-CO" sz="1600" dirty="0">
                        <a:effectLst/>
                        <a:latin typeface="+mj-lt"/>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r>
                        <a:rPr lang="es-CO" sz="1400" dirty="0">
                          <a:effectLst/>
                          <a:latin typeface="+mj-lt"/>
                        </a:rPr>
                        <a:t>1</a:t>
                      </a:r>
                      <a:endParaRPr lang="es-CO" sz="1600" dirty="0">
                        <a:effectLst/>
                        <a:latin typeface="+mj-lt"/>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400" dirty="0">
                          <a:effectLst/>
                          <a:latin typeface="+mj-lt"/>
                        </a:rPr>
                        <a:t>$</a:t>
                      </a:r>
                      <a:r>
                        <a:rPr lang="es-CO" sz="1400" dirty="0" smtClean="0">
                          <a:effectLst/>
                          <a:latin typeface="+mj-lt"/>
                        </a:rPr>
                        <a:t>800.000</a:t>
                      </a:r>
                      <a:endParaRPr lang="es-CO" sz="1600" dirty="0">
                        <a:effectLst/>
                        <a:latin typeface="+mj-lt"/>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47593790"/>
                  </a:ext>
                </a:extLst>
              </a:tr>
              <a:tr h="190411">
                <a:tc>
                  <a:txBody>
                    <a:bodyPr/>
                    <a:lstStyle/>
                    <a:p>
                      <a:pPr indent="457200">
                        <a:lnSpc>
                          <a:spcPct val="100000"/>
                        </a:lnSpc>
                        <a:spcAft>
                          <a:spcPts val="0"/>
                        </a:spcAft>
                      </a:pPr>
                      <a:r>
                        <a:rPr lang="es-CO" sz="1600" b="1" dirty="0" smtClean="0">
                          <a:effectLst/>
                          <a:latin typeface="+mj-lt"/>
                          <a:ea typeface="Calibri" panose="020F0502020204030204" pitchFamily="34" charset="0"/>
                          <a:cs typeface="Times New Roman" panose="02020603050405020304" pitchFamily="18" charset="0"/>
                        </a:rPr>
                        <a:t>TOTAL</a:t>
                      </a:r>
                      <a:endParaRPr lang="es-CO" sz="1600" b="1" dirty="0">
                        <a:effectLst/>
                        <a:latin typeface="+mj-lt"/>
                        <a:ea typeface="Calibri" panose="020F0502020204030204" pitchFamily="34" charset="0"/>
                        <a:cs typeface="Times New Roman" panose="02020603050405020304" pitchFamily="18" charset="0"/>
                      </a:endParaRPr>
                    </a:p>
                  </a:txBody>
                  <a:tcPr marL="28573" marR="28573" marT="0" marB="0" anchor="b"/>
                </a:tc>
                <a:tc>
                  <a:txBody>
                    <a:bodyPr/>
                    <a:lstStyle/>
                    <a:p>
                      <a:pPr indent="457200" algn="ctr">
                        <a:lnSpc>
                          <a:spcPct val="100000"/>
                        </a:lnSpc>
                        <a:spcAft>
                          <a:spcPts val="0"/>
                        </a:spcAft>
                      </a:pPr>
                      <a:endParaRPr lang="es-CO" sz="1600" dirty="0">
                        <a:effectLst/>
                        <a:latin typeface="+mj-lt"/>
                        <a:ea typeface="Calibri" panose="020F0502020204030204" pitchFamily="34" charset="0"/>
                        <a:cs typeface="Times New Roman" panose="02020603050405020304" pitchFamily="18" charset="0"/>
                      </a:endParaRPr>
                    </a:p>
                  </a:txBody>
                  <a:tcPr marL="28573" marR="28573" marT="0" marB="0" anchor="b"/>
                </a:tc>
                <a:tc>
                  <a:txBody>
                    <a:bodyPr/>
                    <a:lstStyle/>
                    <a:p>
                      <a:pPr indent="457200" algn="r">
                        <a:lnSpc>
                          <a:spcPct val="100000"/>
                        </a:lnSpc>
                        <a:spcAft>
                          <a:spcPts val="0"/>
                        </a:spcAft>
                      </a:pPr>
                      <a:r>
                        <a:rPr lang="es-CO" sz="1600" b="1" dirty="0" smtClean="0">
                          <a:effectLst/>
                          <a:latin typeface="+mj-lt"/>
                          <a:ea typeface="Calibri" panose="020F0502020204030204" pitchFamily="34" charset="0"/>
                          <a:cs typeface="Times New Roman" panose="02020603050405020304" pitchFamily="18" charset="0"/>
                        </a:rPr>
                        <a:t>$ 35.500.000</a:t>
                      </a:r>
                      <a:endParaRPr lang="es-CO" sz="1600" b="1" dirty="0">
                        <a:effectLst/>
                        <a:latin typeface="+mj-lt"/>
                        <a:ea typeface="Calibri" panose="020F0502020204030204" pitchFamily="34" charset="0"/>
                        <a:cs typeface="Times New Roman" panose="02020603050405020304" pitchFamily="18" charset="0"/>
                      </a:endParaRPr>
                    </a:p>
                  </a:txBody>
                  <a:tcPr marL="28573" marR="28573" marT="0" marB="0" anchor="b"/>
                </a:tc>
                <a:extLst>
                  <a:ext uri="{0D108BD9-81ED-4DB2-BD59-A6C34878D82A}">
                    <a16:rowId xmlns:a16="http://schemas.microsoft.com/office/drawing/2014/main" val="3174358373"/>
                  </a:ext>
                </a:extLst>
              </a:tr>
            </a:tbl>
          </a:graphicData>
        </a:graphic>
      </p:graphicFrame>
    </p:spTree>
    <p:extLst>
      <p:ext uri="{BB962C8B-B14F-4D97-AF65-F5344CB8AC3E}">
        <p14:creationId xmlns:p14="http://schemas.microsoft.com/office/powerpoint/2010/main" val="1444107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3124074333"/>
              </p:ext>
            </p:extLst>
          </p:nvPr>
        </p:nvGraphicFramePr>
        <p:xfrm>
          <a:off x="0" y="828453"/>
          <a:ext cx="9144000" cy="6117972"/>
        </p:xfrm>
        <a:graphic>
          <a:graphicData uri="http://schemas.openxmlformats.org/presentationml/2006/ole">
            <mc:AlternateContent xmlns:mc="http://schemas.openxmlformats.org/markup-compatibility/2006">
              <mc:Choice xmlns:v="urn:schemas-microsoft-com:vml" Requires="v">
                <p:oleObj spid="_x0000_s28708"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828453"/>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ES" sz="3200" b="1" dirty="0"/>
              <a:t>Costo de Materia Prima </a:t>
            </a:r>
            <a:endParaRPr lang="es-CO" sz="3200" b="1" dirty="0"/>
          </a:p>
        </p:txBody>
      </p:sp>
      <p:sp>
        <p:nvSpPr>
          <p:cNvPr id="6" name="Rectángulo 5"/>
          <p:cNvSpPr/>
          <p:nvPr/>
        </p:nvSpPr>
        <p:spPr>
          <a:xfrm>
            <a:off x="611560" y="1844825"/>
            <a:ext cx="7848872" cy="460851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9" name="Imagen 8"/>
          <p:cNvPicPr>
            <a:picLocks noChangeAspect="1"/>
          </p:cNvPicPr>
          <p:nvPr/>
        </p:nvPicPr>
        <p:blipFill>
          <a:blip r:embed="rId5"/>
          <a:stretch>
            <a:fillRect/>
          </a:stretch>
        </p:blipFill>
        <p:spPr>
          <a:xfrm>
            <a:off x="1115616" y="2204864"/>
            <a:ext cx="6630011" cy="4176854"/>
          </a:xfrm>
          <a:prstGeom prst="rect">
            <a:avLst/>
          </a:prstGeom>
        </p:spPr>
      </p:pic>
    </p:spTree>
    <p:extLst>
      <p:ext uri="{BB962C8B-B14F-4D97-AF65-F5344CB8AC3E}">
        <p14:creationId xmlns:p14="http://schemas.microsoft.com/office/powerpoint/2010/main" val="611311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745838210"/>
              </p:ext>
            </p:extLst>
          </p:nvPr>
        </p:nvGraphicFramePr>
        <p:xfrm>
          <a:off x="-25441" y="764704"/>
          <a:ext cx="9144000" cy="6117972"/>
        </p:xfrm>
        <a:graphic>
          <a:graphicData uri="http://schemas.openxmlformats.org/presentationml/2006/ole">
            <mc:AlternateContent xmlns:mc="http://schemas.openxmlformats.org/markup-compatibility/2006">
              <mc:Choice xmlns:v="urn:schemas-microsoft-com:vml" Requires="v">
                <p:oleObj spid="_x0000_s37920"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25441" y="764704"/>
                        <a:ext cx="9144000" cy="6117972"/>
                      </a:xfrm>
                      <a:prstGeom prst="rect">
                        <a:avLst/>
                      </a:prstGeom>
                      <a:solidFill>
                        <a:schemeClr val="accent1"/>
                      </a:solidFill>
                    </p:spPr>
                  </p:pic>
                </p:oleObj>
              </mc:Fallback>
            </mc:AlternateContent>
          </a:graphicData>
        </a:graphic>
      </p:graphicFrame>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ES" sz="3200" b="1" dirty="0" smtClean="0"/>
              <a:t>Precio de Venta Cajas Plegadizas</a:t>
            </a:r>
            <a:endParaRPr lang="es-CO" sz="3000" b="1" dirty="0">
              <a:latin typeface="+mj-lt"/>
              <a:cs typeface="Times New Roman" pitchFamily="18" charset="0"/>
            </a:endParaRPr>
          </a:p>
        </p:txBody>
      </p:sp>
      <p:sp>
        <p:nvSpPr>
          <p:cNvPr id="6" name="Rectángulo 5"/>
          <p:cNvSpPr/>
          <p:nvPr/>
        </p:nvSpPr>
        <p:spPr>
          <a:xfrm>
            <a:off x="611560" y="1735447"/>
            <a:ext cx="7848872" cy="471789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5"/>
          <a:stretch>
            <a:fillRect/>
          </a:stretch>
        </p:blipFill>
        <p:spPr>
          <a:xfrm>
            <a:off x="1403648" y="1961034"/>
            <a:ext cx="5947201" cy="4738772"/>
          </a:xfrm>
          <a:prstGeom prst="rect">
            <a:avLst/>
          </a:prstGeom>
        </p:spPr>
      </p:pic>
    </p:spTree>
    <p:extLst>
      <p:ext uri="{BB962C8B-B14F-4D97-AF65-F5344CB8AC3E}">
        <p14:creationId xmlns:p14="http://schemas.microsoft.com/office/powerpoint/2010/main" val="3715021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1474924401"/>
              </p:ext>
            </p:extLst>
          </p:nvPr>
        </p:nvGraphicFramePr>
        <p:xfrm>
          <a:off x="-23902" y="819342"/>
          <a:ext cx="9144000" cy="6117972"/>
        </p:xfrm>
        <a:graphic>
          <a:graphicData uri="http://schemas.openxmlformats.org/presentationml/2006/ole">
            <mc:AlternateContent xmlns:mc="http://schemas.openxmlformats.org/markup-compatibility/2006">
              <mc:Choice xmlns:v="urn:schemas-microsoft-com:vml" Requires="v">
                <p:oleObj spid="_x0000_s30753" name="Image" r:id="rId3" imgW="4382640" imgH="3340080" progId="Photoshop.Image.17">
                  <p:embed/>
                </p:oleObj>
              </mc:Choice>
              <mc:Fallback>
                <p:oleObj name="Image" r:id="rId3" imgW="4382640" imgH="3340080" progId="Photoshop.Image.17">
                  <p:embed/>
                  <p:pic>
                    <p:nvPicPr>
                      <p:cNvPr id="4" name="Objeto 3"/>
                      <p:cNvPicPr/>
                      <p:nvPr/>
                    </p:nvPicPr>
                    <p:blipFill>
                      <a:blip r:embed="rId4"/>
                      <a:stretch>
                        <a:fillRect/>
                      </a:stretch>
                    </p:blipFill>
                    <p:spPr>
                      <a:xfrm>
                        <a:off x="-23902" y="819342"/>
                        <a:ext cx="9144000" cy="6117972"/>
                      </a:xfrm>
                      <a:prstGeom prst="rect">
                        <a:avLst/>
                      </a:prstGeom>
                      <a:solidFill>
                        <a:schemeClr val="accent1"/>
                      </a:solidFill>
                    </p:spPr>
                  </p:pic>
                </p:oleObj>
              </mc:Fallback>
            </mc:AlternateContent>
          </a:graphicData>
        </a:graphic>
      </p:graphicFrame>
      <p:sp>
        <p:nvSpPr>
          <p:cNvPr id="7" name="Rectángulo 6"/>
          <p:cNvSpPr/>
          <p:nvPr/>
        </p:nvSpPr>
        <p:spPr>
          <a:xfrm>
            <a:off x="467544" y="1196752"/>
            <a:ext cx="8136904" cy="54006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graphicFrame>
        <p:nvGraphicFramePr>
          <p:cNvPr id="2" name="Tabla 1"/>
          <p:cNvGraphicFramePr>
            <a:graphicFrameLocks noGrp="1"/>
          </p:cNvGraphicFramePr>
          <p:nvPr>
            <p:extLst>
              <p:ext uri="{D42A27DB-BD31-4B8C-83A1-F6EECF244321}">
                <p14:modId xmlns:p14="http://schemas.microsoft.com/office/powerpoint/2010/main" val="2595459272"/>
              </p:ext>
            </p:extLst>
          </p:nvPr>
        </p:nvGraphicFramePr>
        <p:xfrm>
          <a:off x="683567" y="1395535"/>
          <a:ext cx="7704857" cy="4934087"/>
        </p:xfrm>
        <a:graphic>
          <a:graphicData uri="http://schemas.openxmlformats.org/drawingml/2006/table">
            <a:tbl>
              <a:tblPr firstRow="1" firstCol="1" bandRow="1"/>
              <a:tblGrid>
                <a:gridCol w="2110362">
                  <a:extLst>
                    <a:ext uri="{9D8B030D-6E8A-4147-A177-3AD203B41FA5}">
                      <a16:colId xmlns:a16="http://schemas.microsoft.com/office/drawing/2014/main" val="2182597231"/>
                    </a:ext>
                  </a:extLst>
                </a:gridCol>
                <a:gridCol w="193895">
                  <a:extLst>
                    <a:ext uri="{9D8B030D-6E8A-4147-A177-3AD203B41FA5}">
                      <a16:colId xmlns:a16="http://schemas.microsoft.com/office/drawing/2014/main" val="2922899023"/>
                    </a:ext>
                  </a:extLst>
                </a:gridCol>
                <a:gridCol w="1188986">
                  <a:extLst>
                    <a:ext uri="{9D8B030D-6E8A-4147-A177-3AD203B41FA5}">
                      <a16:colId xmlns:a16="http://schemas.microsoft.com/office/drawing/2014/main" val="50998202"/>
                    </a:ext>
                  </a:extLst>
                </a:gridCol>
                <a:gridCol w="2267397">
                  <a:extLst>
                    <a:ext uri="{9D8B030D-6E8A-4147-A177-3AD203B41FA5}">
                      <a16:colId xmlns:a16="http://schemas.microsoft.com/office/drawing/2014/main" val="1136240219"/>
                    </a:ext>
                  </a:extLst>
                </a:gridCol>
                <a:gridCol w="576065">
                  <a:extLst>
                    <a:ext uri="{9D8B030D-6E8A-4147-A177-3AD203B41FA5}">
                      <a16:colId xmlns:a16="http://schemas.microsoft.com/office/drawing/2014/main" val="3965983788"/>
                    </a:ext>
                  </a:extLst>
                </a:gridCol>
                <a:gridCol w="1368152">
                  <a:extLst>
                    <a:ext uri="{9D8B030D-6E8A-4147-A177-3AD203B41FA5}">
                      <a16:colId xmlns:a16="http://schemas.microsoft.com/office/drawing/2014/main" val="2855425476"/>
                    </a:ext>
                  </a:extLst>
                </a:gridCol>
              </a:tblGrid>
              <a:tr h="159754">
                <a:tc gridSpan="6">
                  <a:txBody>
                    <a:bodyPr/>
                    <a:lstStyle/>
                    <a:p>
                      <a:pPr indent="288290" algn="ctr">
                        <a:lnSpc>
                          <a:spcPct val="100000"/>
                        </a:lnSpc>
                        <a:spcAft>
                          <a:spcPts val="0"/>
                        </a:spcAft>
                      </a:pPr>
                      <a:r>
                        <a:rPr lang="es-CO" sz="1800" b="1" dirty="0">
                          <a:effectLst/>
                          <a:latin typeface="Calibri" panose="020F0502020204030204" pitchFamily="34" charset="0"/>
                          <a:ea typeface="Times New Roman" panose="02020603050405020304" pitchFamily="18" charset="0"/>
                          <a:cs typeface="Times New Roman" panose="02020603050405020304" pitchFamily="18" charset="0"/>
                        </a:rPr>
                        <a:t>Presupuesto de compras  y  ventas</a:t>
                      </a:r>
                      <a:endParaRPr lang="es-CO"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6994732"/>
                  </a:ext>
                </a:extLst>
              </a:tr>
              <a:tr h="290483">
                <a:tc gridSpan="2">
                  <a:txBody>
                    <a:bodyPr/>
                    <a:lstStyle/>
                    <a:p>
                      <a:pPr indent="288290">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Políticas comerciales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pPr indent="-52070" algn="ctr">
                        <a:lnSpc>
                          <a:spcPct val="100000"/>
                        </a:lnSpc>
                        <a:spcAft>
                          <a:spcPts val="0"/>
                        </a:spcAft>
                      </a:pP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indent="-5207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Ventas días</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Compras Días</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pPr>
                        <a:lnSpc>
                          <a:spcPct val="100000"/>
                        </a:lnSpc>
                      </a:pPr>
                      <a:endParaRPr lang="es-CO" sz="1100">
                        <a:effectLst/>
                        <a:latin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CO" sz="2000"/>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272900"/>
                  </a:ext>
                </a:extLst>
              </a:tr>
              <a:tr h="290483">
                <a:tc gridSpan="2">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Crédito</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ctr">
                        <a:lnSpc>
                          <a:spcPct val="100000"/>
                        </a:lnSpc>
                        <a:spcAft>
                          <a:spcPts val="0"/>
                        </a:spcAft>
                      </a:pP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60</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90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0000"/>
                        </a:lnSpc>
                      </a:pPr>
                      <a:endParaRPr lang="es-CO" sz="1100">
                        <a:effectLst/>
                        <a:latin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CO" sz="2000" dirty="0"/>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233765"/>
                  </a:ext>
                </a:extLst>
              </a:tr>
              <a:tr h="290483">
                <a:tc gridSpan="2">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crédito por mes</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ctr">
                        <a:lnSpc>
                          <a:spcPct val="100000"/>
                        </a:lnSpc>
                        <a:spcAft>
                          <a:spcPts val="0"/>
                        </a:spcAft>
                      </a:pP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100,00%</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50,00%</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pPr>
                      <a:endParaRPr lang="es-CO" sz="1100">
                        <a:effectLst/>
                        <a:latin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CO" sz="2000"/>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054763"/>
                  </a:ext>
                </a:extLst>
              </a:tr>
              <a:tr h="319509">
                <a:tc gridSpan="2">
                  <a:txBody>
                    <a:bodyPr/>
                    <a:lstStyle/>
                    <a:p>
                      <a:pPr>
                        <a:lnSpc>
                          <a:spcPct val="100000"/>
                        </a:lnSpc>
                      </a:pPr>
                      <a:endParaRPr lang="es-CO" sz="1200">
                        <a:effectLst/>
                        <a:latin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ctr">
                        <a:lnSpc>
                          <a:spcPct val="100000"/>
                        </a:lnSpc>
                        <a:spcAft>
                          <a:spcPts val="0"/>
                        </a:spcAft>
                      </a:pP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Caja plegadiza</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Insertos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pPr indent="288290" algn="ctr">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525439376"/>
                  </a:ext>
                </a:extLst>
              </a:tr>
              <a:tr h="319531">
                <a:tc gridSpan="2">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Costo de compra materia prima</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48,00%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gn="r">
                        <a:lnSpc>
                          <a:spcPct val="100000"/>
                        </a:lnSpc>
                        <a:spcAft>
                          <a:spcPts val="0"/>
                        </a:spcAft>
                      </a:pPr>
                      <a:r>
                        <a:rPr lang="es-CO" sz="1100" dirty="0">
                          <a:effectLst/>
                          <a:latin typeface="Calibri" panose="020F0502020204030204" pitchFamily="34" charset="0"/>
                          <a:ea typeface="Times New Roman" panose="02020603050405020304" pitchFamily="18" charset="0"/>
                          <a:cs typeface="Times New Roman" panose="02020603050405020304" pitchFamily="18" charset="0"/>
                        </a:rPr>
                        <a:t>26,00%</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indent="288290">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03314"/>
                  </a:ext>
                </a:extLst>
              </a:tr>
              <a:tr h="319509">
                <a:tc gridSpan="2">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incremento precios año 2</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0,00%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  ingreso  ventas contado año / mes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83,33%</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1535192"/>
                  </a:ext>
                </a:extLst>
              </a:tr>
              <a:tr h="319509">
                <a:tc gridSpan="2">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incremento precios año 3</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0,00%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  ventas crédito al final del   año / mes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16,67%</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4864461"/>
                  </a:ext>
                </a:extLst>
              </a:tr>
              <a:tr h="319509">
                <a:tc gridSpan="2">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incremento precios año 4</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0,00%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  pago de compras contado año / mes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88,46%</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4575018"/>
                  </a:ext>
                </a:extLst>
              </a:tr>
              <a:tr h="319531">
                <a:tc gridSpan="2">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incremento precios año 5</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0,00%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  compras crédito al final del   año / mes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indent="288290" algn="r">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11,54%</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8063028"/>
                  </a:ext>
                </a:extLst>
              </a:tr>
              <a:tr h="319509">
                <a:tc gridSpan="5">
                  <a:txBody>
                    <a:bodyPr/>
                    <a:lstStyle/>
                    <a:p>
                      <a:pPr indent="288290">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 días de existencia de inventario mínimo requerido al final de cada  periodo=======-&gt; </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indent="288290" algn="r">
                        <a:lnSpc>
                          <a:spcPct val="100000"/>
                        </a:lnSpc>
                        <a:spcAft>
                          <a:spcPts val="0"/>
                        </a:spcAft>
                      </a:pPr>
                      <a:endParaRPr lang="es-C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10</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510272"/>
                  </a:ext>
                </a:extLst>
              </a:tr>
              <a:tr h="159766">
                <a:tc gridSpan="6">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Productos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81286"/>
                  </a:ext>
                </a:extLst>
              </a:tr>
              <a:tr h="319531">
                <a:tc>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Nombre </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 capacidad instalada</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CO"/>
                    </a:p>
                  </a:txBody>
                  <a:tcPr/>
                </a:tc>
                <a:tc>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Precio de venta (miles)</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Capacidad instalada de</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CO"/>
                    </a:p>
                  </a:txBody>
                  <a:tcPr/>
                </a:tc>
                <a:extLst>
                  <a:ext uri="{0D108BD9-81ED-4DB2-BD59-A6C34878D82A}">
                    <a16:rowId xmlns:a16="http://schemas.microsoft.com/office/drawing/2014/main" val="2209271984"/>
                  </a:ext>
                </a:extLst>
              </a:tr>
              <a:tr h="319531">
                <a:tc>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Del producto  y/o servicio</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Utilizada año / mes  1</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CO"/>
                    </a:p>
                  </a:txBody>
                  <a:tcPr/>
                </a:tc>
                <a:tc>
                  <a:txBody>
                    <a:bodyPr/>
                    <a:lstStyle/>
                    <a:p>
                      <a:pPr indent="288290" algn="ctr">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Para cada producto y/o servicio</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indent="288290" algn="ctr">
                        <a:lnSpc>
                          <a:spcPct val="100000"/>
                        </a:lnSpc>
                        <a:spcAft>
                          <a:spcPts val="0"/>
                        </a:spcAft>
                      </a:pPr>
                      <a:r>
                        <a:rPr lang="es-CO" sz="1100" b="1" dirty="0">
                          <a:effectLst/>
                          <a:latin typeface="Calibri" panose="020F0502020204030204" pitchFamily="34" charset="0"/>
                          <a:ea typeface="Times New Roman" panose="02020603050405020304" pitchFamily="18" charset="0"/>
                          <a:cs typeface="Times New Roman" panose="02020603050405020304" pitchFamily="18" charset="0"/>
                        </a:rPr>
                        <a:t>Productos y/o servicio (un)</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CO"/>
                    </a:p>
                  </a:txBody>
                  <a:tcPr/>
                </a:tc>
                <a:extLst>
                  <a:ext uri="{0D108BD9-81ED-4DB2-BD59-A6C34878D82A}">
                    <a16:rowId xmlns:a16="http://schemas.microsoft.com/office/drawing/2014/main" val="3263450078"/>
                  </a:ext>
                </a:extLst>
              </a:tr>
              <a:tr h="319531">
                <a:tc>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Caja plegadiza</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62,69%</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indent="288290">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                                                    0,070   </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nSpc>
                          <a:spcPct val="100000"/>
                        </a:lnSpc>
                        <a:spcAft>
                          <a:spcPts val="0"/>
                        </a:spcAft>
                      </a:pPr>
                      <a:r>
                        <a:rPr lang="es-CO" sz="1100" dirty="0">
                          <a:effectLst/>
                          <a:latin typeface="Calibri" panose="020F0502020204030204" pitchFamily="34" charset="0"/>
                          <a:ea typeface="Times New Roman" panose="02020603050405020304" pitchFamily="18" charset="0"/>
                          <a:cs typeface="Times New Roman" panose="02020603050405020304" pitchFamily="18" charset="0"/>
                        </a:rPr>
                        <a:t>                     86.565.119   </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extLst>
                  <a:ext uri="{0D108BD9-81ED-4DB2-BD59-A6C34878D82A}">
                    <a16:rowId xmlns:a16="http://schemas.microsoft.com/office/drawing/2014/main" val="394130736"/>
                  </a:ext>
                </a:extLst>
              </a:tr>
              <a:tr h="319531">
                <a:tc>
                  <a:txBody>
                    <a:bodyPr/>
                    <a:lstStyle/>
                    <a:p>
                      <a:pPr indent="288290">
                        <a:lnSpc>
                          <a:spcPct val="100000"/>
                        </a:lnSpc>
                        <a:spcAft>
                          <a:spcPts val="0"/>
                        </a:spcAft>
                      </a:pPr>
                      <a:r>
                        <a:rPr lang="es-CO" sz="1100" b="1">
                          <a:effectLst/>
                          <a:latin typeface="Calibri" panose="020F0502020204030204" pitchFamily="34" charset="0"/>
                          <a:ea typeface="Times New Roman" panose="02020603050405020304" pitchFamily="18" charset="0"/>
                          <a:cs typeface="Times New Roman" panose="02020603050405020304" pitchFamily="18" charset="0"/>
                        </a:rPr>
                        <a:t>Insertos</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288290" algn="r">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62,69%</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indent="288290">
                        <a:lnSpc>
                          <a:spcPct val="100000"/>
                        </a:lnSpc>
                        <a:spcAft>
                          <a:spcPts val="0"/>
                        </a:spcAft>
                      </a:pPr>
                      <a:r>
                        <a:rPr lang="es-CO" sz="1100">
                          <a:effectLst/>
                          <a:latin typeface="Calibri" panose="020F0502020204030204" pitchFamily="34" charset="0"/>
                          <a:ea typeface="Times New Roman" panose="02020603050405020304" pitchFamily="18" charset="0"/>
                          <a:cs typeface="Times New Roman" panose="02020603050405020304" pitchFamily="18" charset="0"/>
                        </a:rPr>
                        <a:t>                                                    0,030   </a:t>
                      </a:r>
                      <a:endParaRPr lang="es-C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288290">
                        <a:lnSpc>
                          <a:spcPct val="100000"/>
                        </a:lnSpc>
                        <a:spcAft>
                          <a:spcPts val="0"/>
                        </a:spcAft>
                      </a:pPr>
                      <a:r>
                        <a:rPr lang="es-CO" sz="1100" dirty="0">
                          <a:effectLst/>
                          <a:latin typeface="Calibri" panose="020F0502020204030204" pitchFamily="34" charset="0"/>
                          <a:ea typeface="Times New Roman" panose="02020603050405020304" pitchFamily="18" charset="0"/>
                          <a:cs typeface="Times New Roman" panose="02020603050405020304" pitchFamily="18" charset="0"/>
                        </a:rPr>
                        <a:t>                     14.716.070   </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446" marR="2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extLst>
                  <a:ext uri="{0D108BD9-81ED-4DB2-BD59-A6C34878D82A}">
                    <a16:rowId xmlns:a16="http://schemas.microsoft.com/office/drawing/2014/main" val="2960508360"/>
                  </a:ext>
                </a:extLst>
              </a:tr>
            </a:tbl>
          </a:graphicData>
        </a:graphic>
      </p:graphicFrame>
    </p:spTree>
    <p:extLst>
      <p:ext uri="{BB962C8B-B14F-4D97-AF65-F5344CB8AC3E}">
        <p14:creationId xmlns:p14="http://schemas.microsoft.com/office/powerpoint/2010/main" val="2366036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ext uri="{D42A27DB-BD31-4B8C-83A1-F6EECF244321}">
                <p14:modId xmlns:p14="http://schemas.microsoft.com/office/powerpoint/2010/main" val="4231611364"/>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9294"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5" name="Rectángulo 4"/>
          <p:cNvSpPr/>
          <p:nvPr/>
        </p:nvSpPr>
        <p:spPr>
          <a:xfrm>
            <a:off x="611560" y="1670221"/>
            <a:ext cx="7848872" cy="47831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CO" sz="2800" b="1" dirty="0" smtClean="0">
                <a:latin typeface="+mj-lt"/>
                <a:cs typeface="Times New Roman" pitchFamily="18" charset="0"/>
              </a:rPr>
              <a:t>Inversión Total </a:t>
            </a:r>
            <a:endParaRPr lang="es-CO" sz="2800" b="1" dirty="0">
              <a:latin typeface="+mj-lt"/>
              <a:cs typeface="Times New Roman" pitchFamily="18" charset="0"/>
            </a:endParaRPr>
          </a:p>
        </p:txBody>
      </p:sp>
      <p:pic>
        <p:nvPicPr>
          <p:cNvPr id="7" name="Imagen 6"/>
          <p:cNvPicPr>
            <a:picLocks noChangeAspect="1"/>
          </p:cNvPicPr>
          <p:nvPr/>
        </p:nvPicPr>
        <p:blipFill>
          <a:blip r:embed="rId5"/>
          <a:stretch>
            <a:fillRect/>
          </a:stretch>
        </p:blipFill>
        <p:spPr>
          <a:xfrm>
            <a:off x="1037843" y="1981137"/>
            <a:ext cx="7065140" cy="4599288"/>
          </a:xfrm>
          <a:prstGeom prst="rect">
            <a:avLst/>
          </a:prstGeom>
        </p:spPr>
      </p:pic>
    </p:spTree>
    <p:extLst>
      <p:ext uri="{BB962C8B-B14F-4D97-AF65-F5344CB8AC3E}">
        <p14:creationId xmlns:p14="http://schemas.microsoft.com/office/powerpoint/2010/main" val="2959426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638735560"/>
              </p:ext>
            </p:extLst>
          </p:nvPr>
        </p:nvGraphicFramePr>
        <p:xfrm>
          <a:off x="0" y="740028"/>
          <a:ext cx="9144000" cy="6117972"/>
        </p:xfrm>
        <a:graphic>
          <a:graphicData uri="http://schemas.openxmlformats.org/presentationml/2006/ole">
            <mc:AlternateContent xmlns:mc="http://schemas.openxmlformats.org/markup-compatibility/2006">
              <mc:Choice xmlns:v="urn:schemas-microsoft-com:vml" Requires="v">
                <p:oleObj spid="_x0000_s32801"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40028"/>
                        <a:ext cx="9144000" cy="6117972"/>
                      </a:xfrm>
                      <a:prstGeom prst="rect">
                        <a:avLst/>
                      </a:prstGeom>
                    </p:spPr>
                  </p:pic>
                </p:oleObj>
              </mc:Fallback>
            </mc:AlternateContent>
          </a:graphicData>
        </a:graphic>
      </p:graphicFrame>
      <p:sp>
        <p:nvSpPr>
          <p:cNvPr id="5" name="Rectángulo 4"/>
          <p:cNvSpPr/>
          <p:nvPr/>
        </p:nvSpPr>
        <p:spPr>
          <a:xfrm>
            <a:off x="467544" y="851039"/>
            <a:ext cx="7992888" cy="560229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323528" y="6453336"/>
            <a:ext cx="8352928" cy="276999"/>
          </a:xfrm>
          <a:prstGeom prst="rect">
            <a:avLst/>
          </a:prstGeom>
        </p:spPr>
        <p:txBody>
          <a:bodyPr wrap="square">
            <a:spAutoFit/>
          </a:bodyPr>
          <a:lstStyle/>
          <a:p>
            <a:pPr indent="288290"/>
            <a:r>
              <a:rPr lang="es-CO" sz="1200" dirty="0">
                <a:ea typeface="Calibri" panose="020F0502020204030204" pitchFamily="34" charset="0"/>
                <a:cs typeface="Times New Roman" panose="02020603050405020304" pitchFamily="18" charset="0"/>
              </a:rPr>
              <a:t>Nota: Elaborada por los Autores </a:t>
            </a:r>
            <a:r>
              <a:rPr lang="es-CO" sz="1200" dirty="0">
                <a:solidFill>
                  <a:srgbClr val="222222"/>
                </a:solidFill>
                <a:highlight>
                  <a:srgbClr val="FFFFFF"/>
                </a:highlight>
                <a:ea typeface="Times New Roman" panose="02020603050405020304" pitchFamily="18" charset="0"/>
              </a:rPr>
              <a:t>de precios constantes que </a:t>
            </a:r>
            <a:r>
              <a:rPr lang="es-CO" sz="1200" dirty="0" smtClean="0">
                <a:solidFill>
                  <a:srgbClr val="222222"/>
                </a:solidFill>
                <a:highlight>
                  <a:srgbClr val="FFFFFF"/>
                </a:highlight>
                <a:ea typeface="Times New Roman" panose="02020603050405020304" pitchFamily="18" charset="0"/>
              </a:rPr>
              <a:t>consiste  </a:t>
            </a:r>
            <a:r>
              <a:rPr lang="es-CO" sz="1200" dirty="0">
                <a:solidFill>
                  <a:srgbClr val="222222"/>
                </a:solidFill>
                <a:highlight>
                  <a:srgbClr val="FFFFFF"/>
                </a:highlight>
                <a:ea typeface="Times New Roman" panose="02020603050405020304" pitchFamily="18" charset="0"/>
              </a:rPr>
              <a:t>en expresar todos los valores a precios de un año base</a:t>
            </a:r>
            <a:endParaRPr lang="es-CO" sz="1200" dirty="0"/>
          </a:p>
        </p:txBody>
      </p:sp>
      <p:graphicFrame>
        <p:nvGraphicFramePr>
          <p:cNvPr id="6" name="Tabla 5"/>
          <p:cNvGraphicFramePr>
            <a:graphicFrameLocks noGrp="1"/>
          </p:cNvGraphicFramePr>
          <p:nvPr>
            <p:extLst>
              <p:ext uri="{D42A27DB-BD31-4B8C-83A1-F6EECF244321}">
                <p14:modId xmlns:p14="http://schemas.microsoft.com/office/powerpoint/2010/main" val="862101857"/>
              </p:ext>
            </p:extLst>
          </p:nvPr>
        </p:nvGraphicFramePr>
        <p:xfrm>
          <a:off x="611560" y="1058006"/>
          <a:ext cx="7742469" cy="5293731"/>
        </p:xfrm>
        <a:graphic>
          <a:graphicData uri="http://schemas.openxmlformats.org/drawingml/2006/table">
            <a:tbl>
              <a:tblPr firstRow="1" firstCol="1" bandRow="1"/>
              <a:tblGrid>
                <a:gridCol w="2513319">
                  <a:extLst>
                    <a:ext uri="{9D8B030D-6E8A-4147-A177-3AD203B41FA5}">
                      <a16:colId xmlns:a16="http://schemas.microsoft.com/office/drawing/2014/main" val="2289216745"/>
                    </a:ext>
                  </a:extLst>
                </a:gridCol>
                <a:gridCol w="871525">
                  <a:extLst>
                    <a:ext uri="{9D8B030D-6E8A-4147-A177-3AD203B41FA5}">
                      <a16:colId xmlns:a16="http://schemas.microsoft.com/office/drawing/2014/main" val="685977501"/>
                    </a:ext>
                  </a:extLst>
                </a:gridCol>
                <a:gridCol w="871525">
                  <a:extLst>
                    <a:ext uri="{9D8B030D-6E8A-4147-A177-3AD203B41FA5}">
                      <a16:colId xmlns:a16="http://schemas.microsoft.com/office/drawing/2014/main" val="1338388043"/>
                    </a:ext>
                  </a:extLst>
                </a:gridCol>
                <a:gridCol w="871525">
                  <a:extLst>
                    <a:ext uri="{9D8B030D-6E8A-4147-A177-3AD203B41FA5}">
                      <a16:colId xmlns:a16="http://schemas.microsoft.com/office/drawing/2014/main" val="1239743534"/>
                    </a:ext>
                  </a:extLst>
                </a:gridCol>
                <a:gridCol w="871525">
                  <a:extLst>
                    <a:ext uri="{9D8B030D-6E8A-4147-A177-3AD203B41FA5}">
                      <a16:colId xmlns:a16="http://schemas.microsoft.com/office/drawing/2014/main" val="2802534120"/>
                    </a:ext>
                  </a:extLst>
                </a:gridCol>
                <a:gridCol w="871525">
                  <a:extLst>
                    <a:ext uri="{9D8B030D-6E8A-4147-A177-3AD203B41FA5}">
                      <a16:colId xmlns:a16="http://schemas.microsoft.com/office/drawing/2014/main" val="3037997614"/>
                    </a:ext>
                  </a:extLst>
                </a:gridCol>
                <a:gridCol w="871525">
                  <a:extLst>
                    <a:ext uri="{9D8B030D-6E8A-4147-A177-3AD203B41FA5}">
                      <a16:colId xmlns:a16="http://schemas.microsoft.com/office/drawing/2014/main" val="1801767313"/>
                    </a:ext>
                  </a:extLst>
                </a:gridCol>
              </a:tblGrid>
              <a:tr h="149606">
                <a:tc gridSpan="7">
                  <a:txBody>
                    <a:bodyPr/>
                    <a:lstStyle/>
                    <a:p>
                      <a:pPr indent="288290" algn="ct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FLUJO DE CAJA PROYECTADO  </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637708"/>
                  </a:ext>
                </a:extLst>
              </a:tr>
              <a:tr h="149606">
                <a:tc gridSpan="7">
                  <a:txBody>
                    <a:bodyPr/>
                    <a:lstStyle/>
                    <a:p>
                      <a:pPr indent="288290" algn="ct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En Años</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7667153"/>
                  </a:ext>
                </a:extLst>
              </a:tr>
              <a:tr h="149606">
                <a:tc gridSpan="7">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EN MILES ($000)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33085592"/>
                  </a:ext>
                </a:extLst>
              </a:tr>
              <a:tr h="149606">
                <a:tc>
                  <a:txBody>
                    <a:bodyPr/>
                    <a:lstStyle/>
                    <a:p>
                      <a:pPr indent="42545"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Concepto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1</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indent="55245"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3</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5</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25515298"/>
                  </a:ext>
                </a:extLst>
              </a:tr>
              <a:tr h="149606">
                <a:tc>
                  <a:txBody>
                    <a:bodyPr/>
                    <a:lstStyle/>
                    <a:p>
                      <a:pPr indent="42545"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Ingresos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489379"/>
                  </a:ext>
                </a:extLst>
              </a:tr>
              <a:tr h="299211">
                <a:tc>
                  <a:txBody>
                    <a:bodyPr/>
                    <a:lstStyle/>
                    <a:p>
                      <a:pPr indent="425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Ingresos por  Ventas de  Contado en el Periodo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3.396.252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3.584.240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3.787.940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4.011.684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4.253.306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776320"/>
                  </a:ext>
                </a:extLst>
              </a:tr>
              <a:tr h="299211">
                <a:tc>
                  <a:txBody>
                    <a:bodyPr/>
                    <a:lstStyle/>
                    <a:p>
                      <a:pPr indent="42545">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Ingresos por Ventas a Crédito Al Inicio del Periodo</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679.250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716.848</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757.588</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802.337</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167203"/>
                  </a:ext>
                </a:extLst>
              </a:tr>
              <a:tr h="180060">
                <a:tc>
                  <a:txBody>
                    <a:bodyPr/>
                    <a:lstStyle/>
                    <a:p>
                      <a:pPr indent="425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Caja inicial</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1.611.964</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1.070.326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1.045.736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1.089.776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1.202.759</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391141"/>
                  </a:ext>
                </a:extLst>
              </a:tr>
              <a:tr h="180060">
                <a:tc>
                  <a:txBody>
                    <a:bodyPr/>
                    <a:lstStyle/>
                    <a:p>
                      <a:pPr indent="425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Préstamo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4.305.675</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95220"/>
                  </a:ext>
                </a:extLst>
              </a:tr>
              <a:tr h="180060">
                <a:tc>
                  <a:txBody>
                    <a:bodyPr/>
                    <a:lstStyle/>
                    <a:p>
                      <a:pPr indent="425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Aporte de capital</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1.845.289</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0509707"/>
                  </a:ext>
                </a:extLst>
              </a:tr>
              <a:tr h="149606">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559605"/>
                  </a:ext>
                </a:extLst>
              </a:tr>
              <a:tr h="180060">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Total Ingresos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6.150.964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5.008.216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5.333.816</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5.550.524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5.859.048</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6.258.402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690537"/>
                  </a:ext>
                </a:extLst>
              </a:tr>
              <a:tr h="149606">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231016"/>
                  </a:ext>
                </a:extLst>
              </a:tr>
              <a:tr h="156730">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Egresos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050" dirty="0">
                        <a:effectLst/>
                        <a:latin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050">
                        <a:effectLst/>
                        <a:latin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050">
                        <a:effectLst/>
                        <a:latin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s-CO" sz="1050">
                        <a:effectLst/>
                        <a:latin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62108"/>
                  </a:ext>
                </a:extLst>
              </a:tr>
              <a:tr h="299211">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Pago Compras de mercancías Contado en el periodo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1.723.232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1.772.042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1.872.820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1.983.552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2.103.081</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978731"/>
                  </a:ext>
                </a:extLst>
              </a:tr>
              <a:tr h="299211">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Pago Compras de mercancías Crédito al Inicio del Periodo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224.769</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231.136</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244.281</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258.724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972879"/>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costo de Personal Producción</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384.062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384.062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384.062</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384.062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384.062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817395"/>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Costos Indirectos De Fabricación</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88.800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88.800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88.800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88.800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88.800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424784"/>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Gastos de funcionamiento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345.840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345.840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345.840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345.840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345.840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5816768"/>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Gastos de personal</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285.880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285.880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285.880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285.880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285.880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426277"/>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Amortización préstamo</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691.364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767.414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851.829</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945.530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1.049.539</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030123"/>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Compra de activos fijos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4.470.000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128950"/>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Gastos de iniciación y montaje</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69.000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174864"/>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Pago de intereses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418.712</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342.662</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258.247</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164.546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60.537</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371197"/>
                  </a:ext>
                </a:extLst>
              </a:tr>
              <a:tr h="180060">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Pagos de impuestos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76.611</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142.134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213.797</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292.836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407695"/>
                  </a:ext>
                </a:extLst>
              </a:tr>
              <a:tr h="180060">
                <a:tc>
                  <a:txBody>
                    <a:bodyPr/>
                    <a:lstStyle/>
                    <a:p>
                      <a:pPr indent="288290" algn="ct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Total Egresos</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4.539.000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3.937.890</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4.288.080</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4.460.748</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4.656.288</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4.869.299</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73366"/>
                  </a:ext>
                </a:extLst>
              </a:tr>
              <a:tr h="149606">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nSpc>
                          <a:spcPct val="100000"/>
                        </a:lnSpc>
                        <a:spcAft>
                          <a:spcPts val="0"/>
                        </a:spcAft>
                      </a:pPr>
                      <a:r>
                        <a:rPr lang="es-CO" sz="100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376727"/>
                  </a:ext>
                </a:extLst>
              </a:tr>
              <a:tr h="180060">
                <a:tc>
                  <a:txBody>
                    <a:bodyPr/>
                    <a:lstStyle/>
                    <a:p>
                      <a:pPr indent="288290" algn="ct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Saldo Final en Caja</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1.611.964</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1.070.326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1.045.736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55245" algn="r">
                        <a:lnSpc>
                          <a:spcPct val="100000"/>
                        </a:lnSpc>
                        <a:spcAft>
                          <a:spcPts val="0"/>
                        </a:spcAft>
                      </a:pPr>
                      <a:r>
                        <a:rPr lang="es-CO" sz="1000" b="1">
                          <a:effectLst/>
                          <a:latin typeface="Calibri" panose="020F0502020204030204" pitchFamily="34" charset="0"/>
                          <a:ea typeface="Times New Roman" panose="02020603050405020304" pitchFamily="18" charset="0"/>
                          <a:cs typeface="Times New Roman" panose="02020603050405020304" pitchFamily="18" charset="0"/>
                        </a:rPr>
                        <a:t>1.089.776</a:t>
                      </a:r>
                      <a:endParaRPr lang="es-CO"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1.202.759</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8290" algn="r">
                        <a:lnSpc>
                          <a:spcPct val="100000"/>
                        </a:lnSpc>
                        <a:spcAft>
                          <a:spcPts val="0"/>
                        </a:spcAft>
                      </a:pPr>
                      <a:r>
                        <a:rPr lang="es-CO" sz="1000" b="1" dirty="0">
                          <a:effectLst/>
                          <a:latin typeface="Calibri" panose="020F0502020204030204" pitchFamily="34" charset="0"/>
                          <a:ea typeface="Times New Roman" panose="02020603050405020304" pitchFamily="18" charset="0"/>
                          <a:cs typeface="Times New Roman" panose="02020603050405020304" pitchFamily="18" charset="0"/>
                        </a:rPr>
                        <a:t>1.389.103</a:t>
                      </a:r>
                      <a:endParaRPr lang="es-CO"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604" marR="156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145916"/>
                  </a:ext>
                </a:extLst>
              </a:tr>
            </a:tbl>
          </a:graphicData>
        </a:graphic>
      </p:graphicFrame>
    </p:spTree>
    <p:extLst>
      <p:ext uri="{BB962C8B-B14F-4D97-AF65-F5344CB8AC3E}">
        <p14:creationId xmlns:p14="http://schemas.microsoft.com/office/powerpoint/2010/main" val="1249773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p:cNvGraphicFramePr>
            <a:graphicFrameLocks noChangeAspect="1"/>
          </p:cNvGraphicFramePr>
          <p:nvPr>
            <p:extLst>
              <p:ext uri="{D42A27DB-BD31-4B8C-83A1-F6EECF244321}">
                <p14:modId xmlns:p14="http://schemas.microsoft.com/office/powerpoint/2010/main" val="3991445340"/>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3154"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3" name="Rectángulo 2"/>
          <p:cNvSpPr/>
          <p:nvPr/>
        </p:nvSpPr>
        <p:spPr>
          <a:xfrm>
            <a:off x="611560" y="2218611"/>
            <a:ext cx="7848872" cy="42347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Rectangle 2"/>
          <p:cNvSpPr>
            <a:spLocks noChangeArrowheads="1"/>
          </p:cNvSpPr>
          <p:nvPr/>
        </p:nvSpPr>
        <p:spPr bwMode="auto">
          <a:xfrm>
            <a:off x="688032" y="1042605"/>
            <a:ext cx="7772400" cy="822325"/>
          </a:xfrm>
          <a:prstGeom prst="rect">
            <a:avLst/>
          </a:prstGeom>
          <a:noFill/>
          <a:ln w="9525">
            <a:noFill/>
            <a:miter lim="800000"/>
            <a:headEnd/>
            <a:tailEnd/>
          </a:ln>
        </p:spPr>
        <p:txBody>
          <a:bodyPr anchor="ctr"/>
          <a:lstStyle/>
          <a:p>
            <a:pPr algn="ctr"/>
            <a:r>
              <a:rPr lang="es-CO" sz="3000" b="1" dirty="0">
                <a:latin typeface="+mj-lt"/>
                <a:cs typeface="Times New Roman" pitchFamily="18" charset="0"/>
              </a:rPr>
              <a:t>Imágenes Material de empaque </a:t>
            </a:r>
          </a:p>
          <a:p>
            <a:pPr algn="ctr"/>
            <a:r>
              <a:rPr lang="es-CO" sz="3000" b="1" dirty="0">
                <a:latin typeface="+mj-lt"/>
                <a:cs typeface="Times New Roman" pitchFamily="18" charset="0"/>
              </a:rPr>
              <a:t>Cajas Plegadizas e insertos </a:t>
            </a:r>
          </a:p>
        </p:txBody>
      </p:sp>
      <p:pic>
        <p:nvPicPr>
          <p:cNvPr id="10" name="Imagen 9" descr="Resultado de imagen para productos la sante">
            <a:extLst>
              <a:ext uri="{FF2B5EF4-FFF2-40B4-BE49-F238E27FC236}">
                <a16:creationId xmlns:a16="http://schemas.microsoft.com/office/drawing/2014/main" id="{E8DEF217-D63C-4AFA-B390-37E451301B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571574"/>
            <a:ext cx="2687232" cy="1841123"/>
          </a:xfrm>
          <a:prstGeom prst="rect">
            <a:avLst/>
          </a:prstGeom>
          <a:noFill/>
          <a:ln>
            <a:noFill/>
          </a:ln>
        </p:spPr>
      </p:pic>
      <p:pic>
        <p:nvPicPr>
          <p:cNvPr id="11" name="Imagen 10" descr="Imagen relacionada">
            <a:extLst>
              <a:ext uri="{FF2B5EF4-FFF2-40B4-BE49-F238E27FC236}">
                <a16:creationId xmlns:a16="http://schemas.microsoft.com/office/drawing/2014/main" id="{E7E4805D-AB23-4194-8622-56020D89BC9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4568061"/>
            <a:ext cx="1932404" cy="1495101"/>
          </a:xfrm>
          <a:prstGeom prst="rect">
            <a:avLst/>
          </a:prstGeom>
          <a:noFill/>
          <a:ln>
            <a:noFill/>
          </a:ln>
        </p:spPr>
      </p:pic>
      <p:pic>
        <p:nvPicPr>
          <p:cNvPr id="12" name="Imagen 11">
            <a:extLst>
              <a:ext uri="{FF2B5EF4-FFF2-40B4-BE49-F238E27FC236}">
                <a16:creationId xmlns:a16="http://schemas.microsoft.com/office/drawing/2014/main" id="{491717AC-DD79-48A6-9099-13B079535E72}"/>
              </a:ext>
            </a:extLst>
          </p:cNvPr>
          <p:cNvPicPr>
            <a:picLocks noChangeAspect="1"/>
          </p:cNvPicPr>
          <p:nvPr/>
        </p:nvPicPr>
        <p:blipFill>
          <a:blip r:embed="rId7"/>
          <a:stretch>
            <a:fillRect/>
          </a:stretch>
        </p:blipFill>
        <p:spPr>
          <a:xfrm>
            <a:off x="976846" y="2347142"/>
            <a:ext cx="2467329" cy="2269943"/>
          </a:xfrm>
          <a:prstGeom prst="rect">
            <a:avLst/>
          </a:prstGeom>
        </p:spPr>
      </p:pic>
      <p:pic>
        <p:nvPicPr>
          <p:cNvPr id="13" name="Imagen 12">
            <a:extLst>
              <a:ext uri="{FF2B5EF4-FFF2-40B4-BE49-F238E27FC236}">
                <a16:creationId xmlns:a16="http://schemas.microsoft.com/office/drawing/2014/main" id="{0E9A55EB-E6D4-4B0A-9CE3-FCCF575F23F8}"/>
              </a:ext>
            </a:extLst>
          </p:cNvPr>
          <p:cNvPicPr>
            <a:picLocks noChangeAspect="1"/>
          </p:cNvPicPr>
          <p:nvPr/>
        </p:nvPicPr>
        <p:blipFill>
          <a:blip r:embed="rId8"/>
          <a:stretch>
            <a:fillRect/>
          </a:stretch>
        </p:blipFill>
        <p:spPr>
          <a:xfrm>
            <a:off x="3685074" y="2652591"/>
            <a:ext cx="1895038" cy="1659109"/>
          </a:xfrm>
          <a:prstGeom prst="rect">
            <a:avLst/>
          </a:prstGeom>
        </p:spPr>
      </p:pic>
      <p:pic>
        <p:nvPicPr>
          <p:cNvPr id="14" name="Imagen 13"/>
          <p:cNvPicPr>
            <a:picLocks noChangeAspect="1"/>
          </p:cNvPicPr>
          <p:nvPr/>
        </p:nvPicPr>
        <p:blipFill rotWithShape="1">
          <a:blip r:embed="rId9" cstate="print">
            <a:extLst>
              <a:ext uri="{28A0092B-C50C-407E-A947-70E740481C1C}">
                <a14:useLocalDpi xmlns:a14="http://schemas.microsoft.com/office/drawing/2010/main" val="0"/>
              </a:ext>
            </a:extLst>
          </a:blip>
          <a:srcRect l="6732" r="12477" b="47310"/>
          <a:stretch/>
        </p:blipFill>
        <p:spPr>
          <a:xfrm>
            <a:off x="863588" y="4841881"/>
            <a:ext cx="2592288" cy="1340418"/>
          </a:xfrm>
          <a:prstGeom prst="rect">
            <a:avLst/>
          </a:prstGeom>
        </p:spPr>
      </p:pic>
      <p:pic>
        <p:nvPicPr>
          <p:cNvPr id="15" name="Imagen 14"/>
          <p:cNvPicPr>
            <a:picLocks noChangeAspect="1"/>
          </p:cNvPicPr>
          <p:nvPr/>
        </p:nvPicPr>
        <p:blipFill rotWithShape="1">
          <a:blip r:embed="rId9" cstate="print">
            <a:extLst>
              <a:ext uri="{28A0092B-C50C-407E-A947-70E740481C1C}">
                <a14:useLocalDpi xmlns:a14="http://schemas.microsoft.com/office/drawing/2010/main" val="0"/>
              </a:ext>
            </a:extLst>
          </a:blip>
          <a:srcRect l="8287" t="53614" r="8563"/>
          <a:stretch/>
        </p:blipFill>
        <p:spPr>
          <a:xfrm>
            <a:off x="3491880" y="4869160"/>
            <a:ext cx="2952328" cy="1305800"/>
          </a:xfrm>
          <a:prstGeom prst="rect">
            <a:avLst/>
          </a:prstGeom>
        </p:spPr>
      </p:pic>
      <p:sp>
        <p:nvSpPr>
          <p:cNvPr id="16" name="Rectangle 2"/>
          <p:cNvSpPr>
            <a:spLocks noChangeArrowheads="1"/>
          </p:cNvSpPr>
          <p:nvPr/>
        </p:nvSpPr>
        <p:spPr bwMode="auto">
          <a:xfrm>
            <a:off x="6300192" y="6181362"/>
            <a:ext cx="2554052" cy="822325"/>
          </a:xfrm>
          <a:prstGeom prst="rect">
            <a:avLst/>
          </a:prstGeom>
          <a:noFill/>
          <a:ln w="9525">
            <a:noFill/>
            <a:miter lim="800000"/>
            <a:headEnd/>
            <a:tailEnd/>
          </a:ln>
        </p:spPr>
        <p:txBody>
          <a:bodyPr anchor="ctr"/>
          <a:lstStyle/>
          <a:p>
            <a:pPr algn="ctr"/>
            <a:r>
              <a:rPr lang="es-CO" sz="1400" b="1" dirty="0" smtClean="0">
                <a:latin typeface="+mj-lt"/>
                <a:cs typeface="Times New Roman" pitchFamily="18" charset="0"/>
              </a:rPr>
              <a:t>Empaques secundarios</a:t>
            </a:r>
            <a:endParaRPr lang="es-CO" sz="1400" b="1" dirty="0">
              <a:latin typeface="+mj-lt"/>
              <a:cs typeface="Times New Roman" pitchFamily="18" charset="0"/>
            </a:endParaRPr>
          </a:p>
        </p:txBody>
      </p:sp>
    </p:spTree>
    <p:extLst>
      <p:ext uri="{BB962C8B-B14F-4D97-AF65-F5344CB8AC3E}">
        <p14:creationId xmlns:p14="http://schemas.microsoft.com/office/powerpoint/2010/main" val="26723569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4057071492"/>
              </p:ext>
            </p:extLst>
          </p:nvPr>
        </p:nvGraphicFramePr>
        <p:xfrm>
          <a:off x="3084" y="762746"/>
          <a:ext cx="9144000" cy="6117972"/>
        </p:xfrm>
        <a:graphic>
          <a:graphicData uri="http://schemas.openxmlformats.org/presentationml/2006/ole">
            <mc:AlternateContent xmlns:mc="http://schemas.openxmlformats.org/markup-compatibility/2006">
              <mc:Choice xmlns:v="urn:schemas-microsoft-com:vml" Requires="v">
                <p:oleObj spid="_x0000_s33823"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3084" y="762746"/>
                        <a:ext cx="9144000" cy="6117972"/>
                      </a:xfrm>
                      <a:prstGeom prst="rect">
                        <a:avLst/>
                      </a:prstGeom>
                    </p:spPr>
                  </p:pic>
                </p:oleObj>
              </mc:Fallback>
            </mc:AlternateContent>
          </a:graphicData>
        </a:graphic>
      </p:graphicFrame>
      <p:sp>
        <p:nvSpPr>
          <p:cNvPr id="7" name="Rectángulo 6"/>
          <p:cNvSpPr/>
          <p:nvPr/>
        </p:nvSpPr>
        <p:spPr>
          <a:xfrm>
            <a:off x="611560" y="2276872"/>
            <a:ext cx="7848872" cy="424847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2" name="Imagen 1"/>
          <p:cNvPicPr>
            <a:picLocks noChangeAspect="1"/>
          </p:cNvPicPr>
          <p:nvPr/>
        </p:nvPicPr>
        <p:blipFill>
          <a:blip r:embed="rId5"/>
          <a:stretch>
            <a:fillRect/>
          </a:stretch>
        </p:blipFill>
        <p:spPr>
          <a:xfrm>
            <a:off x="1608070" y="3573016"/>
            <a:ext cx="6233761" cy="2108895"/>
          </a:xfrm>
          <a:prstGeom prst="rect">
            <a:avLst/>
          </a:prstGeom>
        </p:spPr>
      </p:pic>
      <p:sp>
        <p:nvSpPr>
          <p:cNvPr id="9" name="Rectángulo 8"/>
          <p:cNvSpPr/>
          <p:nvPr/>
        </p:nvSpPr>
        <p:spPr>
          <a:xfrm>
            <a:off x="1578321" y="1205069"/>
            <a:ext cx="6263510" cy="523220"/>
          </a:xfrm>
          <a:prstGeom prst="rect">
            <a:avLst/>
          </a:prstGeom>
        </p:spPr>
        <p:txBody>
          <a:bodyPr wrap="none">
            <a:spAutoFit/>
          </a:bodyPr>
          <a:lstStyle/>
          <a:p>
            <a:r>
              <a:rPr lang="es-CO" sz="2800" b="1" dirty="0">
                <a:latin typeface="+mj-lt"/>
                <a:ea typeface="Calibri" panose="020F0502020204030204" pitchFamily="34" charset="0"/>
              </a:rPr>
              <a:t>Análisis Financiero Proyecto </a:t>
            </a:r>
            <a:r>
              <a:rPr lang="es-CO" sz="2800" b="1" dirty="0" err="1">
                <a:latin typeface="+mj-lt"/>
                <a:ea typeface="Calibri" panose="020F0502020204030204" pitchFamily="34" charset="0"/>
              </a:rPr>
              <a:t>Sinergía</a:t>
            </a:r>
            <a:r>
              <a:rPr lang="es-CO" sz="2800" b="1" dirty="0">
                <a:latin typeface="+mj-lt"/>
                <a:ea typeface="Calibri" panose="020F0502020204030204" pitchFamily="34" charset="0"/>
              </a:rPr>
              <a:t> SAS</a:t>
            </a:r>
            <a:endParaRPr lang="es-CO" sz="2800" b="1" dirty="0">
              <a:latin typeface="+mj-lt"/>
            </a:endParaRPr>
          </a:p>
        </p:txBody>
      </p:sp>
    </p:spTree>
    <p:extLst>
      <p:ext uri="{BB962C8B-B14F-4D97-AF65-F5344CB8AC3E}">
        <p14:creationId xmlns:p14="http://schemas.microsoft.com/office/powerpoint/2010/main" val="3001024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619142490"/>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8272"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3" name="Rectangle 2"/>
          <p:cNvSpPr>
            <a:spLocks noChangeArrowheads="1"/>
          </p:cNvSpPr>
          <p:nvPr/>
        </p:nvSpPr>
        <p:spPr bwMode="auto">
          <a:xfrm>
            <a:off x="573969" y="1199433"/>
            <a:ext cx="7992888" cy="6192688"/>
          </a:xfrm>
          <a:prstGeom prst="rect">
            <a:avLst/>
          </a:prstGeom>
          <a:noFill/>
          <a:ln w="9525">
            <a:noFill/>
            <a:miter lim="800000"/>
            <a:headEnd/>
            <a:tailEnd/>
          </a:ln>
        </p:spPr>
        <p:txBody>
          <a:bodyPr anchor="ctr"/>
          <a:lstStyle/>
          <a:p>
            <a:pPr algn="just"/>
            <a:endParaRPr lang="es-CO" dirty="0"/>
          </a:p>
          <a:p>
            <a:pPr algn="just"/>
            <a:endParaRPr lang="es-CO" dirty="0"/>
          </a:p>
          <a:p>
            <a:pPr algn="just"/>
            <a:endParaRPr lang="es-CO" dirty="0"/>
          </a:p>
          <a:p>
            <a:pPr algn="just"/>
            <a:r>
              <a:rPr lang="es-ES_tradnl" dirty="0" smtClean="0"/>
              <a:t>Ventaja </a:t>
            </a:r>
            <a:r>
              <a:rPr lang="es-ES_tradnl" dirty="0"/>
              <a:t>competitiva </a:t>
            </a:r>
            <a:r>
              <a:rPr lang="es-ES_tradnl" dirty="0" smtClean="0"/>
              <a:t>a través de la diferenciación</a:t>
            </a:r>
          </a:p>
          <a:p>
            <a:pPr algn="just"/>
            <a:endParaRPr lang="es-ES_tradnl" dirty="0" smtClean="0"/>
          </a:p>
          <a:p>
            <a:pPr algn="just"/>
            <a:r>
              <a:rPr lang="es-ES_tradnl" dirty="0" smtClean="0"/>
              <a:t>Especialización en la producción en busca de la </a:t>
            </a:r>
            <a:r>
              <a:rPr lang="es-ES_tradnl" dirty="0"/>
              <a:t>calidad del producto para disminuir costos, </a:t>
            </a:r>
            <a:r>
              <a:rPr lang="es-ES_tradnl" dirty="0" smtClean="0"/>
              <a:t>del laboratorio y de </a:t>
            </a:r>
            <a:r>
              <a:rPr lang="es-ES_tradnl" dirty="0" err="1" smtClean="0"/>
              <a:t>Sinergìa</a:t>
            </a:r>
            <a:r>
              <a:rPr lang="es-ES_tradnl" dirty="0" smtClean="0"/>
              <a:t> S.A.S.</a:t>
            </a:r>
          </a:p>
          <a:p>
            <a:pPr algn="just"/>
            <a:endParaRPr lang="es-ES_tradnl" dirty="0" smtClean="0"/>
          </a:p>
          <a:p>
            <a:pPr algn="just"/>
            <a:r>
              <a:rPr lang="es-ES_tradnl" dirty="0"/>
              <a:t>Esta diferenciación </a:t>
            </a:r>
            <a:r>
              <a:rPr lang="es-ES_tradnl" dirty="0" smtClean="0"/>
              <a:t>en la producción de cantidades de </a:t>
            </a:r>
            <a:r>
              <a:rPr lang="es-ES_tradnl" dirty="0"/>
              <a:t>acuerdo a la demanda lo que traduce en inventario cero y con un valor agregado de diseño del producto.</a:t>
            </a:r>
            <a:endParaRPr lang="es-CO" dirty="0"/>
          </a:p>
          <a:p>
            <a:pPr algn="just"/>
            <a:endParaRPr lang="es-CO" dirty="0"/>
          </a:p>
          <a:p>
            <a:pPr algn="just"/>
            <a:r>
              <a:rPr lang="es-ES" dirty="0" smtClean="0"/>
              <a:t>Herramientas</a:t>
            </a:r>
          </a:p>
          <a:p>
            <a:pPr algn="just"/>
            <a:endParaRPr lang="es-CO" dirty="0" smtClean="0"/>
          </a:p>
          <a:p>
            <a:pPr marL="285750" lvl="0" indent="-285750">
              <a:buFont typeface="Arial" panose="020B0604020202020204" pitchFamily="34" charset="0"/>
              <a:buChar char="•"/>
            </a:pPr>
            <a:r>
              <a:rPr lang="es-CO" dirty="0" smtClean="0"/>
              <a:t>Cero </a:t>
            </a:r>
            <a:r>
              <a:rPr lang="es-CO" dirty="0"/>
              <a:t>Inventario de material de empaque en el laboratorio. </a:t>
            </a:r>
          </a:p>
          <a:p>
            <a:pPr marL="285750" indent="-285750">
              <a:buFont typeface="Arial" panose="020B0604020202020204" pitchFamily="34" charset="0"/>
              <a:buChar char="•"/>
            </a:pPr>
            <a:r>
              <a:rPr lang="es-CO" dirty="0"/>
              <a:t>Ahorro significativo en el tema de destrucción de material de empaque.</a:t>
            </a:r>
          </a:p>
          <a:p>
            <a:pPr marL="285750" lvl="0" indent="-285750">
              <a:buFont typeface="Arial" panose="020B0604020202020204" pitchFamily="34" charset="0"/>
              <a:buChar char="•"/>
            </a:pPr>
            <a:r>
              <a:rPr lang="es-CO" dirty="0"/>
              <a:t>Reducción de tiempos en los lanzamientos de campañas de productos.</a:t>
            </a:r>
          </a:p>
          <a:p>
            <a:pPr marL="285750" lvl="0" indent="-285750">
              <a:buFont typeface="Arial" panose="020B0604020202020204" pitchFamily="34" charset="0"/>
              <a:buChar char="•"/>
            </a:pPr>
            <a:r>
              <a:rPr lang="es-CO" dirty="0"/>
              <a:t>Unificación del proceso regulatorio en cuanto a la unificación de empaques.</a:t>
            </a:r>
          </a:p>
          <a:p>
            <a:pPr marL="285750" indent="-285750">
              <a:buFont typeface="Arial" panose="020B0604020202020204" pitchFamily="34" charset="0"/>
              <a:buChar char="•"/>
            </a:pPr>
            <a:r>
              <a:rPr lang="es-CO" dirty="0"/>
              <a:t>Garantizando la homogeneidad de la Imagen corporativa</a:t>
            </a:r>
          </a:p>
          <a:p>
            <a:pPr algn="just"/>
            <a:endParaRPr lang="es-CO" dirty="0"/>
          </a:p>
          <a:p>
            <a:endParaRPr lang="es-CO" sz="3000" dirty="0">
              <a:solidFill>
                <a:srgbClr val="FF0000"/>
              </a:solidFill>
              <a:latin typeface="Times New Roman" pitchFamily="18" charset="0"/>
              <a:cs typeface="Times New Roman" pitchFamily="18" charset="0"/>
            </a:endParaRPr>
          </a:p>
          <a:p>
            <a:endParaRPr lang="es-CO" sz="3000" dirty="0">
              <a:solidFill>
                <a:srgbClr val="FF0000"/>
              </a:solidFill>
              <a:latin typeface="Times New Roman" pitchFamily="18" charset="0"/>
              <a:cs typeface="Times New Roman" pitchFamily="18" charset="0"/>
            </a:endParaRPr>
          </a:p>
        </p:txBody>
      </p:sp>
      <p:sp>
        <p:nvSpPr>
          <p:cNvPr id="2" name="Rectangle 2"/>
          <p:cNvSpPr>
            <a:spLocks noChangeArrowheads="1"/>
          </p:cNvSpPr>
          <p:nvPr/>
        </p:nvSpPr>
        <p:spPr bwMode="auto">
          <a:xfrm>
            <a:off x="684213" y="980728"/>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Ventaja Competitiva</a:t>
            </a:r>
            <a:endParaRPr lang="es-CO" sz="3000" b="1"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40970" name="Image" r:id="rId3" imgW="4382640" imgH="3340080" progId="Photoshop.Image.17">
                  <p:embed/>
                </p:oleObj>
              </mc:Choice>
              <mc:Fallback>
                <p:oleObj name="Image" r:id="rId3" imgW="4382640" imgH="3340080" progId="Photoshop.Image.17">
                  <p:embed/>
                  <p:pic>
                    <p:nvPicPr>
                      <p:cNvPr id="6" name="Objeto 5"/>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684213" y="878483"/>
            <a:ext cx="7772400" cy="462285"/>
          </a:xfrm>
          <a:prstGeom prst="rect">
            <a:avLst/>
          </a:prstGeom>
          <a:noFill/>
          <a:ln w="9525">
            <a:noFill/>
            <a:miter lim="800000"/>
            <a:headEnd/>
            <a:tailEnd/>
          </a:ln>
        </p:spPr>
        <p:txBody>
          <a:bodyPr anchor="ctr"/>
          <a:lstStyle/>
          <a:p>
            <a:pPr algn="ctr"/>
            <a:r>
              <a:rPr lang="es-CO" sz="2800" b="1" dirty="0">
                <a:latin typeface="+mj-lt"/>
                <a:cs typeface="Times New Roman" pitchFamily="18" charset="0"/>
              </a:rPr>
              <a:t>Conclusiones</a:t>
            </a:r>
          </a:p>
        </p:txBody>
      </p:sp>
      <p:sp>
        <p:nvSpPr>
          <p:cNvPr id="5" name="6 CuadroTexto"/>
          <p:cNvSpPr txBox="1"/>
          <p:nvPr/>
        </p:nvSpPr>
        <p:spPr>
          <a:xfrm>
            <a:off x="483165" y="1607675"/>
            <a:ext cx="8174495" cy="5078313"/>
          </a:xfrm>
          <a:prstGeom prst="rect">
            <a:avLst/>
          </a:prstGeom>
          <a:noFill/>
        </p:spPr>
        <p:txBody>
          <a:bodyPr wrap="square" rtlCol="0">
            <a:spAutoFit/>
          </a:bodyPr>
          <a:lstStyle/>
          <a:p>
            <a:pPr lvl="0" algn="just"/>
            <a:r>
              <a:rPr lang="es-CO" dirty="0"/>
              <a:t>Con base en la información del laboratorio farmacéutico se estableció la demanda proyectada en el año 5 de cajas plegadizas e insertos, para satisfacer la necesidad del laboratorio con una capacidad instalada del 120% de su consumo.</a:t>
            </a:r>
          </a:p>
          <a:p>
            <a:pPr algn="just"/>
            <a:r>
              <a:rPr lang="es-CO" dirty="0"/>
              <a:t> </a:t>
            </a:r>
          </a:p>
          <a:p>
            <a:pPr lvl="0" algn="just"/>
            <a:r>
              <a:rPr lang="es-CO" dirty="0"/>
              <a:t>Como estrategia para la presentación del proyecto a laboratorio, se sugiere una financiación correspondiente al 30% correspondiente a los socios minoritarios y el 70% por parte del Laboratorio.</a:t>
            </a:r>
          </a:p>
          <a:p>
            <a:pPr algn="just"/>
            <a:r>
              <a:rPr lang="es-CO" dirty="0"/>
              <a:t> </a:t>
            </a:r>
          </a:p>
          <a:p>
            <a:pPr algn="just"/>
            <a:r>
              <a:rPr lang="es-CO" dirty="0"/>
              <a:t>Las principales ventajas del proyecto radican principalmente en la disminución del inventario, reducción del material de empaque destruido,, reducción en tiempo de lanzamiento de producto, homogeneidad en la imagen corporativa y la creación de estuches exclusivos. </a:t>
            </a:r>
          </a:p>
          <a:p>
            <a:pPr algn="just"/>
            <a:endParaRPr lang="es-CO" dirty="0"/>
          </a:p>
          <a:p>
            <a:pPr algn="just"/>
            <a:r>
              <a:rPr lang="es-CO" dirty="0"/>
              <a:t>La participación de los principales integrantes de la cadena productiva bajo el esquema de integración vertical hace que el proyecto tenga un riesgo de fracaso mínimo garantizando la compra del producto y la calidad del mismo al contar con la mano de obra calificada y con participación en el mercado de la materia prima.</a:t>
            </a:r>
          </a:p>
          <a:p>
            <a:pPr algn="just"/>
            <a:endParaRPr lang="es-CO" dirty="0"/>
          </a:p>
        </p:txBody>
      </p:sp>
    </p:spTree>
    <p:extLst>
      <p:ext uri="{BB962C8B-B14F-4D97-AF65-F5344CB8AC3E}">
        <p14:creationId xmlns:p14="http://schemas.microsoft.com/office/powerpoint/2010/main" val="1396276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41994" name="Image" r:id="rId3" imgW="4382640" imgH="3340080" progId="Photoshop.Image.17">
                  <p:embed/>
                </p:oleObj>
              </mc:Choice>
              <mc:Fallback>
                <p:oleObj name="Image" r:id="rId3" imgW="4382640" imgH="3340080" progId="Photoshop.Image.17">
                  <p:embed/>
                  <p:pic>
                    <p:nvPicPr>
                      <p:cNvPr id="6" name="Objeto 5"/>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5" name="6 CuadroTexto"/>
          <p:cNvSpPr txBox="1"/>
          <p:nvPr/>
        </p:nvSpPr>
        <p:spPr>
          <a:xfrm>
            <a:off x="483165" y="1607675"/>
            <a:ext cx="8174495" cy="4801314"/>
          </a:xfrm>
          <a:prstGeom prst="rect">
            <a:avLst/>
          </a:prstGeom>
          <a:noFill/>
        </p:spPr>
        <p:txBody>
          <a:bodyPr wrap="square" rtlCol="0">
            <a:spAutoFit/>
          </a:bodyPr>
          <a:lstStyle/>
          <a:p>
            <a:pPr lvl="0" algn="just"/>
            <a:r>
              <a:rPr lang="es-CO" dirty="0"/>
              <a:t>Con el análisis financiero y la herramienta evaproyect se realizó la evaluación del proyecto, encontrando que es viable siempre que se cumplas los supuestos especialmente el de integración vertical que garantice la compra de la producción por parte del laboratorio.</a:t>
            </a:r>
          </a:p>
          <a:p>
            <a:pPr lvl="0" algn="just"/>
            <a:endParaRPr lang="es-CO" dirty="0"/>
          </a:p>
          <a:p>
            <a:pPr algn="just"/>
            <a:r>
              <a:rPr lang="es-CO" dirty="0"/>
              <a:t>Una vez la industria farmacéutica conoce las ventajas del proyecto, se llega al punto más crítico, convencerlos en realizar la inversión de la industria que se está presentando, Una vez creada la cadena de valor que confluye en la ventaja competitiva, de manera compartida, se debe sostener en el tiempo, a través de estandarización de la producción con tamaños, tintas, tecnología que contribuyan a bajar los costos en pro de la comunidad, que permita a la industria farmacéutica proponer su propia estrategia con el fin de no solo llegar a un grupo privilegiado sino a toda la sociedad con productos en pro de la salud,  aumentando la población objetivo.</a:t>
            </a:r>
          </a:p>
          <a:p>
            <a:pPr lvl="0" algn="just"/>
            <a:endParaRPr lang="es-CO" dirty="0"/>
          </a:p>
          <a:p>
            <a:pPr algn="just"/>
            <a:r>
              <a:rPr lang="es-CO" dirty="0"/>
              <a:t> </a:t>
            </a:r>
          </a:p>
          <a:p>
            <a:pPr algn="just"/>
            <a:r>
              <a:rPr lang="es-CO" dirty="0"/>
              <a:t> </a:t>
            </a:r>
          </a:p>
        </p:txBody>
      </p:sp>
    </p:spTree>
    <p:extLst>
      <p:ext uri="{BB962C8B-B14F-4D97-AF65-F5344CB8AC3E}">
        <p14:creationId xmlns:p14="http://schemas.microsoft.com/office/powerpoint/2010/main" val="270237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59148203"/>
              </p:ext>
            </p:extLst>
          </p:nvPr>
        </p:nvGraphicFramePr>
        <p:xfrm>
          <a:off x="152400" y="925769"/>
          <a:ext cx="9144000" cy="6117972"/>
        </p:xfrm>
        <a:graphic>
          <a:graphicData uri="http://schemas.openxmlformats.org/presentationml/2006/ole">
            <mc:AlternateContent xmlns:mc="http://schemas.openxmlformats.org/markup-compatibility/2006">
              <mc:Choice xmlns:v="urn:schemas-microsoft-com:vml" Requires="v">
                <p:oleObj spid="_x0000_s13465"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152400" y="925769"/>
                        <a:ext cx="9144000" cy="6117972"/>
                      </a:xfrm>
                      <a:prstGeom prst="rect">
                        <a:avLst/>
                      </a:prstGeom>
                    </p:spPr>
                  </p:pic>
                </p:oleObj>
              </mc:Fallback>
            </mc:AlternateContent>
          </a:graphicData>
        </a:graphic>
      </p:graphicFrame>
      <p:graphicFrame>
        <p:nvGraphicFramePr>
          <p:cNvPr id="3" name="Objeto 2"/>
          <p:cNvGraphicFramePr>
            <a:graphicFrameLocks noChangeAspect="1"/>
          </p:cNvGraphicFramePr>
          <p:nvPr>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13466" name="Image" r:id="rId5" imgW="4382640" imgH="3340080" progId="Photoshop.Image.17">
                  <p:embed/>
                </p:oleObj>
              </mc:Choice>
              <mc:Fallback>
                <p:oleObj name="Image" r:id="rId5"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CO" sz="3000" b="1" dirty="0">
                <a:latin typeface="+mj-lt"/>
                <a:cs typeface="Times New Roman" pitchFamily="18" charset="0"/>
              </a:rPr>
              <a:t>Bibliografía</a:t>
            </a:r>
          </a:p>
        </p:txBody>
      </p:sp>
      <p:sp>
        <p:nvSpPr>
          <p:cNvPr id="4" name="6 CuadroTexto"/>
          <p:cNvSpPr txBox="1"/>
          <p:nvPr/>
        </p:nvSpPr>
        <p:spPr>
          <a:xfrm>
            <a:off x="323528" y="1916832"/>
            <a:ext cx="8424936" cy="4801314"/>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CO" dirty="0" err="1">
                <a:solidFill>
                  <a:schemeClr val="tx1">
                    <a:lumMod val="95000"/>
                    <a:lumOff val="5000"/>
                  </a:schemeClr>
                </a:solidFill>
              </a:rPr>
              <a:t>Ariño</a:t>
            </a:r>
            <a:r>
              <a:rPr lang="es-CO" dirty="0">
                <a:solidFill>
                  <a:schemeClr val="tx1">
                    <a:lumMod val="95000"/>
                    <a:lumOff val="5000"/>
                  </a:schemeClr>
                </a:solidFill>
              </a:rPr>
              <a:t>, Á. (FEBRERO de 2007). Alianzas estratégicas: opciones para el crecimiento de la</a:t>
            </a:r>
          </a:p>
          <a:p>
            <a:pPr lvl="0"/>
            <a:r>
              <a:rPr lang="es-CO" dirty="0">
                <a:solidFill>
                  <a:schemeClr val="tx1">
                    <a:lumMod val="95000"/>
                    <a:lumOff val="5000"/>
                  </a:schemeClr>
                </a:solidFill>
              </a:rPr>
              <a:t>empresa (I). Obtenido de Estrategia Financiera, nº 236. Febrero 2007:</a:t>
            </a:r>
          </a:p>
          <a:p>
            <a:pPr lvl="0"/>
            <a:r>
              <a:rPr lang="es-CO" dirty="0" smtClean="0">
                <a:solidFill>
                  <a:schemeClr val="tx1">
                    <a:lumMod val="95000"/>
                    <a:lumOff val="5000"/>
                  </a:schemeClr>
                </a:solidFill>
              </a:rPr>
              <a:t>Asociación </a:t>
            </a:r>
            <a:r>
              <a:rPr lang="es-CO" dirty="0">
                <a:solidFill>
                  <a:schemeClr val="tx1">
                    <a:lumMod val="95000"/>
                    <a:lumOff val="5000"/>
                  </a:schemeClr>
                </a:solidFill>
              </a:rPr>
              <a:t>Colombiana de La Industria Grafica. (17 de 12 de 2012). Informe de</a:t>
            </a:r>
          </a:p>
          <a:p>
            <a:pPr lvl="0"/>
            <a:r>
              <a:rPr lang="es-CO" dirty="0">
                <a:solidFill>
                  <a:schemeClr val="tx1">
                    <a:lumMod val="95000"/>
                    <a:lumOff val="5000"/>
                  </a:schemeClr>
                </a:solidFill>
              </a:rPr>
              <a:t>Sostenibilidad 2012. Obtenido de </a:t>
            </a:r>
            <a:r>
              <a:rPr lang="es-CO" dirty="0" err="1">
                <a:solidFill>
                  <a:schemeClr val="tx1">
                    <a:lumMod val="95000"/>
                    <a:lumOff val="5000"/>
                  </a:schemeClr>
                </a:solidFill>
              </a:rPr>
              <a:t>Andigraf</a:t>
            </a:r>
            <a:r>
              <a:rPr lang="es-CO" dirty="0">
                <a:solidFill>
                  <a:schemeClr val="tx1">
                    <a:lumMod val="95000"/>
                    <a:lumOff val="5000"/>
                  </a:schemeClr>
                </a:solidFill>
              </a:rPr>
              <a:t>:</a:t>
            </a:r>
          </a:p>
          <a:p>
            <a:pPr lvl="0"/>
            <a:r>
              <a:rPr lang="es-CO" dirty="0">
                <a:solidFill>
                  <a:schemeClr val="tx1">
                    <a:lumMod val="95000"/>
                    <a:lumOff val="5000"/>
                  </a:schemeClr>
                </a:solidFill>
              </a:rPr>
              <a:t>https://www.ptp.com.co/documentos/PTP_informe_sector_Editorial%20y%20de%2</a:t>
            </a:r>
          </a:p>
          <a:p>
            <a:pPr lvl="0"/>
            <a:r>
              <a:rPr lang="es-CO" dirty="0">
                <a:solidFill>
                  <a:schemeClr val="tx1">
                    <a:lumMod val="95000"/>
                    <a:lumOff val="5000"/>
                  </a:schemeClr>
                </a:solidFill>
              </a:rPr>
              <a:t>0la%20Comunicaci%C3%B3n%20Gr%C3%A1fica%20%20FINAL.pdf</a:t>
            </a:r>
          </a:p>
          <a:p>
            <a:pPr lvl="0"/>
            <a:r>
              <a:rPr lang="es-CO" dirty="0">
                <a:solidFill>
                  <a:schemeClr val="tx1">
                    <a:lumMod val="95000"/>
                    <a:lumOff val="5000"/>
                  </a:schemeClr>
                </a:solidFill>
              </a:rPr>
              <a:t>Asociación Colombiana de La Industria Gráfica. (16 de 12 de 2017). Obtenido de</a:t>
            </a:r>
          </a:p>
          <a:p>
            <a:pPr lvl="0"/>
            <a:r>
              <a:rPr lang="es-CO" dirty="0" err="1">
                <a:solidFill>
                  <a:schemeClr val="tx1">
                    <a:lumMod val="95000"/>
                    <a:lumOff val="5000"/>
                  </a:schemeClr>
                </a:solidFill>
              </a:rPr>
              <a:t>Andigraf</a:t>
            </a:r>
            <a:r>
              <a:rPr lang="es-CO" dirty="0">
                <a:solidFill>
                  <a:schemeClr val="tx1">
                    <a:lumMod val="95000"/>
                    <a:lumOff val="5000"/>
                  </a:schemeClr>
                </a:solidFill>
              </a:rPr>
              <a:t>: http://www.andigraf.com.co</a:t>
            </a:r>
          </a:p>
          <a:p>
            <a:pPr lvl="0"/>
            <a:r>
              <a:rPr lang="es-CO" dirty="0">
                <a:solidFill>
                  <a:schemeClr val="tx1">
                    <a:lumMod val="95000"/>
                    <a:lumOff val="5000"/>
                  </a:schemeClr>
                </a:solidFill>
              </a:rPr>
              <a:t>Mundo Paralelo. (16 de 12 de 2017). Obtenido de http//www.mundopapelero.com/cajas-</a:t>
            </a:r>
          </a:p>
          <a:p>
            <a:pPr lvl="0"/>
            <a:r>
              <a:rPr lang="es-CO" dirty="0">
                <a:solidFill>
                  <a:schemeClr val="tx1">
                    <a:lumMod val="95000"/>
                    <a:lumOff val="5000"/>
                  </a:schemeClr>
                </a:solidFill>
              </a:rPr>
              <a:t>plegadizas-mercado-mundial-ofrece-gran-oportunidad-de-crecimiento/,</a:t>
            </a:r>
          </a:p>
          <a:p>
            <a:pPr lvl="0"/>
            <a:r>
              <a:rPr lang="es-CO" dirty="0">
                <a:solidFill>
                  <a:schemeClr val="tx1">
                    <a:lumMod val="95000"/>
                    <a:lumOff val="5000"/>
                  </a:schemeClr>
                </a:solidFill>
              </a:rPr>
              <a:t>Rios </a:t>
            </a:r>
            <a:r>
              <a:rPr lang="es-CO" dirty="0" err="1">
                <a:solidFill>
                  <a:schemeClr val="tx1">
                    <a:lumMod val="95000"/>
                    <a:lumOff val="5000"/>
                  </a:schemeClr>
                </a:solidFill>
              </a:rPr>
              <a:t>corrugadora</a:t>
            </a:r>
            <a:r>
              <a:rPr lang="es-CO" dirty="0">
                <a:solidFill>
                  <a:schemeClr val="tx1">
                    <a:lumMod val="95000"/>
                    <a:lumOff val="5000"/>
                  </a:schemeClr>
                </a:solidFill>
              </a:rPr>
              <a:t> S.A. (16 de 12 de 2017). Obtenido de</a:t>
            </a:r>
          </a:p>
          <a:p>
            <a:pPr lvl="0"/>
            <a:r>
              <a:rPr lang="es-CO" dirty="0">
                <a:solidFill>
                  <a:schemeClr val="tx1">
                    <a:lumMod val="95000"/>
                    <a:lumOff val="5000"/>
                  </a:schemeClr>
                </a:solidFill>
              </a:rPr>
              <a:t>http://www.cartoncorrugado.com.mx/: http//www.cartoncorrugado.com.mxl.cajas</a:t>
            </a:r>
          </a:p>
          <a:p>
            <a:pPr lvl="0"/>
            <a:r>
              <a:rPr lang="es-CO" dirty="0">
                <a:solidFill>
                  <a:schemeClr val="tx1">
                    <a:lumMod val="95000"/>
                    <a:lumOff val="5000"/>
                  </a:schemeClr>
                </a:solidFill>
              </a:rPr>
              <a:t>de cartón-corrugado.</a:t>
            </a:r>
          </a:p>
          <a:p>
            <a:pPr lvl="0"/>
            <a:r>
              <a:rPr lang="es-CO" dirty="0">
                <a:solidFill>
                  <a:schemeClr val="tx1">
                    <a:lumMod val="95000"/>
                    <a:lumOff val="5000"/>
                  </a:schemeClr>
                </a:solidFill>
              </a:rPr>
              <a:t>Salame, A. (2013). La planeación y el desarrollo de productos. Bogotá: Siglo del Hombre</a:t>
            </a:r>
          </a:p>
          <a:p>
            <a:pPr lvl="0"/>
            <a:r>
              <a:rPr lang="es-CO" dirty="0">
                <a:solidFill>
                  <a:schemeClr val="tx1">
                    <a:lumMod val="95000"/>
                    <a:lumOff val="5000"/>
                  </a:schemeClr>
                </a:solidFill>
              </a:rPr>
              <a:t>Editores S.A.</a:t>
            </a:r>
            <a:r>
              <a:rPr lang="es-ES" sz="1600" dirty="0">
                <a:solidFill>
                  <a:schemeClr val="tx1">
                    <a:lumMod val="95000"/>
                    <a:lumOff val="5000"/>
                  </a:schemeClr>
                </a:solidFill>
              </a:rPr>
              <a:t> </a:t>
            </a:r>
            <a:endParaRPr lang="es-CO" sz="1600" dirty="0">
              <a:solidFill>
                <a:schemeClr val="tx1">
                  <a:lumMod val="95000"/>
                  <a:lumOff val="5000"/>
                </a:schemeClr>
              </a:solidFill>
            </a:endParaRPr>
          </a:p>
          <a:p>
            <a:endParaRPr lang="es-CO" dirty="0">
              <a:solidFill>
                <a:schemeClr val="tx1">
                  <a:lumMod val="95000"/>
                  <a:lumOff val="5000"/>
                </a:schemeClr>
              </a:solidFill>
            </a:endParaRPr>
          </a:p>
        </p:txBody>
      </p:sp>
    </p:spTree>
    <p:extLst>
      <p:ext uri="{BB962C8B-B14F-4D97-AF65-F5344CB8AC3E}">
        <p14:creationId xmlns:p14="http://schemas.microsoft.com/office/powerpoint/2010/main" val="3925478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nvPr>
        </p:nvGraphicFramePr>
        <p:xfrm>
          <a:off x="0" y="773368"/>
          <a:ext cx="9144000" cy="6117972"/>
        </p:xfrm>
        <a:graphic>
          <a:graphicData uri="http://schemas.openxmlformats.org/presentationml/2006/ole">
            <mc:AlternateContent xmlns:mc="http://schemas.openxmlformats.org/markup-compatibility/2006">
              <mc:Choice xmlns:v="urn:schemas-microsoft-com:vml" Requires="v">
                <p:oleObj spid="_x0000_s39947" name="Image" r:id="rId3" imgW="4382640" imgH="3340080" progId="Photoshop.Image.17">
                  <p:embed/>
                </p:oleObj>
              </mc:Choice>
              <mc:Fallback>
                <p:oleObj name="Image" r:id="rId3" imgW="4382640" imgH="3340080" progId="Photoshop.Image.17">
                  <p:embed/>
                  <p:pic>
                    <p:nvPicPr>
                      <p:cNvPr id="4" name="Objeto 3"/>
                      <p:cNvPicPr/>
                      <p:nvPr/>
                    </p:nvPicPr>
                    <p:blipFill>
                      <a:blip r:embed="rId4"/>
                      <a:stretch>
                        <a:fillRect/>
                      </a:stretch>
                    </p:blipFill>
                    <p:spPr>
                      <a:xfrm>
                        <a:off x="0" y="773368"/>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684213" y="1166515"/>
            <a:ext cx="7772400" cy="822325"/>
          </a:xfrm>
          <a:prstGeom prst="rect">
            <a:avLst/>
          </a:prstGeom>
          <a:noFill/>
          <a:ln w="9525">
            <a:noFill/>
            <a:miter lim="800000"/>
            <a:headEnd/>
            <a:tailEnd/>
          </a:ln>
        </p:spPr>
        <p:txBody>
          <a:bodyPr anchor="ctr"/>
          <a:lstStyle/>
          <a:p>
            <a:pPr algn="ctr"/>
            <a:endParaRPr lang="es-CO" sz="3000" b="1" dirty="0">
              <a:cs typeface="Times New Roman" pitchFamily="18" charset="0"/>
            </a:endParaRPr>
          </a:p>
          <a:p>
            <a:pPr algn="ctr"/>
            <a:r>
              <a:rPr lang="es-CO" sz="3000" b="1" dirty="0">
                <a:cs typeface="Times New Roman" pitchFamily="18" charset="0"/>
              </a:rPr>
              <a:t>Material de empaque </a:t>
            </a:r>
          </a:p>
          <a:p>
            <a:pPr algn="ctr"/>
            <a:r>
              <a:rPr lang="es-CO" sz="3000" b="1" dirty="0">
                <a:cs typeface="Times New Roman" pitchFamily="18" charset="0"/>
              </a:rPr>
              <a:t>Cajas Plegadizas e insertos </a:t>
            </a:r>
          </a:p>
          <a:p>
            <a:pPr algn="ctr"/>
            <a:endParaRPr lang="es-CO" sz="3000" b="1" dirty="0">
              <a:latin typeface="+mj-lt"/>
              <a:cs typeface="Times New Roman" pitchFamily="18" charset="0"/>
            </a:endParaRPr>
          </a:p>
        </p:txBody>
      </p:sp>
      <p:sp>
        <p:nvSpPr>
          <p:cNvPr id="3" name="Rectangle 2"/>
          <p:cNvSpPr>
            <a:spLocks noChangeArrowheads="1"/>
          </p:cNvSpPr>
          <p:nvPr/>
        </p:nvSpPr>
        <p:spPr bwMode="auto">
          <a:xfrm>
            <a:off x="827584" y="2381987"/>
            <a:ext cx="7311044" cy="3888432"/>
          </a:xfrm>
          <a:prstGeom prst="rect">
            <a:avLst/>
          </a:prstGeom>
          <a:noFill/>
          <a:ln w="9525">
            <a:noFill/>
            <a:miter lim="800000"/>
            <a:headEnd/>
            <a:tailEnd/>
          </a:ln>
        </p:spPr>
        <p:txBody>
          <a:bodyPr anchor="ctr"/>
          <a:lstStyle/>
          <a:p>
            <a:pPr algn="just"/>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r>
              <a:rPr lang="es-ES" b="1" dirty="0">
                <a:latin typeface="Calibri" panose="020F0502020204030204" pitchFamily="34" charset="0"/>
                <a:ea typeface="Calibri" panose="020F0502020204030204" pitchFamily="34" charset="0"/>
                <a:cs typeface="Times New Roman" panose="02020603050405020304" pitchFamily="18" charset="0"/>
              </a:rPr>
              <a:t>Plegadizos:</a:t>
            </a:r>
            <a:endParaRPr lang="es-CO"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r>
              <a:rPr lang="es-ES" dirty="0">
                <a:latin typeface="Calibri" panose="020F0502020204030204" pitchFamily="34" charset="0"/>
                <a:ea typeface="Calibri" panose="020F0502020204030204" pitchFamily="34" charset="0"/>
                <a:cs typeface="Times New Roman" panose="02020603050405020304" pitchFamily="18" charset="0"/>
              </a:rPr>
              <a:t>Es un empaque secundario para productos farmacéuticos elaborado en Cartulina maulle de origen Chileno del molino CMPC, este material pasa por un proceso de conversión de tamaño y calidad requerida hasta obtener el producto final.</a:t>
            </a:r>
          </a:p>
          <a:p>
            <a:pPr algn="just"/>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r>
              <a:rPr lang="es-ES" b="1" dirty="0"/>
              <a:t>Insertos:</a:t>
            </a:r>
            <a:endParaRPr lang="es-CO" dirty="0"/>
          </a:p>
          <a:p>
            <a:pPr algn="just"/>
            <a:r>
              <a:rPr lang="es-ES" b="1" dirty="0"/>
              <a:t> </a:t>
            </a:r>
            <a:endParaRPr lang="es-CO" dirty="0"/>
          </a:p>
          <a:p>
            <a:pPr algn="just"/>
            <a:r>
              <a:rPr lang="es-ES" dirty="0"/>
              <a:t>Es un material informativo que hace parte del empaque en la mayoría de los medicamentos de consumo humano, dependen de la acción farmacológica del producto, informativo.</a:t>
            </a:r>
            <a:endParaRPr lang="es-CO" dirty="0"/>
          </a:p>
          <a:p>
            <a:pPr algn="just"/>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S" dirty="0">
              <a:latin typeface="Calibri" panose="020F0502020204030204" pitchFamily="34" charset="0"/>
              <a:cs typeface="Times New Roman" panose="02020603050405020304" pitchFamily="18" charset="0"/>
            </a:endParaRPr>
          </a:p>
          <a:p>
            <a:pPr algn="just"/>
            <a:endParaRPr lang="es-ES" dirty="0"/>
          </a:p>
        </p:txBody>
      </p:sp>
    </p:spTree>
    <p:extLst>
      <p:ext uri="{BB962C8B-B14F-4D97-AF65-F5344CB8AC3E}">
        <p14:creationId xmlns:p14="http://schemas.microsoft.com/office/powerpoint/2010/main" val="1070762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3431948366"/>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2130"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760040" y="764704"/>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Descripción </a:t>
            </a:r>
            <a:r>
              <a:rPr lang="es-CO" sz="3000" b="1" dirty="0">
                <a:latin typeface="+mj-lt"/>
                <a:cs typeface="Times New Roman" pitchFamily="18" charset="0"/>
              </a:rPr>
              <a:t>del problema</a:t>
            </a:r>
          </a:p>
        </p:txBody>
      </p:sp>
      <p:sp>
        <p:nvSpPr>
          <p:cNvPr id="4" name="Rectángulo 3">
            <a:extLst>
              <a:ext uri="{FF2B5EF4-FFF2-40B4-BE49-F238E27FC236}">
                <a16:creationId xmlns:a16="http://schemas.microsoft.com/office/drawing/2014/main" id="{7D98CA75-0FAF-4035-8AD3-06F6864FBF4B}"/>
              </a:ext>
            </a:extLst>
          </p:cNvPr>
          <p:cNvSpPr/>
          <p:nvPr/>
        </p:nvSpPr>
        <p:spPr>
          <a:xfrm>
            <a:off x="393949" y="1484784"/>
            <a:ext cx="8331760" cy="923330"/>
          </a:xfrm>
          <a:prstGeom prst="rect">
            <a:avLst/>
          </a:prstGeom>
        </p:spPr>
        <p:txBody>
          <a:bodyPr wrap="square">
            <a:spAutoFit/>
          </a:bodyPr>
          <a:lstStyle/>
          <a:p>
            <a:pPr algn="just"/>
            <a:r>
              <a:rPr lang="es-CO" dirty="0"/>
              <a:t>En el mercado, los laboratorios farmacéuticos en Colombia realizan tercerización del proceso Compra de material para empaque </a:t>
            </a:r>
            <a:r>
              <a:rPr lang="es-CO" dirty="0" smtClean="0"/>
              <a:t>secundario, presentando </a:t>
            </a:r>
            <a:r>
              <a:rPr lang="es-CO" dirty="0"/>
              <a:t>los siguientes problemas y/o oportunidades de mejora a </a:t>
            </a:r>
            <a:r>
              <a:rPr lang="es-CO" dirty="0" smtClean="0"/>
              <a:t>solucionar.</a:t>
            </a:r>
            <a:endParaRPr lang="es-CO" dirty="0"/>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2256438"/>
            <a:ext cx="6048672" cy="460156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973433530"/>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5201"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685800" y="1052736"/>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Pregunta</a:t>
            </a:r>
            <a:endParaRPr lang="es-CO" sz="3000" b="1" dirty="0">
              <a:latin typeface="+mj-lt"/>
              <a:cs typeface="Times New Roman" pitchFamily="18" charset="0"/>
            </a:endParaRPr>
          </a:p>
        </p:txBody>
      </p:sp>
      <p:sp>
        <p:nvSpPr>
          <p:cNvPr id="3" name="Rectangle 2"/>
          <p:cNvSpPr>
            <a:spLocks noChangeArrowheads="1"/>
          </p:cNvSpPr>
          <p:nvPr/>
        </p:nvSpPr>
        <p:spPr bwMode="auto">
          <a:xfrm>
            <a:off x="945341" y="2423345"/>
            <a:ext cx="7311044" cy="1411467"/>
          </a:xfrm>
          <a:prstGeom prst="rect">
            <a:avLst/>
          </a:prstGeom>
          <a:noFill/>
          <a:ln w="9525">
            <a:noFill/>
            <a:miter lim="800000"/>
            <a:headEnd/>
            <a:tailEnd/>
          </a:ln>
        </p:spPr>
        <p:txBody>
          <a:bodyPr anchor="ctr"/>
          <a:lstStyle/>
          <a:p>
            <a:pPr algn="just"/>
            <a:r>
              <a:rPr lang="es-CO" dirty="0" smtClean="0"/>
              <a:t>¿</a:t>
            </a:r>
            <a:r>
              <a:rPr lang="es-CO" dirty="0"/>
              <a:t>Es viable la creación de una empresa del sector gráfico que se especialice en la fabricación de cajas plegadizas e insertos sobre papeles y cartulinas que pueda suplir inicialmente la demanda de laboratorios farmacéuticos bajo el esquema de alianza estratégica?</a:t>
            </a:r>
          </a:p>
        </p:txBody>
      </p:sp>
      <p:pic>
        <p:nvPicPr>
          <p:cNvPr id="5" name="Imagen 4"/>
          <p:cNvPicPr>
            <a:picLocks noChangeAspect="1"/>
          </p:cNvPicPr>
          <p:nvPr/>
        </p:nvPicPr>
        <p:blipFill>
          <a:blip r:embed="rId5"/>
          <a:stretch>
            <a:fillRect/>
          </a:stretch>
        </p:blipFill>
        <p:spPr>
          <a:xfrm>
            <a:off x="1979712" y="4509120"/>
            <a:ext cx="5242303" cy="157733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3632885513"/>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6223"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3" name="Rectangle 2"/>
          <p:cNvSpPr>
            <a:spLocks noChangeArrowheads="1"/>
          </p:cNvSpPr>
          <p:nvPr/>
        </p:nvSpPr>
        <p:spPr bwMode="auto">
          <a:xfrm>
            <a:off x="395536" y="1628800"/>
            <a:ext cx="8352928" cy="5256584"/>
          </a:xfrm>
          <a:prstGeom prst="rect">
            <a:avLst/>
          </a:prstGeom>
          <a:noFill/>
          <a:ln w="9525">
            <a:noFill/>
            <a:miter lim="800000"/>
            <a:headEnd/>
            <a:tailEnd/>
          </a:ln>
        </p:spPr>
        <p:txBody>
          <a:bodyPr anchor="ctr"/>
          <a:lstStyle/>
          <a:p>
            <a:pPr algn="just"/>
            <a:endParaRPr lang="es-CO" sz="2000" dirty="0">
              <a:cs typeface="Times New Roman" panose="02020603050405020304" pitchFamily="18" charset="0"/>
            </a:endParaRPr>
          </a:p>
          <a:p>
            <a:pPr algn="just"/>
            <a:endParaRPr lang="es-CO" sz="2000" b="1" dirty="0">
              <a:cs typeface="Times New Roman" panose="02020603050405020304" pitchFamily="18" charset="0"/>
            </a:endParaRPr>
          </a:p>
          <a:p>
            <a:pPr algn="just"/>
            <a:endParaRPr lang="es-CO" sz="2000" b="1" dirty="0">
              <a:cs typeface="Times New Roman" panose="02020603050405020304" pitchFamily="18" charset="0"/>
            </a:endParaRPr>
          </a:p>
          <a:p>
            <a:pPr algn="just"/>
            <a:endParaRPr lang="es-CO" sz="2000" b="1" dirty="0">
              <a:cs typeface="Times New Roman" panose="02020603050405020304" pitchFamily="18" charset="0"/>
            </a:endParaRPr>
          </a:p>
          <a:p>
            <a:pPr algn="just"/>
            <a:endParaRPr lang="es-CO" sz="2000" b="1" dirty="0">
              <a:cs typeface="Times New Roman" panose="02020603050405020304" pitchFamily="18" charset="0"/>
            </a:endParaRPr>
          </a:p>
          <a:p>
            <a:pPr algn="just"/>
            <a:r>
              <a:rPr lang="es-CO" sz="2000" b="1" dirty="0">
                <a:cs typeface="Times New Roman" panose="02020603050405020304" pitchFamily="18" charset="0"/>
              </a:rPr>
              <a:t>Objetivo General</a:t>
            </a:r>
          </a:p>
          <a:p>
            <a:pPr algn="just"/>
            <a:r>
              <a:rPr lang="es-CO" dirty="0" smtClean="0"/>
              <a:t>Realizar </a:t>
            </a:r>
            <a:r>
              <a:rPr lang="es-CO" dirty="0"/>
              <a:t>un estudio de factibilidad para la creación de una empresa del sector gráfico que se especialice en la fabricación de cajas plegadizas e insertos sobre papeles y cartulinas que pueda suplir inicialmente la demanda de laboratorios farmacéuticos. </a:t>
            </a:r>
          </a:p>
          <a:p>
            <a:pPr algn="just"/>
            <a:endParaRPr lang="es-ES" sz="2000" dirty="0">
              <a:cs typeface="Times New Roman" panose="02020603050405020304" pitchFamily="18" charset="0"/>
            </a:endParaRPr>
          </a:p>
          <a:p>
            <a:pPr algn="just"/>
            <a:r>
              <a:rPr lang="es-CO" sz="2000" b="1" dirty="0">
                <a:cs typeface="Times New Roman" panose="02020603050405020304" pitchFamily="18" charset="0"/>
              </a:rPr>
              <a:t>Objetivos Específicos</a:t>
            </a:r>
          </a:p>
          <a:p>
            <a:pPr lvl="0" algn="just"/>
            <a:r>
              <a:rPr lang="es-CO" sz="1600" dirty="0" smtClean="0"/>
              <a:t>1 Elaborar </a:t>
            </a:r>
            <a:r>
              <a:rPr lang="es-CO" sz="1600" dirty="0"/>
              <a:t>un estudio técnico para determinar el tamaño de la empresa, con fin de satisfacer la demanda de laboratorios farmacéuticos y con una capacidad instalada mínima del 120% en producción en el primer semestre de la puesta en marcha de la compañía Sinergia </a:t>
            </a:r>
            <a:r>
              <a:rPr lang="es-CO" sz="1600" dirty="0" smtClean="0"/>
              <a:t>S.A.S.</a:t>
            </a:r>
          </a:p>
          <a:p>
            <a:pPr lvl="0" algn="just"/>
            <a:endParaRPr lang="es-CO" sz="1600" dirty="0"/>
          </a:p>
          <a:p>
            <a:pPr lvl="0" algn="just"/>
            <a:r>
              <a:rPr lang="es-CO" sz="1600" dirty="0" smtClean="0"/>
              <a:t>2 Sugerir </a:t>
            </a:r>
            <a:r>
              <a:rPr lang="es-CO" sz="1600" dirty="0"/>
              <a:t>las fuentes de financiamiento necesarias para desarrollar el proyecto de la empresa de artes gráficas y sugerir las recomendaciones necesarias para la gestión del  mismo </a:t>
            </a:r>
            <a:endParaRPr lang="es-CO" sz="1600" dirty="0" smtClean="0"/>
          </a:p>
          <a:p>
            <a:pPr lvl="0" algn="just"/>
            <a:endParaRPr lang="es-CO" sz="1600" dirty="0"/>
          </a:p>
          <a:p>
            <a:pPr lvl="0" algn="just"/>
            <a:r>
              <a:rPr lang="es-CO" sz="1600" dirty="0" smtClean="0"/>
              <a:t>3 Realizar </a:t>
            </a:r>
            <a:r>
              <a:rPr lang="es-CO" sz="1600" dirty="0"/>
              <a:t>evaluación financiera del proyecto que permita realizar la viabilidad económica en un periodo de cinco años. </a:t>
            </a:r>
            <a:endParaRPr lang="es-CO" sz="1600" dirty="0" smtClean="0"/>
          </a:p>
          <a:p>
            <a:pPr lvl="0" algn="just"/>
            <a:endParaRPr lang="es-CO" sz="1600" dirty="0"/>
          </a:p>
          <a:p>
            <a:pPr lvl="0" algn="just"/>
            <a:r>
              <a:rPr lang="es-CO" sz="1600" dirty="0" smtClean="0"/>
              <a:t>4 Realizar </a:t>
            </a:r>
            <a:r>
              <a:rPr lang="es-CO" sz="1600" dirty="0"/>
              <a:t>el estudio de factibilidad de la creación de una empresa de artes gráficas con el esquema </a:t>
            </a:r>
            <a:r>
              <a:rPr lang="es-CO" sz="1600" dirty="0" smtClean="0"/>
              <a:t>“alianza estratégica”, </a:t>
            </a:r>
            <a:r>
              <a:rPr lang="es-CO" sz="1600" dirty="0"/>
              <a:t>bajo integración vertical, especializada en cajas plegadizas, para abastecer la demanda del laboratorio </a:t>
            </a:r>
            <a:r>
              <a:rPr lang="es-CO" sz="1600" dirty="0" smtClean="0"/>
              <a:t>farmacéutico</a:t>
            </a:r>
          </a:p>
          <a:p>
            <a:pPr lvl="0" algn="just"/>
            <a:endParaRPr lang="es-ES" sz="1600" dirty="0"/>
          </a:p>
          <a:p>
            <a:pPr lvl="0" algn="just"/>
            <a:endParaRPr lang="es-ES" sz="1600" dirty="0" smtClean="0"/>
          </a:p>
          <a:p>
            <a:pPr lvl="0" algn="just"/>
            <a:endParaRPr lang="es-ES" sz="1600" dirty="0"/>
          </a:p>
          <a:p>
            <a:pPr lvl="0" algn="just"/>
            <a:endParaRPr lang="es-ES" sz="1600" dirty="0" smtClean="0"/>
          </a:p>
          <a:p>
            <a:pPr lvl="0" algn="just"/>
            <a:endParaRPr lang="es-CO" sz="1600" dirty="0" smtClean="0"/>
          </a:p>
          <a:p>
            <a:pPr algn="just"/>
            <a:endParaRPr lang="es-CO" sz="1600" b="1" dirty="0">
              <a:cs typeface="Times New Roman" panose="02020603050405020304" pitchFamily="18" charset="0"/>
            </a:endParaRPr>
          </a:p>
          <a:p>
            <a:pPr algn="just"/>
            <a:endParaRPr lang="es-CO" sz="1600" b="1" dirty="0">
              <a:cs typeface="Times New Roman" panose="02020603050405020304" pitchFamily="18" charset="0"/>
            </a:endParaRPr>
          </a:p>
          <a:p>
            <a:pPr algn="just"/>
            <a:endParaRPr lang="es-CO" sz="1600" dirty="0">
              <a:cs typeface="Times New Roman" panose="02020603050405020304" pitchFamily="18" charset="0"/>
            </a:endParaRPr>
          </a:p>
          <a:p>
            <a:pPr algn="just"/>
            <a:endParaRPr lang="es-CO" sz="1600" dirty="0"/>
          </a:p>
        </p:txBody>
      </p:sp>
      <p:sp>
        <p:nvSpPr>
          <p:cNvPr id="2" name="Rectangle 2"/>
          <p:cNvSpPr>
            <a:spLocks noChangeArrowheads="1"/>
          </p:cNvSpPr>
          <p:nvPr/>
        </p:nvSpPr>
        <p:spPr bwMode="auto">
          <a:xfrm>
            <a:off x="685800" y="773369"/>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Objetivos</a:t>
            </a:r>
            <a:endParaRPr lang="es-CO" sz="3000" b="1"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725400156"/>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7247"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2" name="Rectangle 2"/>
          <p:cNvSpPr>
            <a:spLocks noChangeArrowheads="1"/>
          </p:cNvSpPr>
          <p:nvPr/>
        </p:nvSpPr>
        <p:spPr bwMode="auto">
          <a:xfrm>
            <a:off x="684213" y="877888"/>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Diseño </a:t>
            </a:r>
            <a:r>
              <a:rPr lang="es-CO" sz="3000" b="1" dirty="0">
                <a:latin typeface="+mj-lt"/>
                <a:cs typeface="Times New Roman" pitchFamily="18" charset="0"/>
              </a:rPr>
              <a:t>metodológico</a:t>
            </a:r>
          </a:p>
        </p:txBody>
      </p:sp>
      <p:sp>
        <p:nvSpPr>
          <p:cNvPr id="3" name="Rectangle 2"/>
          <p:cNvSpPr>
            <a:spLocks noChangeArrowheads="1"/>
          </p:cNvSpPr>
          <p:nvPr/>
        </p:nvSpPr>
        <p:spPr bwMode="auto">
          <a:xfrm>
            <a:off x="478969" y="1844824"/>
            <a:ext cx="7992888" cy="4680520"/>
          </a:xfrm>
          <a:prstGeom prst="rect">
            <a:avLst/>
          </a:prstGeom>
          <a:noFill/>
          <a:ln w="9525">
            <a:noFill/>
            <a:miter lim="800000"/>
            <a:headEnd/>
            <a:tailEnd/>
          </a:ln>
        </p:spPr>
        <p:txBody>
          <a:bodyPr anchor="ctr"/>
          <a:lstStyle/>
          <a:p>
            <a:pPr algn="just"/>
            <a:r>
              <a:rPr lang="es-CO" dirty="0"/>
              <a:t>El desarrollo de esta investigación, se realiza bajo el esquema de investigación descriptiva, documental que tiene como objetivo determinar la factibilidad técnica, económica y operativa del proyecto y se hacen necesarias fuentes de información primaria y secundaria.</a:t>
            </a:r>
            <a:endParaRPr lang="es-CO" sz="3000" dirty="0">
              <a:solidFill>
                <a:srgbClr val="FF0000"/>
              </a:solidFill>
              <a:latin typeface="Times New Roman" pitchFamily="18" charset="0"/>
              <a:cs typeface="Times New Roman" pitchFamily="18" charset="0"/>
            </a:endParaRPr>
          </a:p>
          <a:p>
            <a:pPr algn="just"/>
            <a:endParaRPr lang="es-CO" dirty="0"/>
          </a:p>
          <a:p>
            <a:r>
              <a:rPr lang="es-CO" b="1" dirty="0"/>
              <a:t>Primaria</a:t>
            </a:r>
          </a:p>
          <a:p>
            <a:endParaRPr lang="es-CO" dirty="0"/>
          </a:p>
          <a:p>
            <a:pPr algn="just"/>
            <a:r>
              <a:rPr lang="es-CO" dirty="0"/>
              <a:t>Se consultó la información de la demanda de cajas plegadizas e insertos por parte de Laboratorios La Santé y el conocimiento de profesionales expertos en la industria gráfica específicamente de Graficas Jaiber.</a:t>
            </a:r>
          </a:p>
          <a:p>
            <a:endParaRPr lang="es-CO" dirty="0"/>
          </a:p>
          <a:p>
            <a:r>
              <a:rPr lang="es-CO" b="1" dirty="0"/>
              <a:t>Secundaria</a:t>
            </a:r>
            <a:endParaRPr lang="es-CO" dirty="0"/>
          </a:p>
          <a:p>
            <a:r>
              <a:rPr lang="es-CO" dirty="0"/>
              <a:t> </a:t>
            </a:r>
          </a:p>
          <a:p>
            <a:r>
              <a:rPr lang="es-CO" dirty="0"/>
              <a:t>Se consultaron informes estadísticos de la Asociación Colombiana de la Industria de la Comunicación Gráfica, ANDIGRAF acerca del desarrollo de la Industria Gráfica en Colombia.</a:t>
            </a:r>
          </a:p>
          <a:p>
            <a:r>
              <a:rPr lang="es-CO" dirty="0"/>
              <a:t> </a:t>
            </a:r>
            <a:endParaRPr lang="es-CO" sz="3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nvPr>
        </p:nvGraphicFramePr>
        <p:xfrm>
          <a:off x="-1587" y="769643"/>
          <a:ext cx="9144000" cy="6117972"/>
        </p:xfrm>
        <a:graphic>
          <a:graphicData uri="http://schemas.openxmlformats.org/presentationml/2006/ole">
            <mc:AlternateContent xmlns:mc="http://schemas.openxmlformats.org/markup-compatibility/2006">
              <mc:Choice xmlns:v="urn:schemas-microsoft-com:vml" Requires="v">
                <p:oleObj spid="_x0000_s38934" name="Image" r:id="rId4" imgW="4382640" imgH="3340080" progId="Photoshop.Image.17">
                  <p:embed/>
                </p:oleObj>
              </mc:Choice>
              <mc:Fallback>
                <p:oleObj name="Image" r:id="rId4" imgW="4382640" imgH="3340080" progId="Photoshop.Image.17">
                  <p:embed/>
                  <p:pic>
                    <p:nvPicPr>
                      <p:cNvPr id="4" name="Objeto 3"/>
                      <p:cNvPicPr/>
                      <p:nvPr/>
                    </p:nvPicPr>
                    <p:blipFill>
                      <a:blip r:embed="rId5"/>
                      <a:stretch>
                        <a:fillRect/>
                      </a:stretch>
                    </p:blipFill>
                    <p:spPr>
                      <a:xfrm>
                        <a:off x="-1587" y="769643"/>
                        <a:ext cx="9144000" cy="6117972"/>
                      </a:xfrm>
                      <a:prstGeom prst="rect">
                        <a:avLst/>
                      </a:prstGeom>
                    </p:spPr>
                  </p:pic>
                </p:oleObj>
              </mc:Fallback>
            </mc:AlternateContent>
          </a:graphicData>
        </a:graphic>
      </p:graphicFrame>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342" y="1575326"/>
            <a:ext cx="6629097" cy="4445962"/>
          </a:xfrm>
          <a:prstGeom prst="rect">
            <a:avLst/>
          </a:prstGeom>
        </p:spPr>
      </p:pic>
      <p:sp>
        <p:nvSpPr>
          <p:cNvPr id="5" name="Rectangle 2"/>
          <p:cNvSpPr>
            <a:spLocks noChangeArrowheads="1"/>
          </p:cNvSpPr>
          <p:nvPr/>
        </p:nvSpPr>
        <p:spPr bwMode="auto">
          <a:xfrm>
            <a:off x="323528" y="769643"/>
            <a:ext cx="8424936" cy="822325"/>
          </a:xfrm>
          <a:prstGeom prst="rect">
            <a:avLst/>
          </a:prstGeom>
          <a:noFill/>
          <a:ln w="9525">
            <a:noFill/>
            <a:miter lim="800000"/>
            <a:headEnd/>
            <a:tailEnd/>
          </a:ln>
        </p:spPr>
        <p:txBody>
          <a:bodyPr anchor="ctr"/>
          <a:lstStyle/>
          <a:p>
            <a:pPr algn="ctr"/>
            <a:r>
              <a:rPr lang="es-CO" sz="3000" b="1" dirty="0">
                <a:latin typeface="+mj-lt"/>
                <a:cs typeface="Times New Roman" pitchFamily="18" charset="0"/>
              </a:rPr>
              <a:t>Alianza Estratégica Llave en </a:t>
            </a:r>
            <a:r>
              <a:rPr lang="es-CO" sz="3000" b="1" dirty="0" smtClean="0">
                <a:latin typeface="+mj-lt"/>
                <a:cs typeface="Times New Roman" pitchFamily="18" charset="0"/>
              </a:rPr>
              <a:t>Mano </a:t>
            </a:r>
            <a:r>
              <a:rPr lang="es-CO" sz="3200" b="1" dirty="0" smtClean="0">
                <a:solidFill>
                  <a:schemeClr val="accent2">
                    <a:lumMod val="75000"/>
                  </a:schemeClr>
                </a:solidFill>
                <a:latin typeface="+mj-lt"/>
                <a:cs typeface="Times New Roman" pitchFamily="18" charset="0"/>
              </a:rPr>
              <a:t>Factor </a:t>
            </a:r>
            <a:r>
              <a:rPr lang="es-CO" sz="3200" b="1" dirty="0">
                <a:solidFill>
                  <a:schemeClr val="accent2">
                    <a:lumMod val="75000"/>
                  </a:schemeClr>
                </a:solidFill>
                <a:latin typeface="+mj-lt"/>
                <a:cs typeface="Times New Roman" pitchFamily="18" charset="0"/>
              </a:rPr>
              <a:t>de Éxito </a:t>
            </a:r>
          </a:p>
        </p:txBody>
      </p:sp>
      <p:sp>
        <p:nvSpPr>
          <p:cNvPr id="2" name="Rectángulo 1"/>
          <p:cNvSpPr/>
          <p:nvPr/>
        </p:nvSpPr>
        <p:spPr>
          <a:xfrm>
            <a:off x="399319" y="5884561"/>
            <a:ext cx="8051681" cy="923330"/>
          </a:xfrm>
          <a:prstGeom prst="rect">
            <a:avLst/>
          </a:prstGeom>
        </p:spPr>
        <p:txBody>
          <a:bodyPr wrap="square">
            <a:spAutoFit/>
          </a:bodyPr>
          <a:lstStyle/>
          <a:p>
            <a:pPr indent="288290" algn="just">
              <a:spcAft>
                <a:spcPts val="0"/>
              </a:spcAft>
            </a:pPr>
            <a:r>
              <a:rPr lang="es-CO" dirty="0"/>
              <a:t>Por alianza estratégica </a:t>
            </a:r>
            <a:r>
              <a:rPr lang="es-CO" dirty="0" smtClean="0"/>
              <a:t>se </a:t>
            </a:r>
            <a:r>
              <a:rPr lang="es-CO" dirty="0"/>
              <a:t>entiende aquí un acuerdo formal entre dos o más  empresas para alcanzar un conjunto de intereses privados y comunes a base de compartir recursos en un contexto de incertidumbre sobre los resultados.</a:t>
            </a:r>
          </a:p>
        </p:txBody>
      </p:sp>
      <p:sp>
        <p:nvSpPr>
          <p:cNvPr id="7" name="Rectangle 2"/>
          <p:cNvSpPr>
            <a:spLocks noChangeArrowheads="1"/>
          </p:cNvSpPr>
          <p:nvPr/>
        </p:nvSpPr>
        <p:spPr bwMode="auto">
          <a:xfrm>
            <a:off x="1686828" y="2235887"/>
            <a:ext cx="2381116" cy="833073"/>
          </a:xfrm>
          <a:prstGeom prst="rect">
            <a:avLst/>
          </a:prstGeom>
          <a:noFill/>
          <a:ln w="9525">
            <a:noFill/>
            <a:miter lim="800000"/>
            <a:headEnd/>
            <a:tailEnd/>
          </a:ln>
        </p:spPr>
        <p:txBody>
          <a:bodyPr anchor="ctr"/>
          <a:lstStyle/>
          <a:p>
            <a:pPr algn="ctr"/>
            <a:r>
              <a:rPr lang="es-CO" b="1" dirty="0">
                <a:solidFill>
                  <a:schemeClr val="accent2">
                    <a:lumMod val="75000"/>
                  </a:schemeClr>
                </a:solidFill>
                <a:latin typeface="+mj-lt"/>
                <a:cs typeface="Times New Roman" pitchFamily="18" charset="0"/>
              </a:rPr>
              <a:t>Demanda</a:t>
            </a:r>
          </a:p>
          <a:p>
            <a:pPr algn="ctr"/>
            <a:r>
              <a:rPr lang="es-CO" b="1" dirty="0">
                <a:solidFill>
                  <a:schemeClr val="accent2">
                    <a:lumMod val="75000"/>
                  </a:schemeClr>
                </a:solidFill>
                <a:latin typeface="+mj-lt"/>
                <a:cs typeface="Times New Roman" pitchFamily="18" charset="0"/>
              </a:rPr>
              <a:t>Equipo Administrativo</a:t>
            </a:r>
          </a:p>
          <a:p>
            <a:pPr algn="ctr"/>
            <a:r>
              <a:rPr lang="es-CO" b="1" dirty="0" smtClean="0">
                <a:solidFill>
                  <a:schemeClr val="accent2">
                    <a:lumMod val="75000"/>
                  </a:schemeClr>
                </a:solidFill>
                <a:latin typeface="+mj-lt"/>
                <a:cs typeface="Times New Roman" pitchFamily="18" charset="0"/>
              </a:rPr>
              <a:t>Transporte</a:t>
            </a:r>
            <a:endParaRPr lang="es-CO" b="1" dirty="0">
              <a:solidFill>
                <a:schemeClr val="accent2">
                  <a:lumMod val="75000"/>
                </a:schemeClr>
              </a:solidFill>
              <a:latin typeface="+mj-lt"/>
              <a:cs typeface="Times New Roman" pitchFamily="18" charset="0"/>
            </a:endParaRPr>
          </a:p>
        </p:txBody>
      </p:sp>
      <p:sp>
        <p:nvSpPr>
          <p:cNvPr id="8" name="Rectangle 2"/>
          <p:cNvSpPr>
            <a:spLocks noChangeArrowheads="1"/>
          </p:cNvSpPr>
          <p:nvPr/>
        </p:nvSpPr>
        <p:spPr bwMode="auto">
          <a:xfrm>
            <a:off x="5007347" y="2016941"/>
            <a:ext cx="1524350" cy="411457"/>
          </a:xfrm>
          <a:prstGeom prst="rect">
            <a:avLst/>
          </a:prstGeom>
          <a:noFill/>
          <a:ln w="9525">
            <a:noFill/>
            <a:miter lim="800000"/>
            <a:headEnd/>
            <a:tailEnd/>
          </a:ln>
        </p:spPr>
        <p:txBody>
          <a:bodyPr anchor="ctr"/>
          <a:lstStyle/>
          <a:p>
            <a:pPr algn="ctr"/>
            <a:r>
              <a:rPr lang="es-CO" b="1" dirty="0" err="1" smtClean="0">
                <a:solidFill>
                  <a:schemeClr val="accent2">
                    <a:lumMod val="75000"/>
                  </a:schemeClr>
                </a:solidFill>
                <a:latin typeface="+mj-lt"/>
                <a:cs typeface="Times New Roman" pitchFamily="18" charset="0"/>
              </a:rPr>
              <a:t>Know</a:t>
            </a:r>
            <a:r>
              <a:rPr lang="es-CO" b="1" dirty="0" smtClean="0">
                <a:solidFill>
                  <a:schemeClr val="accent2">
                    <a:lumMod val="75000"/>
                  </a:schemeClr>
                </a:solidFill>
                <a:latin typeface="+mj-lt"/>
                <a:cs typeface="Times New Roman" pitchFamily="18" charset="0"/>
              </a:rPr>
              <a:t> </a:t>
            </a:r>
            <a:r>
              <a:rPr lang="es-CO" b="1" dirty="0" err="1">
                <a:solidFill>
                  <a:schemeClr val="accent2">
                    <a:lumMod val="75000"/>
                  </a:schemeClr>
                </a:solidFill>
                <a:latin typeface="+mj-lt"/>
                <a:cs typeface="Times New Roman" pitchFamily="18" charset="0"/>
              </a:rPr>
              <a:t>How</a:t>
            </a:r>
            <a:r>
              <a:rPr lang="es-CO" b="1" dirty="0">
                <a:solidFill>
                  <a:schemeClr val="accent2">
                    <a:lumMod val="75000"/>
                  </a:schemeClr>
                </a:solidFill>
                <a:latin typeface="+mj-lt"/>
                <a:cs typeface="Times New Roman" pitchFamily="18" charset="0"/>
              </a:rPr>
              <a:t> </a:t>
            </a:r>
            <a:endParaRPr lang="es-CO" b="1" dirty="0" smtClean="0">
              <a:solidFill>
                <a:schemeClr val="accent2">
                  <a:lumMod val="75000"/>
                </a:schemeClr>
              </a:solidFill>
              <a:latin typeface="+mj-lt"/>
              <a:cs typeface="Times New Roman" pitchFamily="18" charset="0"/>
            </a:endParaRPr>
          </a:p>
          <a:p>
            <a:pPr algn="ctr"/>
            <a:r>
              <a:rPr lang="es-CO" b="1" dirty="0" smtClean="0">
                <a:solidFill>
                  <a:schemeClr val="accent2">
                    <a:lumMod val="75000"/>
                  </a:schemeClr>
                </a:solidFill>
                <a:latin typeface="+mj-lt"/>
                <a:cs typeface="Times New Roman" pitchFamily="18" charset="0"/>
              </a:rPr>
              <a:t>Producción</a:t>
            </a:r>
            <a:endParaRPr lang="es-CO" b="1" dirty="0">
              <a:solidFill>
                <a:schemeClr val="accent2">
                  <a:lumMod val="75000"/>
                </a:schemeClr>
              </a:solidFill>
              <a:latin typeface="+mj-lt"/>
              <a:cs typeface="Times New Roman" pitchFamily="18" charset="0"/>
            </a:endParaRPr>
          </a:p>
        </p:txBody>
      </p:sp>
      <p:sp>
        <p:nvSpPr>
          <p:cNvPr id="9" name="Rectangle 2"/>
          <p:cNvSpPr>
            <a:spLocks noChangeArrowheads="1"/>
          </p:cNvSpPr>
          <p:nvPr/>
        </p:nvSpPr>
        <p:spPr bwMode="auto">
          <a:xfrm>
            <a:off x="5323872" y="2832677"/>
            <a:ext cx="2415650" cy="388991"/>
          </a:xfrm>
          <a:prstGeom prst="rect">
            <a:avLst/>
          </a:prstGeom>
          <a:noFill/>
          <a:ln w="9525">
            <a:noFill/>
            <a:miter lim="800000"/>
            <a:headEnd/>
            <a:tailEnd/>
          </a:ln>
        </p:spPr>
        <p:txBody>
          <a:bodyPr anchor="ctr"/>
          <a:lstStyle/>
          <a:p>
            <a:pPr algn="ctr"/>
            <a:r>
              <a:rPr lang="es-CO" b="1" dirty="0">
                <a:solidFill>
                  <a:schemeClr val="accent2">
                    <a:lumMod val="75000"/>
                  </a:schemeClr>
                </a:solidFill>
                <a:latin typeface="+mj-lt"/>
                <a:cs typeface="Times New Roman" pitchFamily="18" charset="0"/>
              </a:rPr>
              <a:t>Inversión</a:t>
            </a:r>
            <a:r>
              <a:rPr lang="es-CO" b="1" dirty="0">
                <a:solidFill>
                  <a:schemeClr val="accent2"/>
                </a:solidFill>
                <a:latin typeface="+mj-lt"/>
                <a:cs typeface="Times New Roman" pitchFamily="18" charset="0"/>
              </a:rPr>
              <a:t> Inicial 30% </a:t>
            </a:r>
          </a:p>
        </p:txBody>
      </p:sp>
      <p:sp>
        <p:nvSpPr>
          <p:cNvPr id="10" name="Rectangle 2"/>
          <p:cNvSpPr>
            <a:spLocks noChangeArrowheads="1"/>
          </p:cNvSpPr>
          <p:nvPr/>
        </p:nvSpPr>
        <p:spPr bwMode="auto">
          <a:xfrm>
            <a:off x="5524416" y="3920832"/>
            <a:ext cx="2014563" cy="822325"/>
          </a:xfrm>
          <a:prstGeom prst="rect">
            <a:avLst/>
          </a:prstGeom>
          <a:noFill/>
          <a:ln w="9525">
            <a:noFill/>
            <a:miter lim="800000"/>
            <a:headEnd/>
            <a:tailEnd/>
          </a:ln>
        </p:spPr>
        <p:txBody>
          <a:bodyPr anchor="ctr"/>
          <a:lstStyle/>
          <a:p>
            <a:pPr algn="ctr"/>
            <a:r>
              <a:rPr lang="es-CO" b="1" dirty="0">
                <a:solidFill>
                  <a:schemeClr val="accent2">
                    <a:lumMod val="75000"/>
                  </a:schemeClr>
                </a:solidFill>
                <a:latin typeface="+mj-lt"/>
                <a:cs typeface="Times New Roman" pitchFamily="18" charset="0"/>
              </a:rPr>
              <a:t>Talento Humano </a:t>
            </a:r>
          </a:p>
          <a:p>
            <a:pPr algn="ctr"/>
            <a:r>
              <a:rPr lang="es-CO" b="1" dirty="0">
                <a:solidFill>
                  <a:schemeClr val="accent2">
                    <a:lumMod val="75000"/>
                  </a:schemeClr>
                </a:solidFill>
                <a:latin typeface="+mj-lt"/>
                <a:cs typeface="Times New Roman" pitchFamily="18" charset="0"/>
              </a:rPr>
              <a:t>Capacitado </a:t>
            </a:r>
          </a:p>
        </p:txBody>
      </p:sp>
      <p:sp>
        <p:nvSpPr>
          <p:cNvPr id="12" name="Rectangle 2"/>
          <p:cNvSpPr>
            <a:spLocks noChangeArrowheads="1"/>
          </p:cNvSpPr>
          <p:nvPr/>
        </p:nvSpPr>
        <p:spPr bwMode="auto">
          <a:xfrm>
            <a:off x="4850685" y="4737402"/>
            <a:ext cx="1837674" cy="822325"/>
          </a:xfrm>
          <a:prstGeom prst="rect">
            <a:avLst/>
          </a:prstGeom>
          <a:noFill/>
          <a:ln w="9525">
            <a:noFill/>
            <a:miter lim="800000"/>
            <a:headEnd/>
            <a:tailEnd/>
          </a:ln>
        </p:spPr>
        <p:txBody>
          <a:bodyPr anchor="ctr"/>
          <a:lstStyle/>
          <a:p>
            <a:pPr algn="ctr"/>
            <a:r>
              <a:rPr lang="es-CO" b="1" dirty="0" smtClean="0">
                <a:solidFill>
                  <a:schemeClr val="accent2">
                    <a:lumMod val="75000"/>
                  </a:schemeClr>
                </a:solidFill>
                <a:latin typeface="+mj-lt"/>
                <a:cs typeface="Times New Roman" pitchFamily="18" charset="0"/>
              </a:rPr>
              <a:t>Acceso </a:t>
            </a:r>
            <a:r>
              <a:rPr lang="es-CO" b="1" dirty="0">
                <a:solidFill>
                  <a:schemeClr val="accent2">
                    <a:lumMod val="75000"/>
                  </a:schemeClr>
                </a:solidFill>
                <a:latin typeface="+mj-lt"/>
                <a:cs typeface="Times New Roman" pitchFamily="18" charset="0"/>
              </a:rPr>
              <a:t>a </a:t>
            </a:r>
            <a:r>
              <a:rPr lang="es-CO" b="1" dirty="0" smtClean="0">
                <a:solidFill>
                  <a:schemeClr val="accent2">
                    <a:lumMod val="75000"/>
                  </a:schemeClr>
                </a:solidFill>
                <a:latin typeface="+mj-lt"/>
                <a:cs typeface="Times New Roman" pitchFamily="18" charset="0"/>
              </a:rPr>
              <a:t>la</a:t>
            </a:r>
            <a:endParaRPr lang="es-CO" b="1" dirty="0">
              <a:solidFill>
                <a:schemeClr val="accent2">
                  <a:lumMod val="75000"/>
                </a:schemeClr>
              </a:solidFill>
              <a:latin typeface="+mj-lt"/>
              <a:cs typeface="Times New Roman" pitchFamily="18" charset="0"/>
            </a:endParaRPr>
          </a:p>
          <a:p>
            <a:pPr algn="ctr"/>
            <a:r>
              <a:rPr lang="es-CO" b="1" dirty="0" smtClean="0">
                <a:solidFill>
                  <a:schemeClr val="accent2">
                    <a:lumMod val="75000"/>
                  </a:schemeClr>
                </a:solidFill>
                <a:latin typeface="+mj-lt"/>
                <a:cs typeface="Times New Roman" pitchFamily="18" charset="0"/>
              </a:rPr>
              <a:t>Materia  Prima </a:t>
            </a:r>
            <a:endParaRPr lang="es-CO" b="1" dirty="0">
              <a:solidFill>
                <a:schemeClr val="accent2">
                  <a:lumMod val="75000"/>
                </a:schemeClr>
              </a:solidFill>
              <a:latin typeface="+mj-lt"/>
              <a:cs typeface="Times New Roman" pitchFamily="18" charset="0"/>
            </a:endParaRPr>
          </a:p>
        </p:txBody>
      </p:sp>
      <p:sp>
        <p:nvSpPr>
          <p:cNvPr id="6" name="CuadroTexto 5"/>
          <p:cNvSpPr txBox="1"/>
          <p:nvPr/>
        </p:nvSpPr>
        <p:spPr>
          <a:xfrm>
            <a:off x="2083306" y="4293096"/>
            <a:ext cx="1912630" cy="923330"/>
          </a:xfrm>
          <a:prstGeom prst="rect">
            <a:avLst/>
          </a:prstGeom>
          <a:noFill/>
        </p:spPr>
        <p:txBody>
          <a:bodyPr wrap="square" rtlCol="0">
            <a:spAutoFit/>
          </a:bodyPr>
          <a:lstStyle/>
          <a:p>
            <a:pPr algn="ctr"/>
            <a:r>
              <a:rPr lang="es-CO" b="1" dirty="0">
                <a:solidFill>
                  <a:schemeClr val="accent2">
                    <a:lumMod val="75000"/>
                  </a:schemeClr>
                </a:solidFill>
                <a:cs typeface="Times New Roman" pitchFamily="18" charset="0"/>
              </a:rPr>
              <a:t>Garante ante la </a:t>
            </a:r>
          </a:p>
          <a:p>
            <a:pPr algn="ctr"/>
            <a:r>
              <a:rPr lang="es-CO" b="1" dirty="0">
                <a:solidFill>
                  <a:schemeClr val="accent2">
                    <a:lumMod val="75000"/>
                  </a:schemeClr>
                </a:solidFill>
                <a:cs typeface="Times New Roman" pitchFamily="18" charset="0"/>
              </a:rPr>
              <a:t>banca </a:t>
            </a:r>
          </a:p>
          <a:p>
            <a:pPr algn="ctr"/>
            <a:r>
              <a:rPr lang="es-CO" b="1" dirty="0">
                <a:solidFill>
                  <a:schemeClr val="accent2">
                    <a:lumMod val="75000"/>
                  </a:schemeClr>
                </a:solidFill>
                <a:cs typeface="Times New Roman" pitchFamily="18" charset="0"/>
              </a:rPr>
              <a:t>financiación 70</a:t>
            </a:r>
            <a:r>
              <a:rPr lang="es-CO" b="1" dirty="0" smtClean="0">
                <a:solidFill>
                  <a:schemeClr val="accent2">
                    <a:lumMod val="75000"/>
                  </a:schemeClr>
                </a:solidFill>
                <a:cs typeface="Times New Roman" pitchFamily="18" charset="0"/>
              </a:rPr>
              <a:t>%</a:t>
            </a:r>
            <a:endParaRPr lang="es-CO" dirty="0">
              <a:solidFill>
                <a:schemeClr val="accent2">
                  <a:lumMod val="75000"/>
                </a:schemeClr>
              </a:solidFill>
            </a:endParaRPr>
          </a:p>
        </p:txBody>
      </p:sp>
    </p:spTree>
    <p:extLst>
      <p:ext uri="{BB962C8B-B14F-4D97-AF65-F5344CB8AC3E}">
        <p14:creationId xmlns:p14="http://schemas.microsoft.com/office/powerpoint/2010/main" val="3329543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1620425058"/>
              </p:ext>
            </p:extLst>
          </p:nvPr>
        </p:nvGraphicFramePr>
        <p:xfrm>
          <a:off x="0" y="773369"/>
          <a:ext cx="9144000" cy="6117972"/>
        </p:xfrm>
        <a:graphic>
          <a:graphicData uri="http://schemas.openxmlformats.org/presentationml/2006/ole">
            <mc:AlternateContent xmlns:mc="http://schemas.openxmlformats.org/markup-compatibility/2006">
              <mc:Choice xmlns:v="urn:schemas-microsoft-com:vml" Requires="v">
                <p:oleObj spid="_x0000_s24620" name="Image" r:id="rId3" imgW="4382640" imgH="3340080" progId="Photoshop.Image.17">
                  <p:embed/>
                </p:oleObj>
              </mc:Choice>
              <mc:Fallback>
                <p:oleObj name="Image" r:id="rId3" imgW="4382640" imgH="3340080" progId="Photoshop.Image.17">
                  <p:embed/>
                  <p:pic>
                    <p:nvPicPr>
                      <p:cNvPr id="0" name=""/>
                      <p:cNvPicPr/>
                      <p:nvPr/>
                    </p:nvPicPr>
                    <p:blipFill>
                      <a:blip r:embed="rId4"/>
                      <a:stretch>
                        <a:fillRect/>
                      </a:stretch>
                    </p:blipFill>
                    <p:spPr>
                      <a:xfrm>
                        <a:off x="0" y="773369"/>
                        <a:ext cx="9144000" cy="6117972"/>
                      </a:xfrm>
                      <a:prstGeom prst="rect">
                        <a:avLst/>
                      </a:prstGeom>
                    </p:spPr>
                  </p:pic>
                </p:oleObj>
              </mc:Fallback>
            </mc:AlternateContent>
          </a:graphicData>
        </a:graphic>
      </p:graphicFrame>
      <p:sp>
        <p:nvSpPr>
          <p:cNvPr id="7" name="Rectángulo 6"/>
          <p:cNvSpPr/>
          <p:nvPr/>
        </p:nvSpPr>
        <p:spPr>
          <a:xfrm>
            <a:off x="647564" y="1731683"/>
            <a:ext cx="7848872" cy="479366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Rectangle 2"/>
          <p:cNvSpPr>
            <a:spLocks noChangeArrowheads="1"/>
          </p:cNvSpPr>
          <p:nvPr/>
        </p:nvSpPr>
        <p:spPr bwMode="auto">
          <a:xfrm>
            <a:off x="685800" y="764704"/>
            <a:ext cx="7772400" cy="822325"/>
          </a:xfrm>
          <a:prstGeom prst="rect">
            <a:avLst/>
          </a:prstGeom>
          <a:noFill/>
          <a:ln w="9525">
            <a:noFill/>
            <a:miter lim="800000"/>
            <a:headEnd/>
            <a:tailEnd/>
          </a:ln>
        </p:spPr>
        <p:txBody>
          <a:bodyPr anchor="ctr"/>
          <a:lstStyle/>
          <a:p>
            <a:pPr algn="ctr"/>
            <a:r>
              <a:rPr lang="es-CO" sz="3000" b="1" dirty="0" smtClean="0">
                <a:latin typeface="+mj-lt"/>
                <a:cs typeface="Times New Roman" pitchFamily="18" charset="0"/>
              </a:rPr>
              <a:t>Estudio de Mercado</a:t>
            </a:r>
            <a:endParaRPr lang="es-CO" sz="3000" b="1" dirty="0">
              <a:latin typeface="+mj-lt"/>
              <a:cs typeface="Times New Roman" pitchFamily="18" charset="0"/>
            </a:endParaRPr>
          </a:p>
        </p:txBody>
      </p:sp>
      <p:sp>
        <p:nvSpPr>
          <p:cNvPr id="6" name="Rectángulo 5"/>
          <p:cNvSpPr/>
          <p:nvPr/>
        </p:nvSpPr>
        <p:spPr>
          <a:xfrm>
            <a:off x="792696" y="5662989"/>
            <a:ext cx="7451712" cy="646331"/>
          </a:xfrm>
          <a:prstGeom prst="rect">
            <a:avLst/>
          </a:prstGeom>
        </p:spPr>
        <p:txBody>
          <a:bodyPr wrap="square">
            <a:spAutoFit/>
          </a:bodyPr>
          <a:lstStyle/>
          <a:p>
            <a:pPr algn="ctr"/>
            <a:r>
              <a:rPr lang="es-CO" b="1" dirty="0" smtClean="0"/>
              <a:t>Consumo </a:t>
            </a:r>
            <a:r>
              <a:rPr lang="es-CO" b="1" dirty="0"/>
              <a:t>de cajas plegadizas Vs- ingresos operacionales </a:t>
            </a:r>
            <a:endParaRPr lang="es-CO" b="1" dirty="0" smtClean="0"/>
          </a:p>
          <a:p>
            <a:pPr algn="ctr"/>
            <a:r>
              <a:rPr lang="es-CO" b="1" dirty="0" smtClean="0"/>
              <a:t>Laboratorios </a:t>
            </a:r>
            <a:r>
              <a:rPr lang="es-CO" b="1" dirty="0"/>
              <a:t>La </a:t>
            </a:r>
            <a:r>
              <a:rPr lang="es-CO" b="1" dirty="0" err="1"/>
              <a:t>Santé</a:t>
            </a:r>
            <a:r>
              <a:rPr lang="es-CO" dirty="0"/>
              <a:t>. Elaborada por los Autores </a:t>
            </a:r>
            <a:endParaRPr lang="es-CO" b="1" dirty="0"/>
          </a:p>
        </p:txBody>
      </p:sp>
      <p:graphicFrame>
        <p:nvGraphicFramePr>
          <p:cNvPr id="12" name="Gráfico 11"/>
          <p:cNvGraphicFramePr>
            <a:graphicFrameLocks/>
          </p:cNvGraphicFramePr>
          <p:nvPr>
            <p:extLst>
              <p:ext uri="{D42A27DB-BD31-4B8C-83A1-F6EECF244321}">
                <p14:modId xmlns:p14="http://schemas.microsoft.com/office/powerpoint/2010/main" val="3923291808"/>
              </p:ext>
            </p:extLst>
          </p:nvPr>
        </p:nvGraphicFramePr>
        <p:xfrm>
          <a:off x="821371" y="1846786"/>
          <a:ext cx="7558608" cy="37011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92484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1526</TotalTime>
  <Words>1714</Words>
  <Application>Microsoft Office PowerPoint</Application>
  <PresentationFormat>Presentación en pantalla (4:3)</PresentationFormat>
  <Paragraphs>489</Paragraphs>
  <Slides>24</Slides>
  <Notes>2</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9" baseType="lpstr">
      <vt:lpstr>Arial</vt:lpstr>
      <vt:lpstr>Calibri</vt:lpstr>
      <vt:lpstr>Times New Roman</vt:lpstr>
      <vt:lpstr>Tema de Office</vt:lpstr>
      <vt:lpstr>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gloria.cuadros</dc:creator>
  <cp:lastModifiedBy>USER</cp:lastModifiedBy>
  <cp:revision>157</cp:revision>
  <dcterms:created xsi:type="dcterms:W3CDTF">2017-01-10T17:35:56Z</dcterms:created>
  <dcterms:modified xsi:type="dcterms:W3CDTF">2018-08-18T12:54:54Z</dcterms:modified>
</cp:coreProperties>
</file>