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2" r:id="rId1"/>
  </p:sldMasterIdLst>
  <p:sldIdLst>
    <p:sldId id="256" r:id="rId2"/>
    <p:sldId id="257" r:id="rId3"/>
    <p:sldId id="258" r:id="rId4"/>
    <p:sldId id="259" r:id="rId5"/>
    <p:sldId id="260" r:id="rId6"/>
    <p:sldId id="261" r:id="rId7"/>
    <p:sldId id="262" r:id="rId8"/>
    <p:sldId id="263" r:id="rId9"/>
    <p:sldId id="264" r:id="rId10"/>
    <p:sldId id="275" r:id="rId11"/>
    <p:sldId id="276" r:id="rId12"/>
    <p:sldId id="266" r:id="rId13"/>
    <p:sldId id="277" r:id="rId14"/>
    <p:sldId id="268" r:id="rId15"/>
    <p:sldId id="278" r:id="rId16"/>
    <p:sldId id="269" r:id="rId17"/>
    <p:sldId id="270" r:id="rId18"/>
    <p:sldId id="273" r:id="rId19"/>
    <p:sldId id="274" r:id="rId20"/>
    <p:sldId id="271" r:id="rId21"/>
    <p:sldId id="272" r:id="rId22"/>
  </p:sldIdLst>
  <p:sldSz cx="9144000" cy="6858000" type="screen4x3"/>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206" autoAdjust="0"/>
    <p:restoredTop sz="94660"/>
  </p:normalViewPr>
  <p:slideViewPr>
    <p:cSldViewPr snapToGrid="0">
      <p:cViewPr>
        <p:scale>
          <a:sx n="80" d="100"/>
          <a:sy n="80" d="100"/>
        </p:scale>
        <p:origin x="-1020" y="-5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822CCCF-869C-4D35-A179-642F6840115A}" type="doc">
      <dgm:prSet loTypeId="urn:microsoft.com/office/officeart/2008/layout/CircularPictureCallout" loCatId="picture" qsTypeId="urn:microsoft.com/office/officeart/2005/8/quickstyle/3d1" qsCatId="3D" csTypeId="urn:microsoft.com/office/officeart/2005/8/colors/colorful1" csCatId="colorful" phldr="1"/>
      <dgm:spPr/>
      <dgm:t>
        <a:bodyPr/>
        <a:lstStyle/>
        <a:p>
          <a:endParaRPr lang="es-CO"/>
        </a:p>
      </dgm:t>
    </dgm:pt>
    <dgm:pt modelId="{8AC2D7C2-4548-4A48-818F-A6E16490B60F}">
      <dgm:prSet/>
      <dgm:spPr/>
      <dgm:t>
        <a:bodyPr/>
        <a:lstStyle/>
        <a:p>
          <a:endParaRPr lang="es-CO"/>
        </a:p>
      </dgm:t>
    </dgm:pt>
    <dgm:pt modelId="{E5A3E5A2-B691-4102-870B-55309C9EDC26}" type="parTrans" cxnId="{E960711E-034A-4CA2-A2E0-486DC1CCBB4E}">
      <dgm:prSet/>
      <dgm:spPr/>
      <dgm:t>
        <a:bodyPr/>
        <a:lstStyle/>
        <a:p>
          <a:endParaRPr lang="es-CO"/>
        </a:p>
      </dgm:t>
    </dgm:pt>
    <dgm:pt modelId="{B7DFF7CF-8078-4DF4-8A81-8EF4B88CEDC1}" type="sibTrans" cxnId="{E960711E-034A-4CA2-A2E0-486DC1CCBB4E}">
      <dgm:prSet/>
      <dgm:spPr/>
      <dgm:t>
        <a:bodyPr/>
        <a:lstStyle/>
        <a:p>
          <a:endParaRPr lang="es-CO"/>
        </a:p>
      </dgm:t>
    </dgm:pt>
    <dgm:pt modelId="{9551D9A7-87AF-4E73-A374-3A2B8FDE8D55}">
      <dgm:prSet phldrT="[Texto]" phldr="1"/>
      <dgm:spPr/>
      <dgm:t>
        <a:bodyPr/>
        <a:lstStyle/>
        <a:p>
          <a:endParaRPr lang="es-CO"/>
        </a:p>
      </dgm:t>
    </dgm:pt>
    <dgm:pt modelId="{B0AC643F-5081-4425-933E-B3EB6F710771}" type="parTrans" cxnId="{9FDFCF82-A1CB-4AAF-A3EE-5E00B5C99D59}">
      <dgm:prSet/>
      <dgm:spPr/>
      <dgm:t>
        <a:bodyPr/>
        <a:lstStyle/>
        <a:p>
          <a:endParaRPr lang="es-CO"/>
        </a:p>
      </dgm:t>
    </dgm:pt>
    <dgm:pt modelId="{FFC88956-5706-4562-9975-886B038CBD5D}" type="sibTrans" cxnId="{9FDFCF82-A1CB-4AAF-A3EE-5E00B5C99D59}">
      <dgm:prSet/>
      <dgm:spPr/>
      <dgm:t>
        <a:bodyPr/>
        <a:lstStyle/>
        <a:p>
          <a:endParaRPr lang="es-CO"/>
        </a:p>
      </dgm:t>
    </dgm:pt>
    <dgm:pt modelId="{5F789A8C-FB0A-48F9-95DD-A5668BD12EF8}">
      <dgm:prSet phldrT="[Texto]" phldr="1"/>
      <dgm:spPr/>
      <dgm:t>
        <a:bodyPr/>
        <a:lstStyle/>
        <a:p>
          <a:endParaRPr lang="es-CO"/>
        </a:p>
      </dgm:t>
    </dgm:pt>
    <dgm:pt modelId="{3249EC1B-7620-4F16-A188-40432377FE25}" type="parTrans" cxnId="{BE537924-1120-4769-A2CA-D46087149F64}">
      <dgm:prSet/>
      <dgm:spPr/>
      <dgm:t>
        <a:bodyPr/>
        <a:lstStyle/>
        <a:p>
          <a:endParaRPr lang="es-CO"/>
        </a:p>
      </dgm:t>
    </dgm:pt>
    <dgm:pt modelId="{700022DE-5C02-4F12-A338-B88914F0DD8E}" type="sibTrans" cxnId="{BE537924-1120-4769-A2CA-D46087149F64}">
      <dgm:prSet/>
      <dgm:spPr/>
      <dgm:t>
        <a:bodyPr/>
        <a:lstStyle/>
        <a:p>
          <a:endParaRPr lang="es-CO"/>
        </a:p>
      </dgm:t>
    </dgm:pt>
    <dgm:pt modelId="{651DF56C-BB94-44FD-98D3-4C3B08BC5D8F}">
      <dgm:prSet phldrT="[Texto]" phldr="1"/>
      <dgm:spPr/>
      <dgm:t>
        <a:bodyPr/>
        <a:lstStyle/>
        <a:p>
          <a:endParaRPr lang="es-CO"/>
        </a:p>
      </dgm:t>
    </dgm:pt>
    <dgm:pt modelId="{37C7C875-9DFF-43FE-8F2D-5506207A874E}" type="parTrans" cxnId="{C9CF0CFD-68CD-4878-B523-C63E2CAE058D}">
      <dgm:prSet/>
      <dgm:spPr/>
      <dgm:t>
        <a:bodyPr/>
        <a:lstStyle/>
        <a:p>
          <a:endParaRPr lang="es-CO"/>
        </a:p>
      </dgm:t>
    </dgm:pt>
    <dgm:pt modelId="{613E4BAD-08CC-4D72-A372-C1C9523D461F}" type="sibTrans" cxnId="{C9CF0CFD-68CD-4878-B523-C63E2CAE058D}">
      <dgm:prSet/>
      <dgm:spPr/>
      <dgm:t>
        <a:bodyPr/>
        <a:lstStyle/>
        <a:p>
          <a:endParaRPr lang="es-CO"/>
        </a:p>
      </dgm:t>
    </dgm:pt>
    <dgm:pt modelId="{E59F16F4-06FA-4F67-9858-A042E7E63359}" type="pres">
      <dgm:prSet presAssocID="{2822CCCF-869C-4D35-A179-642F6840115A}" presName="Name0" presStyleCnt="0">
        <dgm:presLayoutVars>
          <dgm:chMax val="7"/>
          <dgm:chPref val="7"/>
          <dgm:dir/>
        </dgm:presLayoutVars>
      </dgm:prSet>
      <dgm:spPr/>
      <dgm:t>
        <a:bodyPr/>
        <a:lstStyle/>
        <a:p>
          <a:endParaRPr lang="es-CO"/>
        </a:p>
      </dgm:t>
    </dgm:pt>
    <dgm:pt modelId="{84F84DED-CE80-4119-A74C-DFCA1984C946}" type="pres">
      <dgm:prSet presAssocID="{2822CCCF-869C-4D35-A179-642F6840115A}" presName="Name1" presStyleCnt="0"/>
      <dgm:spPr/>
      <dgm:t>
        <a:bodyPr/>
        <a:lstStyle/>
        <a:p>
          <a:endParaRPr lang="es-CO"/>
        </a:p>
      </dgm:t>
    </dgm:pt>
    <dgm:pt modelId="{5EAAE891-75AE-4742-BC0C-F75616EF2981}" type="pres">
      <dgm:prSet presAssocID="{B7DFF7CF-8078-4DF4-8A81-8EF4B88CEDC1}" presName="picture_1" presStyleCnt="0"/>
      <dgm:spPr/>
      <dgm:t>
        <a:bodyPr/>
        <a:lstStyle/>
        <a:p>
          <a:endParaRPr lang="es-CO"/>
        </a:p>
      </dgm:t>
    </dgm:pt>
    <dgm:pt modelId="{6084E2FB-0F6F-4D1A-A93F-33EE02E76952}" type="pres">
      <dgm:prSet presAssocID="{B7DFF7CF-8078-4DF4-8A81-8EF4B88CEDC1}" presName="pictureRepeatNode" presStyleLbl="alignImgPlace1" presStyleIdx="0" presStyleCnt="4"/>
      <dgm:spPr/>
      <dgm:t>
        <a:bodyPr/>
        <a:lstStyle/>
        <a:p>
          <a:endParaRPr lang="es-CO"/>
        </a:p>
      </dgm:t>
    </dgm:pt>
    <dgm:pt modelId="{93813512-2DAA-4418-ADFB-A82C023C22E7}" type="pres">
      <dgm:prSet presAssocID="{8AC2D7C2-4548-4A48-818F-A6E16490B60F}" presName="text_1" presStyleLbl="node1" presStyleIdx="0" presStyleCnt="0">
        <dgm:presLayoutVars>
          <dgm:bulletEnabled val="1"/>
        </dgm:presLayoutVars>
      </dgm:prSet>
      <dgm:spPr/>
      <dgm:t>
        <a:bodyPr/>
        <a:lstStyle/>
        <a:p>
          <a:endParaRPr lang="es-CO"/>
        </a:p>
      </dgm:t>
    </dgm:pt>
    <dgm:pt modelId="{6FB0F3A8-F3AB-4D28-8ED7-FF29CFEFD19E}" type="pres">
      <dgm:prSet presAssocID="{FFC88956-5706-4562-9975-886B038CBD5D}" presName="picture_2" presStyleCnt="0"/>
      <dgm:spPr/>
      <dgm:t>
        <a:bodyPr/>
        <a:lstStyle/>
        <a:p>
          <a:endParaRPr lang="es-CO"/>
        </a:p>
      </dgm:t>
    </dgm:pt>
    <dgm:pt modelId="{5E0BB0E1-4033-4F54-8E2E-33CBBB445020}" type="pres">
      <dgm:prSet presAssocID="{FFC88956-5706-4562-9975-886B038CBD5D}" presName="pictureRepeatNode" presStyleLbl="alignImgPlace1" presStyleIdx="1" presStyleCnt="4" custScaleX="165418" custScaleY="107665" custLinFactNeighborX="-3889" custLinFactNeighborY="-15883"/>
      <dgm:spPr/>
      <dgm:t>
        <a:bodyPr/>
        <a:lstStyle/>
        <a:p>
          <a:endParaRPr lang="es-CO"/>
        </a:p>
      </dgm:t>
    </dgm:pt>
    <dgm:pt modelId="{C8FCB0F2-3DF7-4EBD-92DF-2E8B7BCDFE55}" type="pres">
      <dgm:prSet presAssocID="{9551D9A7-87AF-4E73-A374-3A2B8FDE8D55}" presName="line_2" presStyleLbl="parChTrans1D1" presStyleIdx="0" presStyleCnt="3" custLinFactY="-301780" custLinFactNeighborX="-793" custLinFactNeighborY="-400000"/>
      <dgm:spPr/>
      <dgm:t>
        <a:bodyPr/>
        <a:lstStyle/>
        <a:p>
          <a:endParaRPr lang="es-CO"/>
        </a:p>
      </dgm:t>
    </dgm:pt>
    <dgm:pt modelId="{BF8EB447-68C1-4875-B925-A8CFD1BB592A}" type="pres">
      <dgm:prSet presAssocID="{9551D9A7-87AF-4E73-A374-3A2B8FDE8D55}" presName="textparent_2" presStyleLbl="node1" presStyleIdx="0" presStyleCnt="0"/>
      <dgm:spPr/>
      <dgm:t>
        <a:bodyPr/>
        <a:lstStyle/>
        <a:p>
          <a:endParaRPr lang="es-CO"/>
        </a:p>
      </dgm:t>
    </dgm:pt>
    <dgm:pt modelId="{A15D3C71-3C5F-4ED8-8C22-00832CE55BB7}" type="pres">
      <dgm:prSet presAssocID="{9551D9A7-87AF-4E73-A374-3A2B8FDE8D55}" presName="text_2" presStyleLbl="revTx" presStyleIdx="0" presStyleCnt="3">
        <dgm:presLayoutVars>
          <dgm:bulletEnabled val="1"/>
        </dgm:presLayoutVars>
      </dgm:prSet>
      <dgm:spPr/>
      <dgm:t>
        <a:bodyPr/>
        <a:lstStyle/>
        <a:p>
          <a:endParaRPr lang="es-CO"/>
        </a:p>
      </dgm:t>
    </dgm:pt>
    <dgm:pt modelId="{849835B0-60D0-40BB-8B02-48FB2C8DB084}" type="pres">
      <dgm:prSet presAssocID="{700022DE-5C02-4F12-A338-B88914F0DD8E}" presName="picture_3" presStyleCnt="0"/>
      <dgm:spPr/>
      <dgm:t>
        <a:bodyPr/>
        <a:lstStyle/>
        <a:p>
          <a:endParaRPr lang="es-CO"/>
        </a:p>
      </dgm:t>
    </dgm:pt>
    <dgm:pt modelId="{263933B1-735A-4AA2-9B1E-8C470B3DBFA3}" type="pres">
      <dgm:prSet presAssocID="{700022DE-5C02-4F12-A338-B88914F0DD8E}" presName="pictureRepeatNode" presStyleLbl="alignImgPlace1" presStyleIdx="2" presStyleCnt="4" custScaleX="189990" custScaleY="113977" custLinFactNeighborX="44691" custLinFactNeighborY="-11259"/>
      <dgm:spPr/>
      <dgm:t>
        <a:bodyPr/>
        <a:lstStyle/>
        <a:p>
          <a:endParaRPr lang="es-CO"/>
        </a:p>
      </dgm:t>
    </dgm:pt>
    <dgm:pt modelId="{62750911-B3F2-42B8-B602-AC455A4037DD}" type="pres">
      <dgm:prSet presAssocID="{5F789A8C-FB0A-48F9-95DD-A5668BD12EF8}" presName="line_3" presStyleLbl="parChTrans1D1" presStyleIdx="1" presStyleCnt="3" custLinFactY="-300000" custLinFactNeighborX="1084" custLinFactNeighborY="-340272"/>
      <dgm:spPr/>
      <dgm:t>
        <a:bodyPr/>
        <a:lstStyle/>
        <a:p>
          <a:endParaRPr lang="es-CO"/>
        </a:p>
      </dgm:t>
    </dgm:pt>
    <dgm:pt modelId="{A4B947ED-1BDB-48A0-89EF-EDCD6ED3E7DD}" type="pres">
      <dgm:prSet presAssocID="{5F789A8C-FB0A-48F9-95DD-A5668BD12EF8}" presName="textparent_3" presStyleLbl="node1" presStyleIdx="0" presStyleCnt="0"/>
      <dgm:spPr/>
      <dgm:t>
        <a:bodyPr/>
        <a:lstStyle/>
        <a:p>
          <a:endParaRPr lang="es-CO"/>
        </a:p>
      </dgm:t>
    </dgm:pt>
    <dgm:pt modelId="{F594B5AB-1CD5-443A-868A-B59923C63ECF}" type="pres">
      <dgm:prSet presAssocID="{5F789A8C-FB0A-48F9-95DD-A5668BD12EF8}" presName="text_3" presStyleLbl="revTx" presStyleIdx="1" presStyleCnt="3">
        <dgm:presLayoutVars>
          <dgm:bulletEnabled val="1"/>
        </dgm:presLayoutVars>
      </dgm:prSet>
      <dgm:spPr/>
      <dgm:t>
        <a:bodyPr/>
        <a:lstStyle/>
        <a:p>
          <a:endParaRPr lang="es-CO"/>
        </a:p>
      </dgm:t>
    </dgm:pt>
    <dgm:pt modelId="{5407133C-5A34-4A1B-9EE1-84D1E04F90C6}" type="pres">
      <dgm:prSet presAssocID="{613E4BAD-08CC-4D72-A372-C1C9523D461F}" presName="picture_4" presStyleCnt="0"/>
      <dgm:spPr/>
      <dgm:t>
        <a:bodyPr/>
        <a:lstStyle/>
        <a:p>
          <a:endParaRPr lang="es-CO"/>
        </a:p>
      </dgm:t>
    </dgm:pt>
    <dgm:pt modelId="{C19B48E8-CFB4-4059-9AEF-F61432F31932}" type="pres">
      <dgm:prSet presAssocID="{613E4BAD-08CC-4D72-A372-C1C9523D461F}" presName="pictureRepeatNode" presStyleLbl="alignImgPlace1" presStyleIdx="3" presStyleCnt="4" custScaleX="187019" custScaleY="104645" custLinFactNeighborX="611" custLinFactNeighborY="-6988"/>
      <dgm:spPr/>
      <dgm:t>
        <a:bodyPr/>
        <a:lstStyle/>
        <a:p>
          <a:endParaRPr lang="es-CO"/>
        </a:p>
      </dgm:t>
    </dgm:pt>
    <dgm:pt modelId="{85A0CC47-03B6-4156-861F-E5D96A7238FC}" type="pres">
      <dgm:prSet presAssocID="{651DF56C-BB94-44FD-98D3-4C3B08BC5D8F}" presName="line_4" presStyleLbl="parChTrans1D1" presStyleIdx="2" presStyleCnt="3" custLinFactY="-200000" custLinFactNeighborX="-635" custLinFactNeighborY="-241692"/>
      <dgm:spPr/>
      <dgm:t>
        <a:bodyPr/>
        <a:lstStyle/>
        <a:p>
          <a:endParaRPr lang="es-CO"/>
        </a:p>
      </dgm:t>
    </dgm:pt>
    <dgm:pt modelId="{AEC9F34C-BCEA-4638-B351-6153D38FDEA9}" type="pres">
      <dgm:prSet presAssocID="{651DF56C-BB94-44FD-98D3-4C3B08BC5D8F}" presName="textparent_4" presStyleLbl="node1" presStyleIdx="0" presStyleCnt="0"/>
      <dgm:spPr/>
      <dgm:t>
        <a:bodyPr/>
        <a:lstStyle/>
        <a:p>
          <a:endParaRPr lang="es-CO"/>
        </a:p>
      </dgm:t>
    </dgm:pt>
    <dgm:pt modelId="{EE333A4B-D782-41E6-B961-1B912138C0D3}" type="pres">
      <dgm:prSet presAssocID="{651DF56C-BB94-44FD-98D3-4C3B08BC5D8F}" presName="text_4" presStyleLbl="revTx" presStyleIdx="2" presStyleCnt="3">
        <dgm:presLayoutVars>
          <dgm:bulletEnabled val="1"/>
        </dgm:presLayoutVars>
      </dgm:prSet>
      <dgm:spPr/>
      <dgm:t>
        <a:bodyPr/>
        <a:lstStyle/>
        <a:p>
          <a:endParaRPr lang="es-CO"/>
        </a:p>
      </dgm:t>
    </dgm:pt>
  </dgm:ptLst>
  <dgm:cxnLst>
    <dgm:cxn modelId="{E960711E-034A-4CA2-A2E0-486DC1CCBB4E}" srcId="{2822CCCF-869C-4D35-A179-642F6840115A}" destId="{8AC2D7C2-4548-4A48-818F-A6E16490B60F}" srcOrd="0" destOrd="0" parTransId="{E5A3E5A2-B691-4102-870B-55309C9EDC26}" sibTransId="{B7DFF7CF-8078-4DF4-8A81-8EF4B88CEDC1}"/>
    <dgm:cxn modelId="{8C3E98E8-3CB5-48DE-8B8D-C1A0BFFA4B0C}" type="presOf" srcId="{613E4BAD-08CC-4D72-A372-C1C9523D461F}" destId="{C19B48E8-CFB4-4059-9AEF-F61432F31932}" srcOrd="0" destOrd="0" presId="urn:microsoft.com/office/officeart/2008/layout/CircularPictureCallout"/>
    <dgm:cxn modelId="{C9CF0CFD-68CD-4878-B523-C63E2CAE058D}" srcId="{2822CCCF-869C-4D35-A179-642F6840115A}" destId="{651DF56C-BB94-44FD-98D3-4C3B08BC5D8F}" srcOrd="3" destOrd="0" parTransId="{37C7C875-9DFF-43FE-8F2D-5506207A874E}" sibTransId="{613E4BAD-08CC-4D72-A372-C1C9523D461F}"/>
    <dgm:cxn modelId="{61DE4EBB-12D6-45E2-8865-E752583B7FC9}" type="presOf" srcId="{FFC88956-5706-4562-9975-886B038CBD5D}" destId="{5E0BB0E1-4033-4F54-8E2E-33CBBB445020}" srcOrd="0" destOrd="0" presId="urn:microsoft.com/office/officeart/2008/layout/CircularPictureCallout"/>
    <dgm:cxn modelId="{ABD1DB54-91CA-4DF7-A464-526E39B3466B}" type="presOf" srcId="{9551D9A7-87AF-4E73-A374-3A2B8FDE8D55}" destId="{A15D3C71-3C5F-4ED8-8C22-00832CE55BB7}" srcOrd="0" destOrd="0" presId="urn:microsoft.com/office/officeart/2008/layout/CircularPictureCallout"/>
    <dgm:cxn modelId="{B9CC1FB8-7AC5-4C84-A792-3D67134F5129}" type="presOf" srcId="{700022DE-5C02-4F12-A338-B88914F0DD8E}" destId="{263933B1-735A-4AA2-9B1E-8C470B3DBFA3}" srcOrd="0" destOrd="0" presId="urn:microsoft.com/office/officeart/2008/layout/CircularPictureCallout"/>
    <dgm:cxn modelId="{345B7BBB-C8A2-4D85-AE96-50B1E3EDD2FE}" type="presOf" srcId="{2822CCCF-869C-4D35-A179-642F6840115A}" destId="{E59F16F4-06FA-4F67-9858-A042E7E63359}" srcOrd="0" destOrd="0" presId="urn:microsoft.com/office/officeart/2008/layout/CircularPictureCallout"/>
    <dgm:cxn modelId="{D9D9AECA-5C34-48A5-A24C-4D0E8C0F711B}" type="presOf" srcId="{651DF56C-BB94-44FD-98D3-4C3B08BC5D8F}" destId="{EE333A4B-D782-41E6-B961-1B912138C0D3}" srcOrd="0" destOrd="0" presId="urn:microsoft.com/office/officeart/2008/layout/CircularPictureCallout"/>
    <dgm:cxn modelId="{EE9E97B3-0C7D-4839-B50B-D918904E617C}" type="presOf" srcId="{8AC2D7C2-4548-4A48-818F-A6E16490B60F}" destId="{93813512-2DAA-4418-ADFB-A82C023C22E7}" srcOrd="0" destOrd="0" presId="urn:microsoft.com/office/officeart/2008/layout/CircularPictureCallout"/>
    <dgm:cxn modelId="{9FDFCF82-A1CB-4AAF-A3EE-5E00B5C99D59}" srcId="{2822CCCF-869C-4D35-A179-642F6840115A}" destId="{9551D9A7-87AF-4E73-A374-3A2B8FDE8D55}" srcOrd="1" destOrd="0" parTransId="{B0AC643F-5081-4425-933E-B3EB6F710771}" sibTransId="{FFC88956-5706-4562-9975-886B038CBD5D}"/>
    <dgm:cxn modelId="{BE537924-1120-4769-A2CA-D46087149F64}" srcId="{2822CCCF-869C-4D35-A179-642F6840115A}" destId="{5F789A8C-FB0A-48F9-95DD-A5668BD12EF8}" srcOrd="2" destOrd="0" parTransId="{3249EC1B-7620-4F16-A188-40432377FE25}" sibTransId="{700022DE-5C02-4F12-A338-B88914F0DD8E}"/>
    <dgm:cxn modelId="{BDBE5E73-F710-4ECE-9E55-D5C33051563C}" type="presOf" srcId="{5F789A8C-FB0A-48F9-95DD-A5668BD12EF8}" destId="{F594B5AB-1CD5-443A-868A-B59923C63ECF}" srcOrd="0" destOrd="0" presId="urn:microsoft.com/office/officeart/2008/layout/CircularPictureCallout"/>
    <dgm:cxn modelId="{CED3D7C8-1BE6-4D24-8D70-30CAC10E7086}" type="presOf" srcId="{B7DFF7CF-8078-4DF4-8A81-8EF4B88CEDC1}" destId="{6084E2FB-0F6F-4D1A-A93F-33EE02E76952}" srcOrd="0" destOrd="0" presId="urn:microsoft.com/office/officeart/2008/layout/CircularPictureCallout"/>
    <dgm:cxn modelId="{06C77357-3E22-45EE-9408-C1A2C9E4DFD2}" type="presParOf" srcId="{E59F16F4-06FA-4F67-9858-A042E7E63359}" destId="{84F84DED-CE80-4119-A74C-DFCA1984C946}" srcOrd="0" destOrd="0" presId="urn:microsoft.com/office/officeart/2008/layout/CircularPictureCallout"/>
    <dgm:cxn modelId="{B0C8CB74-A61E-4D81-AC2B-431542FE1ED0}" type="presParOf" srcId="{84F84DED-CE80-4119-A74C-DFCA1984C946}" destId="{5EAAE891-75AE-4742-BC0C-F75616EF2981}" srcOrd="0" destOrd="0" presId="urn:microsoft.com/office/officeart/2008/layout/CircularPictureCallout"/>
    <dgm:cxn modelId="{AB69D0A4-7BD7-439D-B1E2-98F3C4D886F1}" type="presParOf" srcId="{5EAAE891-75AE-4742-BC0C-F75616EF2981}" destId="{6084E2FB-0F6F-4D1A-A93F-33EE02E76952}" srcOrd="0" destOrd="0" presId="urn:microsoft.com/office/officeart/2008/layout/CircularPictureCallout"/>
    <dgm:cxn modelId="{B9592566-EC48-4AD3-81FC-1F7135C57ACD}" type="presParOf" srcId="{84F84DED-CE80-4119-A74C-DFCA1984C946}" destId="{93813512-2DAA-4418-ADFB-A82C023C22E7}" srcOrd="1" destOrd="0" presId="urn:microsoft.com/office/officeart/2008/layout/CircularPictureCallout"/>
    <dgm:cxn modelId="{CF37BC6A-3BB4-44D7-B0E2-3D8FF2758A29}" type="presParOf" srcId="{84F84DED-CE80-4119-A74C-DFCA1984C946}" destId="{6FB0F3A8-F3AB-4D28-8ED7-FF29CFEFD19E}" srcOrd="2" destOrd="0" presId="urn:microsoft.com/office/officeart/2008/layout/CircularPictureCallout"/>
    <dgm:cxn modelId="{106F1AA4-F57B-4C04-B851-DBC7C6DC996F}" type="presParOf" srcId="{6FB0F3A8-F3AB-4D28-8ED7-FF29CFEFD19E}" destId="{5E0BB0E1-4033-4F54-8E2E-33CBBB445020}" srcOrd="0" destOrd="0" presId="urn:microsoft.com/office/officeart/2008/layout/CircularPictureCallout"/>
    <dgm:cxn modelId="{4B3D6B51-FBB0-43B1-A910-CE257F456203}" type="presParOf" srcId="{84F84DED-CE80-4119-A74C-DFCA1984C946}" destId="{C8FCB0F2-3DF7-4EBD-92DF-2E8B7BCDFE55}" srcOrd="3" destOrd="0" presId="urn:microsoft.com/office/officeart/2008/layout/CircularPictureCallout"/>
    <dgm:cxn modelId="{BE9D98FB-0AC4-435F-844D-59D4429AD818}" type="presParOf" srcId="{84F84DED-CE80-4119-A74C-DFCA1984C946}" destId="{BF8EB447-68C1-4875-B925-A8CFD1BB592A}" srcOrd="4" destOrd="0" presId="urn:microsoft.com/office/officeart/2008/layout/CircularPictureCallout"/>
    <dgm:cxn modelId="{8DBD5F72-F71E-495A-87DB-40C4F7294551}" type="presParOf" srcId="{BF8EB447-68C1-4875-B925-A8CFD1BB592A}" destId="{A15D3C71-3C5F-4ED8-8C22-00832CE55BB7}" srcOrd="0" destOrd="0" presId="urn:microsoft.com/office/officeart/2008/layout/CircularPictureCallout"/>
    <dgm:cxn modelId="{80C52EAC-75C8-44B7-AC56-EF494A76DDBC}" type="presParOf" srcId="{84F84DED-CE80-4119-A74C-DFCA1984C946}" destId="{849835B0-60D0-40BB-8B02-48FB2C8DB084}" srcOrd="5" destOrd="0" presId="urn:microsoft.com/office/officeart/2008/layout/CircularPictureCallout"/>
    <dgm:cxn modelId="{1C34AD22-D444-4B51-A920-18CF3EEBB1EF}" type="presParOf" srcId="{849835B0-60D0-40BB-8B02-48FB2C8DB084}" destId="{263933B1-735A-4AA2-9B1E-8C470B3DBFA3}" srcOrd="0" destOrd="0" presId="urn:microsoft.com/office/officeart/2008/layout/CircularPictureCallout"/>
    <dgm:cxn modelId="{F05FF112-41A4-487E-B3CF-69C7BD4BB0D1}" type="presParOf" srcId="{84F84DED-CE80-4119-A74C-DFCA1984C946}" destId="{62750911-B3F2-42B8-B602-AC455A4037DD}" srcOrd="6" destOrd="0" presId="urn:microsoft.com/office/officeart/2008/layout/CircularPictureCallout"/>
    <dgm:cxn modelId="{A3A18508-406A-4B4F-B54D-E5377812BF8F}" type="presParOf" srcId="{84F84DED-CE80-4119-A74C-DFCA1984C946}" destId="{A4B947ED-1BDB-48A0-89EF-EDCD6ED3E7DD}" srcOrd="7" destOrd="0" presId="urn:microsoft.com/office/officeart/2008/layout/CircularPictureCallout"/>
    <dgm:cxn modelId="{86E6D7AE-B74E-4D3C-82F6-652385E81BE0}" type="presParOf" srcId="{A4B947ED-1BDB-48A0-89EF-EDCD6ED3E7DD}" destId="{F594B5AB-1CD5-443A-868A-B59923C63ECF}" srcOrd="0" destOrd="0" presId="urn:microsoft.com/office/officeart/2008/layout/CircularPictureCallout"/>
    <dgm:cxn modelId="{DA1AB7E2-B29D-4176-A85C-8C4C9F3773BD}" type="presParOf" srcId="{84F84DED-CE80-4119-A74C-DFCA1984C946}" destId="{5407133C-5A34-4A1B-9EE1-84D1E04F90C6}" srcOrd="8" destOrd="0" presId="urn:microsoft.com/office/officeart/2008/layout/CircularPictureCallout"/>
    <dgm:cxn modelId="{9F1FD0B2-54D9-4700-87FF-E590263A9898}" type="presParOf" srcId="{5407133C-5A34-4A1B-9EE1-84D1E04F90C6}" destId="{C19B48E8-CFB4-4059-9AEF-F61432F31932}" srcOrd="0" destOrd="0" presId="urn:microsoft.com/office/officeart/2008/layout/CircularPictureCallout"/>
    <dgm:cxn modelId="{38E0E7DC-3BDF-4F17-90AF-D868259D254E}" type="presParOf" srcId="{84F84DED-CE80-4119-A74C-DFCA1984C946}" destId="{85A0CC47-03B6-4156-861F-E5D96A7238FC}" srcOrd="9" destOrd="0" presId="urn:microsoft.com/office/officeart/2008/layout/CircularPictureCallout"/>
    <dgm:cxn modelId="{6A5B76FD-12CE-47C8-B526-AEB4FDE77A32}" type="presParOf" srcId="{84F84DED-CE80-4119-A74C-DFCA1984C946}" destId="{AEC9F34C-BCEA-4638-B351-6153D38FDEA9}" srcOrd="10" destOrd="0" presId="urn:microsoft.com/office/officeart/2008/layout/CircularPictureCallout"/>
    <dgm:cxn modelId="{A9935AEC-C3D6-4C52-80EF-8D0CA9ACCEF1}" type="presParOf" srcId="{AEC9F34C-BCEA-4638-B351-6153D38FDEA9}" destId="{EE333A4B-D782-41E6-B961-1B912138C0D3}" srcOrd="0" destOrd="0" presId="urn:microsoft.com/office/officeart/2008/layout/CircularPictureCallou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742569C-357E-42E3-8AA3-51C6E63AE623}" type="doc">
      <dgm:prSet loTypeId="urn:microsoft.com/office/officeart/2005/8/layout/matrix3" loCatId="matrix" qsTypeId="urn:microsoft.com/office/officeart/2005/8/quickstyle/simple2" qsCatId="simple" csTypeId="urn:microsoft.com/office/officeart/2005/8/colors/colorful5" csCatId="colorful" phldr="1"/>
      <dgm:spPr/>
      <dgm:t>
        <a:bodyPr/>
        <a:lstStyle/>
        <a:p>
          <a:endParaRPr lang="es-CO"/>
        </a:p>
      </dgm:t>
    </dgm:pt>
    <dgm:pt modelId="{A2B157A1-155C-4DF9-9394-0BF8A9C590B3}">
      <dgm:prSet phldrT="[Texto]" custT="1"/>
      <dgm:spPr/>
      <dgm:t>
        <a:bodyPr/>
        <a:lstStyle/>
        <a:p>
          <a:pPr algn="l"/>
          <a:endParaRPr lang="es-CO" sz="1800" b="1" dirty="0" smtClean="0">
            <a:latin typeface="Arial" pitchFamily="34" charset="0"/>
            <a:cs typeface="Arial" pitchFamily="34" charset="0"/>
          </a:endParaRPr>
        </a:p>
        <a:p>
          <a:pPr algn="ctr"/>
          <a:r>
            <a:rPr lang="es-CO" sz="1600" b="1" dirty="0" smtClean="0">
              <a:latin typeface="Arial" pitchFamily="34" charset="0"/>
              <a:cs typeface="Arial" pitchFamily="34" charset="0"/>
            </a:rPr>
            <a:t>De integración a inclusión en Colombia </a:t>
          </a:r>
        </a:p>
        <a:p>
          <a:pPr algn="ctr"/>
          <a:r>
            <a:rPr lang="es-CO" sz="1600" dirty="0" smtClean="0">
              <a:latin typeface="Arial" pitchFamily="34" charset="0"/>
              <a:cs typeface="Arial" pitchFamily="34" charset="0"/>
            </a:rPr>
            <a:t>Sacristán (2012)</a:t>
          </a:r>
        </a:p>
        <a:p>
          <a:pPr algn="ctr"/>
          <a:r>
            <a:rPr lang="es-CO" sz="1600" dirty="0" smtClean="0">
              <a:latin typeface="Arial" pitchFamily="34" charset="0"/>
              <a:cs typeface="Arial" pitchFamily="34" charset="0"/>
            </a:rPr>
            <a:t>Ainscow &amp; Booth (2000) </a:t>
          </a:r>
        </a:p>
        <a:p>
          <a:pPr algn="ctr"/>
          <a:endParaRPr lang="es-CO" sz="2000" b="0" dirty="0">
            <a:latin typeface="Arial" pitchFamily="34" charset="0"/>
            <a:cs typeface="Arial" pitchFamily="34" charset="0"/>
          </a:endParaRPr>
        </a:p>
      </dgm:t>
    </dgm:pt>
    <dgm:pt modelId="{2758D1FB-062B-4E8D-8B11-D654E4995322}" type="parTrans" cxnId="{E9738974-BE6E-45AA-A7EF-E1B8F46379D0}">
      <dgm:prSet/>
      <dgm:spPr/>
      <dgm:t>
        <a:bodyPr/>
        <a:lstStyle/>
        <a:p>
          <a:endParaRPr lang="es-CO"/>
        </a:p>
      </dgm:t>
    </dgm:pt>
    <dgm:pt modelId="{508BC2B1-866E-4086-A93A-81914B333EAD}" type="sibTrans" cxnId="{E9738974-BE6E-45AA-A7EF-E1B8F46379D0}">
      <dgm:prSet/>
      <dgm:spPr/>
      <dgm:t>
        <a:bodyPr/>
        <a:lstStyle/>
        <a:p>
          <a:endParaRPr lang="es-CO"/>
        </a:p>
      </dgm:t>
    </dgm:pt>
    <dgm:pt modelId="{AB547593-F688-41ED-9F24-E25CE13EF435}">
      <dgm:prSet phldrT="[Texto]" custT="1">
        <dgm:style>
          <a:lnRef idx="3">
            <a:schemeClr val="lt1"/>
          </a:lnRef>
          <a:fillRef idx="1">
            <a:schemeClr val="accent2"/>
          </a:fillRef>
          <a:effectRef idx="1">
            <a:schemeClr val="accent2"/>
          </a:effectRef>
          <a:fontRef idx="minor">
            <a:schemeClr val="lt1"/>
          </a:fontRef>
        </dgm:style>
      </dgm:prSet>
      <dgm:spPr/>
      <dgm:t>
        <a:bodyPr/>
        <a:lstStyle/>
        <a:p>
          <a:pPr algn="ctr"/>
          <a:endParaRPr lang="es-CO" sz="1800" b="1" dirty="0" smtClean="0">
            <a:latin typeface="Arial" pitchFamily="34" charset="0"/>
            <a:cs typeface="Arial" pitchFamily="34" charset="0"/>
          </a:endParaRPr>
        </a:p>
        <a:p>
          <a:pPr algn="ctr"/>
          <a:endParaRPr lang="es-CO" sz="1800" b="1" dirty="0" smtClean="0">
            <a:latin typeface="Arial" pitchFamily="34" charset="0"/>
            <a:cs typeface="Arial" pitchFamily="34" charset="0"/>
          </a:endParaRPr>
        </a:p>
        <a:p>
          <a:pPr algn="ctr"/>
          <a:endParaRPr lang="es-CO" sz="1600" b="1" dirty="0" smtClean="0">
            <a:latin typeface="Arial" pitchFamily="34" charset="0"/>
            <a:cs typeface="Arial" pitchFamily="34" charset="0"/>
          </a:endParaRPr>
        </a:p>
        <a:p>
          <a:pPr algn="ctr"/>
          <a:r>
            <a:rPr lang="es-CO" sz="1600" b="1" dirty="0" smtClean="0">
              <a:latin typeface="Arial" pitchFamily="34" charset="0"/>
              <a:cs typeface="Arial" pitchFamily="34" charset="0"/>
            </a:rPr>
            <a:t>Practicas pedagógicas inclusivas</a:t>
          </a:r>
        </a:p>
        <a:p>
          <a:pPr algn="ctr"/>
          <a:r>
            <a:rPr lang="es-CO" sz="1600" dirty="0" smtClean="0"/>
            <a:t>Manghi (s.f)</a:t>
          </a:r>
        </a:p>
        <a:p>
          <a:pPr algn="ctr"/>
          <a:r>
            <a:rPr lang="es-CO" sz="1600" dirty="0" smtClean="0"/>
            <a:t>Arias (2007) </a:t>
          </a:r>
        </a:p>
        <a:p>
          <a:pPr algn="ctr"/>
          <a:r>
            <a:rPr lang="es-CO" sz="1600" dirty="0" smtClean="0"/>
            <a:t>Blanco R. (2006) </a:t>
          </a:r>
        </a:p>
        <a:p>
          <a:pPr algn="ctr"/>
          <a:endParaRPr lang="es-CO" sz="1800" dirty="0" smtClean="0"/>
        </a:p>
        <a:p>
          <a:pPr algn="ctr"/>
          <a:endParaRPr lang="es-CO" sz="1800" b="1" dirty="0" smtClean="0">
            <a:latin typeface="Arial" pitchFamily="34" charset="0"/>
            <a:cs typeface="Arial" pitchFamily="34" charset="0"/>
          </a:endParaRPr>
        </a:p>
        <a:p>
          <a:pPr algn="ctr"/>
          <a:endParaRPr lang="es-CO" sz="1800" b="1" dirty="0" smtClean="0">
            <a:latin typeface="Arial" pitchFamily="34" charset="0"/>
            <a:cs typeface="Arial" pitchFamily="34" charset="0"/>
          </a:endParaRPr>
        </a:p>
      </dgm:t>
    </dgm:pt>
    <dgm:pt modelId="{A25FE7EA-B9AC-4817-A06A-D6968642F894}" type="parTrans" cxnId="{DC629CA6-3622-4A63-AC03-F7D679914532}">
      <dgm:prSet/>
      <dgm:spPr/>
      <dgm:t>
        <a:bodyPr/>
        <a:lstStyle/>
        <a:p>
          <a:endParaRPr lang="es-CO"/>
        </a:p>
      </dgm:t>
    </dgm:pt>
    <dgm:pt modelId="{2094B94A-22B9-4D59-AAC2-A302B5B29C6D}" type="sibTrans" cxnId="{DC629CA6-3622-4A63-AC03-F7D679914532}">
      <dgm:prSet/>
      <dgm:spPr/>
      <dgm:t>
        <a:bodyPr/>
        <a:lstStyle/>
        <a:p>
          <a:endParaRPr lang="es-CO"/>
        </a:p>
      </dgm:t>
    </dgm:pt>
    <dgm:pt modelId="{F5D007BF-CDA3-4C7D-83AD-DC4DE0EA1849}">
      <dgm:prSet phldrT="[Texto]" custT="1"/>
      <dgm:spPr/>
      <dgm:t>
        <a:bodyPr/>
        <a:lstStyle/>
        <a:p>
          <a:pPr>
            <a:lnSpc>
              <a:spcPct val="90000"/>
            </a:lnSpc>
            <a:spcBef>
              <a:spcPts val="0"/>
            </a:spcBef>
            <a:spcAft>
              <a:spcPts val="42"/>
            </a:spcAft>
          </a:pPr>
          <a:endParaRPr lang="es-CO" sz="2000" b="0" dirty="0" smtClean="0">
            <a:latin typeface="Arial" pitchFamily="34" charset="0"/>
            <a:cs typeface="Arial" pitchFamily="34" charset="0"/>
          </a:endParaRPr>
        </a:p>
        <a:p>
          <a:pPr>
            <a:lnSpc>
              <a:spcPct val="100000"/>
            </a:lnSpc>
            <a:spcBef>
              <a:spcPts val="0"/>
            </a:spcBef>
            <a:spcAft>
              <a:spcPts val="42"/>
            </a:spcAft>
          </a:pPr>
          <a:endParaRPr lang="es-CO" sz="1800" b="1" dirty="0" smtClean="0">
            <a:latin typeface="Arial" pitchFamily="34" charset="0"/>
            <a:cs typeface="Arial" pitchFamily="34" charset="0"/>
          </a:endParaRPr>
        </a:p>
        <a:p>
          <a:pPr>
            <a:lnSpc>
              <a:spcPct val="100000"/>
            </a:lnSpc>
            <a:spcBef>
              <a:spcPts val="0"/>
            </a:spcBef>
            <a:spcAft>
              <a:spcPts val="42"/>
            </a:spcAft>
          </a:pPr>
          <a:endParaRPr lang="es-CO" sz="1600" b="1" dirty="0" smtClean="0">
            <a:latin typeface="Arial" pitchFamily="34" charset="0"/>
            <a:cs typeface="Arial" pitchFamily="34" charset="0"/>
          </a:endParaRPr>
        </a:p>
        <a:p>
          <a:pPr>
            <a:lnSpc>
              <a:spcPct val="100000"/>
            </a:lnSpc>
            <a:spcBef>
              <a:spcPts val="0"/>
            </a:spcBef>
            <a:spcAft>
              <a:spcPts val="42"/>
            </a:spcAft>
          </a:pPr>
          <a:r>
            <a:rPr lang="es-CO" sz="1600" b="1" dirty="0" smtClean="0">
              <a:latin typeface="Arial" pitchFamily="34" charset="0"/>
              <a:cs typeface="Arial" pitchFamily="34" charset="0"/>
            </a:rPr>
            <a:t>La familia y la discapacidad </a:t>
          </a:r>
        </a:p>
        <a:p>
          <a:pPr>
            <a:lnSpc>
              <a:spcPct val="100000"/>
            </a:lnSpc>
            <a:spcBef>
              <a:spcPts val="0"/>
            </a:spcBef>
            <a:spcAft>
              <a:spcPts val="42"/>
            </a:spcAft>
          </a:pPr>
          <a:endParaRPr lang="es-CO" sz="1600" b="1" dirty="0" smtClean="0">
            <a:latin typeface="Arial" pitchFamily="34" charset="0"/>
            <a:cs typeface="Arial" pitchFamily="34" charset="0"/>
          </a:endParaRPr>
        </a:p>
        <a:p>
          <a:pPr>
            <a:lnSpc>
              <a:spcPct val="100000"/>
            </a:lnSpc>
            <a:spcBef>
              <a:spcPts val="0"/>
            </a:spcBef>
            <a:spcAft>
              <a:spcPts val="42"/>
            </a:spcAft>
          </a:pPr>
          <a:r>
            <a:rPr lang="es-CO" sz="1600" dirty="0" smtClean="0">
              <a:latin typeface="Arial" pitchFamily="34" charset="0"/>
              <a:cs typeface="Arial" pitchFamily="34" charset="0"/>
            </a:rPr>
            <a:t>Abad (2016)</a:t>
          </a:r>
        </a:p>
        <a:p>
          <a:pPr>
            <a:lnSpc>
              <a:spcPct val="100000"/>
            </a:lnSpc>
            <a:spcBef>
              <a:spcPts val="0"/>
            </a:spcBef>
            <a:spcAft>
              <a:spcPts val="42"/>
            </a:spcAft>
          </a:pPr>
          <a:r>
            <a:rPr lang="es-CO" sz="1600" b="0" dirty="0" smtClean="0">
              <a:latin typeface="Arial" pitchFamily="34" charset="0"/>
              <a:cs typeface="Arial" pitchFamily="34" charset="0"/>
            </a:rPr>
            <a:t>Sarto (2001) </a:t>
          </a:r>
        </a:p>
        <a:p>
          <a:pPr>
            <a:lnSpc>
              <a:spcPct val="100000"/>
            </a:lnSpc>
            <a:spcBef>
              <a:spcPts val="0"/>
            </a:spcBef>
            <a:spcAft>
              <a:spcPts val="42"/>
            </a:spcAft>
          </a:pPr>
          <a:endParaRPr lang="es-CO" sz="2000" b="0" dirty="0" smtClean="0">
            <a:latin typeface="Arial" pitchFamily="34" charset="0"/>
            <a:cs typeface="Arial" pitchFamily="34" charset="0"/>
          </a:endParaRPr>
        </a:p>
        <a:p>
          <a:pPr>
            <a:lnSpc>
              <a:spcPct val="100000"/>
            </a:lnSpc>
            <a:spcBef>
              <a:spcPts val="0"/>
            </a:spcBef>
            <a:spcAft>
              <a:spcPts val="42"/>
            </a:spcAft>
          </a:pPr>
          <a:endParaRPr lang="es-CO" sz="2000" b="0" dirty="0" smtClean="0">
            <a:latin typeface="Arial" pitchFamily="34" charset="0"/>
            <a:cs typeface="Arial" pitchFamily="34" charset="0"/>
          </a:endParaRPr>
        </a:p>
        <a:p>
          <a:pPr>
            <a:lnSpc>
              <a:spcPct val="100000"/>
            </a:lnSpc>
            <a:spcBef>
              <a:spcPts val="0"/>
            </a:spcBef>
            <a:spcAft>
              <a:spcPts val="42"/>
            </a:spcAft>
          </a:pPr>
          <a:endParaRPr lang="es-CO" sz="2000" b="0" dirty="0">
            <a:latin typeface="Arial" pitchFamily="34" charset="0"/>
            <a:cs typeface="Arial" pitchFamily="34" charset="0"/>
          </a:endParaRPr>
        </a:p>
      </dgm:t>
    </dgm:pt>
    <dgm:pt modelId="{70E0F3CB-FC15-4192-AD7E-D11C28ED2439}" type="parTrans" cxnId="{3E82EE86-85E0-4E70-8D5A-549681C559FC}">
      <dgm:prSet/>
      <dgm:spPr/>
      <dgm:t>
        <a:bodyPr/>
        <a:lstStyle/>
        <a:p>
          <a:endParaRPr lang="es-CO"/>
        </a:p>
      </dgm:t>
    </dgm:pt>
    <dgm:pt modelId="{105605F9-C334-439E-839A-042400129934}" type="sibTrans" cxnId="{3E82EE86-85E0-4E70-8D5A-549681C559FC}">
      <dgm:prSet/>
      <dgm:spPr/>
      <dgm:t>
        <a:bodyPr/>
        <a:lstStyle/>
        <a:p>
          <a:endParaRPr lang="es-CO"/>
        </a:p>
      </dgm:t>
    </dgm:pt>
    <dgm:pt modelId="{0A5B25B2-97E2-4EB6-B9BF-AA0FB5B12ECF}">
      <dgm:prSet phldrT="[Texto]" custT="1"/>
      <dgm:spPr/>
      <dgm:t>
        <a:bodyPr/>
        <a:lstStyle/>
        <a:p>
          <a:pPr>
            <a:spcAft>
              <a:spcPts val="0"/>
            </a:spcAft>
          </a:pPr>
          <a:r>
            <a:rPr lang="es-CO" sz="1600" b="1" dirty="0" smtClean="0">
              <a:latin typeface="Arial" pitchFamily="34" charset="0"/>
              <a:cs typeface="Arial" pitchFamily="34" charset="0"/>
            </a:rPr>
            <a:t>Inclusión</a:t>
          </a:r>
        </a:p>
        <a:p>
          <a:pPr>
            <a:spcAft>
              <a:spcPts val="0"/>
            </a:spcAft>
          </a:pPr>
          <a:r>
            <a:rPr lang="es-CO" sz="1600" b="1" dirty="0" smtClean="0">
              <a:latin typeface="Arial" pitchFamily="34" charset="0"/>
              <a:cs typeface="Arial" pitchFamily="34" charset="0"/>
            </a:rPr>
            <a:t> </a:t>
          </a:r>
          <a:endParaRPr lang="es-CO" sz="1600" b="0" dirty="0" smtClean="0">
            <a:latin typeface="Arial" pitchFamily="34" charset="0"/>
            <a:cs typeface="Arial" pitchFamily="34" charset="0"/>
          </a:endParaRPr>
        </a:p>
        <a:p>
          <a:pPr>
            <a:spcAft>
              <a:spcPct val="35000"/>
            </a:spcAft>
          </a:pPr>
          <a:r>
            <a:rPr lang="es-CO" sz="1600" dirty="0" smtClean="0">
              <a:latin typeface="Arial" pitchFamily="34" charset="0"/>
              <a:cs typeface="Arial" pitchFamily="34" charset="0"/>
            </a:rPr>
            <a:t>UNESCO (2004)</a:t>
          </a:r>
        </a:p>
        <a:p>
          <a:pPr>
            <a:spcAft>
              <a:spcPct val="35000"/>
            </a:spcAft>
          </a:pPr>
          <a:r>
            <a:rPr lang="es-CO" sz="1600" dirty="0" smtClean="0">
              <a:latin typeface="Arial" pitchFamily="34" charset="0"/>
              <a:cs typeface="Arial" pitchFamily="34" charset="0"/>
            </a:rPr>
            <a:t>Villeros (2015)</a:t>
          </a:r>
          <a:endParaRPr lang="es-CO" sz="1600" b="0" dirty="0">
            <a:latin typeface="Arial" pitchFamily="34" charset="0"/>
            <a:cs typeface="Arial" pitchFamily="34" charset="0"/>
          </a:endParaRPr>
        </a:p>
      </dgm:t>
    </dgm:pt>
    <dgm:pt modelId="{4D8CC4E7-29C7-45AB-BD29-54BDDB9D4838}" type="sibTrans" cxnId="{9194E850-8B55-4023-96F7-4669429F1E1B}">
      <dgm:prSet/>
      <dgm:spPr/>
      <dgm:t>
        <a:bodyPr/>
        <a:lstStyle/>
        <a:p>
          <a:endParaRPr lang="es-CO"/>
        </a:p>
      </dgm:t>
    </dgm:pt>
    <dgm:pt modelId="{65480BCF-1EBF-44CE-A44D-F19BAC1C0644}" type="parTrans" cxnId="{9194E850-8B55-4023-96F7-4669429F1E1B}">
      <dgm:prSet/>
      <dgm:spPr/>
      <dgm:t>
        <a:bodyPr/>
        <a:lstStyle/>
        <a:p>
          <a:endParaRPr lang="es-CO"/>
        </a:p>
      </dgm:t>
    </dgm:pt>
    <dgm:pt modelId="{2461F30C-CC31-4A4E-80BB-4ED3893C5D6F}" type="pres">
      <dgm:prSet presAssocID="{E742569C-357E-42E3-8AA3-51C6E63AE623}" presName="matrix" presStyleCnt="0">
        <dgm:presLayoutVars>
          <dgm:chMax val="1"/>
          <dgm:dir/>
          <dgm:resizeHandles val="exact"/>
        </dgm:presLayoutVars>
      </dgm:prSet>
      <dgm:spPr/>
      <dgm:t>
        <a:bodyPr/>
        <a:lstStyle/>
        <a:p>
          <a:endParaRPr lang="es-CO"/>
        </a:p>
      </dgm:t>
    </dgm:pt>
    <dgm:pt modelId="{4448170A-165A-4FB8-BF42-B031466275CA}" type="pres">
      <dgm:prSet presAssocID="{E742569C-357E-42E3-8AA3-51C6E63AE623}" presName="diamond" presStyleLbl="bgShp" presStyleIdx="0" presStyleCnt="1" custLinFactNeighborX="-5925">
        <dgm:style>
          <a:lnRef idx="1">
            <a:schemeClr val="accent4"/>
          </a:lnRef>
          <a:fillRef idx="2">
            <a:schemeClr val="accent4"/>
          </a:fillRef>
          <a:effectRef idx="1">
            <a:schemeClr val="accent4"/>
          </a:effectRef>
          <a:fontRef idx="minor">
            <a:schemeClr val="dk1"/>
          </a:fontRef>
        </dgm:style>
      </dgm:prSet>
      <dgm:spPr/>
      <dgm:t>
        <a:bodyPr/>
        <a:lstStyle/>
        <a:p>
          <a:endParaRPr lang="es-CO"/>
        </a:p>
      </dgm:t>
    </dgm:pt>
    <dgm:pt modelId="{28146273-CC6C-4A4B-A822-40F4A7263081}" type="pres">
      <dgm:prSet presAssocID="{E742569C-357E-42E3-8AA3-51C6E63AE623}" presName="quad1" presStyleLbl="node1" presStyleIdx="0" presStyleCnt="4" custScaleX="156647" custLinFactNeighborX="-46857">
        <dgm:presLayoutVars>
          <dgm:chMax val="0"/>
          <dgm:chPref val="0"/>
          <dgm:bulletEnabled val="1"/>
        </dgm:presLayoutVars>
      </dgm:prSet>
      <dgm:spPr/>
      <dgm:t>
        <a:bodyPr/>
        <a:lstStyle/>
        <a:p>
          <a:endParaRPr lang="es-CO"/>
        </a:p>
      </dgm:t>
    </dgm:pt>
    <dgm:pt modelId="{A8794134-09D3-46DE-A8BF-AF39DF096BA4}" type="pres">
      <dgm:prSet presAssocID="{E742569C-357E-42E3-8AA3-51C6E63AE623}" presName="quad2" presStyleLbl="node1" presStyleIdx="1" presStyleCnt="4" custScaleX="158621" custLinFactNeighborX="14692" custLinFactNeighborY="118">
        <dgm:presLayoutVars>
          <dgm:chMax val="0"/>
          <dgm:chPref val="0"/>
          <dgm:bulletEnabled val="1"/>
        </dgm:presLayoutVars>
      </dgm:prSet>
      <dgm:spPr/>
      <dgm:t>
        <a:bodyPr/>
        <a:lstStyle/>
        <a:p>
          <a:endParaRPr lang="es-CO"/>
        </a:p>
      </dgm:t>
    </dgm:pt>
    <dgm:pt modelId="{9E576003-6ED7-4BE5-94DD-1B6A30966386}" type="pres">
      <dgm:prSet presAssocID="{E742569C-357E-42E3-8AA3-51C6E63AE623}" presName="quad3" presStyleLbl="node1" presStyleIdx="2" presStyleCnt="4" custScaleX="161088" custLinFactNeighborX="-48200" custLinFactNeighborY="112">
        <dgm:presLayoutVars>
          <dgm:chMax val="0"/>
          <dgm:chPref val="0"/>
          <dgm:bulletEnabled val="1"/>
        </dgm:presLayoutVars>
      </dgm:prSet>
      <dgm:spPr/>
      <dgm:t>
        <a:bodyPr/>
        <a:lstStyle/>
        <a:p>
          <a:endParaRPr lang="es-CO"/>
        </a:p>
      </dgm:t>
    </dgm:pt>
    <dgm:pt modelId="{7D108E9C-16BB-4BCC-A9B5-31A010FDB805}" type="pres">
      <dgm:prSet presAssocID="{E742569C-357E-42E3-8AA3-51C6E63AE623}" presName="quad4" presStyleLbl="node1" presStyleIdx="3" presStyleCnt="4" custScaleX="151695" custLinFactNeighborX="16551" custLinFactNeighborY="113">
        <dgm:presLayoutVars>
          <dgm:chMax val="0"/>
          <dgm:chPref val="0"/>
          <dgm:bulletEnabled val="1"/>
        </dgm:presLayoutVars>
      </dgm:prSet>
      <dgm:spPr/>
      <dgm:t>
        <a:bodyPr/>
        <a:lstStyle/>
        <a:p>
          <a:endParaRPr lang="es-CO"/>
        </a:p>
      </dgm:t>
    </dgm:pt>
  </dgm:ptLst>
  <dgm:cxnLst>
    <dgm:cxn modelId="{DC629CA6-3622-4A63-AC03-F7D679914532}" srcId="{E742569C-357E-42E3-8AA3-51C6E63AE623}" destId="{AB547593-F688-41ED-9F24-E25CE13EF435}" srcOrd="2" destOrd="0" parTransId="{A25FE7EA-B9AC-4817-A06A-D6968642F894}" sibTransId="{2094B94A-22B9-4D59-AAC2-A302B5B29C6D}"/>
    <dgm:cxn modelId="{7772D0DD-3622-4C29-90B8-BAB3DDA29428}" type="presOf" srcId="{F5D007BF-CDA3-4C7D-83AD-DC4DE0EA1849}" destId="{7D108E9C-16BB-4BCC-A9B5-31A010FDB805}" srcOrd="0" destOrd="0" presId="urn:microsoft.com/office/officeart/2005/8/layout/matrix3"/>
    <dgm:cxn modelId="{E9738974-BE6E-45AA-A7EF-E1B8F46379D0}" srcId="{E742569C-357E-42E3-8AA3-51C6E63AE623}" destId="{A2B157A1-155C-4DF9-9394-0BF8A9C590B3}" srcOrd="1" destOrd="0" parTransId="{2758D1FB-062B-4E8D-8B11-D654E4995322}" sibTransId="{508BC2B1-866E-4086-A93A-81914B333EAD}"/>
    <dgm:cxn modelId="{8C00E952-95DF-40E7-AB94-46CAFD4595A0}" type="presOf" srcId="{A2B157A1-155C-4DF9-9394-0BF8A9C590B3}" destId="{A8794134-09D3-46DE-A8BF-AF39DF096BA4}" srcOrd="0" destOrd="0" presId="urn:microsoft.com/office/officeart/2005/8/layout/matrix3"/>
    <dgm:cxn modelId="{9194E850-8B55-4023-96F7-4669429F1E1B}" srcId="{E742569C-357E-42E3-8AA3-51C6E63AE623}" destId="{0A5B25B2-97E2-4EB6-B9BF-AA0FB5B12ECF}" srcOrd="0" destOrd="0" parTransId="{65480BCF-1EBF-44CE-A44D-F19BAC1C0644}" sibTransId="{4D8CC4E7-29C7-45AB-BD29-54BDDB9D4838}"/>
    <dgm:cxn modelId="{3E82EE86-85E0-4E70-8D5A-549681C559FC}" srcId="{E742569C-357E-42E3-8AA3-51C6E63AE623}" destId="{F5D007BF-CDA3-4C7D-83AD-DC4DE0EA1849}" srcOrd="3" destOrd="0" parTransId="{70E0F3CB-FC15-4192-AD7E-D11C28ED2439}" sibTransId="{105605F9-C334-439E-839A-042400129934}"/>
    <dgm:cxn modelId="{256931E6-F531-44E5-9F6A-6B57D318F1FA}" type="presOf" srcId="{E742569C-357E-42E3-8AA3-51C6E63AE623}" destId="{2461F30C-CC31-4A4E-80BB-4ED3893C5D6F}" srcOrd="0" destOrd="0" presId="urn:microsoft.com/office/officeart/2005/8/layout/matrix3"/>
    <dgm:cxn modelId="{DAE4E287-1B79-4538-A6B3-8885EB02C103}" type="presOf" srcId="{AB547593-F688-41ED-9F24-E25CE13EF435}" destId="{9E576003-6ED7-4BE5-94DD-1B6A30966386}" srcOrd="0" destOrd="0" presId="urn:microsoft.com/office/officeart/2005/8/layout/matrix3"/>
    <dgm:cxn modelId="{4E0C5A98-DE66-43BC-9B17-DB9B3C7175C7}" type="presOf" srcId="{0A5B25B2-97E2-4EB6-B9BF-AA0FB5B12ECF}" destId="{28146273-CC6C-4A4B-A822-40F4A7263081}" srcOrd="0" destOrd="0" presId="urn:microsoft.com/office/officeart/2005/8/layout/matrix3"/>
    <dgm:cxn modelId="{A3E36DCA-3AA5-485E-8B1C-61845D14AFFB}" type="presParOf" srcId="{2461F30C-CC31-4A4E-80BB-4ED3893C5D6F}" destId="{4448170A-165A-4FB8-BF42-B031466275CA}" srcOrd="0" destOrd="0" presId="urn:microsoft.com/office/officeart/2005/8/layout/matrix3"/>
    <dgm:cxn modelId="{6CA405AD-9406-433A-863A-BEF483AF2721}" type="presParOf" srcId="{2461F30C-CC31-4A4E-80BB-4ED3893C5D6F}" destId="{28146273-CC6C-4A4B-A822-40F4A7263081}" srcOrd="1" destOrd="0" presId="urn:microsoft.com/office/officeart/2005/8/layout/matrix3"/>
    <dgm:cxn modelId="{83F93CA5-9B8A-4B01-A083-5DFB0268B307}" type="presParOf" srcId="{2461F30C-CC31-4A4E-80BB-4ED3893C5D6F}" destId="{A8794134-09D3-46DE-A8BF-AF39DF096BA4}" srcOrd="2" destOrd="0" presId="urn:microsoft.com/office/officeart/2005/8/layout/matrix3"/>
    <dgm:cxn modelId="{4D61DE65-381D-4E63-873D-38D6D95516C7}" type="presParOf" srcId="{2461F30C-CC31-4A4E-80BB-4ED3893C5D6F}" destId="{9E576003-6ED7-4BE5-94DD-1B6A30966386}" srcOrd="3" destOrd="0" presId="urn:microsoft.com/office/officeart/2005/8/layout/matrix3"/>
    <dgm:cxn modelId="{05D1707A-05E3-4CAA-BB78-2CA9518E7B08}" type="presParOf" srcId="{2461F30C-CC31-4A4E-80BB-4ED3893C5D6F}" destId="{7D108E9C-16BB-4BCC-A9B5-31A010FDB805}"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BBDCCBB-FB2A-4E6A-BF00-A3E8C0B1A9CC}" type="doc">
      <dgm:prSet loTypeId="urn:microsoft.com/office/officeart/2005/8/layout/cycle6" loCatId="relationship" qsTypeId="urn:microsoft.com/office/officeart/2005/8/quickstyle/3d1" qsCatId="3D" csTypeId="urn:microsoft.com/office/officeart/2005/8/colors/colorful5" csCatId="colorful" phldr="1"/>
      <dgm:spPr/>
      <dgm:t>
        <a:bodyPr/>
        <a:lstStyle/>
        <a:p>
          <a:endParaRPr lang="es-ES"/>
        </a:p>
      </dgm:t>
    </dgm:pt>
    <dgm:pt modelId="{DE471EB8-D7E0-4508-A54A-29EE5BA02778}">
      <dgm:prSet phldrT="[Texto]"/>
      <dgm:spPr/>
      <dgm:t>
        <a:bodyPr/>
        <a:lstStyle/>
        <a:p>
          <a:r>
            <a:rPr lang="es-CO" b="1" dirty="0" smtClean="0"/>
            <a:t>CUALITATIVA</a:t>
          </a:r>
          <a:endParaRPr lang="es-ES" b="1" dirty="0"/>
        </a:p>
      </dgm:t>
    </dgm:pt>
    <dgm:pt modelId="{95A2B121-96E5-49D5-93BE-AC37E653B34C}" type="parTrans" cxnId="{D31BA457-C5D5-4C57-8C86-E79473E87CC1}">
      <dgm:prSet/>
      <dgm:spPr/>
      <dgm:t>
        <a:bodyPr/>
        <a:lstStyle/>
        <a:p>
          <a:endParaRPr lang="es-ES"/>
        </a:p>
      </dgm:t>
    </dgm:pt>
    <dgm:pt modelId="{2F197E62-458F-4D6A-8FFB-1ECAA1F43686}" type="sibTrans" cxnId="{D31BA457-C5D5-4C57-8C86-E79473E87CC1}">
      <dgm:prSet/>
      <dgm:spPr/>
      <dgm:t>
        <a:bodyPr/>
        <a:lstStyle/>
        <a:p>
          <a:endParaRPr lang="es-ES"/>
        </a:p>
      </dgm:t>
    </dgm:pt>
    <dgm:pt modelId="{2237650D-98DD-46C1-874C-32112DF18129}">
      <dgm:prSet phldrT="[Texto]">
        <dgm:style>
          <a:lnRef idx="1">
            <a:schemeClr val="accent2"/>
          </a:lnRef>
          <a:fillRef idx="3">
            <a:schemeClr val="accent2"/>
          </a:fillRef>
          <a:effectRef idx="2">
            <a:schemeClr val="accent2"/>
          </a:effectRef>
          <a:fontRef idx="minor">
            <a:schemeClr val="lt1"/>
          </a:fontRef>
        </dgm:style>
      </dgm:prSet>
      <dgm:spPr/>
      <dgm:t>
        <a:bodyPr/>
        <a:lstStyle/>
        <a:p>
          <a:r>
            <a:rPr lang="es-CO" b="1" dirty="0" smtClean="0"/>
            <a:t>ENFOQUE INVESTIGACIÓN ACCIÓN</a:t>
          </a:r>
          <a:endParaRPr lang="es-ES" b="1" dirty="0"/>
        </a:p>
      </dgm:t>
    </dgm:pt>
    <dgm:pt modelId="{C33C2C75-11A9-48D9-8660-AF8F89EC0883}" type="parTrans" cxnId="{24FB3ED8-5B67-4251-A27A-95778913E4B6}">
      <dgm:prSet/>
      <dgm:spPr/>
      <dgm:t>
        <a:bodyPr/>
        <a:lstStyle/>
        <a:p>
          <a:endParaRPr lang="es-ES"/>
        </a:p>
      </dgm:t>
    </dgm:pt>
    <dgm:pt modelId="{4AD1CE8D-C2B2-4AC9-A5F2-B4F43FD173C1}" type="sibTrans" cxnId="{24FB3ED8-5B67-4251-A27A-95778913E4B6}">
      <dgm:prSet/>
      <dgm:spPr/>
      <dgm:t>
        <a:bodyPr/>
        <a:lstStyle/>
        <a:p>
          <a:endParaRPr lang="es-ES"/>
        </a:p>
      </dgm:t>
    </dgm:pt>
    <dgm:pt modelId="{418432BB-45D6-4575-B96F-C00EA01CE7BA}">
      <dgm:prSet phldrT="[Texto]" custT="1"/>
      <dgm:spPr/>
      <dgm:t>
        <a:bodyPr/>
        <a:lstStyle/>
        <a:p>
          <a:r>
            <a:rPr lang="es-ES" sz="1600" b="1" dirty="0" smtClean="0"/>
            <a:t>Población: 40 niños de grado 0 y 1 B</a:t>
          </a:r>
        </a:p>
        <a:p>
          <a:r>
            <a:rPr lang="es-ES" sz="1600" b="1" dirty="0" smtClean="0"/>
            <a:t>3 niños discapacidad</a:t>
          </a:r>
        </a:p>
        <a:p>
          <a:r>
            <a:rPr lang="es-CO" sz="1600" b="1" dirty="0" smtClean="0"/>
            <a:t>Instrumentos : Objetivo 1 ficha de observación</a:t>
          </a:r>
          <a:endParaRPr lang="es-ES" sz="1600" b="1" dirty="0"/>
        </a:p>
      </dgm:t>
    </dgm:pt>
    <dgm:pt modelId="{A78A5BB3-99A2-4D0E-A200-97F5ACFA22EA}" type="parTrans" cxnId="{335CDE43-0341-4366-B244-7404E2E7D4EA}">
      <dgm:prSet/>
      <dgm:spPr/>
      <dgm:t>
        <a:bodyPr/>
        <a:lstStyle/>
        <a:p>
          <a:endParaRPr lang="es-ES"/>
        </a:p>
      </dgm:t>
    </dgm:pt>
    <dgm:pt modelId="{2CA04EC0-4425-4D39-9BFF-AF1425EE0BBA}" type="sibTrans" cxnId="{335CDE43-0341-4366-B244-7404E2E7D4EA}">
      <dgm:prSet/>
      <dgm:spPr/>
      <dgm:t>
        <a:bodyPr/>
        <a:lstStyle/>
        <a:p>
          <a:endParaRPr lang="es-ES"/>
        </a:p>
      </dgm:t>
    </dgm:pt>
    <dgm:pt modelId="{1404029C-00D0-4BB1-B056-28A10B5F0AB7}" type="pres">
      <dgm:prSet presAssocID="{9BBDCCBB-FB2A-4E6A-BF00-A3E8C0B1A9CC}" presName="cycle" presStyleCnt="0">
        <dgm:presLayoutVars>
          <dgm:dir/>
          <dgm:resizeHandles val="exact"/>
        </dgm:presLayoutVars>
      </dgm:prSet>
      <dgm:spPr/>
      <dgm:t>
        <a:bodyPr/>
        <a:lstStyle/>
        <a:p>
          <a:endParaRPr lang="es-ES"/>
        </a:p>
      </dgm:t>
    </dgm:pt>
    <dgm:pt modelId="{DD2AD5CB-39F0-4E0E-8D8A-91D87265819B}" type="pres">
      <dgm:prSet presAssocID="{DE471EB8-D7E0-4508-A54A-29EE5BA02778}" presName="node" presStyleLbl="node1" presStyleIdx="0" presStyleCnt="3" custScaleY="58432" custRadScaleRad="79746" custRadScaleInc="-4336">
        <dgm:presLayoutVars>
          <dgm:bulletEnabled val="1"/>
        </dgm:presLayoutVars>
      </dgm:prSet>
      <dgm:spPr/>
      <dgm:t>
        <a:bodyPr/>
        <a:lstStyle/>
        <a:p>
          <a:endParaRPr lang="es-ES"/>
        </a:p>
      </dgm:t>
    </dgm:pt>
    <dgm:pt modelId="{DECB4A9C-7B1B-4273-9F1C-9E6924AF197E}" type="pres">
      <dgm:prSet presAssocID="{DE471EB8-D7E0-4508-A54A-29EE5BA02778}" presName="spNode" presStyleCnt="0"/>
      <dgm:spPr/>
    </dgm:pt>
    <dgm:pt modelId="{1E2E431F-3EA5-4466-BE33-A2C2E5B0D9F3}" type="pres">
      <dgm:prSet presAssocID="{2F197E62-458F-4D6A-8FFB-1ECAA1F43686}" presName="sibTrans" presStyleLbl="sibTrans1D1" presStyleIdx="0" presStyleCnt="3"/>
      <dgm:spPr/>
      <dgm:t>
        <a:bodyPr/>
        <a:lstStyle/>
        <a:p>
          <a:endParaRPr lang="es-ES"/>
        </a:p>
      </dgm:t>
    </dgm:pt>
    <dgm:pt modelId="{2C808CDE-0428-4824-AE79-D8A5D96179FF}" type="pres">
      <dgm:prSet presAssocID="{2237650D-98DD-46C1-874C-32112DF18129}" presName="node" presStyleLbl="node1" presStyleIdx="1" presStyleCnt="3" custRadScaleRad="77418" custRadScaleInc="-36153">
        <dgm:presLayoutVars>
          <dgm:bulletEnabled val="1"/>
        </dgm:presLayoutVars>
      </dgm:prSet>
      <dgm:spPr/>
      <dgm:t>
        <a:bodyPr/>
        <a:lstStyle/>
        <a:p>
          <a:endParaRPr lang="es-ES"/>
        </a:p>
      </dgm:t>
    </dgm:pt>
    <dgm:pt modelId="{9D3C40E4-FAE0-41A1-A58B-8FB4FECEC26C}" type="pres">
      <dgm:prSet presAssocID="{2237650D-98DD-46C1-874C-32112DF18129}" presName="spNode" presStyleCnt="0"/>
      <dgm:spPr/>
    </dgm:pt>
    <dgm:pt modelId="{FC0B2AE1-350A-4B76-B16A-AEF81234FE38}" type="pres">
      <dgm:prSet presAssocID="{4AD1CE8D-C2B2-4AC9-A5F2-B4F43FD173C1}" presName="sibTrans" presStyleLbl="sibTrans1D1" presStyleIdx="1" presStyleCnt="3"/>
      <dgm:spPr/>
      <dgm:t>
        <a:bodyPr/>
        <a:lstStyle/>
        <a:p>
          <a:endParaRPr lang="es-ES"/>
        </a:p>
      </dgm:t>
    </dgm:pt>
    <dgm:pt modelId="{17D6722D-F01C-48BF-8D55-C623BAE0B732}" type="pres">
      <dgm:prSet presAssocID="{418432BB-45D6-4575-B96F-C00EA01CE7BA}" presName="node" presStyleLbl="node1" presStyleIdx="2" presStyleCnt="3" custScaleX="134223" custScaleY="115822" custRadScaleRad="77537" custRadScaleInc="31844">
        <dgm:presLayoutVars>
          <dgm:bulletEnabled val="1"/>
        </dgm:presLayoutVars>
      </dgm:prSet>
      <dgm:spPr/>
      <dgm:t>
        <a:bodyPr/>
        <a:lstStyle/>
        <a:p>
          <a:endParaRPr lang="es-ES"/>
        </a:p>
      </dgm:t>
    </dgm:pt>
    <dgm:pt modelId="{390F799E-3642-4721-A07E-661613654C31}" type="pres">
      <dgm:prSet presAssocID="{418432BB-45D6-4575-B96F-C00EA01CE7BA}" presName="spNode" presStyleCnt="0"/>
      <dgm:spPr/>
    </dgm:pt>
    <dgm:pt modelId="{8BEDEDD6-2DF2-4091-8B5E-38DD14EB64B0}" type="pres">
      <dgm:prSet presAssocID="{2CA04EC0-4425-4D39-9BFF-AF1425EE0BBA}" presName="sibTrans" presStyleLbl="sibTrans1D1" presStyleIdx="2" presStyleCnt="3"/>
      <dgm:spPr/>
      <dgm:t>
        <a:bodyPr/>
        <a:lstStyle/>
        <a:p>
          <a:endParaRPr lang="es-CO"/>
        </a:p>
      </dgm:t>
    </dgm:pt>
  </dgm:ptLst>
  <dgm:cxnLst>
    <dgm:cxn modelId="{AE85C548-6D88-406D-BED4-A01ACE1989EF}" type="presOf" srcId="{4AD1CE8D-C2B2-4AC9-A5F2-B4F43FD173C1}" destId="{FC0B2AE1-350A-4B76-B16A-AEF81234FE38}" srcOrd="0" destOrd="0" presId="urn:microsoft.com/office/officeart/2005/8/layout/cycle6"/>
    <dgm:cxn modelId="{0DCFF0F2-DF43-4944-B6CB-7B1A9E8EC93D}" type="presOf" srcId="{418432BB-45D6-4575-B96F-C00EA01CE7BA}" destId="{17D6722D-F01C-48BF-8D55-C623BAE0B732}" srcOrd="0" destOrd="0" presId="urn:microsoft.com/office/officeart/2005/8/layout/cycle6"/>
    <dgm:cxn modelId="{D31BA457-C5D5-4C57-8C86-E79473E87CC1}" srcId="{9BBDCCBB-FB2A-4E6A-BF00-A3E8C0B1A9CC}" destId="{DE471EB8-D7E0-4508-A54A-29EE5BA02778}" srcOrd="0" destOrd="0" parTransId="{95A2B121-96E5-49D5-93BE-AC37E653B34C}" sibTransId="{2F197E62-458F-4D6A-8FFB-1ECAA1F43686}"/>
    <dgm:cxn modelId="{335CDE43-0341-4366-B244-7404E2E7D4EA}" srcId="{9BBDCCBB-FB2A-4E6A-BF00-A3E8C0B1A9CC}" destId="{418432BB-45D6-4575-B96F-C00EA01CE7BA}" srcOrd="2" destOrd="0" parTransId="{A78A5BB3-99A2-4D0E-A200-97F5ACFA22EA}" sibTransId="{2CA04EC0-4425-4D39-9BFF-AF1425EE0BBA}"/>
    <dgm:cxn modelId="{BB9728F3-850D-4D8F-8D6A-A3AB98EA8873}" type="presOf" srcId="{9BBDCCBB-FB2A-4E6A-BF00-A3E8C0B1A9CC}" destId="{1404029C-00D0-4BB1-B056-28A10B5F0AB7}" srcOrd="0" destOrd="0" presId="urn:microsoft.com/office/officeart/2005/8/layout/cycle6"/>
    <dgm:cxn modelId="{6B556004-BE08-4BCE-9CF9-3C30EAD5A438}" type="presOf" srcId="{2237650D-98DD-46C1-874C-32112DF18129}" destId="{2C808CDE-0428-4824-AE79-D8A5D96179FF}" srcOrd="0" destOrd="0" presId="urn:microsoft.com/office/officeart/2005/8/layout/cycle6"/>
    <dgm:cxn modelId="{D504A48D-F72A-4E10-B1EB-0DF90460FDA5}" type="presOf" srcId="{2CA04EC0-4425-4D39-9BFF-AF1425EE0BBA}" destId="{8BEDEDD6-2DF2-4091-8B5E-38DD14EB64B0}" srcOrd="0" destOrd="0" presId="urn:microsoft.com/office/officeart/2005/8/layout/cycle6"/>
    <dgm:cxn modelId="{24FB3ED8-5B67-4251-A27A-95778913E4B6}" srcId="{9BBDCCBB-FB2A-4E6A-BF00-A3E8C0B1A9CC}" destId="{2237650D-98DD-46C1-874C-32112DF18129}" srcOrd="1" destOrd="0" parTransId="{C33C2C75-11A9-48D9-8660-AF8F89EC0883}" sibTransId="{4AD1CE8D-C2B2-4AC9-A5F2-B4F43FD173C1}"/>
    <dgm:cxn modelId="{9844FE26-372C-489F-8CC8-FFC91657F08D}" type="presOf" srcId="{2F197E62-458F-4D6A-8FFB-1ECAA1F43686}" destId="{1E2E431F-3EA5-4466-BE33-A2C2E5B0D9F3}" srcOrd="0" destOrd="0" presId="urn:microsoft.com/office/officeart/2005/8/layout/cycle6"/>
    <dgm:cxn modelId="{1C4C2A45-AA1F-4A12-8F72-8A61DF7A6BDE}" type="presOf" srcId="{DE471EB8-D7E0-4508-A54A-29EE5BA02778}" destId="{DD2AD5CB-39F0-4E0E-8D8A-91D87265819B}" srcOrd="0" destOrd="0" presId="urn:microsoft.com/office/officeart/2005/8/layout/cycle6"/>
    <dgm:cxn modelId="{5E427BA7-A460-4513-A120-D5331F0B6299}" type="presParOf" srcId="{1404029C-00D0-4BB1-B056-28A10B5F0AB7}" destId="{DD2AD5CB-39F0-4E0E-8D8A-91D87265819B}" srcOrd="0" destOrd="0" presId="urn:microsoft.com/office/officeart/2005/8/layout/cycle6"/>
    <dgm:cxn modelId="{E45B7E2A-B267-4E00-B4D3-D643DFD27D03}" type="presParOf" srcId="{1404029C-00D0-4BB1-B056-28A10B5F0AB7}" destId="{DECB4A9C-7B1B-4273-9F1C-9E6924AF197E}" srcOrd="1" destOrd="0" presId="urn:microsoft.com/office/officeart/2005/8/layout/cycle6"/>
    <dgm:cxn modelId="{689168DF-C397-4E8A-9A1F-D8AB4EF910E6}" type="presParOf" srcId="{1404029C-00D0-4BB1-B056-28A10B5F0AB7}" destId="{1E2E431F-3EA5-4466-BE33-A2C2E5B0D9F3}" srcOrd="2" destOrd="0" presId="urn:microsoft.com/office/officeart/2005/8/layout/cycle6"/>
    <dgm:cxn modelId="{4BDD4C61-4C1A-4451-B60E-C0E28B5034E8}" type="presParOf" srcId="{1404029C-00D0-4BB1-B056-28A10B5F0AB7}" destId="{2C808CDE-0428-4824-AE79-D8A5D96179FF}" srcOrd="3" destOrd="0" presId="urn:microsoft.com/office/officeart/2005/8/layout/cycle6"/>
    <dgm:cxn modelId="{EAFCF8A9-BF4E-4DBD-91D0-ACB425162288}" type="presParOf" srcId="{1404029C-00D0-4BB1-B056-28A10B5F0AB7}" destId="{9D3C40E4-FAE0-41A1-A58B-8FB4FECEC26C}" srcOrd="4" destOrd="0" presId="urn:microsoft.com/office/officeart/2005/8/layout/cycle6"/>
    <dgm:cxn modelId="{7E7F640C-9938-42F7-8366-97187268AE5B}" type="presParOf" srcId="{1404029C-00D0-4BB1-B056-28A10B5F0AB7}" destId="{FC0B2AE1-350A-4B76-B16A-AEF81234FE38}" srcOrd="5" destOrd="0" presId="urn:microsoft.com/office/officeart/2005/8/layout/cycle6"/>
    <dgm:cxn modelId="{5D3C40E0-7EA1-4BA8-8359-7C7E929FA901}" type="presParOf" srcId="{1404029C-00D0-4BB1-B056-28A10B5F0AB7}" destId="{17D6722D-F01C-48BF-8D55-C623BAE0B732}" srcOrd="6" destOrd="0" presId="urn:microsoft.com/office/officeart/2005/8/layout/cycle6"/>
    <dgm:cxn modelId="{3B20C917-74FF-4D7C-B81F-E305A189D848}" type="presParOf" srcId="{1404029C-00D0-4BB1-B056-28A10B5F0AB7}" destId="{390F799E-3642-4721-A07E-661613654C31}" srcOrd="7" destOrd="0" presId="urn:microsoft.com/office/officeart/2005/8/layout/cycle6"/>
    <dgm:cxn modelId="{D32C9125-8D86-45E3-BC44-B849D9DC8C71}" type="presParOf" srcId="{1404029C-00D0-4BB1-B056-28A10B5F0AB7}" destId="{8BEDEDD6-2DF2-4091-8B5E-38DD14EB64B0}" srcOrd="8"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A0CC47-03B6-4156-861F-E5D96A7238FC}">
      <dsp:nvSpPr>
        <dsp:cNvPr id="0" name=""/>
        <dsp:cNvSpPr/>
      </dsp:nvSpPr>
      <dsp:spPr>
        <a:xfrm>
          <a:off x="2295046" y="3785559"/>
          <a:ext cx="3831689" cy="0"/>
        </a:xfrm>
        <a:prstGeom prst="line">
          <a:avLst/>
        </a:prstGeom>
        <a:noFill/>
        <a:ln w="12700" cap="flat" cmpd="sng" algn="ctr">
          <a:solidFill>
            <a:schemeClr val="accent1">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62750911-B3F2-42B8-B602-AC455A4037DD}">
      <dsp:nvSpPr>
        <dsp:cNvPr id="0" name=""/>
        <dsp:cNvSpPr/>
      </dsp:nvSpPr>
      <dsp:spPr>
        <a:xfrm>
          <a:off x="2354955" y="2378322"/>
          <a:ext cx="3282124" cy="0"/>
        </a:xfrm>
        <a:prstGeom prst="line">
          <a:avLst/>
        </a:prstGeom>
        <a:noFill/>
        <a:ln w="12700" cap="flat" cmpd="sng" algn="ctr">
          <a:solidFill>
            <a:schemeClr val="accent1">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C8FCB0F2-3DF7-4EBD-92DF-2E8B7BCDFE55}">
      <dsp:nvSpPr>
        <dsp:cNvPr id="0" name=""/>
        <dsp:cNvSpPr/>
      </dsp:nvSpPr>
      <dsp:spPr>
        <a:xfrm>
          <a:off x="2288992" y="1020431"/>
          <a:ext cx="3831689" cy="0"/>
        </a:xfrm>
        <a:prstGeom prst="line">
          <a:avLst/>
        </a:prstGeom>
        <a:noFill/>
        <a:ln w="12700" cap="flat" cmpd="sng" algn="ctr">
          <a:solidFill>
            <a:schemeClr val="accent1">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6084E2FB-0F6F-4D1A-A93F-33EE02E76952}">
      <dsp:nvSpPr>
        <dsp:cNvPr id="0" name=""/>
        <dsp:cNvSpPr/>
      </dsp:nvSpPr>
      <dsp:spPr>
        <a:xfrm>
          <a:off x="411165" y="700608"/>
          <a:ext cx="3816424" cy="3816424"/>
        </a:xfrm>
        <a:prstGeom prst="ellipse">
          <a:avLst/>
        </a:prstGeom>
        <a:gradFill rotWithShape="0">
          <a:gsLst>
            <a:gs pos="0">
              <a:schemeClr val="accent1">
                <a:tint val="50000"/>
                <a:hueOff val="0"/>
                <a:satOff val="0"/>
                <a:lumOff val="0"/>
                <a:alphaOff val="0"/>
                <a:satMod val="103000"/>
                <a:lumMod val="102000"/>
                <a:tint val="94000"/>
              </a:schemeClr>
            </a:gs>
            <a:gs pos="50000">
              <a:schemeClr val="accent1">
                <a:tint val="50000"/>
                <a:hueOff val="0"/>
                <a:satOff val="0"/>
                <a:lumOff val="0"/>
                <a:alphaOff val="0"/>
                <a:satMod val="110000"/>
                <a:lumMod val="100000"/>
                <a:shade val="100000"/>
              </a:schemeClr>
            </a:gs>
            <a:gs pos="100000">
              <a:schemeClr val="accent1">
                <a:tint val="50000"/>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88900" h="88900"/>
          <a:bevelB w="88900" h="31750" prst="angle"/>
        </a:sp3d>
      </dsp:spPr>
      <dsp:style>
        <a:lnRef idx="0">
          <a:scrgbClr r="0" g="0" b="0"/>
        </a:lnRef>
        <a:fillRef idx="3">
          <a:scrgbClr r="0" g="0" b="0"/>
        </a:fillRef>
        <a:effectRef idx="2">
          <a:scrgbClr r="0" g="0" b="0"/>
        </a:effectRef>
        <a:fontRef idx="minor"/>
      </dsp:style>
    </dsp:sp>
    <dsp:sp modelId="{93813512-2DAA-4418-ADFB-A82C023C22E7}">
      <dsp:nvSpPr>
        <dsp:cNvPr id="0" name=""/>
        <dsp:cNvSpPr/>
      </dsp:nvSpPr>
      <dsp:spPr>
        <a:xfrm>
          <a:off x="1098121" y="2727129"/>
          <a:ext cx="2442511" cy="1259419"/>
        </a:xfrm>
        <a:prstGeom prst="rect">
          <a:avLst/>
        </a:prstGeom>
        <a:noFill/>
        <a:ln>
          <a:noFill/>
        </a:ln>
        <a:effectLst/>
        <a:scene3d>
          <a:camera prst="orthographicFront"/>
          <a:lightRig rig="flat" dir="t"/>
        </a:scene3d>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b" anchorCtr="0">
          <a:noAutofit/>
        </a:bodyPr>
        <a:lstStyle/>
        <a:p>
          <a:pPr lvl="0" algn="ctr" defTabSz="2889250">
            <a:lnSpc>
              <a:spcPct val="90000"/>
            </a:lnSpc>
            <a:spcBef>
              <a:spcPct val="0"/>
            </a:spcBef>
            <a:spcAft>
              <a:spcPct val="35000"/>
            </a:spcAft>
          </a:pPr>
          <a:endParaRPr lang="es-CO" sz="6500" kern="1200"/>
        </a:p>
      </dsp:txBody>
      <dsp:txXfrm>
        <a:off x="1098121" y="2727129"/>
        <a:ext cx="2442511" cy="1259419"/>
      </dsp:txXfrm>
    </dsp:sp>
    <dsp:sp modelId="{5E0BB0E1-4033-4F54-8E2E-33CBBB445020}">
      <dsp:nvSpPr>
        <dsp:cNvPr id="0" name=""/>
        <dsp:cNvSpPr/>
      </dsp:nvSpPr>
      <dsp:spPr>
        <a:xfrm>
          <a:off x="5159582" y="474880"/>
          <a:ext cx="1893915" cy="1232685"/>
        </a:xfrm>
        <a:prstGeom prst="ellipse">
          <a:avLst/>
        </a:prstGeom>
        <a:gradFill rotWithShape="0">
          <a:gsLst>
            <a:gs pos="0">
              <a:schemeClr val="accent1">
                <a:tint val="50000"/>
                <a:hueOff val="-4019912"/>
                <a:satOff val="8042"/>
                <a:lumOff val="3408"/>
                <a:alphaOff val="0"/>
                <a:satMod val="103000"/>
                <a:lumMod val="102000"/>
                <a:tint val="94000"/>
              </a:schemeClr>
            </a:gs>
            <a:gs pos="50000">
              <a:schemeClr val="accent1">
                <a:tint val="50000"/>
                <a:hueOff val="-4019912"/>
                <a:satOff val="8042"/>
                <a:lumOff val="3408"/>
                <a:alphaOff val="0"/>
                <a:satMod val="110000"/>
                <a:lumMod val="100000"/>
                <a:shade val="100000"/>
              </a:schemeClr>
            </a:gs>
            <a:gs pos="100000">
              <a:schemeClr val="accent1">
                <a:tint val="50000"/>
                <a:hueOff val="-4019912"/>
                <a:satOff val="8042"/>
                <a:lumOff val="3408"/>
                <a:alphaOff val="0"/>
                <a:lumMod val="99000"/>
                <a:satMod val="120000"/>
                <a:shade val="78000"/>
              </a:schemeClr>
            </a:gs>
          </a:gsLst>
          <a:lin ang="5400000" scaled="0"/>
        </a:gradFill>
        <a:ln>
          <a:noFill/>
        </a:ln>
        <a:effectLst/>
        <a:scene3d>
          <a:camera prst="orthographicFront"/>
          <a:lightRig rig="flat" dir="t"/>
        </a:scene3d>
        <a:sp3d prstMaterial="plastic">
          <a:bevelT w="88900" h="88900"/>
          <a:bevelB w="88900" h="31750" prst="angle"/>
        </a:sp3d>
      </dsp:spPr>
      <dsp:style>
        <a:lnRef idx="0">
          <a:scrgbClr r="0" g="0" b="0"/>
        </a:lnRef>
        <a:fillRef idx="3">
          <a:scrgbClr r="0" g="0" b="0"/>
        </a:fillRef>
        <a:effectRef idx="2">
          <a:scrgbClr r="0" g="0" b="0"/>
        </a:effectRef>
        <a:fontRef idx="minor"/>
      </dsp:style>
    </dsp:sp>
    <dsp:sp modelId="{A15D3C71-3C5F-4ED8-8C22-00832CE55BB7}">
      <dsp:nvSpPr>
        <dsp:cNvPr id="0" name=""/>
        <dsp:cNvSpPr/>
      </dsp:nvSpPr>
      <dsp:spPr>
        <a:xfrm>
          <a:off x="6723530" y="700608"/>
          <a:ext cx="132048" cy="11449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0" rIns="19050" bIns="0" numCol="1" spcCol="1270" anchor="ctr" anchorCtr="0">
          <a:noAutofit/>
        </a:bodyPr>
        <a:lstStyle/>
        <a:p>
          <a:pPr lvl="0" algn="l" defTabSz="222250">
            <a:lnSpc>
              <a:spcPct val="90000"/>
            </a:lnSpc>
            <a:spcBef>
              <a:spcPct val="0"/>
            </a:spcBef>
            <a:spcAft>
              <a:spcPct val="35000"/>
            </a:spcAft>
          </a:pPr>
          <a:endParaRPr lang="es-CO" sz="500" kern="1200"/>
        </a:p>
      </dsp:txBody>
      <dsp:txXfrm>
        <a:off x="6723530" y="700608"/>
        <a:ext cx="132048" cy="1144927"/>
      </dsp:txXfrm>
    </dsp:sp>
    <dsp:sp modelId="{263933B1-735A-4AA2-9B1E-8C470B3DBFA3}">
      <dsp:nvSpPr>
        <dsp:cNvPr id="0" name=""/>
        <dsp:cNvSpPr/>
      </dsp:nvSpPr>
      <dsp:spPr>
        <a:xfrm>
          <a:off x="5025557" y="1827436"/>
          <a:ext cx="2175247" cy="1304953"/>
        </a:xfrm>
        <a:prstGeom prst="ellipse">
          <a:avLst/>
        </a:prstGeom>
        <a:gradFill rotWithShape="0">
          <a:gsLst>
            <a:gs pos="0">
              <a:schemeClr val="accent1">
                <a:tint val="50000"/>
                <a:hueOff val="-8039824"/>
                <a:satOff val="16083"/>
                <a:lumOff val="6817"/>
                <a:alphaOff val="0"/>
                <a:satMod val="103000"/>
                <a:lumMod val="102000"/>
                <a:tint val="94000"/>
              </a:schemeClr>
            </a:gs>
            <a:gs pos="50000">
              <a:schemeClr val="accent1">
                <a:tint val="50000"/>
                <a:hueOff val="-8039824"/>
                <a:satOff val="16083"/>
                <a:lumOff val="6817"/>
                <a:alphaOff val="0"/>
                <a:satMod val="110000"/>
                <a:lumMod val="100000"/>
                <a:shade val="100000"/>
              </a:schemeClr>
            </a:gs>
            <a:gs pos="100000">
              <a:schemeClr val="accent1">
                <a:tint val="50000"/>
                <a:hueOff val="-8039824"/>
                <a:satOff val="16083"/>
                <a:lumOff val="6817"/>
                <a:alphaOff val="0"/>
                <a:lumMod val="99000"/>
                <a:satMod val="120000"/>
                <a:shade val="78000"/>
              </a:schemeClr>
            </a:gs>
          </a:gsLst>
          <a:lin ang="5400000" scaled="0"/>
        </a:gradFill>
        <a:ln>
          <a:noFill/>
        </a:ln>
        <a:effectLst/>
        <a:scene3d>
          <a:camera prst="orthographicFront"/>
          <a:lightRig rig="flat" dir="t"/>
        </a:scene3d>
        <a:sp3d prstMaterial="plastic">
          <a:bevelT w="88900" h="88900"/>
          <a:bevelB w="88900" h="31750" prst="angle"/>
        </a:sp3d>
      </dsp:spPr>
      <dsp:style>
        <a:lnRef idx="0">
          <a:scrgbClr r="0" g="0" b="0"/>
        </a:lnRef>
        <a:fillRef idx="3">
          <a:scrgbClr r="0" g="0" b="0"/>
        </a:fillRef>
        <a:effectRef idx="2">
          <a:scrgbClr r="0" g="0" b="0"/>
        </a:effectRef>
        <a:fontRef idx="minor"/>
      </dsp:style>
    </dsp:sp>
    <dsp:sp modelId="{F594B5AB-1CD5-443A-868A-B59923C63ECF}">
      <dsp:nvSpPr>
        <dsp:cNvPr id="0" name=""/>
        <dsp:cNvSpPr/>
      </dsp:nvSpPr>
      <dsp:spPr>
        <a:xfrm>
          <a:off x="6173965" y="2036356"/>
          <a:ext cx="187004" cy="11449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0" rIns="19050" bIns="0" numCol="1" spcCol="1270" anchor="ctr" anchorCtr="0">
          <a:noAutofit/>
        </a:bodyPr>
        <a:lstStyle/>
        <a:p>
          <a:pPr lvl="0" algn="l" defTabSz="222250">
            <a:lnSpc>
              <a:spcPct val="90000"/>
            </a:lnSpc>
            <a:spcBef>
              <a:spcPct val="0"/>
            </a:spcBef>
            <a:spcAft>
              <a:spcPct val="35000"/>
            </a:spcAft>
          </a:pPr>
          <a:endParaRPr lang="es-CO" sz="500" kern="1200"/>
        </a:p>
      </dsp:txBody>
      <dsp:txXfrm>
        <a:off x="6173965" y="2036356"/>
        <a:ext cx="187004" cy="1144927"/>
      </dsp:txXfrm>
    </dsp:sp>
    <dsp:sp modelId="{C19B48E8-CFB4-4059-9AEF-F61432F31932}">
      <dsp:nvSpPr>
        <dsp:cNvPr id="0" name=""/>
        <dsp:cNvSpPr/>
      </dsp:nvSpPr>
      <dsp:spPr>
        <a:xfrm>
          <a:off x="5087446" y="3265506"/>
          <a:ext cx="2141231" cy="1198109"/>
        </a:xfrm>
        <a:prstGeom prst="ellipse">
          <a:avLst/>
        </a:prstGeom>
        <a:gradFill rotWithShape="0">
          <a:gsLst>
            <a:gs pos="0">
              <a:schemeClr val="accent1">
                <a:tint val="50000"/>
                <a:hueOff val="-12059736"/>
                <a:satOff val="24125"/>
                <a:lumOff val="10225"/>
                <a:alphaOff val="0"/>
                <a:satMod val="103000"/>
                <a:lumMod val="102000"/>
                <a:tint val="94000"/>
              </a:schemeClr>
            </a:gs>
            <a:gs pos="50000">
              <a:schemeClr val="accent1">
                <a:tint val="50000"/>
                <a:hueOff val="-12059736"/>
                <a:satOff val="24125"/>
                <a:lumOff val="10225"/>
                <a:alphaOff val="0"/>
                <a:satMod val="110000"/>
                <a:lumMod val="100000"/>
                <a:shade val="100000"/>
              </a:schemeClr>
            </a:gs>
            <a:gs pos="100000">
              <a:schemeClr val="accent1">
                <a:tint val="50000"/>
                <a:hueOff val="-12059736"/>
                <a:satOff val="24125"/>
                <a:lumOff val="10225"/>
                <a:alphaOff val="0"/>
                <a:lumMod val="99000"/>
                <a:satMod val="120000"/>
                <a:shade val="78000"/>
              </a:schemeClr>
            </a:gs>
          </a:gsLst>
          <a:lin ang="5400000" scaled="0"/>
        </a:gradFill>
        <a:ln>
          <a:noFill/>
        </a:ln>
        <a:effectLst/>
        <a:scene3d>
          <a:camera prst="orthographicFront"/>
          <a:lightRig rig="flat" dir="t"/>
        </a:scene3d>
        <a:sp3d prstMaterial="plastic">
          <a:bevelT w="88900" h="88900"/>
          <a:bevelB w="88900" h="31750" prst="angle"/>
        </a:sp3d>
      </dsp:spPr>
      <dsp:style>
        <a:lnRef idx="0">
          <a:scrgbClr r="0" g="0" b="0"/>
        </a:lnRef>
        <a:fillRef idx="3">
          <a:scrgbClr r="0" g="0" b="0"/>
        </a:fillRef>
        <a:effectRef idx="2">
          <a:scrgbClr r="0" g="0" b="0"/>
        </a:effectRef>
        <a:fontRef idx="minor"/>
      </dsp:style>
    </dsp:sp>
    <dsp:sp modelId="{EE333A4B-D782-41E6-B961-1B912138C0D3}">
      <dsp:nvSpPr>
        <dsp:cNvPr id="0" name=""/>
        <dsp:cNvSpPr/>
      </dsp:nvSpPr>
      <dsp:spPr>
        <a:xfrm>
          <a:off x="6723530" y="3372105"/>
          <a:ext cx="132048" cy="11449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0" rIns="19050" bIns="0" numCol="1" spcCol="1270" anchor="ctr" anchorCtr="0">
          <a:noAutofit/>
        </a:bodyPr>
        <a:lstStyle/>
        <a:p>
          <a:pPr lvl="0" algn="l" defTabSz="222250">
            <a:lnSpc>
              <a:spcPct val="90000"/>
            </a:lnSpc>
            <a:spcBef>
              <a:spcPct val="0"/>
            </a:spcBef>
            <a:spcAft>
              <a:spcPct val="35000"/>
            </a:spcAft>
          </a:pPr>
          <a:endParaRPr lang="es-CO" sz="500" kern="1200"/>
        </a:p>
      </dsp:txBody>
      <dsp:txXfrm>
        <a:off x="6723530" y="3372105"/>
        <a:ext cx="132048" cy="114492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48170A-165A-4FB8-BF42-B031466275CA}">
      <dsp:nvSpPr>
        <dsp:cNvPr id="0" name=""/>
        <dsp:cNvSpPr/>
      </dsp:nvSpPr>
      <dsp:spPr>
        <a:xfrm>
          <a:off x="1571482" y="0"/>
          <a:ext cx="4376909" cy="4376909"/>
        </a:xfrm>
        <a:prstGeom prst="diamond">
          <a:avLst/>
        </a:prstGeom>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6350" cap="flat" cmpd="sng" algn="ctr">
          <a:solidFill>
            <a:schemeClr val="accent4"/>
          </a:solidFill>
          <a:prstDash val="solid"/>
          <a:miter lim="800000"/>
        </a:ln>
        <a:effectLst/>
      </dsp:spPr>
      <dsp:style>
        <a:lnRef idx="1">
          <a:schemeClr val="accent4"/>
        </a:lnRef>
        <a:fillRef idx="2">
          <a:schemeClr val="accent4"/>
        </a:fillRef>
        <a:effectRef idx="1">
          <a:schemeClr val="accent4"/>
        </a:effectRef>
        <a:fontRef idx="minor">
          <a:schemeClr val="dk1"/>
        </a:fontRef>
      </dsp:style>
    </dsp:sp>
    <dsp:sp modelId="{28146273-CC6C-4A4B-A822-40F4A7263081}">
      <dsp:nvSpPr>
        <dsp:cNvPr id="0" name=""/>
        <dsp:cNvSpPr/>
      </dsp:nvSpPr>
      <dsp:spPr>
        <a:xfrm>
          <a:off x="963293" y="415806"/>
          <a:ext cx="2673955" cy="1706994"/>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ts val="0"/>
            </a:spcAft>
          </a:pPr>
          <a:r>
            <a:rPr lang="es-CO" sz="1600" b="1" kern="1200" dirty="0" smtClean="0">
              <a:latin typeface="Arial" pitchFamily="34" charset="0"/>
              <a:cs typeface="Arial" pitchFamily="34" charset="0"/>
            </a:rPr>
            <a:t>Inclusión</a:t>
          </a:r>
        </a:p>
        <a:p>
          <a:pPr lvl="0" algn="ctr" defTabSz="711200">
            <a:lnSpc>
              <a:spcPct val="90000"/>
            </a:lnSpc>
            <a:spcBef>
              <a:spcPct val="0"/>
            </a:spcBef>
            <a:spcAft>
              <a:spcPts val="0"/>
            </a:spcAft>
          </a:pPr>
          <a:r>
            <a:rPr lang="es-CO" sz="1600" b="1" kern="1200" dirty="0" smtClean="0">
              <a:latin typeface="Arial" pitchFamily="34" charset="0"/>
              <a:cs typeface="Arial" pitchFamily="34" charset="0"/>
            </a:rPr>
            <a:t> </a:t>
          </a:r>
          <a:endParaRPr lang="es-CO" sz="1600" b="0" kern="1200" dirty="0" smtClean="0">
            <a:latin typeface="Arial" pitchFamily="34" charset="0"/>
            <a:cs typeface="Arial" pitchFamily="34" charset="0"/>
          </a:endParaRPr>
        </a:p>
        <a:p>
          <a:pPr lvl="0" algn="ctr" defTabSz="711200">
            <a:lnSpc>
              <a:spcPct val="90000"/>
            </a:lnSpc>
            <a:spcBef>
              <a:spcPct val="0"/>
            </a:spcBef>
            <a:spcAft>
              <a:spcPct val="35000"/>
            </a:spcAft>
          </a:pPr>
          <a:r>
            <a:rPr lang="es-CO" sz="1600" kern="1200" dirty="0" smtClean="0">
              <a:latin typeface="Arial" pitchFamily="34" charset="0"/>
              <a:cs typeface="Arial" pitchFamily="34" charset="0"/>
            </a:rPr>
            <a:t>UNESCO (2004)</a:t>
          </a:r>
        </a:p>
        <a:p>
          <a:pPr lvl="0" algn="ctr" defTabSz="711200">
            <a:lnSpc>
              <a:spcPct val="90000"/>
            </a:lnSpc>
            <a:spcBef>
              <a:spcPct val="0"/>
            </a:spcBef>
            <a:spcAft>
              <a:spcPct val="35000"/>
            </a:spcAft>
          </a:pPr>
          <a:r>
            <a:rPr lang="es-CO" sz="1600" kern="1200" dirty="0" smtClean="0">
              <a:latin typeface="Arial" pitchFamily="34" charset="0"/>
              <a:cs typeface="Arial" pitchFamily="34" charset="0"/>
            </a:rPr>
            <a:t>Villeros (2015)</a:t>
          </a:r>
          <a:endParaRPr lang="es-CO" sz="1600" b="0" kern="1200" dirty="0">
            <a:latin typeface="Arial" pitchFamily="34" charset="0"/>
            <a:cs typeface="Arial" pitchFamily="34" charset="0"/>
          </a:endParaRPr>
        </a:p>
      </dsp:txBody>
      <dsp:txXfrm>
        <a:off x="1046622" y="499135"/>
        <a:ext cx="2507297" cy="1540336"/>
      </dsp:txXfrm>
    </dsp:sp>
    <dsp:sp modelId="{A8794134-09D3-46DE-A8BF-AF39DF096BA4}">
      <dsp:nvSpPr>
        <dsp:cNvPr id="0" name=""/>
        <dsp:cNvSpPr/>
      </dsp:nvSpPr>
      <dsp:spPr>
        <a:xfrm>
          <a:off x="3835385" y="417820"/>
          <a:ext cx="2707651" cy="1706994"/>
        </a:xfrm>
        <a:prstGeom prst="roundRect">
          <a:avLst/>
        </a:prstGeom>
        <a:solidFill>
          <a:schemeClr val="accent5">
            <a:hueOff val="-2451115"/>
            <a:satOff val="-3409"/>
            <a:lumOff val="-1307"/>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endParaRPr lang="es-CO" sz="1800" b="1" kern="1200" dirty="0" smtClean="0">
            <a:latin typeface="Arial" pitchFamily="34" charset="0"/>
            <a:cs typeface="Arial" pitchFamily="34" charset="0"/>
          </a:endParaRPr>
        </a:p>
        <a:p>
          <a:pPr lvl="0" algn="ctr" defTabSz="800100">
            <a:lnSpc>
              <a:spcPct val="90000"/>
            </a:lnSpc>
            <a:spcBef>
              <a:spcPct val="0"/>
            </a:spcBef>
            <a:spcAft>
              <a:spcPct val="35000"/>
            </a:spcAft>
          </a:pPr>
          <a:r>
            <a:rPr lang="es-CO" sz="1600" b="1" kern="1200" dirty="0" smtClean="0">
              <a:latin typeface="Arial" pitchFamily="34" charset="0"/>
              <a:cs typeface="Arial" pitchFamily="34" charset="0"/>
            </a:rPr>
            <a:t>De integración a inclusión en Colombia </a:t>
          </a:r>
        </a:p>
        <a:p>
          <a:pPr lvl="0" algn="ctr" defTabSz="800100">
            <a:lnSpc>
              <a:spcPct val="90000"/>
            </a:lnSpc>
            <a:spcBef>
              <a:spcPct val="0"/>
            </a:spcBef>
            <a:spcAft>
              <a:spcPct val="35000"/>
            </a:spcAft>
          </a:pPr>
          <a:r>
            <a:rPr lang="es-CO" sz="1600" kern="1200" dirty="0" smtClean="0">
              <a:latin typeface="Arial" pitchFamily="34" charset="0"/>
              <a:cs typeface="Arial" pitchFamily="34" charset="0"/>
            </a:rPr>
            <a:t>Sacristán (2012)</a:t>
          </a:r>
        </a:p>
        <a:p>
          <a:pPr lvl="0" algn="ctr" defTabSz="800100">
            <a:lnSpc>
              <a:spcPct val="90000"/>
            </a:lnSpc>
            <a:spcBef>
              <a:spcPct val="0"/>
            </a:spcBef>
            <a:spcAft>
              <a:spcPct val="35000"/>
            </a:spcAft>
          </a:pPr>
          <a:r>
            <a:rPr lang="es-CO" sz="1600" kern="1200" dirty="0" smtClean="0">
              <a:latin typeface="Arial" pitchFamily="34" charset="0"/>
              <a:cs typeface="Arial" pitchFamily="34" charset="0"/>
            </a:rPr>
            <a:t>Ainscow &amp; Booth (2000) </a:t>
          </a:r>
        </a:p>
        <a:p>
          <a:pPr lvl="0" algn="ctr" defTabSz="800100">
            <a:lnSpc>
              <a:spcPct val="90000"/>
            </a:lnSpc>
            <a:spcBef>
              <a:spcPct val="0"/>
            </a:spcBef>
            <a:spcAft>
              <a:spcPct val="35000"/>
            </a:spcAft>
          </a:pPr>
          <a:endParaRPr lang="es-CO" sz="2000" b="0" kern="1200" dirty="0">
            <a:latin typeface="Arial" pitchFamily="34" charset="0"/>
            <a:cs typeface="Arial" pitchFamily="34" charset="0"/>
          </a:endParaRPr>
        </a:p>
      </dsp:txBody>
      <dsp:txXfrm>
        <a:off x="3918714" y="501149"/>
        <a:ext cx="2540993" cy="1540336"/>
      </dsp:txXfrm>
    </dsp:sp>
    <dsp:sp modelId="{9E576003-6ED7-4BE5-94DD-1B6A30966386}">
      <dsp:nvSpPr>
        <dsp:cNvPr id="0" name=""/>
        <dsp:cNvSpPr/>
      </dsp:nvSpPr>
      <dsp:spPr>
        <a:xfrm>
          <a:off x="902464" y="2256019"/>
          <a:ext cx="2749763" cy="1706994"/>
        </a:xfrm>
        <a:prstGeom prst="roundRect">
          <a:avLst/>
        </a:prstGeom>
        <a:solidFill>
          <a:schemeClr val="accent2"/>
        </a:solidFill>
        <a:ln w="19050" cap="flat" cmpd="sng" algn="ctr">
          <a:solidFill>
            <a:schemeClr val="lt1"/>
          </a:solidFill>
          <a:prstDash val="solid"/>
          <a:miter lim="800000"/>
        </a:ln>
        <a:effectLst/>
      </dsp:spPr>
      <dsp:style>
        <a:lnRef idx="3">
          <a:schemeClr val="lt1"/>
        </a:lnRef>
        <a:fillRef idx="1">
          <a:schemeClr val="accent2"/>
        </a:fillRef>
        <a:effectRef idx="1">
          <a:schemeClr val="accent2"/>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endParaRPr lang="es-CO" sz="1800" b="1" kern="1200" dirty="0" smtClean="0">
            <a:latin typeface="Arial" pitchFamily="34" charset="0"/>
            <a:cs typeface="Arial" pitchFamily="34" charset="0"/>
          </a:endParaRPr>
        </a:p>
        <a:p>
          <a:pPr lvl="0" algn="ctr" defTabSz="800100">
            <a:lnSpc>
              <a:spcPct val="90000"/>
            </a:lnSpc>
            <a:spcBef>
              <a:spcPct val="0"/>
            </a:spcBef>
            <a:spcAft>
              <a:spcPct val="35000"/>
            </a:spcAft>
          </a:pPr>
          <a:endParaRPr lang="es-CO" sz="1800" b="1" kern="1200" dirty="0" smtClean="0">
            <a:latin typeface="Arial" pitchFamily="34" charset="0"/>
            <a:cs typeface="Arial" pitchFamily="34" charset="0"/>
          </a:endParaRPr>
        </a:p>
        <a:p>
          <a:pPr lvl="0" algn="ctr" defTabSz="800100">
            <a:lnSpc>
              <a:spcPct val="90000"/>
            </a:lnSpc>
            <a:spcBef>
              <a:spcPct val="0"/>
            </a:spcBef>
            <a:spcAft>
              <a:spcPct val="35000"/>
            </a:spcAft>
          </a:pPr>
          <a:endParaRPr lang="es-CO" sz="1600" b="1" kern="1200" dirty="0" smtClean="0">
            <a:latin typeface="Arial" pitchFamily="34" charset="0"/>
            <a:cs typeface="Arial" pitchFamily="34" charset="0"/>
          </a:endParaRPr>
        </a:p>
        <a:p>
          <a:pPr lvl="0" algn="ctr" defTabSz="800100">
            <a:lnSpc>
              <a:spcPct val="90000"/>
            </a:lnSpc>
            <a:spcBef>
              <a:spcPct val="0"/>
            </a:spcBef>
            <a:spcAft>
              <a:spcPct val="35000"/>
            </a:spcAft>
          </a:pPr>
          <a:r>
            <a:rPr lang="es-CO" sz="1600" b="1" kern="1200" dirty="0" smtClean="0">
              <a:latin typeface="Arial" pitchFamily="34" charset="0"/>
              <a:cs typeface="Arial" pitchFamily="34" charset="0"/>
            </a:rPr>
            <a:t>Practicas pedagógicas inclusivas</a:t>
          </a:r>
        </a:p>
        <a:p>
          <a:pPr lvl="0" algn="ctr" defTabSz="800100">
            <a:lnSpc>
              <a:spcPct val="90000"/>
            </a:lnSpc>
            <a:spcBef>
              <a:spcPct val="0"/>
            </a:spcBef>
            <a:spcAft>
              <a:spcPct val="35000"/>
            </a:spcAft>
          </a:pPr>
          <a:r>
            <a:rPr lang="es-CO" sz="1600" kern="1200" dirty="0" smtClean="0"/>
            <a:t>Manghi (s.f)</a:t>
          </a:r>
        </a:p>
        <a:p>
          <a:pPr lvl="0" algn="ctr" defTabSz="800100">
            <a:lnSpc>
              <a:spcPct val="90000"/>
            </a:lnSpc>
            <a:spcBef>
              <a:spcPct val="0"/>
            </a:spcBef>
            <a:spcAft>
              <a:spcPct val="35000"/>
            </a:spcAft>
          </a:pPr>
          <a:r>
            <a:rPr lang="es-CO" sz="1600" kern="1200" dirty="0" smtClean="0"/>
            <a:t>Arias (2007) </a:t>
          </a:r>
        </a:p>
        <a:p>
          <a:pPr lvl="0" algn="ctr" defTabSz="800100">
            <a:lnSpc>
              <a:spcPct val="90000"/>
            </a:lnSpc>
            <a:spcBef>
              <a:spcPct val="0"/>
            </a:spcBef>
            <a:spcAft>
              <a:spcPct val="35000"/>
            </a:spcAft>
          </a:pPr>
          <a:r>
            <a:rPr lang="es-CO" sz="1600" kern="1200" dirty="0" smtClean="0"/>
            <a:t>Blanco R. (2006) </a:t>
          </a:r>
        </a:p>
        <a:p>
          <a:pPr lvl="0" algn="ctr" defTabSz="800100">
            <a:lnSpc>
              <a:spcPct val="90000"/>
            </a:lnSpc>
            <a:spcBef>
              <a:spcPct val="0"/>
            </a:spcBef>
            <a:spcAft>
              <a:spcPct val="35000"/>
            </a:spcAft>
          </a:pPr>
          <a:endParaRPr lang="es-CO" sz="1800" kern="1200" dirty="0" smtClean="0"/>
        </a:p>
        <a:p>
          <a:pPr lvl="0" algn="ctr" defTabSz="800100">
            <a:lnSpc>
              <a:spcPct val="90000"/>
            </a:lnSpc>
            <a:spcBef>
              <a:spcPct val="0"/>
            </a:spcBef>
            <a:spcAft>
              <a:spcPct val="35000"/>
            </a:spcAft>
          </a:pPr>
          <a:endParaRPr lang="es-CO" sz="1800" b="1" kern="1200" dirty="0" smtClean="0">
            <a:latin typeface="Arial" pitchFamily="34" charset="0"/>
            <a:cs typeface="Arial" pitchFamily="34" charset="0"/>
          </a:endParaRPr>
        </a:p>
        <a:p>
          <a:pPr lvl="0" algn="ctr" defTabSz="800100">
            <a:lnSpc>
              <a:spcPct val="90000"/>
            </a:lnSpc>
            <a:spcBef>
              <a:spcPct val="0"/>
            </a:spcBef>
            <a:spcAft>
              <a:spcPct val="35000"/>
            </a:spcAft>
          </a:pPr>
          <a:endParaRPr lang="es-CO" sz="1800" b="1" kern="1200" dirty="0" smtClean="0">
            <a:latin typeface="Arial" pitchFamily="34" charset="0"/>
            <a:cs typeface="Arial" pitchFamily="34" charset="0"/>
          </a:endParaRPr>
        </a:p>
      </dsp:txBody>
      <dsp:txXfrm>
        <a:off x="985793" y="2339348"/>
        <a:ext cx="2583105" cy="1540336"/>
      </dsp:txXfrm>
    </dsp:sp>
    <dsp:sp modelId="{7D108E9C-16BB-4BCC-A9B5-31A010FDB805}">
      <dsp:nvSpPr>
        <dsp:cNvPr id="0" name=""/>
        <dsp:cNvSpPr/>
      </dsp:nvSpPr>
      <dsp:spPr>
        <a:xfrm>
          <a:off x="3926231" y="2256037"/>
          <a:ext cx="2589425" cy="1706994"/>
        </a:xfrm>
        <a:prstGeom prst="roundRect">
          <a:avLst/>
        </a:prstGeom>
        <a:solidFill>
          <a:schemeClr val="accent5">
            <a:hueOff val="-7353345"/>
            <a:satOff val="-10228"/>
            <a:lumOff val="-3922"/>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ts val="42"/>
            </a:spcAft>
          </a:pPr>
          <a:endParaRPr lang="es-CO" sz="2000" b="0" kern="1200" dirty="0" smtClean="0">
            <a:latin typeface="Arial" pitchFamily="34" charset="0"/>
            <a:cs typeface="Arial" pitchFamily="34" charset="0"/>
          </a:endParaRPr>
        </a:p>
        <a:p>
          <a:pPr lvl="0" algn="ctr" defTabSz="889000">
            <a:lnSpc>
              <a:spcPct val="100000"/>
            </a:lnSpc>
            <a:spcBef>
              <a:spcPct val="0"/>
            </a:spcBef>
            <a:spcAft>
              <a:spcPts val="42"/>
            </a:spcAft>
          </a:pPr>
          <a:endParaRPr lang="es-CO" sz="1800" b="1" kern="1200" dirty="0" smtClean="0">
            <a:latin typeface="Arial" pitchFamily="34" charset="0"/>
            <a:cs typeface="Arial" pitchFamily="34" charset="0"/>
          </a:endParaRPr>
        </a:p>
        <a:p>
          <a:pPr lvl="0" algn="ctr" defTabSz="889000">
            <a:lnSpc>
              <a:spcPct val="100000"/>
            </a:lnSpc>
            <a:spcBef>
              <a:spcPct val="0"/>
            </a:spcBef>
            <a:spcAft>
              <a:spcPts val="42"/>
            </a:spcAft>
          </a:pPr>
          <a:endParaRPr lang="es-CO" sz="1600" b="1" kern="1200" dirty="0" smtClean="0">
            <a:latin typeface="Arial" pitchFamily="34" charset="0"/>
            <a:cs typeface="Arial" pitchFamily="34" charset="0"/>
          </a:endParaRPr>
        </a:p>
        <a:p>
          <a:pPr lvl="0" algn="ctr" defTabSz="889000">
            <a:lnSpc>
              <a:spcPct val="100000"/>
            </a:lnSpc>
            <a:spcBef>
              <a:spcPct val="0"/>
            </a:spcBef>
            <a:spcAft>
              <a:spcPts val="42"/>
            </a:spcAft>
          </a:pPr>
          <a:r>
            <a:rPr lang="es-CO" sz="1600" b="1" kern="1200" dirty="0" smtClean="0">
              <a:latin typeface="Arial" pitchFamily="34" charset="0"/>
              <a:cs typeface="Arial" pitchFamily="34" charset="0"/>
            </a:rPr>
            <a:t>La familia y la discapacidad </a:t>
          </a:r>
        </a:p>
        <a:p>
          <a:pPr lvl="0" algn="ctr" defTabSz="889000">
            <a:lnSpc>
              <a:spcPct val="100000"/>
            </a:lnSpc>
            <a:spcBef>
              <a:spcPct val="0"/>
            </a:spcBef>
            <a:spcAft>
              <a:spcPts val="42"/>
            </a:spcAft>
          </a:pPr>
          <a:endParaRPr lang="es-CO" sz="1600" b="1" kern="1200" dirty="0" smtClean="0">
            <a:latin typeface="Arial" pitchFamily="34" charset="0"/>
            <a:cs typeface="Arial" pitchFamily="34" charset="0"/>
          </a:endParaRPr>
        </a:p>
        <a:p>
          <a:pPr lvl="0" algn="ctr" defTabSz="889000">
            <a:lnSpc>
              <a:spcPct val="100000"/>
            </a:lnSpc>
            <a:spcBef>
              <a:spcPct val="0"/>
            </a:spcBef>
            <a:spcAft>
              <a:spcPts val="42"/>
            </a:spcAft>
          </a:pPr>
          <a:r>
            <a:rPr lang="es-CO" sz="1600" kern="1200" dirty="0" smtClean="0">
              <a:latin typeface="Arial" pitchFamily="34" charset="0"/>
              <a:cs typeface="Arial" pitchFamily="34" charset="0"/>
            </a:rPr>
            <a:t>Abad (2016)</a:t>
          </a:r>
        </a:p>
        <a:p>
          <a:pPr lvl="0" algn="ctr" defTabSz="889000">
            <a:lnSpc>
              <a:spcPct val="100000"/>
            </a:lnSpc>
            <a:spcBef>
              <a:spcPct val="0"/>
            </a:spcBef>
            <a:spcAft>
              <a:spcPts val="42"/>
            </a:spcAft>
          </a:pPr>
          <a:r>
            <a:rPr lang="es-CO" sz="1600" b="0" kern="1200" dirty="0" smtClean="0">
              <a:latin typeface="Arial" pitchFamily="34" charset="0"/>
              <a:cs typeface="Arial" pitchFamily="34" charset="0"/>
            </a:rPr>
            <a:t>Sarto (2001) </a:t>
          </a:r>
        </a:p>
        <a:p>
          <a:pPr lvl="0" algn="ctr" defTabSz="889000">
            <a:lnSpc>
              <a:spcPct val="100000"/>
            </a:lnSpc>
            <a:spcBef>
              <a:spcPct val="0"/>
            </a:spcBef>
            <a:spcAft>
              <a:spcPts val="42"/>
            </a:spcAft>
          </a:pPr>
          <a:endParaRPr lang="es-CO" sz="2000" b="0" kern="1200" dirty="0" smtClean="0">
            <a:latin typeface="Arial" pitchFamily="34" charset="0"/>
            <a:cs typeface="Arial" pitchFamily="34" charset="0"/>
          </a:endParaRPr>
        </a:p>
        <a:p>
          <a:pPr lvl="0" algn="ctr" defTabSz="889000">
            <a:lnSpc>
              <a:spcPct val="100000"/>
            </a:lnSpc>
            <a:spcBef>
              <a:spcPct val="0"/>
            </a:spcBef>
            <a:spcAft>
              <a:spcPts val="42"/>
            </a:spcAft>
          </a:pPr>
          <a:endParaRPr lang="es-CO" sz="2000" b="0" kern="1200" dirty="0" smtClean="0">
            <a:latin typeface="Arial" pitchFamily="34" charset="0"/>
            <a:cs typeface="Arial" pitchFamily="34" charset="0"/>
          </a:endParaRPr>
        </a:p>
        <a:p>
          <a:pPr lvl="0" algn="ctr" defTabSz="889000">
            <a:lnSpc>
              <a:spcPct val="100000"/>
            </a:lnSpc>
            <a:spcBef>
              <a:spcPct val="0"/>
            </a:spcBef>
            <a:spcAft>
              <a:spcPts val="42"/>
            </a:spcAft>
          </a:pPr>
          <a:endParaRPr lang="es-CO" sz="2000" b="0" kern="1200" dirty="0">
            <a:latin typeface="Arial" pitchFamily="34" charset="0"/>
            <a:cs typeface="Arial" pitchFamily="34" charset="0"/>
          </a:endParaRPr>
        </a:p>
      </dsp:txBody>
      <dsp:txXfrm>
        <a:off x="4009560" y="2339366"/>
        <a:ext cx="2422767" cy="154033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2AD5CB-39F0-4E0E-8D8A-91D87265819B}">
      <dsp:nvSpPr>
        <dsp:cNvPr id="0" name=""/>
        <dsp:cNvSpPr/>
      </dsp:nvSpPr>
      <dsp:spPr>
        <a:xfrm>
          <a:off x="2236752" y="455139"/>
          <a:ext cx="1863328" cy="707706"/>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CO" sz="1900" b="1" kern="1200" dirty="0" smtClean="0"/>
            <a:t>CUALITATIVA</a:t>
          </a:r>
          <a:endParaRPr lang="es-ES" sz="1900" b="1" kern="1200" dirty="0"/>
        </a:p>
      </dsp:txBody>
      <dsp:txXfrm>
        <a:off x="2271299" y="489686"/>
        <a:ext cx="1794234" cy="638612"/>
      </dsp:txXfrm>
    </dsp:sp>
    <dsp:sp modelId="{1E2E431F-3EA5-4466-BE33-A2C2E5B0D9F3}">
      <dsp:nvSpPr>
        <dsp:cNvPr id="0" name=""/>
        <dsp:cNvSpPr/>
      </dsp:nvSpPr>
      <dsp:spPr>
        <a:xfrm>
          <a:off x="839229" y="828417"/>
          <a:ext cx="3232073" cy="3232073"/>
        </a:xfrm>
        <a:custGeom>
          <a:avLst/>
          <a:gdLst/>
          <a:ahLst/>
          <a:cxnLst/>
          <a:rect l="0" t="0" r="0" b="0"/>
          <a:pathLst>
            <a:path>
              <a:moveTo>
                <a:pt x="2607063" y="339541"/>
              </a:moveTo>
              <a:arcTo wR="1616036" hR="1616036" stAng="18469472" swAng="1764302"/>
            </a:path>
          </a:pathLst>
        </a:custGeom>
        <a:noFill/>
        <a:ln w="6350" cap="flat" cmpd="sng" algn="ctr">
          <a:solidFill>
            <a:schemeClr val="accent5">
              <a:hueOff val="0"/>
              <a:satOff val="0"/>
              <a:lumOff val="0"/>
              <a:alphaOff val="0"/>
            </a:schemeClr>
          </a:solidFill>
          <a:prstDash val="solid"/>
          <a:miter lim="800000"/>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2C808CDE-0428-4824-AE79-D8A5D96179FF}">
      <dsp:nvSpPr>
        <dsp:cNvPr id="0" name=""/>
        <dsp:cNvSpPr/>
      </dsp:nvSpPr>
      <dsp:spPr>
        <a:xfrm>
          <a:off x="3481132" y="1826704"/>
          <a:ext cx="1863328" cy="1211163"/>
        </a:xfrm>
        <a:prstGeom prst="roundRect">
          <a:avLst/>
        </a:prstGeom>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w="6350" cap="flat" cmpd="sng" algn="ctr">
          <a:solidFill>
            <a:schemeClr val="accent2"/>
          </a:solidFill>
          <a:prstDash val="solid"/>
          <a:miter lim="800000"/>
        </a:ln>
        <a:effectLst/>
        <a:scene3d>
          <a:camera prst="orthographicFront"/>
          <a:lightRig rig="flat" dir="t"/>
        </a:scene3d>
        <a:sp3d/>
      </dsp:spPr>
      <dsp:style>
        <a:lnRef idx="1">
          <a:schemeClr val="accent2"/>
        </a:lnRef>
        <a:fillRef idx="3">
          <a:schemeClr val="accent2"/>
        </a:fillRef>
        <a:effectRef idx="2">
          <a:schemeClr val="accent2"/>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CO" sz="1900" b="1" kern="1200" dirty="0" smtClean="0"/>
            <a:t>ENFOQUE INVESTIGACIÓN ACCIÓN</a:t>
          </a:r>
          <a:endParaRPr lang="es-ES" sz="1900" b="1" kern="1200" dirty="0"/>
        </a:p>
      </dsp:txBody>
      <dsp:txXfrm>
        <a:off x="3540256" y="1885828"/>
        <a:ext cx="1745080" cy="1092915"/>
      </dsp:txXfrm>
    </dsp:sp>
    <dsp:sp modelId="{FC0B2AE1-350A-4B76-B16A-AEF81234FE38}">
      <dsp:nvSpPr>
        <dsp:cNvPr id="0" name=""/>
        <dsp:cNvSpPr/>
      </dsp:nvSpPr>
      <dsp:spPr>
        <a:xfrm>
          <a:off x="1551525" y="56558"/>
          <a:ext cx="3232073" cy="3232073"/>
        </a:xfrm>
        <a:custGeom>
          <a:avLst/>
          <a:gdLst/>
          <a:ahLst/>
          <a:cxnLst/>
          <a:rect l="0" t="0" r="0" b="0"/>
          <a:pathLst>
            <a:path>
              <a:moveTo>
                <a:pt x="2468161" y="2989156"/>
              </a:moveTo>
              <a:arcTo wR="1616036" hR="1616036" stAng="3490637" swAng="3201344"/>
            </a:path>
          </a:pathLst>
        </a:custGeom>
        <a:noFill/>
        <a:ln w="6350" cap="flat" cmpd="sng" algn="ctr">
          <a:solidFill>
            <a:schemeClr val="accent5">
              <a:hueOff val="-3676673"/>
              <a:satOff val="-5114"/>
              <a:lumOff val="-1961"/>
              <a:alphaOff val="0"/>
            </a:schemeClr>
          </a:solidFill>
          <a:prstDash val="solid"/>
          <a:miter lim="800000"/>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17D6722D-F01C-48BF-8D55-C623BAE0B732}">
      <dsp:nvSpPr>
        <dsp:cNvPr id="0" name=""/>
        <dsp:cNvSpPr/>
      </dsp:nvSpPr>
      <dsp:spPr>
        <a:xfrm>
          <a:off x="760329" y="1767563"/>
          <a:ext cx="2501014" cy="1402793"/>
        </a:xfrm>
        <a:prstGeom prst="roundRect">
          <a:avLst/>
        </a:prstGeom>
        <a:gradFill rotWithShape="0">
          <a:gsLst>
            <a:gs pos="0">
              <a:schemeClr val="accent5">
                <a:hueOff val="-7353345"/>
                <a:satOff val="-10228"/>
                <a:lumOff val="-3922"/>
                <a:alphaOff val="0"/>
                <a:satMod val="103000"/>
                <a:lumMod val="102000"/>
                <a:tint val="94000"/>
              </a:schemeClr>
            </a:gs>
            <a:gs pos="50000">
              <a:schemeClr val="accent5">
                <a:hueOff val="-7353345"/>
                <a:satOff val="-10228"/>
                <a:lumOff val="-3922"/>
                <a:alphaOff val="0"/>
                <a:satMod val="110000"/>
                <a:lumMod val="100000"/>
                <a:shade val="100000"/>
              </a:schemeClr>
            </a:gs>
            <a:gs pos="100000">
              <a:schemeClr val="accent5">
                <a:hueOff val="-7353345"/>
                <a:satOff val="-10228"/>
                <a:lumOff val="-3922"/>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b="1" kern="1200" dirty="0" smtClean="0"/>
            <a:t>Población: 40 niños de grado 0 y 1 B</a:t>
          </a:r>
        </a:p>
        <a:p>
          <a:pPr lvl="0" algn="ctr" defTabSz="711200">
            <a:lnSpc>
              <a:spcPct val="90000"/>
            </a:lnSpc>
            <a:spcBef>
              <a:spcPct val="0"/>
            </a:spcBef>
            <a:spcAft>
              <a:spcPct val="35000"/>
            </a:spcAft>
          </a:pPr>
          <a:r>
            <a:rPr lang="es-ES" sz="1600" b="1" kern="1200" dirty="0" smtClean="0"/>
            <a:t>3 niños discapacidad</a:t>
          </a:r>
        </a:p>
        <a:p>
          <a:pPr lvl="0" algn="ctr" defTabSz="711200">
            <a:lnSpc>
              <a:spcPct val="90000"/>
            </a:lnSpc>
            <a:spcBef>
              <a:spcPct val="0"/>
            </a:spcBef>
            <a:spcAft>
              <a:spcPct val="35000"/>
            </a:spcAft>
          </a:pPr>
          <a:r>
            <a:rPr lang="es-CO" sz="1600" b="1" kern="1200" dirty="0" smtClean="0"/>
            <a:t>Instrumentos : Objetivo 1 ficha de observación</a:t>
          </a:r>
          <a:endParaRPr lang="es-ES" sz="1600" b="1" kern="1200" dirty="0"/>
        </a:p>
      </dsp:txBody>
      <dsp:txXfrm>
        <a:off x="828808" y="1836042"/>
        <a:ext cx="2364056" cy="1265835"/>
      </dsp:txXfrm>
    </dsp:sp>
    <dsp:sp modelId="{8BEDEDD6-2DF2-4091-8B5E-38DD14EB64B0}">
      <dsp:nvSpPr>
        <dsp:cNvPr id="0" name=""/>
        <dsp:cNvSpPr/>
      </dsp:nvSpPr>
      <dsp:spPr>
        <a:xfrm>
          <a:off x="2385381" y="749177"/>
          <a:ext cx="3232073" cy="3232073"/>
        </a:xfrm>
        <a:custGeom>
          <a:avLst/>
          <a:gdLst/>
          <a:ahLst/>
          <a:cxnLst/>
          <a:rect l="0" t="0" r="0" b="0"/>
          <a:pathLst>
            <a:path>
              <a:moveTo>
                <a:pt x="117316" y="1011542"/>
              </a:moveTo>
              <a:arcTo wR="1616036" hR="1616036" stAng="12117972" swAng="1550859"/>
            </a:path>
          </a:pathLst>
        </a:custGeom>
        <a:noFill/>
        <a:ln w="6350" cap="flat" cmpd="sng" algn="ctr">
          <a:solidFill>
            <a:schemeClr val="accent5">
              <a:hueOff val="-7353345"/>
              <a:satOff val="-10228"/>
              <a:lumOff val="-3922"/>
              <a:alphaOff val="0"/>
            </a:schemeClr>
          </a:solidFill>
          <a:prstDash val="solid"/>
          <a:miter lim="800000"/>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ctr"/>
          <a:lstStyle>
            <a:lvl1pPr algn="ctr">
              <a:defRPr sz="4800">
                <a:latin typeface="Arial" panose="020B0604020202020204" pitchFamily="34" charset="0"/>
                <a:cs typeface="Arial" panose="020B0604020202020204" pitchFamily="34" charset="0"/>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Tree>
    <p:extLst>
      <p:ext uri="{BB962C8B-B14F-4D97-AF65-F5344CB8AC3E}">
        <p14:creationId xmlns:p14="http://schemas.microsoft.com/office/powerpoint/2010/main" val="988832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10"/>
          </p:nvPr>
        </p:nvSpPr>
        <p:spPr/>
        <p:txBody>
          <a:bodyPr/>
          <a:lstStyle/>
          <a:p>
            <a:fld id="{0228C744-3DA9-4ADC-A271-4FA440FA32D1}" type="datetimeFigureOut">
              <a:rPr lang="es-CO" smtClean="0"/>
              <a:t>09/04/2019</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1B2FEFBF-F76A-47B9-87EB-82EE3FAF806D}" type="slidenum">
              <a:rPr lang="es-CO" smtClean="0"/>
              <a:t>‹Nº›</a:t>
            </a:fld>
            <a:endParaRPr lang="es-CO"/>
          </a:p>
        </p:txBody>
      </p:sp>
    </p:spTree>
    <p:extLst>
      <p:ext uri="{BB962C8B-B14F-4D97-AF65-F5344CB8AC3E}">
        <p14:creationId xmlns:p14="http://schemas.microsoft.com/office/powerpoint/2010/main" val="23833446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contenido 2"/>
          <p:cNvSpPr>
            <a:spLocks noGrp="1"/>
          </p:cNvSpPr>
          <p:nvPr>
            <p:ph sz="half" idx="1"/>
          </p:nvPr>
        </p:nvSpPr>
        <p:spPr>
          <a:xfrm>
            <a:off x="6286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p:cNvSpPr>
            <a:spLocks noGrp="1"/>
          </p:cNvSpPr>
          <p:nvPr>
            <p:ph sz="half" idx="2"/>
          </p:nvPr>
        </p:nvSpPr>
        <p:spPr>
          <a:xfrm>
            <a:off x="46291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p:cNvSpPr>
            <a:spLocks noGrp="1"/>
          </p:cNvSpPr>
          <p:nvPr>
            <p:ph type="dt" sz="half" idx="10"/>
          </p:nvPr>
        </p:nvSpPr>
        <p:spPr/>
        <p:txBody>
          <a:bodyPr/>
          <a:lstStyle/>
          <a:p>
            <a:fld id="{0228C744-3DA9-4ADC-A271-4FA440FA32D1}" type="datetimeFigureOut">
              <a:rPr lang="es-CO" smtClean="0"/>
              <a:t>09/04/2019</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1B2FEFBF-F76A-47B9-87EB-82EE3FAF806D}" type="slidenum">
              <a:rPr lang="es-CO" smtClean="0"/>
              <a:t>‹Nº›</a:t>
            </a:fld>
            <a:endParaRPr lang="es-CO"/>
          </a:p>
        </p:txBody>
      </p:sp>
    </p:spTree>
    <p:extLst>
      <p:ext uri="{BB962C8B-B14F-4D97-AF65-F5344CB8AC3E}">
        <p14:creationId xmlns:p14="http://schemas.microsoft.com/office/powerpoint/2010/main" val="3077471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29841" y="365126"/>
            <a:ext cx="7886700" cy="1325563"/>
          </a:xfrm>
        </p:spPr>
        <p:txBody>
          <a:bodyPr/>
          <a:lstStyle/>
          <a:p>
            <a:r>
              <a:rPr lang="es-ES"/>
              <a:t>Haga clic para modificar el estilo de título del patrón</a:t>
            </a:r>
            <a:endParaRPr lang="es-CO"/>
          </a:p>
        </p:txBody>
      </p:sp>
      <p:sp>
        <p:nvSpPr>
          <p:cNvPr id="3" name="Marcador de texto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el estilo de texto del patrón</a:t>
            </a:r>
          </a:p>
        </p:txBody>
      </p:sp>
      <p:sp>
        <p:nvSpPr>
          <p:cNvPr id="4" name="Marcador de contenido 3"/>
          <p:cNvSpPr>
            <a:spLocks noGrp="1"/>
          </p:cNvSpPr>
          <p:nvPr>
            <p:ph sz="half" idx="2"/>
          </p:nvPr>
        </p:nvSpPr>
        <p:spPr>
          <a:xfrm>
            <a:off x="629842" y="2505075"/>
            <a:ext cx="3868340"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el estilo de texto del patrón</a:t>
            </a:r>
          </a:p>
        </p:txBody>
      </p:sp>
      <p:sp>
        <p:nvSpPr>
          <p:cNvPr id="6" name="Marcador de contenido 5"/>
          <p:cNvSpPr>
            <a:spLocks noGrp="1"/>
          </p:cNvSpPr>
          <p:nvPr>
            <p:ph sz="quarter" idx="4"/>
          </p:nvPr>
        </p:nvSpPr>
        <p:spPr>
          <a:xfrm>
            <a:off x="4629150" y="2505075"/>
            <a:ext cx="3887391"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p:cNvSpPr>
            <a:spLocks noGrp="1"/>
          </p:cNvSpPr>
          <p:nvPr>
            <p:ph type="dt" sz="half" idx="10"/>
          </p:nvPr>
        </p:nvSpPr>
        <p:spPr/>
        <p:txBody>
          <a:bodyPr/>
          <a:lstStyle/>
          <a:p>
            <a:fld id="{0228C744-3DA9-4ADC-A271-4FA440FA32D1}" type="datetimeFigureOut">
              <a:rPr lang="es-CO" smtClean="0"/>
              <a:t>09/04/2019</a:t>
            </a:fld>
            <a:endParaRPr lang="es-CO"/>
          </a:p>
        </p:txBody>
      </p:sp>
      <p:sp>
        <p:nvSpPr>
          <p:cNvPr id="8" name="Marcador de pie de página 7"/>
          <p:cNvSpPr>
            <a:spLocks noGrp="1"/>
          </p:cNvSpPr>
          <p:nvPr>
            <p:ph type="ftr" sz="quarter" idx="11"/>
          </p:nvPr>
        </p:nvSpPr>
        <p:spPr/>
        <p:txBody>
          <a:bodyPr/>
          <a:lstStyle/>
          <a:p>
            <a:endParaRPr lang="es-CO"/>
          </a:p>
        </p:txBody>
      </p:sp>
      <p:sp>
        <p:nvSpPr>
          <p:cNvPr id="9" name="Marcador de número de diapositiva 8"/>
          <p:cNvSpPr>
            <a:spLocks noGrp="1"/>
          </p:cNvSpPr>
          <p:nvPr>
            <p:ph type="sldNum" sz="quarter" idx="12"/>
          </p:nvPr>
        </p:nvSpPr>
        <p:spPr/>
        <p:txBody>
          <a:bodyPr/>
          <a:lstStyle/>
          <a:p>
            <a:fld id="{1B2FEFBF-F76A-47B9-87EB-82EE3FAF806D}" type="slidenum">
              <a:rPr lang="es-CO" smtClean="0"/>
              <a:t>‹Nº›</a:t>
            </a:fld>
            <a:endParaRPr lang="es-CO"/>
          </a:p>
        </p:txBody>
      </p:sp>
    </p:spTree>
    <p:extLst>
      <p:ext uri="{BB962C8B-B14F-4D97-AF65-F5344CB8AC3E}">
        <p14:creationId xmlns:p14="http://schemas.microsoft.com/office/powerpoint/2010/main" val="28289487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lum/>
          </a:blip>
          <a:srcRect/>
          <a:stretch>
            <a:fillRect t="-1000" b="-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A8E713-C6C1-4895-9EDF-9D8FC3C9D3AC}" type="datetimeFigureOut">
              <a:rPr lang="es-CO" smtClean="0"/>
              <a:t>09/04/2019</a:t>
            </a:fld>
            <a:endParaRPr lang="es-CO"/>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2A065E-B784-4001-8F75-65F71F0FB458}" type="slidenum">
              <a:rPr lang="es-CO" smtClean="0"/>
              <a:t>‹Nº›</a:t>
            </a:fld>
            <a:endParaRPr lang="es-CO"/>
          </a:p>
        </p:txBody>
      </p:sp>
    </p:spTree>
    <p:extLst>
      <p:ext uri="{BB962C8B-B14F-4D97-AF65-F5344CB8AC3E}">
        <p14:creationId xmlns:p14="http://schemas.microsoft.com/office/powerpoint/2010/main" val="2620075613"/>
      </p:ext>
    </p:extLst>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4.png"/><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41230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54832" y="1388223"/>
            <a:ext cx="7886700" cy="1325563"/>
          </a:xfrm>
        </p:spPr>
        <p:txBody>
          <a:bodyPr/>
          <a:lstStyle/>
          <a:p>
            <a:r>
              <a:rPr lang="es-ES" dirty="0"/>
              <a:t>MARCO REFERENCIAL (i)</a:t>
            </a:r>
            <a:endParaRPr lang="es-CO" dirty="0"/>
          </a:p>
        </p:txBody>
      </p:sp>
      <p:sp>
        <p:nvSpPr>
          <p:cNvPr id="7" name="Marcador de texto 2"/>
          <p:cNvSpPr>
            <a:spLocks noGrp="1"/>
          </p:cNvSpPr>
          <p:nvPr>
            <p:ph type="body" idx="1"/>
          </p:nvPr>
        </p:nvSpPr>
        <p:spPr>
          <a:xfrm>
            <a:off x="629842" y="2086629"/>
            <a:ext cx="7653546" cy="3153008"/>
          </a:xfrm>
        </p:spPr>
        <p:txBody>
          <a:bodyPr>
            <a:noAutofit/>
          </a:bodyPr>
          <a:lstStyle/>
          <a:p>
            <a:r>
              <a:rPr lang="es-ES" sz="1700" dirty="0"/>
              <a:t>Marco </a:t>
            </a:r>
            <a:r>
              <a:rPr lang="es-ES" sz="1700" dirty="0" smtClean="0"/>
              <a:t>Contextual</a:t>
            </a:r>
          </a:p>
          <a:p>
            <a:pPr>
              <a:lnSpc>
                <a:spcPct val="150000"/>
              </a:lnSpc>
            </a:pPr>
            <a:r>
              <a:rPr lang="es-ES" sz="1700" b="0" dirty="0" smtClean="0"/>
              <a:t>La sede María Luisa de la Espada esta ubicada en la zona urbana de la ciudad de Guadalajara de Buga, cuenta con 716 estudiantes desde preescolar hasta quinto en la jornada de la mañana y en la tarde ofrece educación flexible hasta grado noveno.</a:t>
            </a:r>
          </a:p>
          <a:p>
            <a:pPr>
              <a:lnSpc>
                <a:spcPct val="150000"/>
              </a:lnSpc>
            </a:pPr>
            <a:r>
              <a:rPr lang="es-ES" sz="1700" b="0" dirty="0" smtClean="0"/>
              <a:t>La investigación se realizó con el grado OA y 1B donde estaban matriculados 3 niños con necesidades educativas especiales, ya que son niños con retraso en el desarrollo cognitivo, déficit de atención  falta de autocontrol y Síndrome de Dandy Walker.</a:t>
            </a:r>
            <a:endParaRPr lang="es-CO" sz="1700" b="0" dirty="0"/>
          </a:p>
        </p:txBody>
      </p:sp>
    </p:spTree>
    <p:extLst>
      <p:ext uri="{BB962C8B-B14F-4D97-AF65-F5344CB8AC3E}">
        <p14:creationId xmlns:p14="http://schemas.microsoft.com/office/powerpoint/2010/main" val="21179706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9841" y="1050926"/>
            <a:ext cx="7886700" cy="1325563"/>
          </a:xfrm>
        </p:spPr>
        <p:txBody>
          <a:bodyPr/>
          <a:lstStyle/>
          <a:p>
            <a:r>
              <a:rPr lang="es-ES" dirty="0"/>
              <a:t>MARCO REFERENCIAL (ii)</a:t>
            </a:r>
            <a:endParaRPr lang="es-CO" dirty="0"/>
          </a:p>
        </p:txBody>
      </p:sp>
      <p:sp>
        <p:nvSpPr>
          <p:cNvPr id="5" name="Marcador de texto 4"/>
          <p:cNvSpPr>
            <a:spLocks noGrp="1"/>
          </p:cNvSpPr>
          <p:nvPr>
            <p:ph type="body" sz="quarter" idx="3"/>
          </p:nvPr>
        </p:nvSpPr>
        <p:spPr>
          <a:xfrm>
            <a:off x="627458" y="1681163"/>
            <a:ext cx="7889083" cy="823912"/>
          </a:xfrm>
        </p:spPr>
        <p:txBody>
          <a:bodyPr/>
          <a:lstStyle/>
          <a:p>
            <a:r>
              <a:rPr lang="es-ES" dirty="0"/>
              <a:t>Marco Legal</a:t>
            </a:r>
            <a:endParaRPr lang="es-CO" dirty="0"/>
          </a:p>
        </p:txBody>
      </p:sp>
      <p:sp>
        <p:nvSpPr>
          <p:cNvPr id="7" name="6 Marcador de contenido"/>
          <p:cNvSpPr txBox="1">
            <a:spLocks noGrp="1"/>
          </p:cNvSpPr>
          <p:nvPr>
            <p:ph sz="quarter" idx="4"/>
          </p:nvPr>
        </p:nvSpPr>
        <p:spPr>
          <a:xfrm>
            <a:off x="627063" y="2505075"/>
            <a:ext cx="7889875" cy="3334246"/>
          </a:xfrm>
          <a:prstGeom prst="rect">
            <a:avLst/>
          </a:prstGeom>
          <a:noFill/>
        </p:spPr>
        <p:txBody>
          <a:bodyPr wrap="square" rtlCol="0">
            <a:spAutoFit/>
          </a:bodyPr>
          <a:lstStyle/>
          <a:p>
            <a:pPr marL="285750" indent="-285750">
              <a:lnSpc>
                <a:spcPct val="100000"/>
              </a:lnSpc>
              <a:buFont typeface="Wingdings" pitchFamily="2" charset="2"/>
              <a:buChar char="ü"/>
            </a:pPr>
            <a:r>
              <a:rPr lang="es-CO" sz="1600" dirty="0" smtClean="0"/>
              <a:t>Constitución política de Colombia 1991</a:t>
            </a:r>
          </a:p>
          <a:p>
            <a:pPr marL="0" indent="0">
              <a:lnSpc>
                <a:spcPct val="100000"/>
              </a:lnSpc>
              <a:buNone/>
            </a:pPr>
            <a:endParaRPr lang="es-CO" sz="1600" dirty="0"/>
          </a:p>
          <a:p>
            <a:pPr marL="285750" indent="-285750">
              <a:lnSpc>
                <a:spcPct val="100000"/>
              </a:lnSpc>
              <a:buFont typeface="Wingdings" pitchFamily="2" charset="2"/>
              <a:buChar char="ü"/>
            </a:pPr>
            <a:r>
              <a:rPr lang="es-CO" sz="1600" dirty="0"/>
              <a:t> </a:t>
            </a:r>
            <a:r>
              <a:rPr lang="es-CO" sz="1600" dirty="0" smtClean="0"/>
              <a:t>Ley </a:t>
            </a:r>
            <a:r>
              <a:rPr lang="es-CO" sz="1600" dirty="0"/>
              <a:t>762 de </a:t>
            </a:r>
            <a:r>
              <a:rPr lang="es-CO" sz="1600" dirty="0" smtClean="0"/>
              <a:t>2002</a:t>
            </a:r>
          </a:p>
          <a:p>
            <a:pPr marL="0" indent="0">
              <a:lnSpc>
                <a:spcPct val="100000"/>
              </a:lnSpc>
              <a:buNone/>
            </a:pPr>
            <a:endParaRPr lang="es-CO" sz="1600" dirty="0" smtClean="0"/>
          </a:p>
          <a:p>
            <a:pPr marL="285750" indent="-285750">
              <a:lnSpc>
                <a:spcPct val="100000"/>
              </a:lnSpc>
              <a:buFont typeface="Wingdings" pitchFamily="2" charset="2"/>
              <a:buChar char="ü"/>
            </a:pPr>
            <a:r>
              <a:rPr lang="es-CO" sz="1600" dirty="0"/>
              <a:t>Ley 1145 de </a:t>
            </a:r>
            <a:r>
              <a:rPr lang="es-CO" sz="1600" dirty="0" smtClean="0"/>
              <a:t>2007</a:t>
            </a:r>
          </a:p>
          <a:p>
            <a:pPr marL="0" indent="0">
              <a:lnSpc>
                <a:spcPct val="100000"/>
              </a:lnSpc>
              <a:buNone/>
            </a:pPr>
            <a:endParaRPr lang="es-CO" sz="1600" dirty="0"/>
          </a:p>
          <a:p>
            <a:pPr marL="285750" indent="-285750">
              <a:lnSpc>
                <a:spcPct val="100000"/>
              </a:lnSpc>
              <a:buFont typeface="Wingdings" pitchFamily="2" charset="2"/>
              <a:buChar char="ü"/>
            </a:pPr>
            <a:r>
              <a:rPr lang="es-CO" sz="1600" dirty="0" smtClean="0"/>
              <a:t>Ley Estatutaria 1618 de 2013</a:t>
            </a:r>
          </a:p>
          <a:p>
            <a:pPr marL="285750" indent="-285750">
              <a:lnSpc>
                <a:spcPct val="100000"/>
              </a:lnSpc>
              <a:buFont typeface="Wingdings" pitchFamily="2" charset="2"/>
              <a:buChar char="ü"/>
            </a:pPr>
            <a:endParaRPr lang="es-CO" sz="1600" dirty="0"/>
          </a:p>
          <a:p>
            <a:pPr marL="285750" indent="-285750">
              <a:lnSpc>
                <a:spcPct val="100000"/>
              </a:lnSpc>
              <a:buFont typeface="Wingdings" pitchFamily="2" charset="2"/>
              <a:buChar char="ü"/>
            </a:pPr>
            <a:r>
              <a:rPr lang="es-CO" sz="1600" dirty="0" smtClean="0"/>
              <a:t>Decreto 1421 del 29 de Agosto de 2017 </a:t>
            </a:r>
            <a:endParaRPr lang="es-CO" sz="1600" dirty="0"/>
          </a:p>
        </p:txBody>
      </p:sp>
    </p:spTree>
    <p:extLst>
      <p:ext uri="{BB962C8B-B14F-4D97-AF65-F5344CB8AC3E}">
        <p14:creationId xmlns:p14="http://schemas.microsoft.com/office/powerpoint/2010/main" val="29415050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29873" y="995423"/>
            <a:ext cx="4352081" cy="1170069"/>
          </a:xfrm>
        </p:spPr>
        <p:txBody>
          <a:bodyPr>
            <a:normAutofit/>
          </a:bodyPr>
          <a:lstStyle/>
          <a:p>
            <a:pPr algn="ctr"/>
            <a:r>
              <a:rPr lang="es-ES" sz="4000" dirty="0"/>
              <a:t>METODOLOGÍA (I)</a:t>
            </a:r>
            <a:endParaRPr lang="es-CO" sz="4000" dirty="0"/>
          </a:p>
        </p:txBody>
      </p:sp>
      <p:graphicFrame>
        <p:nvGraphicFramePr>
          <p:cNvPr id="4" name="Diagrama 2"/>
          <p:cNvGraphicFramePr/>
          <p:nvPr>
            <p:extLst>
              <p:ext uri="{D42A27DB-BD31-4B8C-83A1-F6EECF244321}">
                <p14:modId xmlns:p14="http://schemas.microsoft.com/office/powerpoint/2010/main" val="910973935"/>
              </p:ext>
            </p:extLst>
          </p:nvPr>
        </p:nvGraphicFramePr>
        <p:xfrm>
          <a:off x="3683965" y="1802949"/>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Imagen 4"/>
          <p:cNvPicPr>
            <a:picLocks noChangeAspect="1"/>
          </p:cNvPicPr>
          <p:nvPr/>
        </p:nvPicPr>
        <p:blipFill rotWithShape="1">
          <a:blip r:embed="rId7"/>
          <a:srcRect l="53335" t="26375" r="23318" b="17516"/>
          <a:stretch/>
        </p:blipFill>
        <p:spPr>
          <a:xfrm>
            <a:off x="324397" y="1410112"/>
            <a:ext cx="3600399" cy="4690806"/>
          </a:xfrm>
          <a:prstGeom prst="rect">
            <a:avLst/>
          </a:prstGeom>
        </p:spPr>
      </p:pic>
    </p:spTree>
    <p:extLst>
      <p:ext uri="{BB962C8B-B14F-4D97-AF65-F5344CB8AC3E}">
        <p14:creationId xmlns:p14="http://schemas.microsoft.com/office/powerpoint/2010/main" val="35022470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33400" y="955676"/>
            <a:ext cx="7886700" cy="1325563"/>
          </a:xfrm>
        </p:spPr>
        <p:txBody>
          <a:bodyPr/>
          <a:lstStyle/>
          <a:p>
            <a:r>
              <a:rPr lang="es-ES" dirty="0"/>
              <a:t>Resultados alcanzados</a:t>
            </a:r>
            <a:endParaRPr lang="es-CO" dirty="0"/>
          </a:p>
        </p:txBody>
      </p:sp>
      <p:pic>
        <p:nvPicPr>
          <p:cNvPr id="5" name="table"/>
          <p:cNvPicPr>
            <a:picLocks noChangeAspect="1"/>
          </p:cNvPicPr>
          <p:nvPr/>
        </p:nvPicPr>
        <p:blipFill>
          <a:blip r:embed="rId2"/>
          <a:stretch>
            <a:fillRect/>
          </a:stretch>
        </p:blipFill>
        <p:spPr>
          <a:xfrm>
            <a:off x="190500" y="1978274"/>
            <a:ext cx="8229600" cy="4058920"/>
          </a:xfrm>
          <a:prstGeom prst="rect">
            <a:avLst/>
          </a:prstGeom>
        </p:spPr>
      </p:pic>
    </p:spTree>
    <p:extLst>
      <p:ext uri="{BB962C8B-B14F-4D97-AF65-F5344CB8AC3E}">
        <p14:creationId xmlns:p14="http://schemas.microsoft.com/office/powerpoint/2010/main" val="2283883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33400" y="955676"/>
            <a:ext cx="7886700" cy="1325563"/>
          </a:xfrm>
        </p:spPr>
        <p:txBody>
          <a:bodyPr/>
          <a:lstStyle/>
          <a:p>
            <a:r>
              <a:rPr lang="es-ES" dirty="0"/>
              <a:t>Resultados alcanzados</a:t>
            </a:r>
            <a:endParaRPr lang="es-CO" dirty="0"/>
          </a:p>
        </p:txBody>
      </p:sp>
      <p:sp>
        <p:nvSpPr>
          <p:cNvPr id="3" name="Marcador de contenido 2"/>
          <p:cNvSpPr>
            <a:spLocks noGrp="1"/>
          </p:cNvSpPr>
          <p:nvPr>
            <p:ph idx="1"/>
          </p:nvPr>
        </p:nvSpPr>
        <p:spPr/>
        <p:txBody>
          <a:bodyPr>
            <a:normAutofit/>
          </a:bodyPr>
          <a:lstStyle/>
          <a:p>
            <a:endParaRPr lang="es-CO" sz="2000" dirty="0" smtClean="0"/>
          </a:p>
          <a:p>
            <a:r>
              <a:rPr lang="es-CO" sz="2000" dirty="0" smtClean="0"/>
              <a:t>Se logró que el niño Miguel asistiera un día más al aula por un periodo de 2 horas y media.</a:t>
            </a:r>
          </a:p>
          <a:p>
            <a:r>
              <a:rPr lang="es-CO" sz="2000" dirty="0" smtClean="0"/>
              <a:t>Miguel Ángel en cuanto al trato con sus compañeros fue un poco menos agresivo.</a:t>
            </a:r>
          </a:p>
          <a:p>
            <a:r>
              <a:rPr lang="es-CO" sz="2000" dirty="0" smtClean="0"/>
              <a:t>Eile participó en diferentes actividades al igual que sus compañeros por ejemplo en la clase de educación física y presentaciones musicales. </a:t>
            </a:r>
          </a:p>
          <a:p>
            <a:r>
              <a:rPr lang="es-CO" sz="2000" dirty="0" smtClean="0"/>
              <a:t>Un ambiente más inclusivo en cuanto a la convivencia y trato para con Eile en el grado primero. </a:t>
            </a:r>
            <a:endParaRPr lang="es-CO" sz="2000" dirty="0"/>
          </a:p>
          <a:p>
            <a:r>
              <a:rPr lang="es-CO" sz="2000" dirty="0" smtClean="0"/>
              <a:t>Ivonne es una niña con retraso en el desarrollo cognitivo,  su motricidad fina y gruesa mejoraron notablemente, sin embargo su procesos de aprendizaje no avanzo mucho debido a que falto bastante al aula.</a:t>
            </a:r>
            <a:endParaRPr lang="es-CO" sz="2400" dirty="0"/>
          </a:p>
        </p:txBody>
      </p:sp>
    </p:spTree>
    <p:extLst>
      <p:ext uri="{BB962C8B-B14F-4D97-AF65-F5344CB8AC3E}">
        <p14:creationId xmlns:p14="http://schemas.microsoft.com/office/powerpoint/2010/main" val="17729928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33400" y="955676"/>
            <a:ext cx="7886700" cy="1325563"/>
          </a:xfrm>
        </p:spPr>
        <p:txBody>
          <a:bodyPr/>
          <a:lstStyle/>
          <a:p>
            <a:r>
              <a:rPr lang="es-ES" dirty="0"/>
              <a:t>Resultados alcanzados</a:t>
            </a:r>
            <a:endParaRPr lang="es-CO" dirty="0"/>
          </a:p>
        </p:txBody>
      </p:sp>
      <p:sp>
        <p:nvSpPr>
          <p:cNvPr id="3" name="Marcador de contenido 2"/>
          <p:cNvSpPr>
            <a:spLocks noGrp="1"/>
          </p:cNvSpPr>
          <p:nvPr>
            <p:ph idx="1"/>
          </p:nvPr>
        </p:nvSpPr>
        <p:spPr>
          <a:xfrm>
            <a:off x="403035" y="2046514"/>
            <a:ext cx="3422489" cy="4102516"/>
          </a:xfrm>
        </p:spPr>
        <p:txBody>
          <a:bodyPr>
            <a:normAutofit fontScale="92500" lnSpcReduction="10000"/>
          </a:bodyPr>
          <a:lstStyle/>
          <a:p>
            <a:endParaRPr lang="es-CO" sz="2400" dirty="0" smtClean="0"/>
          </a:p>
          <a:p>
            <a:pPr marL="0" indent="0">
              <a:buNone/>
            </a:pPr>
            <a:r>
              <a:rPr lang="es-CO" sz="2400" dirty="0" smtClean="0"/>
              <a:t>Se realizó un manual que contiene definiciones de inclusión, herramientas que exige el MEN para brindar una educación de calidad a las personas con discapacidad, así como algunas actividades que se pueden trabajar con los niños que presentan: </a:t>
            </a:r>
          </a:p>
          <a:p>
            <a:pPr marL="0" indent="0">
              <a:buNone/>
            </a:pPr>
            <a:r>
              <a:rPr lang="es-CO" sz="2400" dirty="0" smtClean="0"/>
              <a:t>Autismo, síndrome de Down y</a:t>
            </a:r>
            <a:r>
              <a:rPr lang="es-CO" sz="2400" dirty="0"/>
              <a:t> </a:t>
            </a:r>
            <a:r>
              <a:rPr lang="es-CO" sz="2400" dirty="0" smtClean="0"/>
              <a:t>tdha</a:t>
            </a:r>
            <a:r>
              <a:rPr lang="es-CO" sz="2400" dirty="0"/>
              <a:t>.</a:t>
            </a:r>
            <a:endParaRPr lang="es-CO" sz="2400" dirty="0" smtClean="0"/>
          </a:p>
          <a:p>
            <a:pPr marL="0" indent="0">
              <a:buNone/>
            </a:pPr>
            <a:endParaRPr lang="es-CO" sz="2400" dirty="0" smtClean="0"/>
          </a:p>
          <a:p>
            <a:endParaRPr lang="es-CO" dirty="0" smtClean="0"/>
          </a:p>
          <a:p>
            <a:endParaRPr lang="es-CO" dirty="0"/>
          </a:p>
        </p:txBody>
      </p:sp>
      <p:pic>
        <p:nvPicPr>
          <p:cNvPr id="4" name="Imagen 3"/>
          <p:cNvPicPr/>
          <p:nvPr/>
        </p:nvPicPr>
        <p:blipFill rotWithShape="1">
          <a:blip r:embed="rId2">
            <a:extLst>
              <a:ext uri="{28A0092B-C50C-407E-A947-70E740481C1C}">
                <a14:useLocalDpi xmlns:a14="http://schemas.microsoft.com/office/drawing/2010/main" val="0"/>
              </a:ext>
            </a:extLst>
          </a:blip>
          <a:srcRect l="8716" t="21484" r="8337" b="8502"/>
          <a:stretch/>
        </p:blipFill>
        <p:spPr bwMode="auto">
          <a:xfrm>
            <a:off x="3970404" y="2650090"/>
            <a:ext cx="4984758" cy="263334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336835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7591" y="1050926"/>
            <a:ext cx="8654902" cy="1325563"/>
          </a:xfrm>
        </p:spPr>
        <p:txBody>
          <a:bodyPr/>
          <a:lstStyle/>
          <a:p>
            <a:r>
              <a:rPr lang="es-ES" dirty="0"/>
              <a:t>IMPACTOS ESPERADOS / Logrados (I)</a:t>
            </a:r>
            <a:endParaRPr lang="es-CO" dirty="0"/>
          </a:p>
        </p:txBody>
      </p:sp>
      <p:sp>
        <p:nvSpPr>
          <p:cNvPr id="3" name="Marcador de texto 2"/>
          <p:cNvSpPr>
            <a:spLocks noGrp="1"/>
          </p:cNvSpPr>
          <p:nvPr>
            <p:ph type="body" idx="1"/>
          </p:nvPr>
        </p:nvSpPr>
        <p:spPr/>
        <p:txBody>
          <a:bodyPr/>
          <a:lstStyle/>
          <a:p>
            <a:r>
              <a:rPr lang="es-ES" dirty="0"/>
              <a:t>Sociales</a:t>
            </a:r>
            <a:endParaRPr lang="es-CO" dirty="0"/>
          </a:p>
        </p:txBody>
      </p:sp>
      <p:sp>
        <p:nvSpPr>
          <p:cNvPr id="4" name="Marcador de contenido 3"/>
          <p:cNvSpPr>
            <a:spLocks noGrp="1"/>
          </p:cNvSpPr>
          <p:nvPr>
            <p:ph sz="half" idx="2"/>
          </p:nvPr>
        </p:nvSpPr>
        <p:spPr/>
        <p:txBody>
          <a:bodyPr>
            <a:noAutofit/>
          </a:bodyPr>
          <a:lstStyle/>
          <a:p>
            <a:r>
              <a:rPr lang="es-CO" sz="2200" dirty="0" smtClean="0"/>
              <a:t>Ingreso a todos los niños sin traumatismo.</a:t>
            </a:r>
          </a:p>
          <a:p>
            <a:r>
              <a:rPr lang="es-CO" sz="2200" dirty="0" smtClean="0"/>
              <a:t>Continuidad y promoción de los niños.</a:t>
            </a:r>
          </a:p>
          <a:p>
            <a:r>
              <a:rPr lang="es-CO" sz="2200" dirty="0" smtClean="0"/>
              <a:t>Formación y/o capacitación a los padres de niños que presenten algún tipo de dificultad o discapacidad. </a:t>
            </a:r>
          </a:p>
          <a:p>
            <a:endParaRPr lang="es-CO" sz="2200" dirty="0" smtClean="0"/>
          </a:p>
          <a:p>
            <a:endParaRPr lang="es-CO" sz="2200" dirty="0"/>
          </a:p>
        </p:txBody>
      </p:sp>
      <p:sp>
        <p:nvSpPr>
          <p:cNvPr id="5" name="Marcador de texto 4"/>
          <p:cNvSpPr>
            <a:spLocks noGrp="1"/>
          </p:cNvSpPr>
          <p:nvPr>
            <p:ph type="body" sz="quarter" idx="3"/>
          </p:nvPr>
        </p:nvSpPr>
        <p:spPr/>
        <p:txBody>
          <a:bodyPr/>
          <a:lstStyle/>
          <a:p>
            <a:r>
              <a:rPr lang="es-ES" dirty="0"/>
              <a:t>Ambientales</a:t>
            </a:r>
            <a:endParaRPr lang="es-CO" dirty="0"/>
          </a:p>
        </p:txBody>
      </p:sp>
      <p:sp>
        <p:nvSpPr>
          <p:cNvPr id="6" name="Marcador de contenido 5"/>
          <p:cNvSpPr>
            <a:spLocks noGrp="1"/>
          </p:cNvSpPr>
          <p:nvPr>
            <p:ph sz="quarter" idx="4"/>
          </p:nvPr>
        </p:nvSpPr>
        <p:spPr/>
        <p:txBody>
          <a:bodyPr>
            <a:normAutofit/>
          </a:bodyPr>
          <a:lstStyle/>
          <a:p>
            <a:r>
              <a:rPr lang="es-CO" sz="2200" dirty="0" smtClean="0"/>
              <a:t>Ninguno  </a:t>
            </a:r>
            <a:endParaRPr lang="es-CO" sz="2200" dirty="0"/>
          </a:p>
        </p:txBody>
      </p:sp>
    </p:spTree>
    <p:extLst>
      <p:ext uri="{BB962C8B-B14F-4D97-AF65-F5344CB8AC3E}">
        <p14:creationId xmlns:p14="http://schemas.microsoft.com/office/powerpoint/2010/main" val="9883622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p:cNvSpPr>
            <a:spLocks noGrp="1"/>
          </p:cNvSpPr>
          <p:nvPr>
            <p:ph type="body" idx="1"/>
          </p:nvPr>
        </p:nvSpPr>
        <p:spPr>
          <a:xfrm>
            <a:off x="770034" y="2216012"/>
            <a:ext cx="3868340" cy="823912"/>
          </a:xfrm>
        </p:spPr>
        <p:txBody>
          <a:bodyPr/>
          <a:lstStyle/>
          <a:p>
            <a:r>
              <a:rPr lang="es-ES" dirty="0"/>
              <a:t>Económicos</a:t>
            </a:r>
            <a:endParaRPr lang="es-CO" dirty="0"/>
          </a:p>
        </p:txBody>
      </p:sp>
      <p:sp>
        <p:nvSpPr>
          <p:cNvPr id="4" name="Marcador de contenido 3"/>
          <p:cNvSpPr>
            <a:spLocks noGrp="1"/>
          </p:cNvSpPr>
          <p:nvPr>
            <p:ph sz="half" idx="2"/>
          </p:nvPr>
        </p:nvSpPr>
        <p:spPr>
          <a:xfrm>
            <a:off x="664565" y="3039270"/>
            <a:ext cx="3895859" cy="1540247"/>
          </a:xfrm>
        </p:spPr>
        <p:txBody>
          <a:bodyPr>
            <a:normAutofit fontScale="92500"/>
          </a:bodyPr>
          <a:lstStyle/>
          <a:p>
            <a:r>
              <a:rPr lang="es-CO" sz="2400" dirty="0" smtClean="0"/>
              <a:t>Instituciones logren aumento de los recursos del estado para garantizar materiales y profesionales. (PIAR)</a:t>
            </a:r>
            <a:endParaRPr lang="es-CO" sz="2400" dirty="0"/>
          </a:p>
        </p:txBody>
      </p:sp>
      <p:sp>
        <p:nvSpPr>
          <p:cNvPr id="11" name="Título 1"/>
          <p:cNvSpPr>
            <a:spLocks noGrp="1"/>
          </p:cNvSpPr>
          <p:nvPr>
            <p:ph type="title"/>
          </p:nvPr>
        </p:nvSpPr>
        <p:spPr>
          <a:xfrm>
            <a:off x="393809" y="1302078"/>
            <a:ext cx="8654902" cy="1325563"/>
          </a:xfrm>
        </p:spPr>
        <p:txBody>
          <a:bodyPr/>
          <a:lstStyle/>
          <a:p>
            <a:r>
              <a:rPr lang="es-ES" dirty="0"/>
              <a:t>IMPACTOS ESPERADOS / Logrados (I)</a:t>
            </a:r>
            <a:endParaRPr lang="es-CO" dirty="0"/>
          </a:p>
        </p:txBody>
      </p:sp>
    </p:spTree>
    <p:extLst>
      <p:ext uri="{BB962C8B-B14F-4D97-AF65-F5344CB8AC3E}">
        <p14:creationId xmlns:p14="http://schemas.microsoft.com/office/powerpoint/2010/main" val="24587228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43587" y="883305"/>
            <a:ext cx="7886700" cy="1325563"/>
          </a:xfrm>
        </p:spPr>
        <p:txBody>
          <a:bodyPr/>
          <a:lstStyle/>
          <a:p>
            <a:r>
              <a:rPr lang="es-ES" dirty="0"/>
              <a:t>Conclusiones</a:t>
            </a:r>
            <a:endParaRPr lang="es-CO" dirty="0"/>
          </a:p>
        </p:txBody>
      </p:sp>
      <p:sp>
        <p:nvSpPr>
          <p:cNvPr id="5" name="Marcador de contenido 4"/>
          <p:cNvSpPr>
            <a:spLocks noGrp="1"/>
          </p:cNvSpPr>
          <p:nvPr>
            <p:ph idx="1"/>
          </p:nvPr>
        </p:nvSpPr>
        <p:spPr>
          <a:xfrm>
            <a:off x="602892" y="2020835"/>
            <a:ext cx="7886700" cy="4351338"/>
          </a:xfrm>
        </p:spPr>
        <p:txBody>
          <a:bodyPr>
            <a:normAutofit/>
          </a:bodyPr>
          <a:lstStyle/>
          <a:p>
            <a:pPr>
              <a:lnSpc>
                <a:spcPct val="150000"/>
              </a:lnSpc>
              <a:buFont typeface="Wingdings" pitchFamily="2" charset="2"/>
              <a:buChar char="Ø"/>
            </a:pPr>
            <a:r>
              <a:rPr lang="es-CO" sz="1600" dirty="0" smtClean="0"/>
              <a:t>Es necesario </a:t>
            </a:r>
            <a:r>
              <a:rPr lang="es-CO" sz="1600" dirty="0"/>
              <a:t>que los docentes se apropien más del tema, que asistan a las capacitaciones brindadas por el ministerio o por la secretaria de su localidad lo que les permitirá manejar las diferentes discapacidades y diversidades que se pueden presentar para tener una luz sobre su quehacer pedagógico y poder brindar una educación con </a:t>
            </a:r>
            <a:r>
              <a:rPr lang="es-CO" sz="1600" dirty="0" smtClean="0"/>
              <a:t>calidad.</a:t>
            </a:r>
          </a:p>
          <a:p>
            <a:pPr>
              <a:lnSpc>
                <a:spcPct val="150000"/>
              </a:lnSpc>
              <a:buFont typeface="Wingdings" pitchFamily="2" charset="2"/>
              <a:buChar char="Ø"/>
            </a:pPr>
            <a:r>
              <a:rPr lang="es-CO" sz="1600" dirty="0"/>
              <a:t>N</a:t>
            </a:r>
            <a:r>
              <a:rPr lang="es-CO" sz="1600" dirty="0" smtClean="0"/>
              <a:t>o </a:t>
            </a:r>
            <a:r>
              <a:rPr lang="es-CO" sz="1600" dirty="0"/>
              <a:t>es suficiente </a:t>
            </a:r>
            <a:r>
              <a:rPr lang="es-CO" sz="1600" dirty="0" smtClean="0"/>
              <a:t>lamentarse </a:t>
            </a:r>
            <a:r>
              <a:rPr lang="es-CO" sz="1600" dirty="0"/>
              <a:t>o ser renuente a las exigencias que cada vez se presentan en el aula escolar, puesto que la discapacidad, la diversidad, es una realidad de nuestra sociedad que aunque difícil de afrontar  es un deber como docentes, como ciudadanos, pero sobre todo como personas hacer el intento por disminuir brechas sociales, de desigualdad, de apatía y desinterés por una situación que nos concierne a todos.</a:t>
            </a:r>
          </a:p>
          <a:p>
            <a:pPr marL="0" indent="0">
              <a:lnSpc>
                <a:spcPct val="150000"/>
              </a:lnSpc>
              <a:buNone/>
            </a:pPr>
            <a:endParaRPr lang="es-CO" sz="1600" dirty="0" smtClean="0"/>
          </a:p>
          <a:p>
            <a:pPr marL="0" indent="0">
              <a:lnSpc>
                <a:spcPct val="150000"/>
              </a:lnSpc>
              <a:buNone/>
            </a:pPr>
            <a:endParaRPr lang="es-CO" sz="1600" dirty="0"/>
          </a:p>
        </p:txBody>
      </p:sp>
    </p:spTree>
    <p:extLst>
      <p:ext uri="{BB962C8B-B14F-4D97-AF65-F5344CB8AC3E}">
        <p14:creationId xmlns:p14="http://schemas.microsoft.com/office/powerpoint/2010/main" val="24488410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11688" y="875494"/>
            <a:ext cx="7886700" cy="1325563"/>
          </a:xfrm>
        </p:spPr>
        <p:txBody>
          <a:bodyPr/>
          <a:lstStyle/>
          <a:p>
            <a:r>
              <a:rPr lang="es-ES" dirty="0"/>
              <a:t>Recomendaciones</a:t>
            </a:r>
            <a:endParaRPr lang="es-CO" dirty="0"/>
          </a:p>
        </p:txBody>
      </p:sp>
      <p:sp>
        <p:nvSpPr>
          <p:cNvPr id="5" name="Marcador de contenido 4"/>
          <p:cNvSpPr>
            <a:spLocks noGrp="1"/>
          </p:cNvSpPr>
          <p:nvPr>
            <p:ph idx="1"/>
          </p:nvPr>
        </p:nvSpPr>
        <p:spPr>
          <a:xfrm>
            <a:off x="615771" y="1926165"/>
            <a:ext cx="7886700" cy="3619612"/>
          </a:xfrm>
        </p:spPr>
        <p:txBody>
          <a:bodyPr>
            <a:normAutofit/>
          </a:bodyPr>
          <a:lstStyle/>
          <a:p>
            <a:pPr marL="0" indent="0">
              <a:lnSpc>
                <a:spcPct val="150000"/>
              </a:lnSpc>
              <a:buNone/>
            </a:pPr>
            <a:r>
              <a:rPr lang="es-CO" sz="1600" dirty="0"/>
              <a:t>Dadas las observaciones realizadas se propone un manual que permita una mejor orientación tanto para los docentes como para los padres de familia, que les ayude sobre el  conocimiento de algunas discapacidades y que estrategias se pueden aplicar para cada caso, así como la ruta a seguir para lograr el proceso de inclusión de calidad que exige el ministerio, realizar como son el Plan Individual de Ajustes Razonables (PIAR) el informe anual de competencias pedagógica, las actas de acuerdo, que son fundamentales para que las instituciones puedan obtener los recursos y sobre todo lograr una verdadera inclusión de calidad .</a:t>
            </a:r>
          </a:p>
          <a:p>
            <a:pPr marL="0" indent="0">
              <a:buNone/>
            </a:pPr>
            <a:r>
              <a:rPr lang="es-CO" sz="1600" dirty="0" smtClean="0"/>
              <a:t>LINK MANUAL: https</a:t>
            </a:r>
            <a:r>
              <a:rPr lang="es-CO" sz="1600" dirty="0"/>
              <a:t>://issuu.com/lrp1/docs/manual_inclusi_n_final</a:t>
            </a:r>
          </a:p>
        </p:txBody>
      </p:sp>
    </p:spTree>
    <p:extLst>
      <p:ext uri="{BB962C8B-B14F-4D97-AF65-F5344CB8AC3E}">
        <p14:creationId xmlns:p14="http://schemas.microsoft.com/office/powerpoint/2010/main" val="22760171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7"/>
          <p:cNvSpPr>
            <a:spLocks noGrp="1"/>
          </p:cNvSpPr>
          <p:nvPr>
            <p:ph type="ctrTitle"/>
          </p:nvPr>
        </p:nvSpPr>
        <p:spPr>
          <a:xfrm>
            <a:off x="345359" y="1946145"/>
            <a:ext cx="8518358" cy="1015663"/>
          </a:xfrm>
        </p:spPr>
        <p:txBody>
          <a:bodyPr>
            <a:noAutofit/>
          </a:bodyPr>
          <a:lstStyle/>
          <a:p>
            <a:r>
              <a:rPr lang="es-CO" sz="2400" b="1" dirty="0" smtClean="0"/>
              <a:t>CONCEPCIÓN </a:t>
            </a:r>
            <a:r>
              <a:rPr lang="es-CO" sz="2400" b="1" dirty="0"/>
              <a:t>DE INCLUSIÓN Y ESTRATEGIAS PEDAGÓGICAS INCLUSIVAS  EN LA ESCUELA MARÍA LUISA DE LA ESPADA DE GUADALAJARA DE BUGA</a:t>
            </a:r>
            <a:br>
              <a:rPr lang="es-CO" sz="2400" b="1" dirty="0"/>
            </a:br>
            <a:r>
              <a:rPr lang="es-CO" sz="2400" b="1" dirty="0"/>
              <a:t/>
            </a:r>
            <a:br>
              <a:rPr lang="es-CO" sz="2400" b="1" dirty="0"/>
            </a:br>
            <a:endParaRPr lang="es-CO" sz="2400" b="1" dirty="0"/>
          </a:p>
        </p:txBody>
      </p:sp>
      <p:sp>
        <p:nvSpPr>
          <p:cNvPr id="8" name="Título 7"/>
          <p:cNvSpPr txBox="1">
            <a:spLocks/>
          </p:cNvSpPr>
          <p:nvPr/>
        </p:nvSpPr>
        <p:spPr>
          <a:xfrm>
            <a:off x="368969" y="4293227"/>
            <a:ext cx="8518358" cy="1015663"/>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800" kern="1200">
                <a:solidFill>
                  <a:schemeClr val="tx1"/>
                </a:solidFill>
                <a:latin typeface="Arial" panose="020B0604020202020204" pitchFamily="34" charset="0"/>
                <a:ea typeface="+mj-ea"/>
                <a:cs typeface="Arial" panose="020B0604020202020204" pitchFamily="34" charset="0"/>
              </a:defRPr>
            </a:lvl1pPr>
          </a:lstStyle>
          <a:p>
            <a:r>
              <a:rPr lang="es-ES" sz="2400" b="1" dirty="0" smtClean="0"/>
              <a:t>INVESTIGACIÓN Y CALIDAD EN LA EDUCACIÓN</a:t>
            </a:r>
            <a:endParaRPr lang="es-CO" sz="1800" b="1" dirty="0"/>
          </a:p>
        </p:txBody>
      </p:sp>
      <p:sp>
        <p:nvSpPr>
          <p:cNvPr id="9" name="Título 7"/>
          <p:cNvSpPr txBox="1">
            <a:spLocks/>
          </p:cNvSpPr>
          <p:nvPr/>
        </p:nvSpPr>
        <p:spPr>
          <a:xfrm>
            <a:off x="368969" y="3052522"/>
            <a:ext cx="8518358" cy="1015663"/>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800" kern="1200">
                <a:solidFill>
                  <a:schemeClr val="tx1"/>
                </a:solidFill>
                <a:latin typeface="Arial" panose="020B0604020202020204" pitchFamily="34" charset="0"/>
                <a:ea typeface="+mj-ea"/>
                <a:cs typeface="Arial" panose="020B0604020202020204" pitchFamily="34" charset="0"/>
              </a:defRPr>
            </a:lvl1pPr>
          </a:lstStyle>
          <a:p>
            <a:r>
              <a:rPr lang="es-CO" sz="2400" b="1" dirty="0"/>
              <a:t>DIANA CAROLINA BARONA</a:t>
            </a:r>
            <a:br>
              <a:rPr lang="es-CO" sz="2400" b="1" dirty="0"/>
            </a:br>
            <a:r>
              <a:rPr lang="es-CO" sz="2400" b="1" dirty="0"/>
              <a:t>LAURA RAMÍREZ PARRA</a:t>
            </a:r>
          </a:p>
        </p:txBody>
      </p:sp>
      <p:sp>
        <p:nvSpPr>
          <p:cNvPr id="10" name="Título 7"/>
          <p:cNvSpPr txBox="1">
            <a:spLocks/>
          </p:cNvSpPr>
          <p:nvPr/>
        </p:nvSpPr>
        <p:spPr>
          <a:xfrm>
            <a:off x="-1" y="5600696"/>
            <a:ext cx="8518358" cy="1015663"/>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800" kern="1200">
                <a:solidFill>
                  <a:schemeClr val="tx1"/>
                </a:solidFill>
                <a:latin typeface="Arial" panose="020B0604020202020204" pitchFamily="34" charset="0"/>
                <a:ea typeface="+mj-ea"/>
                <a:cs typeface="Arial" panose="020B0604020202020204" pitchFamily="34" charset="0"/>
              </a:defRPr>
            </a:lvl1pPr>
          </a:lstStyle>
          <a:p>
            <a:pPr algn="l"/>
            <a:r>
              <a:rPr lang="es-ES" sz="2400" b="1" i="1" dirty="0">
                <a:solidFill>
                  <a:schemeClr val="accent6">
                    <a:lumMod val="50000"/>
                  </a:schemeClr>
                </a:solidFill>
              </a:rPr>
              <a:t>CATEGORIA: Proyecto Terminado</a:t>
            </a:r>
            <a:endParaRPr lang="es-CO" sz="1800" b="1" i="1" dirty="0">
              <a:solidFill>
                <a:schemeClr val="accent6">
                  <a:lumMod val="50000"/>
                </a:schemeClr>
              </a:solidFill>
            </a:endParaRPr>
          </a:p>
        </p:txBody>
      </p:sp>
    </p:spTree>
    <p:extLst>
      <p:ext uri="{BB962C8B-B14F-4D97-AF65-F5344CB8AC3E}">
        <p14:creationId xmlns:p14="http://schemas.microsoft.com/office/powerpoint/2010/main" val="34183063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8650" y="955676"/>
            <a:ext cx="7886700" cy="1325563"/>
          </a:xfrm>
        </p:spPr>
        <p:txBody>
          <a:bodyPr/>
          <a:lstStyle/>
          <a:p>
            <a:r>
              <a:rPr lang="es-ES" dirty="0"/>
              <a:t>BIBLIOGRAFÍA</a:t>
            </a:r>
            <a:endParaRPr lang="es-CO" dirty="0"/>
          </a:p>
        </p:txBody>
      </p:sp>
      <p:sp>
        <p:nvSpPr>
          <p:cNvPr id="4" name="Rectángulo 2"/>
          <p:cNvSpPr>
            <a:spLocks noGrp="1"/>
          </p:cNvSpPr>
          <p:nvPr>
            <p:ph idx="1"/>
          </p:nvPr>
        </p:nvSpPr>
        <p:spPr>
          <a:xfrm>
            <a:off x="628650" y="1941535"/>
            <a:ext cx="7886700" cy="4805418"/>
          </a:xfrm>
          <a:prstGeom prst="rect">
            <a:avLst/>
          </a:prstGeom>
        </p:spPr>
        <p:txBody>
          <a:bodyPr wrap="square">
            <a:spAutoFit/>
          </a:bodyPr>
          <a:lstStyle/>
          <a:p>
            <a:pPr>
              <a:lnSpc>
                <a:spcPct val="150000"/>
              </a:lnSpc>
              <a:spcAft>
                <a:spcPts val="1000"/>
              </a:spcAft>
            </a:pPr>
            <a:r>
              <a:rPr lang="es-CO" sz="1400" dirty="0">
                <a:latin typeface="Times New Roman" panose="02020603050405020304" pitchFamily="18" charset="0"/>
                <a:cs typeface="Times New Roman" panose="02020603050405020304" pitchFamily="18" charset="0"/>
              </a:rPr>
              <a:t>Ainscow M. &amp; Booth. T. 2000.  ÍNDICE DE INCLUSIÓN Desarrollando el aprendizaje y la participación en las escuelas. Recuperado de http://www.eenet.org.uk/resources/docs/Index%20Spanish%20South%20America%20.pdf  </a:t>
            </a:r>
          </a:p>
          <a:p>
            <a:pPr>
              <a:lnSpc>
                <a:spcPct val="150000"/>
              </a:lnSpc>
            </a:pPr>
            <a:r>
              <a:rPr lang="es-CO" sz="1400" dirty="0">
                <a:latin typeface="Times New Roman" panose="02020603050405020304" pitchFamily="18" charset="0"/>
                <a:cs typeface="Times New Roman" panose="02020603050405020304" pitchFamily="18" charset="0"/>
              </a:rPr>
              <a:t>Blanco. R. 2006. La inclusión en: una cuestión de justicia y de igualdad. Sinéctica, Revista Electrónica de Educación. Disponible en:&lt;http://www.redalyc.org/articulo.oa?id=99815739003&gt; ISSN 1665-109X </a:t>
            </a:r>
            <a:br>
              <a:rPr lang="es-CO" sz="1400" dirty="0">
                <a:latin typeface="Times New Roman" panose="02020603050405020304" pitchFamily="18" charset="0"/>
                <a:cs typeface="Times New Roman" panose="02020603050405020304" pitchFamily="18" charset="0"/>
              </a:rPr>
            </a:br>
            <a:r>
              <a:rPr lang="es-CO" sz="1400" dirty="0">
                <a:latin typeface="Times New Roman" panose="02020603050405020304" pitchFamily="18" charset="0"/>
                <a:cs typeface="Times New Roman" panose="02020603050405020304" pitchFamily="18" charset="0"/>
              </a:rPr>
              <a:t>educación</a:t>
            </a:r>
          </a:p>
          <a:p>
            <a:pPr>
              <a:lnSpc>
                <a:spcPct val="150000"/>
              </a:lnSpc>
            </a:pPr>
            <a:r>
              <a:rPr lang="es-CO" sz="1400" dirty="0" smtClean="0">
                <a:latin typeface="Times New Roman" panose="02020603050405020304" pitchFamily="18" charset="0"/>
                <a:cs typeface="Times New Roman" panose="02020603050405020304" pitchFamily="18" charset="0"/>
              </a:rPr>
              <a:t>Cerón </a:t>
            </a:r>
            <a:r>
              <a:rPr lang="es-CO" sz="1400" dirty="0">
                <a:latin typeface="Times New Roman" panose="02020603050405020304" pitchFamily="18" charset="0"/>
                <a:cs typeface="Times New Roman" panose="02020603050405020304" pitchFamily="18" charset="0"/>
              </a:rPr>
              <a:t>Y. 2015. EDUCACIÓN INCLUSIVA: Una mirada al cambio educativo en la Institución Educativa Departamental General Santander sede Campestre entre los años 2009-2013. Tesis de pregrado.  Universidad Libre, Bogotá, Colombia. Tomado de </a:t>
            </a:r>
            <a:endParaRPr lang="es-CO" sz="1400" dirty="0" smtClean="0">
              <a:latin typeface="Times New Roman" panose="02020603050405020304" pitchFamily="18" charset="0"/>
              <a:cs typeface="Times New Roman" panose="02020603050405020304" pitchFamily="18" charset="0"/>
            </a:endParaRPr>
          </a:p>
          <a:p>
            <a:pPr>
              <a:lnSpc>
                <a:spcPct val="150000"/>
              </a:lnSpc>
            </a:pPr>
            <a:r>
              <a:rPr lang="es-CO" sz="1400" dirty="0" smtClean="0">
                <a:latin typeface="Times New Roman" panose="02020603050405020304" pitchFamily="18" charset="0"/>
                <a:cs typeface="Times New Roman" panose="02020603050405020304" pitchFamily="18" charset="0"/>
              </a:rPr>
              <a:t>MEN. Decreto 1421 / 2017. </a:t>
            </a:r>
            <a:r>
              <a:rPr lang="es-CO" sz="1400" dirty="0">
                <a:latin typeface="Times New Roman" panose="02020603050405020304" pitchFamily="18" charset="0"/>
                <a:cs typeface="Times New Roman" panose="02020603050405020304" pitchFamily="18" charset="0"/>
              </a:rPr>
              <a:t>recuperado de http://es.presidencia.gov.co/normativa/normativa/DECRETO%201421%20DEL%2029%20DE%20AGOSTO%20DE%202017.pdf</a:t>
            </a:r>
            <a:endParaRPr lang="es-CO" sz="1400" dirty="0" smtClean="0">
              <a:latin typeface="Times New Roman" panose="02020603050405020304" pitchFamily="18" charset="0"/>
              <a:cs typeface="Times New Roman" panose="02020603050405020304" pitchFamily="18" charset="0"/>
            </a:endParaRPr>
          </a:p>
          <a:p>
            <a:pPr marL="0" indent="0">
              <a:buNone/>
            </a:pPr>
            <a:endParaRPr lang="es-ES"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953059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Título 1"/>
          <p:cNvSpPr>
            <a:spLocks noGrp="1"/>
          </p:cNvSpPr>
          <p:nvPr>
            <p:ph type="title"/>
          </p:nvPr>
        </p:nvSpPr>
        <p:spPr>
          <a:xfrm>
            <a:off x="623888" y="1519239"/>
            <a:ext cx="7886700" cy="2852737"/>
          </a:xfrm>
        </p:spPr>
        <p:txBody>
          <a:bodyPr anchor="t"/>
          <a:lstStyle/>
          <a:p>
            <a:pPr algn="ctr"/>
            <a:r>
              <a:rPr lang="es-ES" dirty="0"/>
              <a:t>MUCHAS GRACIAS!</a:t>
            </a:r>
            <a:endParaRPr lang="es-CO" dirty="0"/>
          </a:p>
        </p:txBody>
      </p:sp>
    </p:spTree>
    <p:extLst>
      <p:ext uri="{BB962C8B-B14F-4D97-AF65-F5344CB8AC3E}">
        <p14:creationId xmlns:p14="http://schemas.microsoft.com/office/powerpoint/2010/main" val="28536565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8650" y="1478345"/>
            <a:ext cx="7886700" cy="1325563"/>
          </a:xfrm>
        </p:spPr>
        <p:txBody>
          <a:bodyPr anchor="t">
            <a:noAutofit/>
          </a:bodyPr>
          <a:lstStyle/>
          <a:p>
            <a:pPr algn="ctr"/>
            <a:r>
              <a:rPr lang="es-CO" sz="2400" b="1" dirty="0" smtClean="0"/>
              <a:t>CONCEPCIÓN </a:t>
            </a:r>
            <a:r>
              <a:rPr lang="es-CO" sz="2400" b="1" dirty="0"/>
              <a:t>DE INCLUSIÓN Y ESTRATEGIAS PEDAGÓGICAS INCLUSIVAS  EN LA ESCUELA MARÍA LUISA DE LA ESPADA DE GUADALAJARA DE BUGA</a:t>
            </a:r>
            <a:endParaRPr lang="es-CO" sz="2400" dirty="0"/>
          </a:p>
        </p:txBody>
      </p:sp>
      <p:sp>
        <p:nvSpPr>
          <p:cNvPr id="4" name="Rectángulo 3"/>
          <p:cNvSpPr/>
          <p:nvPr/>
        </p:nvSpPr>
        <p:spPr>
          <a:xfrm>
            <a:off x="342900" y="2771554"/>
            <a:ext cx="7687003" cy="2585323"/>
          </a:xfrm>
          <a:prstGeom prst="rect">
            <a:avLst/>
          </a:prstGeom>
        </p:spPr>
        <p:txBody>
          <a:bodyPr wrap="square">
            <a:spAutoFit/>
          </a:bodyPr>
          <a:lstStyle/>
          <a:p>
            <a:r>
              <a:rPr lang="es-ES" dirty="0">
                <a:ln w="10160">
                  <a:solidFill>
                    <a:sysClr val="windowText" lastClr="000000"/>
                  </a:solidFill>
                  <a:prstDash val="solid"/>
                </a:ln>
                <a:solidFill>
                  <a:sysClr val="windowText" lastClr="000000"/>
                </a:solidFill>
              </a:rPr>
              <a:t>Integrantes</a:t>
            </a:r>
            <a:r>
              <a:rPr lang="es-ES" dirty="0" smtClean="0">
                <a:ln w="10160">
                  <a:solidFill>
                    <a:sysClr val="windowText" lastClr="000000"/>
                  </a:solidFill>
                  <a:prstDash val="solid"/>
                </a:ln>
                <a:solidFill>
                  <a:sysClr val="windowText" lastClr="000000"/>
                </a:solidFill>
              </a:rPr>
              <a:t>: Diana Carolina Barona Arana- Laura Ramírez Parra</a:t>
            </a:r>
            <a:endParaRPr lang="es-ES" dirty="0">
              <a:ln w="10160">
                <a:solidFill>
                  <a:sysClr val="windowText" lastClr="000000"/>
                </a:solidFill>
                <a:prstDash val="solid"/>
              </a:ln>
              <a:solidFill>
                <a:sysClr val="windowText" lastClr="000000"/>
              </a:solidFill>
            </a:endParaRPr>
          </a:p>
          <a:p>
            <a:endParaRPr lang="es-ES" dirty="0">
              <a:ln w="10160">
                <a:solidFill>
                  <a:sysClr val="windowText" lastClr="000000"/>
                </a:solidFill>
                <a:prstDash val="solid"/>
              </a:ln>
              <a:solidFill>
                <a:sysClr val="windowText" lastClr="000000"/>
              </a:solidFill>
            </a:endParaRPr>
          </a:p>
          <a:p>
            <a:r>
              <a:rPr lang="es-ES" dirty="0">
                <a:ln w="10160">
                  <a:solidFill>
                    <a:sysClr val="windowText" lastClr="000000"/>
                  </a:solidFill>
                  <a:prstDash val="solid"/>
                </a:ln>
                <a:solidFill>
                  <a:sysClr val="windowText" lastClr="000000"/>
                </a:solidFill>
              </a:rPr>
              <a:t>Asesor</a:t>
            </a:r>
            <a:r>
              <a:rPr lang="es-ES" dirty="0" smtClean="0">
                <a:ln w="10160">
                  <a:solidFill>
                    <a:sysClr val="windowText" lastClr="000000"/>
                  </a:solidFill>
                  <a:prstDash val="solid"/>
                </a:ln>
                <a:solidFill>
                  <a:sysClr val="windowText" lastClr="000000"/>
                </a:solidFill>
              </a:rPr>
              <a:t>: Natalia Palacios Mazabel </a:t>
            </a:r>
            <a:endParaRPr lang="es-ES" dirty="0">
              <a:ln w="10160">
                <a:solidFill>
                  <a:sysClr val="windowText" lastClr="000000"/>
                </a:solidFill>
                <a:prstDash val="solid"/>
              </a:ln>
              <a:solidFill>
                <a:sysClr val="windowText" lastClr="000000"/>
              </a:solidFill>
            </a:endParaRPr>
          </a:p>
          <a:p>
            <a:endParaRPr lang="es-ES" dirty="0">
              <a:ln w="10160">
                <a:solidFill>
                  <a:sysClr val="windowText" lastClr="000000"/>
                </a:solidFill>
                <a:prstDash val="solid"/>
              </a:ln>
              <a:solidFill>
                <a:sysClr val="windowText" lastClr="000000"/>
              </a:solidFill>
            </a:endParaRPr>
          </a:p>
          <a:p>
            <a:r>
              <a:rPr lang="es-ES" dirty="0">
                <a:ln w="10160">
                  <a:solidFill>
                    <a:sysClr val="windowText" lastClr="000000"/>
                  </a:solidFill>
                  <a:prstDash val="solid"/>
                </a:ln>
                <a:solidFill>
                  <a:sysClr val="windowText" lastClr="000000"/>
                </a:solidFill>
              </a:rPr>
              <a:t>Institución</a:t>
            </a:r>
            <a:r>
              <a:rPr lang="es-ES" dirty="0" smtClean="0">
                <a:ln w="10160">
                  <a:solidFill>
                    <a:sysClr val="windowText" lastClr="000000"/>
                  </a:solidFill>
                  <a:prstDash val="solid"/>
                </a:ln>
                <a:solidFill>
                  <a:sysClr val="windowText" lastClr="000000"/>
                </a:solidFill>
              </a:rPr>
              <a:t>:  Uniminuto</a:t>
            </a:r>
            <a:endParaRPr lang="es-ES" dirty="0">
              <a:ln w="10160">
                <a:solidFill>
                  <a:sysClr val="windowText" lastClr="000000"/>
                </a:solidFill>
                <a:prstDash val="solid"/>
              </a:ln>
              <a:solidFill>
                <a:sysClr val="windowText" lastClr="000000"/>
              </a:solidFill>
            </a:endParaRPr>
          </a:p>
          <a:p>
            <a:endParaRPr lang="es-ES" dirty="0">
              <a:ln w="10160">
                <a:solidFill>
                  <a:sysClr val="windowText" lastClr="000000"/>
                </a:solidFill>
                <a:prstDash val="solid"/>
              </a:ln>
              <a:solidFill>
                <a:sysClr val="windowText" lastClr="000000"/>
              </a:solidFill>
            </a:endParaRPr>
          </a:p>
          <a:p>
            <a:r>
              <a:rPr lang="es-ES" dirty="0">
                <a:ln w="10160">
                  <a:solidFill>
                    <a:sysClr val="windowText" lastClr="000000"/>
                  </a:solidFill>
                  <a:prstDash val="solid"/>
                </a:ln>
                <a:solidFill>
                  <a:sysClr val="windowText" lastClr="000000"/>
                </a:solidFill>
              </a:rPr>
              <a:t>Programa</a:t>
            </a:r>
            <a:r>
              <a:rPr lang="es-ES" dirty="0" smtClean="0">
                <a:ln w="10160">
                  <a:solidFill>
                    <a:sysClr val="windowText" lastClr="000000"/>
                  </a:solidFill>
                  <a:prstDash val="solid"/>
                </a:ln>
                <a:solidFill>
                  <a:sysClr val="windowText" lastClr="000000"/>
                </a:solidFill>
              </a:rPr>
              <a:t>: Licenciatura </a:t>
            </a:r>
            <a:r>
              <a:rPr lang="es-ES" dirty="0">
                <a:ln w="10160">
                  <a:solidFill>
                    <a:sysClr val="windowText" lastClr="000000"/>
                  </a:solidFill>
                  <a:prstDash val="solid"/>
                </a:ln>
                <a:solidFill>
                  <a:sysClr val="windowText" lastClr="000000"/>
                </a:solidFill>
              </a:rPr>
              <a:t>e</a:t>
            </a:r>
            <a:r>
              <a:rPr lang="es-ES" dirty="0" smtClean="0">
                <a:ln w="10160">
                  <a:solidFill>
                    <a:sysClr val="windowText" lastClr="000000"/>
                  </a:solidFill>
                  <a:prstDash val="solid"/>
                </a:ln>
                <a:solidFill>
                  <a:sysClr val="windowText" lastClr="000000"/>
                </a:solidFill>
              </a:rPr>
              <a:t>n pedagogía infantil</a:t>
            </a:r>
            <a:endParaRPr lang="es-ES" dirty="0">
              <a:ln w="10160">
                <a:solidFill>
                  <a:sysClr val="windowText" lastClr="000000"/>
                </a:solidFill>
                <a:prstDash val="solid"/>
              </a:ln>
              <a:solidFill>
                <a:sysClr val="windowText" lastClr="000000"/>
              </a:solidFill>
            </a:endParaRPr>
          </a:p>
          <a:p>
            <a:endParaRPr lang="es-ES" dirty="0">
              <a:ln w="10160">
                <a:solidFill>
                  <a:sysClr val="windowText" lastClr="000000"/>
                </a:solidFill>
                <a:prstDash val="solid"/>
              </a:ln>
              <a:solidFill>
                <a:sysClr val="windowText" lastClr="000000"/>
              </a:solidFill>
            </a:endParaRPr>
          </a:p>
          <a:p>
            <a:r>
              <a:rPr lang="es-ES" dirty="0">
                <a:ln w="10160">
                  <a:solidFill>
                    <a:sysClr val="windowText" lastClr="000000"/>
                  </a:solidFill>
                  <a:prstDash val="solid"/>
                </a:ln>
                <a:solidFill>
                  <a:sysClr val="windowText" lastClr="000000"/>
                </a:solidFill>
              </a:rPr>
              <a:t>Ciudad</a:t>
            </a:r>
            <a:r>
              <a:rPr lang="es-ES" dirty="0" smtClean="0">
                <a:ln w="10160">
                  <a:solidFill>
                    <a:sysClr val="windowText" lastClr="000000"/>
                  </a:solidFill>
                  <a:prstDash val="solid"/>
                </a:ln>
                <a:solidFill>
                  <a:sysClr val="windowText" lastClr="000000"/>
                </a:solidFill>
              </a:rPr>
              <a:t>:  Guadalajara de Buga</a:t>
            </a:r>
            <a:endParaRPr lang="es-CO" dirty="0">
              <a:ln w="10160">
                <a:solidFill>
                  <a:sysClr val="windowText" lastClr="000000"/>
                </a:solidFill>
                <a:prstDash val="solid"/>
              </a:ln>
              <a:solidFill>
                <a:sysClr val="windowText" lastClr="000000"/>
              </a:solidFill>
            </a:endParaRPr>
          </a:p>
        </p:txBody>
      </p:sp>
    </p:spTree>
    <p:extLst>
      <p:ext uri="{BB962C8B-B14F-4D97-AF65-F5344CB8AC3E}">
        <p14:creationId xmlns:p14="http://schemas.microsoft.com/office/powerpoint/2010/main" val="8022735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8650" y="1553441"/>
            <a:ext cx="7886700" cy="537298"/>
          </a:xfrm>
        </p:spPr>
        <p:txBody>
          <a:bodyPr>
            <a:normAutofit fontScale="90000"/>
          </a:bodyPr>
          <a:lstStyle/>
          <a:p>
            <a:r>
              <a:rPr lang="es-ES" dirty="0"/>
              <a:t>INSTANCIAS DE APOYO</a:t>
            </a:r>
            <a:endParaRPr lang="es-CO" dirty="0"/>
          </a:p>
        </p:txBody>
      </p:sp>
      <p:sp>
        <p:nvSpPr>
          <p:cNvPr id="3" name="Marcador de contenido 2"/>
          <p:cNvSpPr>
            <a:spLocks noGrp="1"/>
          </p:cNvSpPr>
          <p:nvPr>
            <p:ph sz="half" idx="1"/>
          </p:nvPr>
        </p:nvSpPr>
        <p:spPr>
          <a:xfrm>
            <a:off x="518847" y="2498609"/>
            <a:ext cx="3899527" cy="1907580"/>
          </a:xfrm>
        </p:spPr>
        <p:txBody>
          <a:bodyPr/>
          <a:lstStyle/>
          <a:p>
            <a:r>
              <a:rPr lang="es-ES" dirty="0" smtClean="0"/>
              <a:t>Licenciatura en Pedagogía Infantil, X Semestre</a:t>
            </a:r>
            <a:endParaRPr lang="es-CO" dirty="0"/>
          </a:p>
        </p:txBody>
      </p:sp>
      <p:sp>
        <p:nvSpPr>
          <p:cNvPr id="4" name="Marcador de contenido 3"/>
          <p:cNvSpPr>
            <a:spLocks noGrp="1"/>
          </p:cNvSpPr>
          <p:nvPr>
            <p:ph sz="half" idx="2"/>
          </p:nvPr>
        </p:nvSpPr>
        <p:spPr>
          <a:xfrm>
            <a:off x="4807887" y="2498609"/>
            <a:ext cx="3907662" cy="1907580"/>
          </a:xfrm>
        </p:spPr>
        <p:txBody>
          <a:bodyPr/>
          <a:lstStyle/>
          <a:p>
            <a:r>
              <a:rPr lang="es-ES" dirty="0" smtClean="0"/>
              <a:t>SILPI</a:t>
            </a:r>
            <a:endParaRPr lang="es-CO" dirty="0"/>
          </a:p>
        </p:txBody>
      </p:sp>
      <p:sp>
        <p:nvSpPr>
          <p:cNvPr id="21" name="Marcador de contenido 3"/>
          <p:cNvSpPr txBox="1">
            <a:spLocks/>
          </p:cNvSpPr>
          <p:nvPr/>
        </p:nvSpPr>
        <p:spPr>
          <a:xfrm>
            <a:off x="510712" y="4082425"/>
            <a:ext cx="3907662" cy="1907580"/>
          </a:xfrm>
          <a:prstGeom prst="rect">
            <a:avLst/>
          </a:prstGeom>
        </p:spPr>
        <p:txBody>
          <a:bodyPr vert="horz" lIns="91440" tIns="45720" rIns="91440" bIns="45720" rtlCol="0" anchor="ctr">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r>
              <a:rPr lang="es-ES" dirty="0" smtClean="0"/>
              <a:t>GISE</a:t>
            </a:r>
            <a:endParaRPr lang="es-CO" dirty="0"/>
          </a:p>
        </p:txBody>
      </p:sp>
      <p:sp>
        <p:nvSpPr>
          <p:cNvPr id="22" name="Marcador de contenido 3"/>
          <p:cNvSpPr txBox="1">
            <a:spLocks/>
          </p:cNvSpPr>
          <p:nvPr/>
        </p:nvSpPr>
        <p:spPr>
          <a:xfrm>
            <a:off x="4807887" y="4082425"/>
            <a:ext cx="3907662" cy="1907580"/>
          </a:xfrm>
          <a:prstGeom prst="rect">
            <a:avLst/>
          </a:prstGeom>
        </p:spPr>
        <p:txBody>
          <a:bodyPr vert="horz" lIns="91440" tIns="45720" rIns="91440" bIns="45720" rtlCol="0" anchor="ctr">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r>
              <a:rPr lang="es-ES" dirty="0" smtClean="0"/>
              <a:t>EDUCACIÓN Y TRANSFORMACIÓN SOCIAL</a:t>
            </a:r>
            <a:endParaRPr lang="es-CO" dirty="0"/>
          </a:p>
        </p:txBody>
      </p:sp>
    </p:spTree>
    <p:extLst>
      <p:ext uri="{BB962C8B-B14F-4D97-AF65-F5344CB8AC3E}">
        <p14:creationId xmlns:p14="http://schemas.microsoft.com/office/powerpoint/2010/main" val="17208022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8650" y="955676"/>
            <a:ext cx="7886700" cy="1325563"/>
          </a:xfrm>
        </p:spPr>
        <p:txBody>
          <a:bodyPr/>
          <a:lstStyle/>
          <a:p>
            <a:r>
              <a:rPr lang="es-ES" dirty="0"/>
              <a:t>RESUMEN</a:t>
            </a:r>
            <a:endParaRPr lang="es-CO" dirty="0"/>
          </a:p>
        </p:txBody>
      </p:sp>
      <p:sp>
        <p:nvSpPr>
          <p:cNvPr id="3" name="Marcador de contenido 2"/>
          <p:cNvSpPr>
            <a:spLocks noGrp="1"/>
          </p:cNvSpPr>
          <p:nvPr>
            <p:ph idx="1"/>
          </p:nvPr>
        </p:nvSpPr>
        <p:spPr>
          <a:xfrm>
            <a:off x="594071" y="1830980"/>
            <a:ext cx="7989752" cy="3019219"/>
          </a:xfrm>
        </p:spPr>
        <p:txBody>
          <a:bodyPr>
            <a:noAutofit/>
          </a:bodyPr>
          <a:lstStyle/>
          <a:p>
            <a:pPr marL="0" indent="0">
              <a:lnSpc>
                <a:spcPct val="150000"/>
              </a:lnSpc>
              <a:buNone/>
            </a:pPr>
            <a:r>
              <a:rPr lang="es-CO" sz="1600" dirty="0"/>
              <a:t>Esta investigación está relacionada con las estrategias pedagógicas utilizadas en las aulas de clase para la inclusión educativa, el estudio se realizó en una institución de carácter público en la ciudad de Guadalajara de Buga, precisamente en los grados transición y primero, donde se encontraron estudiantes que presentan algún tipo de </a:t>
            </a:r>
            <a:r>
              <a:rPr lang="es-CO" sz="1600" dirty="0" smtClean="0"/>
              <a:t>situación de discapacidad </a:t>
            </a:r>
            <a:r>
              <a:rPr lang="es-CO" sz="1600" dirty="0"/>
              <a:t>la cual requiere de </a:t>
            </a:r>
            <a:r>
              <a:rPr lang="es-CO" sz="1600" dirty="0" smtClean="0"/>
              <a:t>un </a:t>
            </a:r>
            <a:r>
              <a:rPr lang="es-CO" sz="1600" dirty="0"/>
              <a:t>proceso inclusivo, allí se observó el </a:t>
            </a:r>
            <a:r>
              <a:rPr lang="es-CO" sz="1600" dirty="0" smtClean="0"/>
              <a:t>paso por </a:t>
            </a:r>
            <a:r>
              <a:rPr lang="es-CO" sz="1600" dirty="0"/>
              <a:t>el cual </a:t>
            </a:r>
            <a:r>
              <a:rPr lang="es-CO" sz="1600" dirty="0" smtClean="0"/>
              <a:t>transitaban </a:t>
            </a:r>
            <a:r>
              <a:rPr lang="es-CO" sz="1600" dirty="0"/>
              <a:t>los niños y se analizaron algunas situaciones para finalmente implementar algunas estrategias las cuales beneficiaran el proceso formativo e inclusivo de estos estudiantes, ya que las docentes realizan pocas o ninguna estrategia pedagógica inclusiva que facilite el aprendizaje de los niños pues son más bien vistos como un niño más del aula pero no se tienen en cuenta sus necesidades individuales. </a:t>
            </a:r>
          </a:p>
        </p:txBody>
      </p:sp>
      <p:sp>
        <p:nvSpPr>
          <p:cNvPr id="7" name="Marcador de contenido 2"/>
          <p:cNvSpPr txBox="1">
            <a:spLocks/>
          </p:cNvSpPr>
          <p:nvPr/>
        </p:nvSpPr>
        <p:spPr>
          <a:xfrm>
            <a:off x="581192" y="5551658"/>
            <a:ext cx="7989752" cy="1238125"/>
          </a:xfrm>
          <a:prstGeom prst="rect">
            <a:avLst/>
          </a:prstGeom>
        </p:spPr>
        <p:txBody>
          <a:bodyPr vert="horz" lIns="91440" tIns="45720" rIns="91440" bIns="45720" rtlCol="0" anchor="ctr">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lnSpc>
                <a:spcPct val="150000"/>
              </a:lnSpc>
              <a:buNone/>
            </a:pPr>
            <a:r>
              <a:rPr lang="es-CO" sz="1600" b="1" dirty="0" smtClean="0">
                <a:solidFill>
                  <a:schemeClr val="tx1"/>
                </a:solidFill>
              </a:rPr>
              <a:t>Palabras </a:t>
            </a:r>
            <a:r>
              <a:rPr lang="es-CO" sz="1600" b="1" dirty="0">
                <a:solidFill>
                  <a:schemeClr val="tx1"/>
                </a:solidFill>
              </a:rPr>
              <a:t>claves: </a:t>
            </a:r>
            <a:r>
              <a:rPr lang="es-CO" sz="1600" dirty="0">
                <a:solidFill>
                  <a:schemeClr val="tx1"/>
                </a:solidFill>
              </a:rPr>
              <a:t>Estrategias pedagógicas inclusivas, inclusión educativa, concepto de inclusión e integración, tipos de inclusión.</a:t>
            </a:r>
          </a:p>
          <a:p>
            <a:pPr marL="0" indent="0">
              <a:buNone/>
            </a:pPr>
            <a:endParaRPr lang="es-CO" sz="2000" dirty="0">
              <a:solidFill>
                <a:schemeClr val="tx1"/>
              </a:solidFill>
            </a:endParaRPr>
          </a:p>
        </p:txBody>
      </p:sp>
    </p:spTree>
    <p:extLst>
      <p:ext uri="{BB962C8B-B14F-4D97-AF65-F5344CB8AC3E}">
        <p14:creationId xmlns:p14="http://schemas.microsoft.com/office/powerpoint/2010/main" val="26468092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8650" y="1050926"/>
            <a:ext cx="7886700" cy="1325563"/>
          </a:xfrm>
        </p:spPr>
        <p:txBody>
          <a:bodyPr/>
          <a:lstStyle/>
          <a:p>
            <a:r>
              <a:rPr lang="es-ES" dirty="0"/>
              <a:t>IDENTIFICACIÓN DEL PROBLEMA</a:t>
            </a:r>
            <a:endParaRPr lang="es-CO" dirty="0"/>
          </a:p>
        </p:txBody>
      </p:sp>
      <p:sp>
        <p:nvSpPr>
          <p:cNvPr id="3" name="Rectángulo redondeado 3"/>
          <p:cNvSpPr/>
          <p:nvPr/>
        </p:nvSpPr>
        <p:spPr>
          <a:xfrm>
            <a:off x="269665" y="2099256"/>
            <a:ext cx="4843249" cy="2017968"/>
          </a:xfrm>
          <a:prstGeom prst="roundRect">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solidFill>
                  <a:srgbClr val="002060"/>
                </a:solidFill>
              </a:rPr>
              <a:t>La inclusión educativa es y ha sido un reto para los docentes puesto que no se encuentran lo suficientemente capacitados para atender la diversidad cultural y/o de necesidades educativas </a:t>
            </a:r>
            <a:r>
              <a:rPr lang="es-CO" dirty="0" smtClean="0">
                <a:solidFill>
                  <a:srgbClr val="002060"/>
                </a:solidFill>
              </a:rPr>
              <a:t>especiales. </a:t>
            </a:r>
            <a:endParaRPr lang="es-ES" dirty="0">
              <a:solidFill>
                <a:srgbClr val="002060"/>
              </a:solidFill>
            </a:endParaRPr>
          </a:p>
        </p:txBody>
      </p:sp>
      <p:sp>
        <p:nvSpPr>
          <p:cNvPr id="4" name="Elipse 5"/>
          <p:cNvSpPr/>
          <p:nvPr/>
        </p:nvSpPr>
        <p:spPr>
          <a:xfrm>
            <a:off x="3707904" y="3356992"/>
            <a:ext cx="3240360" cy="2808312"/>
          </a:xfrm>
          <a:prstGeom prst="ellipse">
            <a:avLst/>
          </a:prstGeom>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400" b="1" dirty="0"/>
              <a:t>¿Cómo a través de la implementación de estrategias pedagógicas se favorece un aula escolar inclusiva en la Institución Educativa Agrícola de Buga, sede María Luisa de la Espada?</a:t>
            </a:r>
            <a:endParaRPr lang="es-ES" sz="1400" b="1" dirty="0"/>
          </a:p>
          <a:p>
            <a:pPr algn="ctr"/>
            <a:endParaRPr lang="es-ES" sz="1400" b="1" dirty="0"/>
          </a:p>
        </p:txBody>
      </p:sp>
      <p:pic>
        <p:nvPicPr>
          <p:cNvPr id="5" name="Picture 2" descr="Resultado de imagen para problem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06320" y="2112135"/>
            <a:ext cx="2947528" cy="13816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26997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52450" y="1031876"/>
            <a:ext cx="7886700" cy="1325563"/>
          </a:xfrm>
        </p:spPr>
        <p:txBody>
          <a:bodyPr/>
          <a:lstStyle/>
          <a:p>
            <a:r>
              <a:rPr lang="es-ES" dirty="0"/>
              <a:t>JUSTIFICACIÓN</a:t>
            </a:r>
            <a:endParaRPr lang="es-CO" dirty="0"/>
          </a:p>
        </p:txBody>
      </p:sp>
      <p:sp>
        <p:nvSpPr>
          <p:cNvPr id="3" name="2 CuadroTexto"/>
          <p:cNvSpPr txBox="1"/>
          <p:nvPr/>
        </p:nvSpPr>
        <p:spPr>
          <a:xfrm>
            <a:off x="750463" y="2048689"/>
            <a:ext cx="7688687" cy="3785652"/>
          </a:xfrm>
          <a:prstGeom prst="rect">
            <a:avLst/>
          </a:prstGeom>
          <a:noFill/>
        </p:spPr>
        <p:txBody>
          <a:bodyPr wrap="square" rtlCol="0">
            <a:spAutoFit/>
          </a:bodyPr>
          <a:lstStyle/>
          <a:p>
            <a:pPr>
              <a:lnSpc>
                <a:spcPct val="150000"/>
              </a:lnSpc>
            </a:pPr>
            <a:r>
              <a:rPr lang="es-CO" sz="1600" dirty="0"/>
              <a:t>La inclusión hace referencia a cómo la escuela debe dar respuesta a la diversidad que se presenta en el aula, garantizando los derechos del niño, y brindándoles a todos la oportunidad de  un aprendizaje integral de calidad, por lo cual es necesario investigar las prácticas pedagógicas que realizan los docentes para cumplir con las diferentes necesidades del niño; enriquecer y divulgar dichas prácticas permite que otros docentes puedan aplicarlas en sus aulas, acrecentando el nivel de bienestar para toda la comunidad educativa y  la sociedad en general</a:t>
            </a:r>
            <a:r>
              <a:rPr lang="es-CO" sz="1600" dirty="0" smtClean="0"/>
              <a:t>. Teniendo en cuenta que el MEN  establece</a:t>
            </a:r>
            <a:r>
              <a:rPr lang="es-CO" sz="1600" b="1" dirty="0" smtClean="0"/>
              <a:t> </a:t>
            </a:r>
            <a:r>
              <a:rPr lang="es-CO" sz="1600" b="1" i="1" dirty="0" smtClean="0"/>
              <a:t>« una política </a:t>
            </a:r>
            <a:r>
              <a:rPr lang="es-CO" sz="1600" b="1" i="1" dirty="0"/>
              <a:t>de educación inclusiva </a:t>
            </a:r>
            <a:r>
              <a:rPr lang="es-CO" sz="1600" b="1" i="1" dirty="0" smtClean="0"/>
              <a:t>que propone </a:t>
            </a:r>
            <a:r>
              <a:rPr lang="es-CO" sz="1600" b="1" i="1" dirty="0"/>
              <a:t>atender a los niños, niñas y jóvenes diversos y con discapacidades a lo largo de todo el ciclo educativo, desde la educación inicial hasta la </a:t>
            </a:r>
            <a:r>
              <a:rPr lang="es-CO" sz="1600" b="1" i="1" dirty="0" smtClean="0"/>
              <a:t>superior». </a:t>
            </a:r>
            <a:endParaRPr lang="es-CO" sz="1600" b="1" i="1" dirty="0"/>
          </a:p>
        </p:txBody>
      </p:sp>
    </p:spTree>
    <p:extLst>
      <p:ext uri="{BB962C8B-B14F-4D97-AF65-F5344CB8AC3E}">
        <p14:creationId xmlns:p14="http://schemas.microsoft.com/office/powerpoint/2010/main" val="21788607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13 Diagrama"/>
          <p:cNvGraphicFramePr/>
          <p:nvPr>
            <p:extLst>
              <p:ext uri="{D42A27DB-BD31-4B8C-83A1-F6EECF244321}">
                <p14:modId xmlns:p14="http://schemas.microsoft.com/office/powerpoint/2010/main" val="4147542654"/>
              </p:ext>
            </p:extLst>
          </p:nvPr>
        </p:nvGraphicFramePr>
        <p:xfrm>
          <a:off x="827584" y="1340768"/>
          <a:ext cx="7632848" cy="52003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ítulo 1"/>
          <p:cNvSpPr>
            <a:spLocks noGrp="1"/>
          </p:cNvSpPr>
          <p:nvPr>
            <p:ph type="title"/>
          </p:nvPr>
        </p:nvSpPr>
        <p:spPr>
          <a:xfrm>
            <a:off x="629841" y="917576"/>
            <a:ext cx="7886700" cy="1325563"/>
          </a:xfrm>
        </p:spPr>
        <p:txBody>
          <a:bodyPr/>
          <a:lstStyle/>
          <a:p>
            <a:r>
              <a:rPr lang="es-ES" dirty="0"/>
              <a:t>OBJETIVOS</a:t>
            </a:r>
            <a:endParaRPr lang="es-CO" dirty="0"/>
          </a:p>
        </p:txBody>
      </p:sp>
      <p:sp>
        <p:nvSpPr>
          <p:cNvPr id="11" name="Marcador de texto 2">
            <a:extLst>
              <a:ext uri="{FF2B5EF4-FFF2-40B4-BE49-F238E27FC236}">
                <a16:creationId xmlns="" xmlns:a16="http://schemas.microsoft.com/office/drawing/2014/main" id="{098E0D7E-2365-463A-AFF8-B4C13BAA80EB}"/>
              </a:ext>
            </a:extLst>
          </p:cNvPr>
          <p:cNvSpPr txBox="1">
            <a:spLocks/>
          </p:cNvSpPr>
          <p:nvPr/>
        </p:nvSpPr>
        <p:spPr>
          <a:xfrm>
            <a:off x="6246479" y="940227"/>
            <a:ext cx="3868340" cy="823912"/>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1800" b="1" kern="1200">
                <a:solidFill>
                  <a:schemeClr val="tx1"/>
                </a:solidFill>
                <a:latin typeface="+mn-lt"/>
                <a:ea typeface="+mn-ea"/>
                <a:cs typeface="+mn-cs"/>
              </a:defRPr>
            </a:lvl1pPr>
            <a:lvl2pPr marL="342900" indent="0" algn="l" defTabSz="914400" rtl="0" eaLnBrk="1" latinLnBrk="0" hangingPunct="1">
              <a:lnSpc>
                <a:spcPct val="90000"/>
              </a:lnSpc>
              <a:spcBef>
                <a:spcPts val="500"/>
              </a:spcBef>
              <a:buFont typeface="Arial" panose="020B0604020202020204" pitchFamily="34" charset="0"/>
              <a:buNone/>
              <a:defRPr sz="1500" b="1" kern="1200">
                <a:solidFill>
                  <a:schemeClr val="tx1"/>
                </a:solidFill>
                <a:latin typeface="+mn-lt"/>
                <a:ea typeface="+mn-ea"/>
                <a:cs typeface="+mn-cs"/>
              </a:defRPr>
            </a:lvl2pPr>
            <a:lvl3pPr marL="685800" indent="0" algn="l" defTabSz="914400" rtl="0" eaLnBrk="1" latinLnBrk="0" hangingPunct="1">
              <a:lnSpc>
                <a:spcPct val="90000"/>
              </a:lnSpc>
              <a:spcBef>
                <a:spcPts val="500"/>
              </a:spcBef>
              <a:buFont typeface="Arial" panose="020B0604020202020204" pitchFamily="34" charset="0"/>
              <a:buNone/>
              <a:defRPr sz="1350" b="1" kern="1200">
                <a:solidFill>
                  <a:schemeClr val="tx1"/>
                </a:solidFill>
                <a:latin typeface="+mn-lt"/>
                <a:ea typeface="+mn-ea"/>
                <a:cs typeface="+mn-cs"/>
              </a:defRPr>
            </a:lvl3pPr>
            <a:lvl4pPr marL="1028700" indent="0" algn="l" defTabSz="914400" rtl="0" eaLnBrk="1" latinLnBrk="0" hangingPunct="1">
              <a:lnSpc>
                <a:spcPct val="90000"/>
              </a:lnSpc>
              <a:spcBef>
                <a:spcPts val="500"/>
              </a:spcBef>
              <a:buFont typeface="Arial" panose="020B0604020202020204" pitchFamily="34" charset="0"/>
              <a:buNone/>
              <a:defRPr sz="1200" b="1" kern="1200">
                <a:solidFill>
                  <a:schemeClr val="tx1"/>
                </a:solidFill>
                <a:latin typeface="+mn-lt"/>
                <a:ea typeface="+mn-ea"/>
                <a:cs typeface="+mn-cs"/>
              </a:defRPr>
            </a:lvl4pPr>
            <a:lvl5pPr marL="1371600" indent="0" algn="l" defTabSz="914400" rtl="0" eaLnBrk="1" latinLnBrk="0" hangingPunct="1">
              <a:lnSpc>
                <a:spcPct val="90000"/>
              </a:lnSpc>
              <a:spcBef>
                <a:spcPts val="500"/>
              </a:spcBef>
              <a:buFont typeface="Arial" panose="020B0604020202020204" pitchFamily="34" charset="0"/>
              <a:buNone/>
              <a:defRPr sz="1200" b="1" kern="1200">
                <a:solidFill>
                  <a:schemeClr val="tx1"/>
                </a:solidFill>
                <a:latin typeface="+mn-lt"/>
                <a:ea typeface="+mn-ea"/>
                <a:cs typeface="+mn-cs"/>
              </a:defRPr>
            </a:lvl5pPr>
            <a:lvl6pPr marL="1714500" indent="0" algn="l" defTabSz="914400" rtl="0" eaLnBrk="1" latinLnBrk="0" hangingPunct="1">
              <a:lnSpc>
                <a:spcPct val="90000"/>
              </a:lnSpc>
              <a:spcBef>
                <a:spcPts val="500"/>
              </a:spcBef>
              <a:buFont typeface="Arial" panose="020B0604020202020204" pitchFamily="34" charset="0"/>
              <a:buNone/>
              <a:defRPr sz="1200" b="1" kern="1200">
                <a:solidFill>
                  <a:schemeClr val="tx1"/>
                </a:solidFill>
                <a:latin typeface="+mn-lt"/>
                <a:ea typeface="+mn-ea"/>
                <a:cs typeface="+mn-cs"/>
              </a:defRPr>
            </a:lvl6pPr>
            <a:lvl7pPr marL="2057400" indent="0" algn="l" defTabSz="914400" rtl="0" eaLnBrk="1" latinLnBrk="0" hangingPunct="1">
              <a:lnSpc>
                <a:spcPct val="90000"/>
              </a:lnSpc>
              <a:spcBef>
                <a:spcPts val="500"/>
              </a:spcBef>
              <a:buFont typeface="Arial" panose="020B0604020202020204" pitchFamily="34" charset="0"/>
              <a:buNone/>
              <a:defRPr sz="1200" b="1" kern="1200">
                <a:solidFill>
                  <a:schemeClr val="tx1"/>
                </a:solidFill>
                <a:latin typeface="+mn-lt"/>
                <a:ea typeface="+mn-ea"/>
                <a:cs typeface="+mn-cs"/>
              </a:defRPr>
            </a:lvl7pPr>
            <a:lvl8pPr marL="2400300" indent="0" algn="l" defTabSz="914400" rtl="0" eaLnBrk="1" latinLnBrk="0" hangingPunct="1">
              <a:lnSpc>
                <a:spcPct val="90000"/>
              </a:lnSpc>
              <a:spcBef>
                <a:spcPts val="500"/>
              </a:spcBef>
              <a:buFont typeface="Arial" panose="020B0604020202020204" pitchFamily="34" charset="0"/>
              <a:buNone/>
              <a:defRPr sz="1200" b="1" kern="1200">
                <a:solidFill>
                  <a:schemeClr val="tx1"/>
                </a:solidFill>
                <a:latin typeface="+mn-lt"/>
                <a:ea typeface="+mn-ea"/>
                <a:cs typeface="+mn-cs"/>
              </a:defRPr>
            </a:lvl8pPr>
            <a:lvl9pPr marL="2743200" indent="0" algn="l" defTabSz="914400" rtl="0" eaLnBrk="1" latinLnBrk="0" hangingPunct="1">
              <a:lnSpc>
                <a:spcPct val="90000"/>
              </a:lnSpc>
              <a:spcBef>
                <a:spcPts val="500"/>
              </a:spcBef>
              <a:buFont typeface="Arial" panose="020B0604020202020204" pitchFamily="34" charset="0"/>
              <a:buNone/>
              <a:defRPr sz="1200" b="1" kern="1200">
                <a:solidFill>
                  <a:schemeClr val="tx1"/>
                </a:solidFill>
                <a:latin typeface="+mn-lt"/>
                <a:ea typeface="+mn-ea"/>
                <a:cs typeface="+mn-cs"/>
              </a:defRPr>
            </a:lvl9pPr>
          </a:lstStyle>
          <a:p>
            <a:r>
              <a:rPr lang="es-ES" sz="2000" dirty="0" smtClean="0"/>
              <a:t>ESPECÍFICOS</a:t>
            </a:r>
            <a:endParaRPr lang="es-CO" sz="2000" dirty="0"/>
          </a:p>
        </p:txBody>
      </p:sp>
      <p:sp>
        <p:nvSpPr>
          <p:cNvPr id="9" name="CuadroTexto 4"/>
          <p:cNvSpPr txBox="1"/>
          <p:nvPr/>
        </p:nvSpPr>
        <p:spPr>
          <a:xfrm>
            <a:off x="1601528" y="2567441"/>
            <a:ext cx="3024336" cy="2862322"/>
          </a:xfrm>
          <a:prstGeom prst="rect">
            <a:avLst/>
          </a:prstGeom>
          <a:noFill/>
        </p:spPr>
        <p:txBody>
          <a:bodyPr wrap="square" rtlCol="0">
            <a:spAutoFit/>
          </a:bodyPr>
          <a:lstStyle/>
          <a:p>
            <a:pPr algn="ctr"/>
            <a:r>
              <a:rPr lang="es-CO" sz="2000" b="1" dirty="0" smtClean="0"/>
              <a:t>GENERAL</a:t>
            </a:r>
          </a:p>
          <a:p>
            <a:pPr algn="ctr"/>
            <a:r>
              <a:rPr lang="es-CO" sz="2000" dirty="0" smtClean="0"/>
              <a:t>Reconocer </a:t>
            </a:r>
            <a:r>
              <a:rPr lang="es-CO" sz="2000" dirty="0"/>
              <a:t>la importancia de la implementación de estrategias pedagógicas favoreciendo una cultura inclusiva en</a:t>
            </a:r>
            <a:r>
              <a:rPr lang="es-CO" sz="2000" b="1" dirty="0"/>
              <a:t> </a:t>
            </a:r>
            <a:r>
              <a:rPr lang="es-CO" sz="2000" dirty="0"/>
              <a:t>la I.E Agrícola de Buga, sede María Luisa de la </a:t>
            </a:r>
            <a:r>
              <a:rPr lang="es-CO" sz="2000" dirty="0" smtClean="0"/>
              <a:t>Espada.</a:t>
            </a:r>
            <a:endParaRPr lang="es-ES" sz="2000" dirty="0"/>
          </a:p>
          <a:p>
            <a:pPr algn="ctr"/>
            <a:endParaRPr lang="es-ES" sz="2000" dirty="0"/>
          </a:p>
        </p:txBody>
      </p:sp>
      <p:sp>
        <p:nvSpPr>
          <p:cNvPr id="10" name="CuadroTexto 6"/>
          <p:cNvSpPr txBox="1"/>
          <p:nvPr/>
        </p:nvSpPr>
        <p:spPr>
          <a:xfrm>
            <a:off x="6156176" y="2083829"/>
            <a:ext cx="1584177" cy="954107"/>
          </a:xfrm>
          <a:prstGeom prst="rect">
            <a:avLst/>
          </a:prstGeom>
          <a:noFill/>
        </p:spPr>
        <p:txBody>
          <a:bodyPr wrap="square" rtlCol="0">
            <a:spAutoFit/>
          </a:bodyPr>
          <a:lstStyle/>
          <a:p>
            <a:pPr lvl="0" algn="ctr"/>
            <a:r>
              <a:rPr lang="es-CO" sz="1100" b="1" dirty="0"/>
              <a:t>Develar las necesidades particulares que tienen los niños en el contexto escolar.</a:t>
            </a:r>
            <a:endParaRPr lang="es-ES" sz="1100" b="1" dirty="0"/>
          </a:p>
          <a:p>
            <a:pPr algn="ctr"/>
            <a:endParaRPr lang="es-ES" sz="1200" b="1" dirty="0"/>
          </a:p>
        </p:txBody>
      </p:sp>
      <p:sp>
        <p:nvSpPr>
          <p:cNvPr id="12" name="CuadroTexto 7"/>
          <p:cNvSpPr txBox="1"/>
          <p:nvPr/>
        </p:nvSpPr>
        <p:spPr>
          <a:xfrm>
            <a:off x="6012160" y="3400323"/>
            <a:ext cx="1868923" cy="938719"/>
          </a:xfrm>
          <a:prstGeom prst="rect">
            <a:avLst/>
          </a:prstGeom>
          <a:noFill/>
        </p:spPr>
        <p:txBody>
          <a:bodyPr wrap="square" rtlCol="0">
            <a:spAutoFit/>
          </a:bodyPr>
          <a:lstStyle/>
          <a:p>
            <a:pPr lvl="0" algn="ctr"/>
            <a:r>
              <a:rPr lang="es-CO" sz="1100" b="1" dirty="0"/>
              <a:t>Determinar las concepciones que tiene los docentes y padres de familia sobre la inclusión y las estrategias pedagógicas </a:t>
            </a:r>
            <a:r>
              <a:rPr lang="es-CO" sz="1100" b="1" dirty="0" smtClean="0"/>
              <a:t>inclusivas.</a:t>
            </a:r>
            <a:endParaRPr lang="es-ES" sz="1100" b="1" dirty="0"/>
          </a:p>
        </p:txBody>
      </p:sp>
      <p:sp>
        <p:nvSpPr>
          <p:cNvPr id="13" name="CuadroTexto 9"/>
          <p:cNvSpPr txBox="1"/>
          <p:nvPr/>
        </p:nvSpPr>
        <p:spPr>
          <a:xfrm>
            <a:off x="6012160" y="4873854"/>
            <a:ext cx="2016225" cy="769441"/>
          </a:xfrm>
          <a:prstGeom prst="rect">
            <a:avLst/>
          </a:prstGeom>
          <a:noFill/>
        </p:spPr>
        <p:txBody>
          <a:bodyPr wrap="square" rtlCol="0">
            <a:spAutoFit/>
          </a:bodyPr>
          <a:lstStyle/>
          <a:p>
            <a:pPr algn="ctr"/>
            <a:r>
              <a:rPr lang="es-ES" sz="1100" b="1" dirty="0" smtClean="0"/>
              <a:t>Facilitar estrategias pedagógicas que permitan al docente lograr una cultura  inclusiva.</a:t>
            </a:r>
            <a:endParaRPr lang="es-ES" sz="1100" b="1" dirty="0"/>
          </a:p>
        </p:txBody>
      </p:sp>
    </p:spTree>
    <p:extLst>
      <p:ext uri="{BB962C8B-B14F-4D97-AF65-F5344CB8AC3E}">
        <p14:creationId xmlns:p14="http://schemas.microsoft.com/office/powerpoint/2010/main" val="1018271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91741" y="1004507"/>
            <a:ext cx="7886700" cy="1325563"/>
          </a:xfrm>
        </p:spPr>
        <p:txBody>
          <a:bodyPr/>
          <a:lstStyle/>
          <a:p>
            <a:r>
              <a:rPr lang="es-ES" dirty="0"/>
              <a:t>MARCO REFERENCIAL (i)</a:t>
            </a:r>
            <a:endParaRPr lang="es-CO" dirty="0"/>
          </a:p>
        </p:txBody>
      </p:sp>
      <p:graphicFrame>
        <p:nvGraphicFramePr>
          <p:cNvPr id="6" name="8 Marcador de contenido"/>
          <p:cNvGraphicFramePr>
            <a:graphicFrameLocks/>
          </p:cNvGraphicFramePr>
          <p:nvPr>
            <p:extLst>
              <p:ext uri="{D42A27DB-BD31-4B8C-83A1-F6EECF244321}">
                <p14:modId xmlns:p14="http://schemas.microsoft.com/office/powerpoint/2010/main" val="941598190"/>
              </p:ext>
            </p:extLst>
          </p:nvPr>
        </p:nvGraphicFramePr>
        <p:xfrm>
          <a:off x="830307" y="1880314"/>
          <a:ext cx="8017481" cy="43769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Marcador de texto 2"/>
          <p:cNvSpPr>
            <a:spLocks noGrp="1"/>
          </p:cNvSpPr>
          <p:nvPr>
            <p:ph type="body" idx="1"/>
          </p:nvPr>
        </p:nvSpPr>
        <p:spPr>
          <a:xfrm>
            <a:off x="629842" y="1487978"/>
            <a:ext cx="3868340" cy="823912"/>
          </a:xfrm>
        </p:spPr>
        <p:txBody>
          <a:bodyPr/>
          <a:lstStyle/>
          <a:p>
            <a:r>
              <a:rPr lang="es-ES" dirty="0"/>
              <a:t>Marco Teórico</a:t>
            </a:r>
            <a:endParaRPr lang="es-CO" dirty="0"/>
          </a:p>
        </p:txBody>
      </p:sp>
    </p:spTree>
    <p:extLst>
      <p:ext uri="{BB962C8B-B14F-4D97-AF65-F5344CB8AC3E}">
        <p14:creationId xmlns:p14="http://schemas.microsoft.com/office/powerpoint/2010/main" val="3276078875"/>
      </p:ext>
    </p:extLst>
  </p:cSld>
  <p:clrMapOvr>
    <a:masterClrMapping/>
  </p:clrMapOvr>
  <p:timing>
    <p:tnLst>
      <p:par>
        <p:cTn id="1" dur="indefinite" restart="never" nodeType="tmRoot"/>
      </p:par>
    </p:tnLst>
  </p:timing>
</p:sld>
</file>

<file path=ppt/theme/theme1.xml><?xml version="1.0" encoding="utf-8"?>
<a:theme xmlns:a="http://schemas.openxmlformats.org/drawingml/2006/main" name="ACIET_EVENTO2019">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ACIET_EVENTO2019" id="{81D08ABC-8E41-4E30-AE25-4C3E62862485}" vid="{5126275B-841E-4CF7-9785-D4BEA5F76081}"/>
    </a:ext>
  </a:extLst>
</a:theme>
</file>

<file path=docProps/app.xml><?xml version="1.0" encoding="utf-8"?>
<Properties xmlns="http://schemas.openxmlformats.org/officeDocument/2006/extended-properties" xmlns:vt="http://schemas.openxmlformats.org/officeDocument/2006/docPropsVTypes">
  <Template>ACIET_EVENTO2019</Template>
  <TotalTime>763</TotalTime>
  <Words>1295</Words>
  <Application>Microsoft Office PowerPoint</Application>
  <PresentationFormat>Presentación en pantalla (4:3)</PresentationFormat>
  <Paragraphs>116</Paragraphs>
  <Slides>21</Slides>
  <Notes>0</Notes>
  <HiddenSlides>0</HiddenSlides>
  <MMClips>0</MMClips>
  <ScaleCrop>false</ScaleCrop>
  <HeadingPairs>
    <vt:vector size="4" baseType="variant">
      <vt:variant>
        <vt:lpstr>Tema</vt:lpstr>
      </vt:variant>
      <vt:variant>
        <vt:i4>1</vt:i4>
      </vt:variant>
      <vt:variant>
        <vt:lpstr>Títulos de diapositiva</vt:lpstr>
      </vt:variant>
      <vt:variant>
        <vt:i4>21</vt:i4>
      </vt:variant>
    </vt:vector>
  </HeadingPairs>
  <TitlesOfParts>
    <vt:vector size="22" baseType="lpstr">
      <vt:lpstr>ACIET_EVENTO2019</vt:lpstr>
      <vt:lpstr>Presentación de PowerPoint</vt:lpstr>
      <vt:lpstr>CONCEPCIÓN DE INCLUSIÓN Y ESTRATEGIAS PEDAGÓGICAS INCLUSIVAS  EN LA ESCUELA MARÍA LUISA DE LA ESPADA DE GUADALAJARA DE BUGA  </vt:lpstr>
      <vt:lpstr>CONCEPCIÓN DE INCLUSIÓN Y ESTRATEGIAS PEDAGÓGICAS INCLUSIVAS  EN LA ESCUELA MARÍA LUISA DE LA ESPADA DE GUADALAJARA DE BUGA</vt:lpstr>
      <vt:lpstr>INSTANCIAS DE APOYO</vt:lpstr>
      <vt:lpstr>RESUMEN</vt:lpstr>
      <vt:lpstr>IDENTIFICACIÓN DEL PROBLEMA</vt:lpstr>
      <vt:lpstr>JUSTIFICACIÓN</vt:lpstr>
      <vt:lpstr>OBJETIVOS</vt:lpstr>
      <vt:lpstr>MARCO REFERENCIAL (i)</vt:lpstr>
      <vt:lpstr>MARCO REFERENCIAL (i)</vt:lpstr>
      <vt:lpstr>MARCO REFERENCIAL (ii)</vt:lpstr>
      <vt:lpstr>METODOLOGÍA (I)</vt:lpstr>
      <vt:lpstr>Resultados alcanzados</vt:lpstr>
      <vt:lpstr>Resultados alcanzados</vt:lpstr>
      <vt:lpstr>Resultados alcanzados</vt:lpstr>
      <vt:lpstr>IMPACTOS ESPERADOS / Logrados (I)</vt:lpstr>
      <vt:lpstr>IMPACTOS ESPERADOS / Logrados (I)</vt:lpstr>
      <vt:lpstr>Conclusiones</vt:lpstr>
      <vt:lpstr>Recomendaciones</vt:lpstr>
      <vt:lpstr>BIBLIOGRAFÍA</vt:lpstr>
      <vt:lpstr>MUCHAS GRACIAS!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Alexis M</dc:creator>
  <cp:lastModifiedBy>TEFI</cp:lastModifiedBy>
  <cp:revision>43</cp:revision>
  <dcterms:created xsi:type="dcterms:W3CDTF">2019-02-13T11:24:13Z</dcterms:created>
  <dcterms:modified xsi:type="dcterms:W3CDTF">2019-04-10T02:56:25Z</dcterms:modified>
</cp:coreProperties>
</file>