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9" r:id="rId3"/>
    <p:sldId id="260" r:id="rId4"/>
    <p:sldId id="261" r:id="rId5"/>
    <p:sldId id="275" r:id="rId6"/>
    <p:sldId id="276" r:id="rId7"/>
    <p:sldId id="263" r:id="rId8"/>
    <p:sldId id="264" r:id="rId9"/>
    <p:sldId id="265" r:id="rId10"/>
    <p:sldId id="267" r:id="rId11"/>
    <p:sldId id="268" r:id="rId12"/>
    <p:sldId id="269" r:id="rId13"/>
    <p:sldId id="277" r:id="rId14"/>
    <p:sldId id="278" r:id="rId15"/>
    <p:sldId id="279" r:id="rId16"/>
    <p:sldId id="280" r:id="rId17"/>
    <p:sldId id="270" r:id="rId18"/>
    <p:sldId id="272" r:id="rId19"/>
    <p:sldId id="27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108" d="100"/>
          <a:sy n="108" d="100"/>
        </p:scale>
        <p:origin x="-7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6FEA3-320B-4C5A-B864-F3B915B465B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MX"/>
        </a:p>
      </dgm:t>
    </dgm:pt>
    <dgm:pt modelId="{EDA49B3D-3730-4198-8A3F-0C27D7B0C2FB}">
      <dgm:prSet phldrT="[Text]" custT="1"/>
      <dgm:spPr/>
      <dgm:t>
        <a:bodyPr/>
        <a:lstStyle/>
        <a:p>
          <a:endParaRPr lang="es-MX" sz="1600" dirty="0">
            <a:latin typeface="Times New Roman" pitchFamily="18" charset="0"/>
            <a:cs typeface="Times New Roman" pitchFamily="18" charset="0"/>
          </a:endParaRPr>
        </a:p>
      </dgm:t>
    </dgm:pt>
    <dgm:pt modelId="{602BF1CD-1D5B-4E79-9908-12344468B2B0}" type="parTrans" cxnId="{C40C3030-414D-4E04-BF6D-FCF60A9D0608}">
      <dgm:prSet/>
      <dgm:spPr/>
      <dgm:t>
        <a:bodyPr/>
        <a:lstStyle/>
        <a:p>
          <a:endParaRPr lang="es-MX"/>
        </a:p>
      </dgm:t>
    </dgm:pt>
    <dgm:pt modelId="{386C3C84-FAA6-4819-AEFA-A5057F491135}" type="sibTrans" cxnId="{C40C3030-414D-4E04-BF6D-FCF60A9D0608}">
      <dgm:prSet/>
      <dgm:spPr/>
      <dgm:t>
        <a:bodyPr/>
        <a:lstStyle/>
        <a:p>
          <a:endParaRPr lang="es-MX"/>
        </a:p>
      </dgm:t>
    </dgm:pt>
    <dgm:pt modelId="{72F2F75E-7B17-47AE-A6C5-F616672D9131}">
      <dgm:prSet phldrT="[Text]"/>
      <dgm:spPr/>
      <dgm:t>
        <a:bodyPr/>
        <a:lstStyle/>
        <a:p>
          <a:r>
            <a:rPr lang="es-MX" dirty="0" smtClean="0"/>
            <a:t>Contratación</a:t>
          </a:r>
          <a:endParaRPr lang="es-MX" dirty="0"/>
        </a:p>
      </dgm:t>
    </dgm:pt>
    <dgm:pt modelId="{F77DA84D-0857-4F1D-B970-EC5166935C25}" type="parTrans" cxnId="{C538ED98-3F69-4028-986B-E7D7047E9F7B}">
      <dgm:prSet/>
      <dgm:spPr/>
      <dgm:t>
        <a:bodyPr/>
        <a:lstStyle/>
        <a:p>
          <a:endParaRPr lang="es-MX"/>
        </a:p>
      </dgm:t>
    </dgm:pt>
    <dgm:pt modelId="{763F96DC-5F71-4768-9742-DC8C81307B71}" type="sibTrans" cxnId="{C538ED98-3F69-4028-986B-E7D7047E9F7B}">
      <dgm:prSet/>
      <dgm:spPr/>
      <dgm:t>
        <a:bodyPr/>
        <a:lstStyle/>
        <a:p>
          <a:endParaRPr lang="es-MX"/>
        </a:p>
      </dgm:t>
    </dgm:pt>
    <dgm:pt modelId="{601046E3-6CF3-4784-B1B8-DD40F4D2FC60}">
      <dgm:prSet phldrT="[Text]"/>
      <dgm:spPr/>
      <dgm:t>
        <a:bodyPr/>
        <a:lstStyle/>
        <a:p>
          <a:r>
            <a:rPr lang="es-MX" dirty="0" smtClean="0"/>
            <a:t>Gestión financiera </a:t>
          </a:r>
          <a:endParaRPr lang="es-MX" dirty="0"/>
        </a:p>
      </dgm:t>
    </dgm:pt>
    <dgm:pt modelId="{9AE1BE50-36F1-41B1-A9B1-5B7EE1B4DD24}" type="parTrans" cxnId="{26A9B5FF-885E-46F0-8EFC-C14ECEAA0E8E}">
      <dgm:prSet/>
      <dgm:spPr/>
      <dgm:t>
        <a:bodyPr/>
        <a:lstStyle/>
        <a:p>
          <a:endParaRPr lang="es-MX"/>
        </a:p>
      </dgm:t>
    </dgm:pt>
    <dgm:pt modelId="{6395B54F-8482-43B6-9746-7FA9CA5123F0}" type="sibTrans" cxnId="{26A9B5FF-885E-46F0-8EFC-C14ECEAA0E8E}">
      <dgm:prSet/>
      <dgm:spPr/>
      <dgm:t>
        <a:bodyPr/>
        <a:lstStyle/>
        <a:p>
          <a:endParaRPr lang="es-MX"/>
        </a:p>
      </dgm:t>
    </dgm:pt>
    <dgm:pt modelId="{16CDFD1E-D434-48BC-8E7F-E8EC469ACAAB}">
      <dgm:prSet phldrT="[Text]"/>
      <dgm:spPr/>
      <dgm:t>
        <a:bodyPr/>
        <a:lstStyle/>
        <a:p>
          <a:r>
            <a:rPr lang="es-MX" dirty="0" smtClean="0"/>
            <a:t>Corrupción en el mundo</a:t>
          </a:r>
          <a:endParaRPr lang="es-MX" dirty="0"/>
        </a:p>
      </dgm:t>
    </dgm:pt>
    <dgm:pt modelId="{772CFE5F-92E7-4FB9-AC8B-17178D100DDB}" type="parTrans" cxnId="{792AD595-D6A7-4A8D-BDCC-106C4B4AED28}">
      <dgm:prSet/>
      <dgm:spPr/>
      <dgm:t>
        <a:bodyPr/>
        <a:lstStyle/>
        <a:p>
          <a:endParaRPr lang="es-MX"/>
        </a:p>
      </dgm:t>
    </dgm:pt>
    <dgm:pt modelId="{BE3ECB2A-22A9-428B-BAED-D591ECA6191D}" type="sibTrans" cxnId="{792AD595-D6A7-4A8D-BDCC-106C4B4AED28}">
      <dgm:prSet/>
      <dgm:spPr/>
      <dgm:t>
        <a:bodyPr/>
        <a:lstStyle/>
        <a:p>
          <a:endParaRPr lang="es-MX"/>
        </a:p>
      </dgm:t>
    </dgm:pt>
    <dgm:pt modelId="{61D0B63E-EAF3-4F05-AE88-5DE95DA1B413}">
      <dgm:prSet phldrT="[Text]"/>
      <dgm:spPr/>
      <dgm:t>
        <a:bodyPr/>
        <a:lstStyle/>
        <a:p>
          <a:r>
            <a:rPr lang="es-MX" dirty="0" smtClean="0"/>
            <a:t>Corrupción en Colombia </a:t>
          </a:r>
          <a:endParaRPr lang="es-MX" dirty="0"/>
        </a:p>
      </dgm:t>
    </dgm:pt>
    <dgm:pt modelId="{CD7EDBDD-6848-4523-B37C-F3163CC422BB}" type="parTrans" cxnId="{D6BF4212-592A-4BA2-AB4B-C2B9833931A1}">
      <dgm:prSet/>
      <dgm:spPr/>
      <dgm:t>
        <a:bodyPr/>
        <a:lstStyle/>
        <a:p>
          <a:endParaRPr lang="es-MX"/>
        </a:p>
      </dgm:t>
    </dgm:pt>
    <dgm:pt modelId="{20F49BFD-BC76-417D-9B70-0190FBEC6CBA}" type="sibTrans" cxnId="{D6BF4212-592A-4BA2-AB4B-C2B9833931A1}">
      <dgm:prSet/>
      <dgm:spPr/>
      <dgm:t>
        <a:bodyPr/>
        <a:lstStyle/>
        <a:p>
          <a:endParaRPr lang="es-MX"/>
        </a:p>
      </dgm:t>
    </dgm:pt>
    <dgm:pt modelId="{541DA3EF-1616-40AC-9F84-1F9828B7523C}" type="pres">
      <dgm:prSet presAssocID="{D6A6FEA3-320B-4C5A-B864-F3B915B465B4}" presName="Name0" presStyleCnt="0">
        <dgm:presLayoutVars>
          <dgm:chMax val="1"/>
          <dgm:dir/>
          <dgm:animLvl val="ctr"/>
          <dgm:resizeHandles val="exact"/>
        </dgm:presLayoutVars>
      </dgm:prSet>
      <dgm:spPr/>
      <dgm:t>
        <a:bodyPr/>
        <a:lstStyle/>
        <a:p>
          <a:endParaRPr lang="es-MX"/>
        </a:p>
      </dgm:t>
    </dgm:pt>
    <dgm:pt modelId="{0DF94F1C-98DE-45D8-88B4-48D6F287422F}" type="pres">
      <dgm:prSet presAssocID="{EDA49B3D-3730-4198-8A3F-0C27D7B0C2FB}" presName="centerShape" presStyleLbl="node0" presStyleIdx="0" presStyleCnt="1" custScaleX="120927" custScaleY="120928" custLinFactNeighborX="427" custLinFactNeighborY="-538"/>
      <dgm:spPr/>
      <dgm:t>
        <a:bodyPr/>
        <a:lstStyle/>
        <a:p>
          <a:endParaRPr lang="es-MX"/>
        </a:p>
      </dgm:t>
    </dgm:pt>
    <dgm:pt modelId="{B83B12F7-0C86-4359-A207-03DC8D394BF8}" type="pres">
      <dgm:prSet presAssocID="{72F2F75E-7B17-47AE-A6C5-F616672D9131}" presName="node" presStyleLbl="node1" presStyleIdx="0" presStyleCnt="4" custScaleX="149227" custScaleY="121721" custRadScaleRad="100872" custRadScaleInc="18531">
        <dgm:presLayoutVars>
          <dgm:bulletEnabled val="1"/>
        </dgm:presLayoutVars>
      </dgm:prSet>
      <dgm:spPr/>
      <dgm:t>
        <a:bodyPr/>
        <a:lstStyle/>
        <a:p>
          <a:endParaRPr lang="es-MX"/>
        </a:p>
      </dgm:t>
    </dgm:pt>
    <dgm:pt modelId="{CA92F14B-03E7-4099-8B3F-329D0BB5E49A}" type="pres">
      <dgm:prSet presAssocID="{72F2F75E-7B17-47AE-A6C5-F616672D9131}" presName="dummy" presStyleCnt="0"/>
      <dgm:spPr/>
    </dgm:pt>
    <dgm:pt modelId="{2B342964-3B6E-47C4-A2BA-1E2935D87A85}" type="pres">
      <dgm:prSet presAssocID="{763F96DC-5F71-4768-9742-DC8C81307B71}" presName="sibTrans" presStyleLbl="sibTrans2D1" presStyleIdx="0" presStyleCnt="4"/>
      <dgm:spPr/>
      <dgm:t>
        <a:bodyPr/>
        <a:lstStyle/>
        <a:p>
          <a:endParaRPr lang="es-MX"/>
        </a:p>
      </dgm:t>
    </dgm:pt>
    <dgm:pt modelId="{6FEA58EC-C1E4-4A11-9B7A-8EDC7F1DC4B6}" type="pres">
      <dgm:prSet presAssocID="{601046E3-6CF3-4784-B1B8-DD40F4D2FC60}" presName="node" presStyleLbl="node1" presStyleIdx="1" presStyleCnt="4" custScaleX="117910" custScaleY="146945">
        <dgm:presLayoutVars>
          <dgm:bulletEnabled val="1"/>
        </dgm:presLayoutVars>
      </dgm:prSet>
      <dgm:spPr/>
      <dgm:t>
        <a:bodyPr/>
        <a:lstStyle/>
        <a:p>
          <a:endParaRPr lang="es-MX"/>
        </a:p>
      </dgm:t>
    </dgm:pt>
    <dgm:pt modelId="{7110113A-7850-46CD-9392-472C0F0BD578}" type="pres">
      <dgm:prSet presAssocID="{601046E3-6CF3-4784-B1B8-DD40F4D2FC60}" presName="dummy" presStyleCnt="0"/>
      <dgm:spPr/>
    </dgm:pt>
    <dgm:pt modelId="{3EA1413F-87D3-493F-ACC3-B4FDE80B7A26}" type="pres">
      <dgm:prSet presAssocID="{6395B54F-8482-43B6-9746-7FA9CA5123F0}" presName="sibTrans" presStyleLbl="sibTrans2D1" presStyleIdx="1" presStyleCnt="4"/>
      <dgm:spPr/>
      <dgm:t>
        <a:bodyPr/>
        <a:lstStyle/>
        <a:p>
          <a:endParaRPr lang="es-MX"/>
        </a:p>
      </dgm:t>
    </dgm:pt>
    <dgm:pt modelId="{731ADE98-35FD-4332-A6AF-DB7BAD3860A3}" type="pres">
      <dgm:prSet presAssocID="{16CDFD1E-D434-48BC-8E7F-E8EC469ACAAB}" presName="node" presStyleLbl="node1" presStyleIdx="2" presStyleCnt="4">
        <dgm:presLayoutVars>
          <dgm:bulletEnabled val="1"/>
        </dgm:presLayoutVars>
      </dgm:prSet>
      <dgm:spPr/>
      <dgm:t>
        <a:bodyPr/>
        <a:lstStyle/>
        <a:p>
          <a:endParaRPr lang="es-MX"/>
        </a:p>
      </dgm:t>
    </dgm:pt>
    <dgm:pt modelId="{5C4E6390-953B-41F8-85AB-B2943464BF20}" type="pres">
      <dgm:prSet presAssocID="{16CDFD1E-D434-48BC-8E7F-E8EC469ACAAB}" presName="dummy" presStyleCnt="0"/>
      <dgm:spPr/>
    </dgm:pt>
    <dgm:pt modelId="{28F89837-E1DB-4185-BE58-98AA2B849CB4}" type="pres">
      <dgm:prSet presAssocID="{BE3ECB2A-22A9-428B-BAED-D591ECA6191D}" presName="sibTrans" presStyleLbl="sibTrans2D1" presStyleIdx="2" presStyleCnt="4"/>
      <dgm:spPr/>
      <dgm:t>
        <a:bodyPr/>
        <a:lstStyle/>
        <a:p>
          <a:endParaRPr lang="es-MX"/>
        </a:p>
      </dgm:t>
    </dgm:pt>
    <dgm:pt modelId="{5851B57A-0964-4950-B22E-C15F4F1ABE30}" type="pres">
      <dgm:prSet presAssocID="{61D0B63E-EAF3-4F05-AE88-5DE95DA1B413}" presName="node" presStyleLbl="node1" presStyleIdx="3" presStyleCnt="4">
        <dgm:presLayoutVars>
          <dgm:bulletEnabled val="1"/>
        </dgm:presLayoutVars>
      </dgm:prSet>
      <dgm:spPr/>
      <dgm:t>
        <a:bodyPr/>
        <a:lstStyle/>
        <a:p>
          <a:endParaRPr lang="es-MX"/>
        </a:p>
      </dgm:t>
    </dgm:pt>
    <dgm:pt modelId="{00928C90-9740-46AA-8750-063B6B7D148E}" type="pres">
      <dgm:prSet presAssocID="{61D0B63E-EAF3-4F05-AE88-5DE95DA1B413}" presName="dummy" presStyleCnt="0"/>
      <dgm:spPr/>
    </dgm:pt>
    <dgm:pt modelId="{CA468EE5-8166-431B-A830-AB4932B4820F}" type="pres">
      <dgm:prSet presAssocID="{20F49BFD-BC76-417D-9B70-0190FBEC6CBA}" presName="sibTrans" presStyleLbl="sibTrans2D1" presStyleIdx="3" presStyleCnt="4"/>
      <dgm:spPr/>
      <dgm:t>
        <a:bodyPr/>
        <a:lstStyle/>
        <a:p>
          <a:endParaRPr lang="es-MX"/>
        </a:p>
      </dgm:t>
    </dgm:pt>
  </dgm:ptLst>
  <dgm:cxnLst>
    <dgm:cxn modelId="{4E0B6B95-4A5A-314A-807A-60B835056FCA}" type="presOf" srcId="{763F96DC-5F71-4768-9742-DC8C81307B71}" destId="{2B342964-3B6E-47C4-A2BA-1E2935D87A85}" srcOrd="0" destOrd="0" presId="urn:microsoft.com/office/officeart/2005/8/layout/radial6"/>
    <dgm:cxn modelId="{C538ED98-3F69-4028-986B-E7D7047E9F7B}" srcId="{EDA49B3D-3730-4198-8A3F-0C27D7B0C2FB}" destId="{72F2F75E-7B17-47AE-A6C5-F616672D9131}" srcOrd="0" destOrd="0" parTransId="{F77DA84D-0857-4F1D-B970-EC5166935C25}" sibTransId="{763F96DC-5F71-4768-9742-DC8C81307B71}"/>
    <dgm:cxn modelId="{DA1BDE17-CDB9-F04E-96E4-F8C9F6E18610}" type="presOf" srcId="{6395B54F-8482-43B6-9746-7FA9CA5123F0}" destId="{3EA1413F-87D3-493F-ACC3-B4FDE80B7A26}" srcOrd="0" destOrd="0" presId="urn:microsoft.com/office/officeart/2005/8/layout/radial6"/>
    <dgm:cxn modelId="{26A9B5FF-885E-46F0-8EFC-C14ECEAA0E8E}" srcId="{EDA49B3D-3730-4198-8A3F-0C27D7B0C2FB}" destId="{601046E3-6CF3-4784-B1B8-DD40F4D2FC60}" srcOrd="1" destOrd="0" parTransId="{9AE1BE50-36F1-41B1-A9B1-5B7EE1B4DD24}" sibTransId="{6395B54F-8482-43B6-9746-7FA9CA5123F0}"/>
    <dgm:cxn modelId="{EB12D739-3EA2-BD48-810B-065179C7EF02}" type="presOf" srcId="{72F2F75E-7B17-47AE-A6C5-F616672D9131}" destId="{B83B12F7-0C86-4359-A207-03DC8D394BF8}" srcOrd="0" destOrd="0" presId="urn:microsoft.com/office/officeart/2005/8/layout/radial6"/>
    <dgm:cxn modelId="{D6BF4212-592A-4BA2-AB4B-C2B9833931A1}" srcId="{EDA49B3D-3730-4198-8A3F-0C27D7B0C2FB}" destId="{61D0B63E-EAF3-4F05-AE88-5DE95DA1B413}" srcOrd="3" destOrd="0" parTransId="{CD7EDBDD-6848-4523-B37C-F3163CC422BB}" sibTransId="{20F49BFD-BC76-417D-9B70-0190FBEC6CBA}"/>
    <dgm:cxn modelId="{4D7526C4-FA85-574E-B1F0-8983247FE7BD}" type="presOf" srcId="{D6A6FEA3-320B-4C5A-B864-F3B915B465B4}" destId="{541DA3EF-1616-40AC-9F84-1F9828B7523C}" srcOrd="0" destOrd="0" presId="urn:microsoft.com/office/officeart/2005/8/layout/radial6"/>
    <dgm:cxn modelId="{BF0EB126-7EBF-B043-9D62-7CC4E787C8E5}" type="presOf" srcId="{601046E3-6CF3-4784-B1B8-DD40F4D2FC60}" destId="{6FEA58EC-C1E4-4A11-9B7A-8EDC7F1DC4B6}" srcOrd="0" destOrd="0" presId="urn:microsoft.com/office/officeart/2005/8/layout/radial6"/>
    <dgm:cxn modelId="{0B92626C-7411-844E-84B8-B2AFD241F70C}" type="presOf" srcId="{20F49BFD-BC76-417D-9B70-0190FBEC6CBA}" destId="{CA468EE5-8166-431B-A830-AB4932B4820F}" srcOrd="0" destOrd="0" presId="urn:microsoft.com/office/officeart/2005/8/layout/radial6"/>
    <dgm:cxn modelId="{C40C3030-414D-4E04-BF6D-FCF60A9D0608}" srcId="{D6A6FEA3-320B-4C5A-B864-F3B915B465B4}" destId="{EDA49B3D-3730-4198-8A3F-0C27D7B0C2FB}" srcOrd="0" destOrd="0" parTransId="{602BF1CD-1D5B-4E79-9908-12344468B2B0}" sibTransId="{386C3C84-FAA6-4819-AEFA-A5057F491135}"/>
    <dgm:cxn modelId="{CC2B6AC1-2767-1643-9F62-FFB100280BB0}" type="presOf" srcId="{EDA49B3D-3730-4198-8A3F-0C27D7B0C2FB}" destId="{0DF94F1C-98DE-45D8-88B4-48D6F287422F}" srcOrd="0" destOrd="0" presId="urn:microsoft.com/office/officeart/2005/8/layout/radial6"/>
    <dgm:cxn modelId="{DEAD57D2-C172-BC49-A93F-284B9EBBAF2C}" type="presOf" srcId="{61D0B63E-EAF3-4F05-AE88-5DE95DA1B413}" destId="{5851B57A-0964-4950-B22E-C15F4F1ABE30}" srcOrd="0" destOrd="0" presId="urn:microsoft.com/office/officeart/2005/8/layout/radial6"/>
    <dgm:cxn modelId="{87DA900A-31B6-5C4E-A2E8-6DB742DFA53C}" type="presOf" srcId="{16CDFD1E-D434-48BC-8E7F-E8EC469ACAAB}" destId="{731ADE98-35FD-4332-A6AF-DB7BAD3860A3}" srcOrd="0" destOrd="0" presId="urn:microsoft.com/office/officeart/2005/8/layout/radial6"/>
    <dgm:cxn modelId="{BEFACF98-FC61-E543-AE1C-C94D469179D5}" type="presOf" srcId="{BE3ECB2A-22A9-428B-BAED-D591ECA6191D}" destId="{28F89837-E1DB-4185-BE58-98AA2B849CB4}" srcOrd="0" destOrd="0" presId="urn:microsoft.com/office/officeart/2005/8/layout/radial6"/>
    <dgm:cxn modelId="{792AD595-D6A7-4A8D-BDCC-106C4B4AED28}" srcId="{EDA49B3D-3730-4198-8A3F-0C27D7B0C2FB}" destId="{16CDFD1E-D434-48BC-8E7F-E8EC469ACAAB}" srcOrd="2" destOrd="0" parTransId="{772CFE5F-92E7-4FB9-AC8B-17178D100DDB}" sibTransId="{BE3ECB2A-22A9-428B-BAED-D591ECA6191D}"/>
    <dgm:cxn modelId="{74FF86FD-ECA0-0144-8D0B-9186F615FE9C}" type="presParOf" srcId="{541DA3EF-1616-40AC-9F84-1F9828B7523C}" destId="{0DF94F1C-98DE-45D8-88B4-48D6F287422F}" srcOrd="0" destOrd="0" presId="urn:microsoft.com/office/officeart/2005/8/layout/radial6"/>
    <dgm:cxn modelId="{9942355A-DBB4-BB4D-9390-7A455F695630}" type="presParOf" srcId="{541DA3EF-1616-40AC-9F84-1F9828B7523C}" destId="{B83B12F7-0C86-4359-A207-03DC8D394BF8}" srcOrd="1" destOrd="0" presId="urn:microsoft.com/office/officeart/2005/8/layout/radial6"/>
    <dgm:cxn modelId="{F12DC0BA-7B51-8A41-8F9A-9C473E9C2857}" type="presParOf" srcId="{541DA3EF-1616-40AC-9F84-1F9828B7523C}" destId="{CA92F14B-03E7-4099-8B3F-329D0BB5E49A}" srcOrd="2" destOrd="0" presId="urn:microsoft.com/office/officeart/2005/8/layout/radial6"/>
    <dgm:cxn modelId="{7F2081F3-BFF1-7943-829E-A4B4CE286C9B}" type="presParOf" srcId="{541DA3EF-1616-40AC-9F84-1F9828B7523C}" destId="{2B342964-3B6E-47C4-A2BA-1E2935D87A85}" srcOrd="3" destOrd="0" presId="urn:microsoft.com/office/officeart/2005/8/layout/radial6"/>
    <dgm:cxn modelId="{84658E31-DAE9-624F-BC3F-4213661A08F2}" type="presParOf" srcId="{541DA3EF-1616-40AC-9F84-1F9828B7523C}" destId="{6FEA58EC-C1E4-4A11-9B7A-8EDC7F1DC4B6}" srcOrd="4" destOrd="0" presId="urn:microsoft.com/office/officeart/2005/8/layout/radial6"/>
    <dgm:cxn modelId="{43783DB9-1607-C641-926E-184472A373F9}" type="presParOf" srcId="{541DA3EF-1616-40AC-9F84-1F9828B7523C}" destId="{7110113A-7850-46CD-9392-472C0F0BD578}" srcOrd="5" destOrd="0" presId="urn:microsoft.com/office/officeart/2005/8/layout/radial6"/>
    <dgm:cxn modelId="{F06269C0-800F-4940-9499-52AC79A9B8FB}" type="presParOf" srcId="{541DA3EF-1616-40AC-9F84-1F9828B7523C}" destId="{3EA1413F-87D3-493F-ACC3-B4FDE80B7A26}" srcOrd="6" destOrd="0" presId="urn:microsoft.com/office/officeart/2005/8/layout/radial6"/>
    <dgm:cxn modelId="{7E93267A-B76C-FF4E-907F-6755FCEA246B}" type="presParOf" srcId="{541DA3EF-1616-40AC-9F84-1F9828B7523C}" destId="{731ADE98-35FD-4332-A6AF-DB7BAD3860A3}" srcOrd="7" destOrd="0" presId="urn:microsoft.com/office/officeart/2005/8/layout/radial6"/>
    <dgm:cxn modelId="{57BCF0A9-931C-B74E-823B-E8240D1A9D1D}" type="presParOf" srcId="{541DA3EF-1616-40AC-9F84-1F9828B7523C}" destId="{5C4E6390-953B-41F8-85AB-B2943464BF20}" srcOrd="8" destOrd="0" presId="urn:microsoft.com/office/officeart/2005/8/layout/radial6"/>
    <dgm:cxn modelId="{E141B1E2-F91E-5E4E-B511-2411E03A3F48}" type="presParOf" srcId="{541DA3EF-1616-40AC-9F84-1F9828B7523C}" destId="{28F89837-E1DB-4185-BE58-98AA2B849CB4}" srcOrd="9" destOrd="0" presId="urn:microsoft.com/office/officeart/2005/8/layout/radial6"/>
    <dgm:cxn modelId="{79028DB6-52CA-AB46-9DED-3EFB53C3D3CA}" type="presParOf" srcId="{541DA3EF-1616-40AC-9F84-1F9828B7523C}" destId="{5851B57A-0964-4950-B22E-C15F4F1ABE30}" srcOrd="10" destOrd="0" presId="urn:microsoft.com/office/officeart/2005/8/layout/radial6"/>
    <dgm:cxn modelId="{95224196-7FF5-A14F-8B13-0C943DB16B39}" type="presParOf" srcId="{541DA3EF-1616-40AC-9F84-1F9828B7523C}" destId="{00928C90-9740-46AA-8750-063B6B7D148E}" srcOrd="11" destOrd="0" presId="urn:microsoft.com/office/officeart/2005/8/layout/radial6"/>
    <dgm:cxn modelId="{ACDEE94A-64EA-DA40-8A48-8DF707726876}" type="presParOf" srcId="{541DA3EF-1616-40AC-9F84-1F9828B7523C}" destId="{CA468EE5-8166-431B-A830-AB4932B4820F}"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3C79C-E3E6-44E1-8809-286E0999BF09}" type="doc">
      <dgm:prSet loTypeId="urn:microsoft.com/office/officeart/2005/8/layout/equation2" loCatId="process" qsTypeId="urn:microsoft.com/office/officeart/2005/8/quickstyle/simple1" qsCatId="simple" csTypeId="urn:microsoft.com/office/officeart/2005/8/colors/accent1_2" csCatId="accent1" phldr="1"/>
      <dgm:spPr/>
    </dgm:pt>
    <dgm:pt modelId="{54D4EB1C-0C7D-4700-8CF7-B93103CB5EB1}">
      <dgm:prSet phldrT="[Texto]" custT="1">
        <dgm:style>
          <a:lnRef idx="1">
            <a:schemeClr val="dk1"/>
          </a:lnRef>
          <a:fillRef idx="2">
            <a:schemeClr val="dk1"/>
          </a:fillRef>
          <a:effectRef idx="1">
            <a:schemeClr val="dk1"/>
          </a:effectRef>
          <a:fontRef idx="minor">
            <a:schemeClr val="dk1"/>
          </a:fontRef>
        </dgm:style>
      </dgm:prSet>
      <dgm:spPr/>
      <dgm:t>
        <a:bodyPr/>
        <a:lstStyle/>
        <a:p>
          <a:r>
            <a:rPr lang="es-MX" sz="2200" dirty="0" smtClean="0"/>
            <a:t>Cuantitativo</a:t>
          </a:r>
        </a:p>
      </dgm:t>
    </dgm:pt>
    <dgm:pt modelId="{1601B11E-3B81-4D13-AC43-7CD1DA32C427}" type="parTrans" cxnId="{0D6F0759-CA04-470E-BA01-5303EDA88A0D}">
      <dgm:prSet/>
      <dgm:spPr/>
      <dgm:t>
        <a:bodyPr/>
        <a:lstStyle/>
        <a:p>
          <a:endParaRPr lang="es-MX"/>
        </a:p>
      </dgm:t>
    </dgm:pt>
    <dgm:pt modelId="{5451414D-BE29-49FB-BAA6-A3B6B9492FEA}" type="sibTrans" cxnId="{0D6F0759-CA04-470E-BA01-5303EDA88A0D}">
      <dgm:prSet/>
      <dgm:spPr/>
      <dgm:t>
        <a:bodyPr/>
        <a:lstStyle/>
        <a:p>
          <a:endParaRPr lang="es-MX"/>
        </a:p>
      </dgm:t>
    </dgm:pt>
    <dgm:pt modelId="{50051A99-7BEE-4F29-A3EE-DE3B311F948C}">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es-MX" sz="2600" dirty="0" smtClean="0"/>
            <a:t>Cualitativo</a:t>
          </a:r>
        </a:p>
      </dgm:t>
    </dgm:pt>
    <dgm:pt modelId="{1CCEBD35-8D35-4230-BB7E-C8AF45019B6F}" type="parTrans" cxnId="{AA434384-E02A-414F-99F6-68838F501E48}">
      <dgm:prSet/>
      <dgm:spPr/>
      <dgm:t>
        <a:bodyPr/>
        <a:lstStyle/>
        <a:p>
          <a:endParaRPr lang="es-MX"/>
        </a:p>
      </dgm:t>
    </dgm:pt>
    <dgm:pt modelId="{4E100976-0C6B-44A5-891B-0774E7477E57}" type="sibTrans" cxnId="{AA434384-E02A-414F-99F6-68838F501E48}">
      <dgm:prSet/>
      <dgm:spPr/>
      <dgm:t>
        <a:bodyPr/>
        <a:lstStyle/>
        <a:p>
          <a:endParaRPr lang="es-MX"/>
        </a:p>
      </dgm:t>
    </dgm:pt>
    <dgm:pt modelId="{C886B762-276A-4C6A-A420-40FEC43B7570}">
      <dgm:prSet phldrT="[Texto]" custT="1">
        <dgm:style>
          <a:lnRef idx="1">
            <a:schemeClr val="accent5"/>
          </a:lnRef>
          <a:fillRef idx="2">
            <a:schemeClr val="accent5"/>
          </a:fillRef>
          <a:effectRef idx="1">
            <a:schemeClr val="accent5"/>
          </a:effectRef>
          <a:fontRef idx="minor">
            <a:schemeClr val="dk1"/>
          </a:fontRef>
        </dgm:style>
      </dgm:prSet>
      <dgm:spPr/>
      <dgm:t>
        <a:bodyPr/>
        <a:lstStyle/>
        <a:p>
          <a:r>
            <a:rPr lang="es-MX" sz="6500" dirty="0" smtClean="0"/>
            <a:t>Mixto</a:t>
          </a:r>
        </a:p>
        <a:p>
          <a:r>
            <a:rPr lang="es-MX" sz="1600" dirty="0" smtClean="0"/>
            <a:t>Estudio a gran escala</a:t>
          </a:r>
          <a:endParaRPr lang="es-MX" sz="1600" dirty="0"/>
        </a:p>
      </dgm:t>
    </dgm:pt>
    <dgm:pt modelId="{B841DBCF-81AF-4A7F-9919-85D9BADED691}" type="parTrans" cxnId="{1F7E919D-A1B7-42A8-A64D-D9C62EA505BC}">
      <dgm:prSet/>
      <dgm:spPr/>
      <dgm:t>
        <a:bodyPr/>
        <a:lstStyle/>
        <a:p>
          <a:endParaRPr lang="es-MX"/>
        </a:p>
      </dgm:t>
    </dgm:pt>
    <dgm:pt modelId="{65E8ED05-A93B-4E21-86EB-68FBDB257BA5}" type="sibTrans" cxnId="{1F7E919D-A1B7-42A8-A64D-D9C62EA505BC}">
      <dgm:prSet/>
      <dgm:spPr/>
      <dgm:t>
        <a:bodyPr/>
        <a:lstStyle/>
        <a:p>
          <a:endParaRPr lang="es-MX"/>
        </a:p>
      </dgm:t>
    </dgm:pt>
    <dgm:pt modelId="{EEFA685D-F35A-4B96-98C8-10977445A9BD}" type="pres">
      <dgm:prSet presAssocID="{BD73C79C-E3E6-44E1-8809-286E0999BF09}" presName="Name0" presStyleCnt="0">
        <dgm:presLayoutVars>
          <dgm:dir/>
          <dgm:resizeHandles val="exact"/>
        </dgm:presLayoutVars>
      </dgm:prSet>
      <dgm:spPr/>
    </dgm:pt>
    <dgm:pt modelId="{DB1B6ED1-8FBA-4697-9059-7B8DB918EE0F}" type="pres">
      <dgm:prSet presAssocID="{BD73C79C-E3E6-44E1-8809-286E0999BF09}" presName="vNodes" presStyleCnt="0"/>
      <dgm:spPr/>
    </dgm:pt>
    <dgm:pt modelId="{1BB9F740-F549-4506-B06E-F2324F7A8D15}" type="pres">
      <dgm:prSet presAssocID="{54D4EB1C-0C7D-4700-8CF7-B93103CB5EB1}" presName="node" presStyleLbl="node1" presStyleIdx="0" presStyleCnt="3" custScaleX="133571">
        <dgm:presLayoutVars>
          <dgm:bulletEnabled val="1"/>
        </dgm:presLayoutVars>
      </dgm:prSet>
      <dgm:spPr/>
      <dgm:t>
        <a:bodyPr/>
        <a:lstStyle/>
        <a:p>
          <a:endParaRPr lang="es-MX"/>
        </a:p>
      </dgm:t>
    </dgm:pt>
    <dgm:pt modelId="{8B8E8E37-C276-4C31-99C0-B55FDAB1960E}" type="pres">
      <dgm:prSet presAssocID="{5451414D-BE29-49FB-BAA6-A3B6B9492FEA}" presName="spacerT" presStyleCnt="0"/>
      <dgm:spPr/>
    </dgm:pt>
    <dgm:pt modelId="{D1009255-4C5F-49C2-ACD2-A40E6D13158A}" type="pres">
      <dgm:prSet presAssocID="{5451414D-BE29-49FB-BAA6-A3B6B9492FEA}" presName="sibTrans" presStyleLbl="sibTrans2D1" presStyleIdx="0" presStyleCnt="2"/>
      <dgm:spPr/>
      <dgm:t>
        <a:bodyPr/>
        <a:lstStyle/>
        <a:p>
          <a:endParaRPr lang="es-MX"/>
        </a:p>
      </dgm:t>
    </dgm:pt>
    <dgm:pt modelId="{30988F49-7E1E-4B50-B02A-797B27FC675E}" type="pres">
      <dgm:prSet presAssocID="{5451414D-BE29-49FB-BAA6-A3B6B9492FEA}" presName="spacerB" presStyleCnt="0"/>
      <dgm:spPr/>
    </dgm:pt>
    <dgm:pt modelId="{EEE4D8A9-BF5A-40ED-A3DF-6066FA64A279}" type="pres">
      <dgm:prSet presAssocID="{50051A99-7BEE-4F29-A3EE-DE3B311F948C}" presName="node" presStyleLbl="node1" presStyleIdx="1" presStyleCnt="3" custScaleX="142546" custScaleY="114391">
        <dgm:presLayoutVars>
          <dgm:bulletEnabled val="1"/>
        </dgm:presLayoutVars>
      </dgm:prSet>
      <dgm:spPr/>
      <dgm:t>
        <a:bodyPr/>
        <a:lstStyle/>
        <a:p>
          <a:endParaRPr lang="es-MX"/>
        </a:p>
      </dgm:t>
    </dgm:pt>
    <dgm:pt modelId="{4EE74CC8-A450-44C8-9607-914D054C8666}" type="pres">
      <dgm:prSet presAssocID="{BD73C79C-E3E6-44E1-8809-286E0999BF09}" presName="sibTransLast" presStyleLbl="sibTrans2D1" presStyleIdx="1" presStyleCnt="2"/>
      <dgm:spPr/>
      <dgm:t>
        <a:bodyPr/>
        <a:lstStyle/>
        <a:p>
          <a:endParaRPr lang="es-MX"/>
        </a:p>
      </dgm:t>
    </dgm:pt>
    <dgm:pt modelId="{76588122-BEE8-4CC8-BEB6-024B1E3843CF}" type="pres">
      <dgm:prSet presAssocID="{BD73C79C-E3E6-44E1-8809-286E0999BF09}" presName="connectorText" presStyleLbl="sibTrans2D1" presStyleIdx="1" presStyleCnt="2"/>
      <dgm:spPr/>
      <dgm:t>
        <a:bodyPr/>
        <a:lstStyle/>
        <a:p>
          <a:endParaRPr lang="es-MX"/>
        </a:p>
      </dgm:t>
    </dgm:pt>
    <dgm:pt modelId="{CD6F27F5-A911-4CF2-8E23-4591C2ADB8AF}" type="pres">
      <dgm:prSet presAssocID="{BD73C79C-E3E6-44E1-8809-286E0999BF09}" presName="lastNode" presStyleLbl="node1" presStyleIdx="2" presStyleCnt="3">
        <dgm:presLayoutVars>
          <dgm:bulletEnabled val="1"/>
        </dgm:presLayoutVars>
      </dgm:prSet>
      <dgm:spPr/>
      <dgm:t>
        <a:bodyPr/>
        <a:lstStyle/>
        <a:p>
          <a:endParaRPr lang="es-MX"/>
        </a:p>
      </dgm:t>
    </dgm:pt>
  </dgm:ptLst>
  <dgm:cxnLst>
    <dgm:cxn modelId="{031187AF-4C91-714B-A530-BAA20800A51E}" type="presOf" srcId="{4E100976-0C6B-44A5-891B-0774E7477E57}" destId="{76588122-BEE8-4CC8-BEB6-024B1E3843CF}" srcOrd="1" destOrd="0" presId="urn:microsoft.com/office/officeart/2005/8/layout/equation2"/>
    <dgm:cxn modelId="{C86190E6-9204-3840-875B-17FC1405D01E}" type="presOf" srcId="{BD73C79C-E3E6-44E1-8809-286E0999BF09}" destId="{EEFA685D-F35A-4B96-98C8-10977445A9BD}" srcOrd="0" destOrd="0" presId="urn:microsoft.com/office/officeart/2005/8/layout/equation2"/>
    <dgm:cxn modelId="{AA434384-E02A-414F-99F6-68838F501E48}" srcId="{BD73C79C-E3E6-44E1-8809-286E0999BF09}" destId="{50051A99-7BEE-4F29-A3EE-DE3B311F948C}" srcOrd="1" destOrd="0" parTransId="{1CCEBD35-8D35-4230-BB7E-C8AF45019B6F}" sibTransId="{4E100976-0C6B-44A5-891B-0774E7477E57}"/>
    <dgm:cxn modelId="{C804ABDB-3ECC-9141-9325-441D66722814}" type="presOf" srcId="{C886B762-276A-4C6A-A420-40FEC43B7570}" destId="{CD6F27F5-A911-4CF2-8E23-4591C2ADB8AF}" srcOrd="0" destOrd="0" presId="urn:microsoft.com/office/officeart/2005/8/layout/equation2"/>
    <dgm:cxn modelId="{0D6F0759-CA04-470E-BA01-5303EDA88A0D}" srcId="{BD73C79C-E3E6-44E1-8809-286E0999BF09}" destId="{54D4EB1C-0C7D-4700-8CF7-B93103CB5EB1}" srcOrd="0" destOrd="0" parTransId="{1601B11E-3B81-4D13-AC43-7CD1DA32C427}" sibTransId="{5451414D-BE29-49FB-BAA6-A3B6B9492FEA}"/>
    <dgm:cxn modelId="{BEF7743B-36B4-6A45-9940-3DA49E9BBEE8}" type="presOf" srcId="{5451414D-BE29-49FB-BAA6-A3B6B9492FEA}" destId="{D1009255-4C5F-49C2-ACD2-A40E6D13158A}" srcOrd="0" destOrd="0" presId="urn:microsoft.com/office/officeart/2005/8/layout/equation2"/>
    <dgm:cxn modelId="{1F7E919D-A1B7-42A8-A64D-D9C62EA505BC}" srcId="{BD73C79C-E3E6-44E1-8809-286E0999BF09}" destId="{C886B762-276A-4C6A-A420-40FEC43B7570}" srcOrd="2" destOrd="0" parTransId="{B841DBCF-81AF-4A7F-9919-85D9BADED691}" sibTransId="{65E8ED05-A93B-4E21-86EB-68FBDB257BA5}"/>
    <dgm:cxn modelId="{A534A279-2EE6-4E46-A5D9-B484D6F4C94A}" type="presOf" srcId="{54D4EB1C-0C7D-4700-8CF7-B93103CB5EB1}" destId="{1BB9F740-F549-4506-B06E-F2324F7A8D15}" srcOrd="0" destOrd="0" presId="urn:microsoft.com/office/officeart/2005/8/layout/equation2"/>
    <dgm:cxn modelId="{FF2A027B-9316-1546-AA0B-F8FA2383DEB7}" type="presOf" srcId="{4E100976-0C6B-44A5-891B-0774E7477E57}" destId="{4EE74CC8-A450-44C8-9607-914D054C8666}" srcOrd="0" destOrd="0" presId="urn:microsoft.com/office/officeart/2005/8/layout/equation2"/>
    <dgm:cxn modelId="{E29ACC93-70B9-8845-BE76-EE601B6D0BC1}" type="presOf" srcId="{50051A99-7BEE-4F29-A3EE-DE3B311F948C}" destId="{EEE4D8A9-BF5A-40ED-A3DF-6066FA64A279}" srcOrd="0" destOrd="0" presId="urn:microsoft.com/office/officeart/2005/8/layout/equation2"/>
    <dgm:cxn modelId="{95EAD9A2-7D0D-8D40-9419-AE6E54F6E0F4}" type="presParOf" srcId="{EEFA685D-F35A-4B96-98C8-10977445A9BD}" destId="{DB1B6ED1-8FBA-4697-9059-7B8DB918EE0F}" srcOrd="0" destOrd="0" presId="urn:microsoft.com/office/officeart/2005/8/layout/equation2"/>
    <dgm:cxn modelId="{37FFDB1C-56BE-F049-AC6B-FFDE67CCE386}" type="presParOf" srcId="{DB1B6ED1-8FBA-4697-9059-7B8DB918EE0F}" destId="{1BB9F740-F549-4506-B06E-F2324F7A8D15}" srcOrd="0" destOrd="0" presId="urn:microsoft.com/office/officeart/2005/8/layout/equation2"/>
    <dgm:cxn modelId="{D375BB69-3455-0548-94D8-4BAE8C73C6A7}" type="presParOf" srcId="{DB1B6ED1-8FBA-4697-9059-7B8DB918EE0F}" destId="{8B8E8E37-C276-4C31-99C0-B55FDAB1960E}" srcOrd="1" destOrd="0" presId="urn:microsoft.com/office/officeart/2005/8/layout/equation2"/>
    <dgm:cxn modelId="{4E72002E-0FEF-074E-85CE-E709337E14D4}" type="presParOf" srcId="{DB1B6ED1-8FBA-4697-9059-7B8DB918EE0F}" destId="{D1009255-4C5F-49C2-ACD2-A40E6D13158A}" srcOrd="2" destOrd="0" presId="urn:microsoft.com/office/officeart/2005/8/layout/equation2"/>
    <dgm:cxn modelId="{16A113EB-6CAF-CF45-B629-B3757756CB31}" type="presParOf" srcId="{DB1B6ED1-8FBA-4697-9059-7B8DB918EE0F}" destId="{30988F49-7E1E-4B50-B02A-797B27FC675E}" srcOrd="3" destOrd="0" presId="urn:microsoft.com/office/officeart/2005/8/layout/equation2"/>
    <dgm:cxn modelId="{66904675-DE31-9A4D-A473-3D9254E86CE5}" type="presParOf" srcId="{DB1B6ED1-8FBA-4697-9059-7B8DB918EE0F}" destId="{EEE4D8A9-BF5A-40ED-A3DF-6066FA64A279}" srcOrd="4" destOrd="0" presId="urn:microsoft.com/office/officeart/2005/8/layout/equation2"/>
    <dgm:cxn modelId="{F4ADC8D1-5104-6840-9DF8-0BFA3B874D4E}" type="presParOf" srcId="{EEFA685D-F35A-4B96-98C8-10977445A9BD}" destId="{4EE74CC8-A450-44C8-9607-914D054C8666}" srcOrd="1" destOrd="0" presId="urn:microsoft.com/office/officeart/2005/8/layout/equation2"/>
    <dgm:cxn modelId="{EF1708F6-7804-E44A-A135-2DEDCAA568C7}" type="presParOf" srcId="{4EE74CC8-A450-44C8-9607-914D054C8666}" destId="{76588122-BEE8-4CC8-BEB6-024B1E3843CF}" srcOrd="0" destOrd="0" presId="urn:microsoft.com/office/officeart/2005/8/layout/equation2"/>
    <dgm:cxn modelId="{C26643A2-E1A0-7B43-A128-49ED1272A2AD}" type="presParOf" srcId="{EEFA685D-F35A-4B96-98C8-10977445A9BD}" destId="{CD6F27F5-A911-4CF2-8E23-4591C2ADB8AF}"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68EE5-8166-431B-A830-AB4932B4820F}">
      <dsp:nvSpPr>
        <dsp:cNvPr id="0" name=""/>
        <dsp:cNvSpPr/>
      </dsp:nvSpPr>
      <dsp:spPr>
        <a:xfrm>
          <a:off x="1922947" y="631946"/>
          <a:ext cx="3820598" cy="3820598"/>
        </a:xfrm>
        <a:prstGeom prst="blockArc">
          <a:avLst>
            <a:gd name="adj1" fmla="val 10783543"/>
            <a:gd name="adj2" fmla="val 16536515"/>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F89837-E1DB-4185-BE58-98AA2B849CB4}">
      <dsp:nvSpPr>
        <dsp:cNvPr id="0" name=""/>
        <dsp:cNvSpPr/>
      </dsp:nvSpPr>
      <dsp:spPr>
        <a:xfrm>
          <a:off x="1922968" y="640879"/>
          <a:ext cx="3820598" cy="3820598"/>
        </a:xfrm>
        <a:prstGeom prst="blockArc">
          <a:avLst>
            <a:gd name="adj1" fmla="val 5400000"/>
            <a:gd name="adj2" fmla="val 10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A1413F-87D3-493F-ACC3-B4FDE80B7A26}">
      <dsp:nvSpPr>
        <dsp:cNvPr id="0" name=""/>
        <dsp:cNvSpPr/>
      </dsp:nvSpPr>
      <dsp:spPr>
        <a:xfrm>
          <a:off x="1922968" y="640879"/>
          <a:ext cx="3820598" cy="3820598"/>
        </a:xfrm>
        <a:prstGeom prst="blockArc">
          <a:avLst>
            <a:gd name="adj1" fmla="val 0"/>
            <a:gd name="adj2" fmla="val 54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342964-3B6E-47C4-A2BA-1E2935D87A85}">
      <dsp:nvSpPr>
        <dsp:cNvPr id="0" name=""/>
        <dsp:cNvSpPr/>
      </dsp:nvSpPr>
      <dsp:spPr>
        <a:xfrm>
          <a:off x="1922989" y="631950"/>
          <a:ext cx="3820598" cy="3820598"/>
        </a:xfrm>
        <a:prstGeom prst="blockArc">
          <a:avLst>
            <a:gd name="adj1" fmla="val 16536436"/>
            <a:gd name="adj2" fmla="val 1645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F94F1C-98DE-45D8-88B4-48D6F287422F}">
      <dsp:nvSpPr>
        <dsp:cNvPr id="0" name=""/>
        <dsp:cNvSpPr/>
      </dsp:nvSpPr>
      <dsp:spPr>
        <a:xfrm>
          <a:off x="2785016" y="1466906"/>
          <a:ext cx="2128372" cy="21283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s-MX" sz="1600" kern="1200" dirty="0">
            <a:latin typeface="Times New Roman" pitchFamily="18" charset="0"/>
            <a:cs typeface="Times New Roman" pitchFamily="18" charset="0"/>
          </a:endParaRPr>
        </a:p>
      </dsp:txBody>
      <dsp:txXfrm>
        <a:off x="3096709" y="1778601"/>
        <a:ext cx="1504986" cy="1504999"/>
      </dsp:txXfrm>
    </dsp:sp>
    <dsp:sp modelId="{B83B12F7-0C86-4359-A207-03DC8D394BF8}">
      <dsp:nvSpPr>
        <dsp:cNvPr id="0" name=""/>
        <dsp:cNvSpPr/>
      </dsp:nvSpPr>
      <dsp:spPr>
        <a:xfrm>
          <a:off x="3096346" y="-64589"/>
          <a:ext cx="1838525" cy="14996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Contratación</a:t>
          </a:r>
          <a:endParaRPr lang="es-MX" sz="1400" kern="1200" dirty="0"/>
        </a:p>
      </dsp:txBody>
      <dsp:txXfrm>
        <a:off x="3365592" y="155028"/>
        <a:ext cx="1300033" cy="1060408"/>
      </dsp:txXfrm>
    </dsp:sp>
    <dsp:sp modelId="{6FEA58EC-C1E4-4A11-9B7A-8EDC7F1DC4B6}">
      <dsp:nvSpPr>
        <dsp:cNvPr id="0" name=""/>
        <dsp:cNvSpPr/>
      </dsp:nvSpPr>
      <dsp:spPr>
        <a:xfrm>
          <a:off x="4972868" y="1645973"/>
          <a:ext cx="1452690" cy="18104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Gestión financiera </a:t>
          </a:r>
          <a:endParaRPr lang="es-MX" sz="1400" kern="1200" dirty="0"/>
        </a:p>
      </dsp:txBody>
      <dsp:txXfrm>
        <a:off x="5185610" y="1911101"/>
        <a:ext cx="1027206" cy="1280154"/>
      </dsp:txXfrm>
    </dsp:sp>
    <dsp:sp modelId="{731ADE98-35FD-4332-A6AF-DB7BAD3860A3}">
      <dsp:nvSpPr>
        <dsp:cNvPr id="0" name=""/>
        <dsp:cNvSpPr/>
      </dsp:nvSpPr>
      <dsp:spPr>
        <a:xfrm>
          <a:off x="3217251" y="3801108"/>
          <a:ext cx="1232032" cy="12320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Corrupción en el mundo</a:t>
          </a:r>
          <a:endParaRPr lang="es-MX" sz="1400" kern="1200" dirty="0"/>
        </a:p>
      </dsp:txBody>
      <dsp:txXfrm>
        <a:off x="3397678" y="3981535"/>
        <a:ext cx="871178" cy="871178"/>
      </dsp:txXfrm>
    </dsp:sp>
    <dsp:sp modelId="{5851B57A-0964-4950-B22E-C15F4F1ABE30}">
      <dsp:nvSpPr>
        <dsp:cNvPr id="0" name=""/>
        <dsp:cNvSpPr/>
      </dsp:nvSpPr>
      <dsp:spPr>
        <a:xfrm>
          <a:off x="1351305" y="1935161"/>
          <a:ext cx="1232032" cy="123203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Corrupción en Colombia </a:t>
          </a:r>
          <a:endParaRPr lang="es-MX" sz="1400" kern="1200" dirty="0"/>
        </a:p>
      </dsp:txBody>
      <dsp:txXfrm>
        <a:off x="1531732" y="2115588"/>
        <a:ext cx="871178" cy="871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9F740-F549-4506-B06E-F2324F7A8D15}">
      <dsp:nvSpPr>
        <dsp:cNvPr id="0" name=""/>
        <dsp:cNvSpPr/>
      </dsp:nvSpPr>
      <dsp:spPr>
        <a:xfrm>
          <a:off x="84845" y="1320"/>
          <a:ext cx="2272073" cy="1701023"/>
        </a:xfrm>
        <a:prstGeom prst="ellipse">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MX" sz="2200" kern="1200" dirty="0" smtClean="0"/>
            <a:t>Cuantitativo</a:t>
          </a:r>
        </a:p>
      </dsp:txBody>
      <dsp:txXfrm>
        <a:off x="417582" y="250429"/>
        <a:ext cx="1606599" cy="1202805"/>
      </dsp:txXfrm>
    </dsp:sp>
    <dsp:sp modelId="{D1009255-4C5F-49C2-ACD2-A40E6D13158A}">
      <dsp:nvSpPr>
        <dsp:cNvPr id="0" name=""/>
        <dsp:cNvSpPr/>
      </dsp:nvSpPr>
      <dsp:spPr>
        <a:xfrm>
          <a:off x="727585" y="1840466"/>
          <a:ext cx="986593" cy="98659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MX" sz="1600" kern="1200"/>
        </a:p>
      </dsp:txBody>
      <dsp:txXfrm>
        <a:off x="858358" y="2217739"/>
        <a:ext cx="725047" cy="232047"/>
      </dsp:txXfrm>
    </dsp:sp>
    <dsp:sp modelId="{EEE4D8A9-BF5A-40ED-A3DF-6066FA64A279}">
      <dsp:nvSpPr>
        <dsp:cNvPr id="0" name=""/>
        <dsp:cNvSpPr/>
      </dsp:nvSpPr>
      <dsp:spPr>
        <a:xfrm>
          <a:off x="8511" y="2965182"/>
          <a:ext cx="2424740" cy="1945817"/>
        </a:xfrm>
        <a:prstGeom prst="ellipse">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s-MX" sz="2600" kern="1200" dirty="0" smtClean="0"/>
            <a:t>Cualitativo</a:t>
          </a:r>
        </a:p>
      </dsp:txBody>
      <dsp:txXfrm>
        <a:off x="363606" y="3250140"/>
        <a:ext cx="1714550" cy="1375901"/>
      </dsp:txXfrm>
    </dsp:sp>
    <dsp:sp modelId="{4EE74CC8-A450-44C8-9607-914D054C8666}">
      <dsp:nvSpPr>
        <dsp:cNvPr id="0" name=""/>
        <dsp:cNvSpPr/>
      </dsp:nvSpPr>
      <dsp:spPr>
        <a:xfrm>
          <a:off x="2688405" y="2139769"/>
          <a:ext cx="540925" cy="6327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00150">
            <a:lnSpc>
              <a:spcPct val="90000"/>
            </a:lnSpc>
            <a:spcBef>
              <a:spcPct val="0"/>
            </a:spcBef>
            <a:spcAft>
              <a:spcPct val="35000"/>
            </a:spcAft>
          </a:pPr>
          <a:endParaRPr lang="es-MX" sz="2700" kern="1200"/>
        </a:p>
      </dsp:txBody>
      <dsp:txXfrm>
        <a:off x="2688405" y="2266325"/>
        <a:ext cx="378648" cy="379668"/>
      </dsp:txXfrm>
    </dsp:sp>
    <dsp:sp modelId="{CD6F27F5-A911-4CF2-8E23-4591C2ADB8AF}">
      <dsp:nvSpPr>
        <dsp:cNvPr id="0" name=""/>
        <dsp:cNvSpPr/>
      </dsp:nvSpPr>
      <dsp:spPr>
        <a:xfrm>
          <a:off x="3453866" y="755136"/>
          <a:ext cx="3402046" cy="3402046"/>
        </a:xfrm>
        <a:prstGeom prst="ellipse">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es-MX" sz="6500" kern="1200" dirty="0" smtClean="0"/>
            <a:t>Mixto</a:t>
          </a:r>
        </a:p>
        <a:p>
          <a:pPr lvl="0" algn="ctr" defTabSz="2889250">
            <a:lnSpc>
              <a:spcPct val="90000"/>
            </a:lnSpc>
            <a:spcBef>
              <a:spcPct val="0"/>
            </a:spcBef>
            <a:spcAft>
              <a:spcPct val="35000"/>
            </a:spcAft>
          </a:pPr>
          <a:r>
            <a:rPr lang="es-MX" sz="1600" kern="1200" dirty="0" smtClean="0"/>
            <a:t>Estudio a gran escala</a:t>
          </a:r>
          <a:endParaRPr lang="es-MX" sz="1600" kern="1200" dirty="0"/>
        </a:p>
      </dsp:txBody>
      <dsp:txXfrm>
        <a:off x="3952084" y="1253354"/>
        <a:ext cx="2405610" cy="240561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3D0D75-A476-4444-B70F-99DEE70AA46C}" type="datetimeFigureOut">
              <a:rPr lang="es-ES" smtClean="0"/>
              <a:pPr/>
              <a:t>07/06/2018</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21BDD4-D45B-4821-A9A4-A0879FFCFE60}" type="slidenum">
              <a:rPr lang="es-ES" smtClean="0"/>
              <a:pPr/>
              <a:t>‹Nº›</a:t>
            </a:fld>
            <a:endParaRPr lang="es-ES"/>
          </a:p>
        </p:txBody>
      </p:sp>
    </p:spTree>
    <p:extLst>
      <p:ext uri="{BB962C8B-B14F-4D97-AF65-F5344CB8AC3E}">
        <p14:creationId xmlns:p14="http://schemas.microsoft.com/office/powerpoint/2010/main" val="3235490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fontAlgn="base">
              <a:spcBef>
                <a:spcPct val="0"/>
              </a:spcBef>
              <a:spcAft>
                <a:spcPct val="0"/>
              </a:spcAft>
            </a:pPr>
            <a:fld id="{4664581A-2ABC-482A-A6B5-6D7301C9EEDE}" type="slidenum">
              <a:rPr lang="es-MX" altLang="es-ES" smtClean="0">
                <a:latin typeface="Georgia" panose="02040502050405020303" pitchFamily="18" charset="0"/>
                <a:ea typeface="MS PGothic" panose="020B0600070205080204" pitchFamily="34" charset="-128"/>
              </a:rPr>
              <a:pPr fontAlgn="base">
                <a:spcBef>
                  <a:spcPct val="0"/>
                </a:spcBef>
                <a:spcAft>
                  <a:spcPct val="0"/>
                </a:spcAft>
              </a:pPr>
              <a:t>10</a:t>
            </a:fld>
            <a:endParaRPr lang="es-MX" altLang="es-ES" smtClean="0">
              <a:latin typeface="Georgia" panose="02040502050405020303" pitchFamily="18" charset="0"/>
              <a:ea typeface="MS PGothic" panose="020B0600070205080204" pitchFamily="34" charset="-128"/>
            </a:endParaRPr>
          </a:p>
        </p:txBody>
      </p:sp>
    </p:spTree>
    <p:extLst>
      <p:ext uri="{BB962C8B-B14F-4D97-AF65-F5344CB8AC3E}">
        <p14:creationId xmlns:p14="http://schemas.microsoft.com/office/powerpoint/2010/main" val="3685658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644395B-C014-4D26-A335-11F9979F6991}" type="datetimeFigureOut">
              <a:rPr lang="es-CO" smtClean="0"/>
              <a:pPr/>
              <a:t>07/06/2018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2CEE74-447B-4740-B0F9-69E82D9F2326}" type="slidenum">
              <a:rPr lang="es-CO" smtClean="0"/>
              <a:pPr/>
              <a:t>‹Nº›</a:t>
            </a:fld>
            <a:endParaRPr lang="es-CO"/>
          </a:p>
        </p:txBody>
      </p:sp>
    </p:spTree>
    <p:extLst>
      <p:ext uri="{BB962C8B-B14F-4D97-AF65-F5344CB8AC3E}">
        <p14:creationId xmlns:p14="http://schemas.microsoft.com/office/powerpoint/2010/main" val="188258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644395B-C014-4D26-A335-11F9979F6991}" type="datetimeFigureOut">
              <a:rPr lang="es-CO" smtClean="0"/>
              <a:pPr/>
              <a:t>07/06/2018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2CEE74-447B-4740-B0F9-69E82D9F2326}" type="slidenum">
              <a:rPr lang="es-CO" smtClean="0"/>
              <a:pPr/>
              <a:t>‹Nº›</a:t>
            </a:fld>
            <a:endParaRPr lang="es-CO"/>
          </a:p>
        </p:txBody>
      </p:sp>
    </p:spTree>
    <p:extLst>
      <p:ext uri="{BB962C8B-B14F-4D97-AF65-F5344CB8AC3E}">
        <p14:creationId xmlns:p14="http://schemas.microsoft.com/office/powerpoint/2010/main" val="284736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644395B-C014-4D26-A335-11F9979F6991}" type="datetimeFigureOut">
              <a:rPr lang="es-CO" smtClean="0"/>
              <a:pPr/>
              <a:t>07/06/2018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2CEE74-447B-4740-B0F9-69E82D9F2326}" type="slidenum">
              <a:rPr lang="es-CO" smtClean="0"/>
              <a:pPr/>
              <a:t>‹Nº›</a:t>
            </a:fld>
            <a:endParaRPr lang="es-CO"/>
          </a:p>
        </p:txBody>
      </p:sp>
    </p:spTree>
    <p:extLst>
      <p:ext uri="{BB962C8B-B14F-4D97-AF65-F5344CB8AC3E}">
        <p14:creationId xmlns:p14="http://schemas.microsoft.com/office/powerpoint/2010/main" val="1428707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644395B-C014-4D26-A335-11F9979F6991}" type="datetimeFigureOut">
              <a:rPr lang="es-CO" smtClean="0"/>
              <a:pPr/>
              <a:t>07/06/2018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2CEE74-447B-4740-B0F9-69E82D9F2326}" type="slidenum">
              <a:rPr lang="es-CO" smtClean="0"/>
              <a:pPr/>
              <a:t>‹Nº›</a:t>
            </a:fld>
            <a:endParaRPr lang="es-CO"/>
          </a:p>
        </p:txBody>
      </p:sp>
    </p:spTree>
    <p:extLst>
      <p:ext uri="{BB962C8B-B14F-4D97-AF65-F5344CB8AC3E}">
        <p14:creationId xmlns:p14="http://schemas.microsoft.com/office/powerpoint/2010/main" val="257620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644395B-C014-4D26-A335-11F9979F6991}" type="datetimeFigureOut">
              <a:rPr lang="es-CO" smtClean="0"/>
              <a:pPr/>
              <a:t>07/06/2018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52CEE74-447B-4740-B0F9-69E82D9F2326}" type="slidenum">
              <a:rPr lang="es-CO" smtClean="0"/>
              <a:pPr/>
              <a:t>‹Nº›</a:t>
            </a:fld>
            <a:endParaRPr lang="es-CO"/>
          </a:p>
        </p:txBody>
      </p:sp>
    </p:spTree>
    <p:extLst>
      <p:ext uri="{BB962C8B-B14F-4D97-AF65-F5344CB8AC3E}">
        <p14:creationId xmlns:p14="http://schemas.microsoft.com/office/powerpoint/2010/main" val="3482394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644395B-C014-4D26-A335-11F9979F6991}" type="datetimeFigureOut">
              <a:rPr lang="es-CO" smtClean="0"/>
              <a:pPr/>
              <a:t>07/06/2018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52CEE74-447B-4740-B0F9-69E82D9F2326}" type="slidenum">
              <a:rPr lang="es-CO" smtClean="0"/>
              <a:pPr/>
              <a:t>‹Nº›</a:t>
            </a:fld>
            <a:endParaRPr lang="es-CO"/>
          </a:p>
        </p:txBody>
      </p:sp>
    </p:spTree>
    <p:extLst>
      <p:ext uri="{BB962C8B-B14F-4D97-AF65-F5344CB8AC3E}">
        <p14:creationId xmlns:p14="http://schemas.microsoft.com/office/powerpoint/2010/main" val="3483807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644395B-C014-4D26-A335-11F9979F6991}" type="datetimeFigureOut">
              <a:rPr lang="es-CO" smtClean="0"/>
              <a:pPr/>
              <a:t>07/06/2018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52CEE74-447B-4740-B0F9-69E82D9F2326}" type="slidenum">
              <a:rPr lang="es-CO" smtClean="0"/>
              <a:pPr/>
              <a:t>‹Nº›</a:t>
            </a:fld>
            <a:endParaRPr lang="es-CO"/>
          </a:p>
        </p:txBody>
      </p:sp>
    </p:spTree>
    <p:extLst>
      <p:ext uri="{BB962C8B-B14F-4D97-AF65-F5344CB8AC3E}">
        <p14:creationId xmlns:p14="http://schemas.microsoft.com/office/powerpoint/2010/main" val="3992521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644395B-C014-4D26-A335-11F9979F6991}" type="datetimeFigureOut">
              <a:rPr lang="es-CO" smtClean="0"/>
              <a:pPr/>
              <a:t>07/06/2018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152CEE74-447B-4740-B0F9-69E82D9F2326}" type="slidenum">
              <a:rPr lang="es-CO" smtClean="0"/>
              <a:pPr/>
              <a:t>‹Nº›</a:t>
            </a:fld>
            <a:endParaRPr lang="es-CO"/>
          </a:p>
        </p:txBody>
      </p:sp>
    </p:spTree>
    <p:extLst>
      <p:ext uri="{BB962C8B-B14F-4D97-AF65-F5344CB8AC3E}">
        <p14:creationId xmlns:p14="http://schemas.microsoft.com/office/powerpoint/2010/main" val="88372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44395B-C014-4D26-A335-11F9979F6991}" type="datetimeFigureOut">
              <a:rPr lang="es-CO" smtClean="0"/>
              <a:pPr/>
              <a:t>07/06/2018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152CEE74-447B-4740-B0F9-69E82D9F2326}" type="slidenum">
              <a:rPr lang="es-CO" smtClean="0"/>
              <a:pPr/>
              <a:t>‹Nº›</a:t>
            </a:fld>
            <a:endParaRPr lang="es-CO"/>
          </a:p>
        </p:txBody>
      </p:sp>
    </p:spTree>
    <p:extLst>
      <p:ext uri="{BB962C8B-B14F-4D97-AF65-F5344CB8AC3E}">
        <p14:creationId xmlns:p14="http://schemas.microsoft.com/office/powerpoint/2010/main" val="128830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644395B-C014-4D26-A335-11F9979F6991}" type="datetimeFigureOut">
              <a:rPr lang="es-CO" smtClean="0"/>
              <a:pPr/>
              <a:t>07/06/2018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52CEE74-447B-4740-B0F9-69E82D9F2326}" type="slidenum">
              <a:rPr lang="es-CO" smtClean="0"/>
              <a:pPr/>
              <a:t>‹Nº›</a:t>
            </a:fld>
            <a:endParaRPr lang="es-CO"/>
          </a:p>
        </p:txBody>
      </p:sp>
    </p:spTree>
    <p:extLst>
      <p:ext uri="{BB962C8B-B14F-4D97-AF65-F5344CB8AC3E}">
        <p14:creationId xmlns:p14="http://schemas.microsoft.com/office/powerpoint/2010/main" val="2584275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644395B-C014-4D26-A335-11F9979F6991}" type="datetimeFigureOut">
              <a:rPr lang="es-CO" smtClean="0"/>
              <a:pPr/>
              <a:t>07/06/2018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52CEE74-447B-4740-B0F9-69E82D9F2326}" type="slidenum">
              <a:rPr lang="es-CO" smtClean="0"/>
              <a:pPr/>
              <a:t>‹Nº›</a:t>
            </a:fld>
            <a:endParaRPr lang="es-CO"/>
          </a:p>
        </p:txBody>
      </p:sp>
    </p:spTree>
    <p:extLst>
      <p:ext uri="{BB962C8B-B14F-4D97-AF65-F5344CB8AC3E}">
        <p14:creationId xmlns:p14="http://schemas.microsoft.com/office/powerpoint/2010/main" val="2370665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44395B-C014-4D26-A335-11F9979F6991}" type="datetimeFigureOut">
              <a:rPr lang="es-CO" smtClean="0"/>
              <a:pPr/>
              <a:t>07/06/2018</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CEE74-447B-4740-B0F9-69E82D9F2326}" type="slidenum">
              <a:rPr lang="es-CO" smtClean="0"/>
              <a:pPr/>
              <a:t>‹Nº›</a:t>
            </a:fld>
            <a:endParaRPr lang="es-CO"/>
          </a:p>
        </p:txBody>
      </p:sp>
    </p:spTree>
    <p:extLst>
      <p:ext uri="{BB962C8B-B14F-4D97-AF65-F5344CB8AC3E}">
        <p14:creationId xmlns:p14="http://schemas.microsoft.com/office/powerpoint/2010/main" val="3672968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ltiempo.com/archivo/documento/CMS-13248516" TargetMode="External"/><Relationship Id="rId2" Type="http://schemas.openxmlformats.org/officeDocument/2006/relationships/hyperlink" Target="http://buscon.rae.es/draeI/SrvltConsulta?TIPO_BUS=3&amp;amp;LEMA=investigar" TargetMode="External"/><Relationship Id="rId1" Type="http://schemas.openxmlformats.org/officeDocument/2006/relationships/slideLayout" Target="../slideLayouts/slideLayout2.xml"/><Relationship Id="rId4" Type="http://schemas.openxmlformats.org/officeDocument/2006/relationships/hyperlink" Target="https://ideas.repec.org/p/col/000426/010346.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youtu.be/zvNtDNpryx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 b="-2000"/>
          </a:stretch>
        </a:blipFill>
        <a:effectLst/>
      </p:bgPr>
    </p:bg>
    <p:spTree>
      <p:nvGrpSpPr>
        <p:cNvPr id="1" name=""/>
        <p:cNvGrpSpPr/>
        <p:nvPr/>
      </p:nvGrpSpPr>
      <p:grpSpPr>
        <a:xfrm>
          <a:off x="0" y="0"/>
          <a:ext cx="0" cy="0"/>
          <a:chOff x="0" y="0"/>
          <a:chExt cx="0" cy="0"/>
        </a:xfrm>
      </p:grpSpPr>
      <p:sp>
        <p:nvSpPr>
          <p:cNvPr id="4" name="1 Título"/>
          <p:cNvSpPr>
            <a:spLocks noGrp="1"/>
          </p:cNvSpPr>
          <p:nvPr>
            <p:ph type="ctrTitle"/>
          </p:nvPr>
        </p:nvSpPr>
        <p:spPr>
          <a:xfrm>
            <a:off x="4214813" y="928688"/>
            <a:ext cx="4700587" cy="1470025"/>
          </a:xfrm>
        </p:spPr>
        <p:txBody>
          <a:bodyPr/>
          <a:lstStyle/>
          <a:p>
            <a:pPr eaLnBrk="1" hangingPunct="1"/>
            <a:r>
              <a:rPr lang="es-CO" altLang="es-CO" sz="3200" dirty="0" smtClean="0">
                <a:latin typeface="Times New Roman" panose="02020603050405020304" pitchFamily="18" charset="0"/>
                <a:cs typeface="Times New Roman" panose="02020603050405020304" pitchFamily="18" charset="0"/>
              </a:rPr>
              <a:t>Presentación </a:t>
            </a:r>
            <a:br>
              <a:rPr lang="es-CO" altLang="es-CO" sz="3200" dirty="0" smtClean="0">
                <a:latin typeface="Times New Roman" panose="02020603050405020304" pitchFamily="18" charset="0"/>
                <a:cs typeface="Times New Roman" panose="02020603050405020304" pitchFamily="18" charset="0"/>
              </a:rPr>
            </a:br>
            <a:r>
              <a:rPr lang="es-CO" altLang="es-CO" sz="3200" dirty="0" smtClean="0">
                <a:latin typeface="Times New Roman" panose="02020603050405020304" pitchFamily="18" charset="0"/>
                <a:cs typeface="Times New Roman" panose="02020603050405020304" pitchFamily="18" charset="0"/>
              </a:rPr>
              <a:t>Trabajo de grado</a:t>
            </a:r>
          </a:p>
        </p:txBody>
      </p:sp>
      <p:sp>
        <p:nvSpPr>
          <p:cNvPr id="8" name="2 Subtítulo"/>
          <p:cNvSpPr>
            <a:spLocks noGrp="1"/>
          </p:cNvSpPr>
          <p:nvPr>
            <p:ph type="subTitle" idx="1"/>
          </p:nvPr>
        </p:nvSpPr>
        <p:spPr>
          <a:xfrm>
            <a:off x="4386263" y="3213100"/>
            <a:ext cx="4357687" cy="2066925"/>
          </a:xfrm>
        </p:spPr>
        <p:txBody>
          <a:bodyPr rtlCol="0">
            <a:noAutofit/>
          </a:bodyPr>
          <a:lstStyle/>
          <a:p>
            <a:pPr eaLnBrk="1" fontAlgn="auto" hangingPunct="1">
              <a:spcAft>
                <a:spcPts val="0"/>
              </a:spcAft>
              <a:defRPr/>
            </a:pPr>
            <a:r>
              <a:rPr lang="es-CO" sz="2800" dirty="0" smtClean="0">
                <a:solidFill>
                  <a:schemeClr val="tx2">
                    <a:lumMod val="60000"/>
                    <a:lumOff val="40000"/>
                  </a:schemeClr>
                </a:solidFill>
                <a:latin typeface="Times New Roman" panose="02020603050405020304" pitchFamily="18" charset="0"/>
                <a:cs typeface="Times New Roman" panose="02020603050405020304" pitchFamily="18" charset="0"/>
              </a:rPr>
              <a:t>Facultad de Ciencias Empresariales </a:t>
            </a:r>
          </a:p>
          <a:p>
            <a:pPr eaLnBrk="1" fontAlgn="auto" hangingPunct="1">
              <a:spcAft>
                <a:spcPts val="0"/>
              </a:spcAft>
              <a:defRPr/>
            </a:pPr>
            <a:endParaRPr lang="es-CO" sz="2800" dirty="0" smtClean="0">
              <a:latin typeface="Times New Roman" panose="02020603050405020304" pitchFamily="18" charset="0"/>
              <a:cs typeface="Times New Roman" panose="02020603050405020304" pitchFamily="18" charset="0"/>
            </a:endParaRPr>
          </a:p>
          <a:p>
            <a:pPr eaLnBrk="1" fontAlgn="auto" hangingPunct="1">
              <a:spcAft>
                <a:spcPts val="0"/>
              </a:spcAft>
              <a:defRPr/>
            </a:pPr>
            <a:endParaRPr lang="es-CO" sz="2800" dirty="0">
              <a:latin typeface="Times New Roman" panose="02020603050405020304" pitchFamily="18" charset="0"/>
              <a:cs typeface="Times New Roman" panose="02020603050405020304" pitchFamily="18" charset="0"/>
            </a:endParaRPr>
          </a:p>
          <a:p>
            <a:pPr eaLnBrk="1" fontAlgn="auto" hangingPunct="1">
              <a:spcAft>
                <a:spcPts val="0"/>
              </a:spcAft>
              <a:defRPr/>
            </a:pPr>
            <a:r>
              <a:rPr lang="es-CO" sz="2800" b="1" dirty="0" smtClean="0">
                <a:solidFill>
                  <a:srgbClr val="002060"/>
                </a:solidFill>
                <a:latin typeface="Times New Roman" panose="02020603050405020304" pitchFamily="18" charset="0"/>
                <a:cs typeface="Times New Roman" panose="02020603050405020304" pitchFamily="18" charset="0"/>
              </a:rPr>
              <a:t>Especialización en Finanzas</a:t>
            </a:r>
            <a:endParaRPr lang="es-CO"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9682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476250"/>
            <a:ext cx="8229600" cy="1066800"/>
          </a:xfrm>
        </p:spPr>
        <p:txBody>
          <a:bodyPr/>
          <a:lstStyle/>
          <a:p>
            <a:pPr eaLnBrk="1" hangingPunct="1"/>
            <a:r>
              <a:rPr lang="es-MX" altLang="es-ES" smtClean="0">
                <a:latin typeface="Arial" panose="020B0604020202020204" pitchFamily="34" charset="0"/>
                <a:cs typeface="Arial" panose="020B0604020202020204" pitchFamily="34" charset="0"/>
              </a:rPr>
              <a:t>Marco teórico</a:t>
            </a:r>
          </a:p>
        </p:txBody>
      </p:sp>
      <p:graphicFrame>
        <p:nvGraphicFramePr>
          <p:cNvPr id="2" name="Diagram 1"/>
          <p:cNvGraphicFramePr/>
          <p:nvPr/>
        </p:nvGraphicFramePr>
        <p:xfrm>
          <a:off x="611560" y="1484784"/>
          <a:ext cx="777686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2" name="CuadroTexto 2"/>
          <p:cNvSpPr txBox="1">
            <a:spLocks noChangeArrowheads="1"/>
          </p:cNvSpPr>
          <p:nvPr/>
        </p:nvSpPr>
        <p:spPr bwMode="auto">
          <a:xfrm>
            <a:off x="3970338" y="3646488"/>
            <a:ext cx="12255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ES" altLang="es-ES" dirty="0" smtClean="0"/>
              <a:t>Auditoria financiera  </a:t>
            </a:r>
            <a:endParaRPr lang="es-ES" altLang="es-ES" dirty="0"/>
          </a:p>
        </p:txBody>
      </p:sp>
    </p:spTree>
    <p:extLst>
      <p:ext uri="{BB962C8B-B14F-4D97-AF65-F5344CB8AC3E}">
        <p14:creationId xmlns:p14="http://schemas.microsoft.com/office/powerpoint/2010/main" val="2545109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457200" y="404813"/>
            <a:ext cx="8229600" cy="1066800"/>
          </a:xfrm>
        </p:spPr>
        <p:txBody>
          <a:bodyPr/>
          <a:lstStyle/>
          <a:p>
            <a:r>
              <a:rPr lang="es-MX" altLang="es-ES" smtClean="0">
                <a:latin typeface="Arial" panose="020B0604020202020204" pitchFamily="34" charset="0"/>
                <a:cs typeface="Arial" panose="020B0604020202020204" pitchFamily="34" charset="0"/>
              </a:rPr>
              <a:t>Metodología</a:t>
            </a:r>
          </a:p>
        </p:txBody>
      </p:sp>
      <p:graphicFrame>
        <p:nvGraphicFramePr>
          <p:cNvPr id="5" name="4 Diagrama"/>
          <p:cNvGraphicFramePr/>
          <p:nvPr/>
        </p:nvGraphicFramePr>
        <p:xfrm>
          <a:off x="1163960" y="1397000"/>
          <a:ext cx="6864424"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324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49275"/>
            <a:ext cx="8229600" cy="1066800"/>
          </a:xfrm>
        </p:spPr>
        <p:txBody>
          <a:bodyPr/>
          <a:lstStyle/>
          <a:p>
            <a:r>
              <a:rPr lang="es-MX" altLang="es-ES" smtClean="0">
                <a:latin typeface="Arial" panose="020B0604020202020204" pitchFamily="34" charset="0"/>
                <a:cs typeface="Arial" panose="020B0604020202020204" pitchFamily="34" charset="0"/>
              </a:rPr>
              <a:t>Resultados</a:t>
            </a:r>
          </a:p>
        </p:txBody>
      </p:sp>
      <p:sp>
        <p:nvSpPr>
          <p:cNvPr id="15363" name="Content Placeholder 2"/>
          <p:cNvSpPr>
            <a:spLocks noGrp="1"/>
          </p:cNvSpPr>
          <p:nvPr>
            <p:ph idx="1"/>
          </p:nvPr>
        </p:nvSpPr>
        <p:spPr>
          <a:xfrm>
            <a:off x="457200" y="1541417"/>
            <a:ext cx="8229600" cy="4411708"/>
          </a:xfrm>
        </p:spPr>
        <p:txBody>
          <a:bodyPr>
            <a:normAutofit fontScale="55000" lnSpcReduction="20000"/>
          </a:bodyPr>
          <a:lstStyle/>
          <a:p>
            <a:pPr>
              <a:buFont typeface="Georgia" panose="02040502050405020303" pitchFamily="18" charset="0"/>
              <a:buNone/>
            </a:pPr>
            <a:r>
              <a:rPr lang="es-CO" altLang="es-ES" sz="3300" dirty="0" smtClean="0">
                <a:solidFill>
                  <a:srgbClr val="326064"/>
                </a:solidFill>
              </a:rPr>
              <a:t> Se tomó como referencia los años 2015, 2016 y 2017 analizando los Estados Financieros presenta un aumento significativo revelando un superávit en el capital de trabajo del 42%</a:t>
            </a:r>
          </a:p>
          <a:p>
            <a:pPr>
              <a:buFont typeface="Georgia" panose="02040502050405020303" pitchFamily="18" charset="0"/>
              <a:buNone/>
            </a:pPr>
            <a:endParaRPr lang="es-CO" altLang="es-ES" dirty="0">
              <a:solidFill>
                <a:srgbClr val="326064"/>
              </a:solidFill>
            </a:endParaRPr>
          </a:p>
          <a:p>
            <a:pPr>
              <a:buFont typeface="Georgia" panose="02040502050405020303" pitchFamily="18" charset="0"/>
              <a:buNone/>
            </a:pPr>
            <a:endParaRPr lang="es-CO" altLang="es-ES" dirty="0" smtClean="0">
              <a:solidFill>
                <a:srgbClr val="326064"/>
              </a:solidFill>
            </a:endParaRPr>
          </a:p>
          <a:p>
            <a:pPr>
              <a:buFont typeface="Georgia" panose="02040502050405020303" pitchFamily="18" charset="0"/>
              <a:buNone/>
            </a:pPr>
            <a:endParaRPr lang="es-CO" altLang="es-ES" dirty="0">
              <a:solidFill>
                <a:srgbClr val="326064"/>
              </a:solidFill>
            </a:endParaRPr>
          </a:p>
          <a:p>
            <a:pPr>
              <a:buFont typeface="Georgia" panose="02040502050405020303" pitchFamily="18" charset="0"/>
              <a:buNone/>
            </a:pPr>
            <a:endParaRPr lang="es-CO" altLang="es-ES" dirty="0" smtClean="0">
              <a:solidFill>
                <a:srgbClr val="326064"/>
              </a:solidFill>
            </a:endParaRPr>
          </a:p>
          <a:p>
            <a:pPr>
              <a:buFont typeface="Georgia" panose="02040502050405020303" pitchFamily="18" charset="0"/>
              <a:buNone/>
            </a:pPr>
            <a:endParaRPr lang="es-CO" altLang="es-ES" dirty="0" smtClean="0">
              <a:solidFill>
                <a:srgbClr val="326064"/>
              </a:solidFill>
            </a:endParaRPr>
          </a:p>
          <a:p>
            <a:pPr>
              <a:buFont typeface="Georgia" panose="02040502050405020303" pitchFamily="18" charset="0"/>
              <a:buNone/>
            </a:pPr>
            <a:endParaRPr lang="es-CO" altLang="es-ES" dirty="0">
              <a:solidFill>
                <a:srgbClr val="326064"/>
              </a:solidFill>
            </a:endParaRPr>
          </a:p>
          <a:p>
            <a:pPr>
              <a:buFont typeface="Georgia" panose="02040502050405020303" pitchFamily="18" charset="0"/>
              <a:buNone/>
            </a:pPr>
            <a:endParaRPr lang="es-CO" altLang="es-ES" dirty="0" smtClean="0">
              <a:solidFill>
                <a:srgbClr val="326064"/>
              </a:solidFill>
            </a:endParaRPr>
          </a:p>
          <a:p>
            <a:pPr>
              <a:buFont typeface="Georgia" panose="02040502050405020303" pitchFamily="18" charset="0"/>
              <a:buNone/>
            </a:pPr>
            <a:endParaRPr lang="es-CO" altLang="es-ES" dirty="0">
              <a:solidFill>
                <a:srgbClr val="326064"/>
              </a:solidFill>
            </a:endParaRPr>
          </a:p>
          <a:p>
            <a:pPr>
              <a:buFont typeface="Georgia" panose="02040502050405020303" pitchFamily="18" charset="0"/>
              <a:buNone/>
            </a:pPr>
            <a:endParaRPr lang="es-CO" altLang="es-ES" dirty="0" smtClean="0">
              <a:solidFill>
                <a:srgbClr val="326064"/>
              </a:solidFill>
            </a:endParaRPr>
          </a:p>
          <a:p>
            <a:pPr>
              <a:buFont typeface="Georgia" panose="02040502050405020303" pitchFamily="18" charset="0"/>
              <a:buNone/>
            </a:pPr>
            <a:endParaRPr lang="es-CO" altLang="es-ES" dirty="0">
              <a:solidFill>
                <a:srgbClr val="326064"/>
              </a:solidFill>
            </a:endParaRPr>
          </a:p>
          <a:p>
            <a:pPr>
              <a:buFont typeface="Georgia" panose="02040502050405020303" pitchFamily="18" charset="0"/>
              <a:buNone/>
            </a:pPr>
            <a:endParaRPr lang="es-CO" altLang="es-ES" dirty="0" smtClean="0">
              <a:solidFill>
                <a:srgbClr val="326064"/>
              </a:solidFill>
            </a:endParaRPr>
          </a:p>
          <a:p>
            <a:pPr>
              <a:buFont typeface="Georgia" panose="02040502050405020303" pitchFamily="18" charset="0"/>
              <a:buNone/>
            </a:pPr>
            <a:r>
              <a:rPr lang="es-CO" altLang="es-ES" dirty="0" smtClean="0">
                <a:solidFill>
                  <a:srgbClr val="326064"/>
                </a:solidFill>
              </a:rPr>
              <a:t>     </a:t>
            </a:r>
          </a:p>
        </p:txBody>
      </p:sp>
      <p:pic>
        <p:nvPicPr>
          <p:cNvPr id="2" name="Picture 1"/>
          <p:cNvPicPr>
            <a:picLocks noChangeAspect="1"/>
          </p:cNvPicPr>
          <p:nvPr/>
        </p:nvPicPr>
        <p:blipFill>
          <a:blip r:embed="rId2"/>
          <a:stretch>
            <a:fillRect/>
          </a:stretch>
        </p:blipFill>
        <p:spPr>
          <a:xfrm>
            <a:off x="2633662" y="2143125"/>
            <a:ext cx="3876675" cy="2571750"/>
          </a:xfrm>
          <a:prstGeom prst="rect">
            <a:avLst/>
          </a:prstGeom>
        </p:spPr>
      </p:pic>
    </p:spTree>
    <p:extLst>
      <p:ext uri="{BB962C8B-B14F-4D97-AF65-F5344CB8AC3E}">
        <p14:creationId xmlns:p14="http://schemas.microsoft.com/office/powerpoint/2010/main" val="3559183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72948" y="881086"/>
            <a:ext cx="4371975" cy="2847975"/>
          </a:xfrm>
          <a:prstGeom prst="rect">
            <a:avLst/>
          </a:prstGeom>
        </p:spPr>
      </p:pic>
      <p:pic>
        <p:nvPicPr>
          <p:cNvPr id="5" name="Picture 4"/>
          <p:cNvPicPr>
            <a:picLocks noChangeAspect="1"/>
          </p:cNvPicPr>
          <p:nvPr/>
        </p:nvPicPr>
        <p:blipFill>
          <a:blip r:embed="rId3"/>
          <a:stretch>
            <a:fillRect/>
          </a:stretch>
        </p:blipFill>
        <p:spPr>
          <a:xfrm>
            <a:off x="2372948" y="3823773"/>
            <a:ext cx="4371975" cy="2900221"/>
          </a:xfrm>
          <a:prstGeom prst="rect">
            <a:avLst/>
          </a:prstGeom>
        </p:spPr>
      </p:pic>
    </p:spTree>
    <p:extLst>
      <p:ext uri="{BB962C8B-B14F-4D97-AF65-F5344CB8AC3E}">
        <p14:creationId xmlns:p14="http://schemas.microsoft.com/office/powerpoint/2010/main" val="927277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512967" y="840603"/>
            <a:ext cx="4169636" cy="2869247"/>
          </a:xfrm>
          <a:prstGeom prst="rect">
            <a:avLst/>
          </a:prstGeom>
        </p:spPr>
      </p:pic>
      <p:pic>
        <p:nvPicPr>
          <p:cNvPr id="5" name="Picture 4"/>
          <p:cNvPicPr>
            <a:picLocks noChangeAspect="1"/>
          </p:cNvPicPr>
          <p:nvPr/>
        </p:nvPicPr>
        <p:blipFill>
          <a:blip r:embed="rId3"/>
          <a:stretch>
            <a:fillRect/>
          </a:stretch>
        </p:blipFill>
        <p:spPr>
          <a:xfrm>
            <a:off x="2512967" y="3709850"/>
            <a:ext cx="4117567" cy="2991395"/>
          </a:xfrm>
          <a:prstGeom prst="rect">
            <a:avLst/>
          </a:prstGeom>
        </p:spPr>
      </p:pic>
    </p:spTree>
    <p:extLst>
      <p:ext uri="{BB962C8B-B14F-4D97-AF65-F5344CB8AC3E}">
        <p14:creationId xmlns:p14="http://schemas.microsoft.com/office/powerpoint/2010/main" val="4062210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34748" y="832372"/>
            <a:ext cx="3952875" cy="2800350"/>
          </a:xfrm>
          <a:prstGeom prst="rect">
            <a:avLst/>
          </a:prstGeom>
        </p:spPr>
      </p:pic>
      <p:pic>
        <p:nvPicPr>
          <p:cNvPr id="5" name="Picture 4"/>
          <p:cNvPicPr>
            <a:picLocks noChangeAspect="1"/>
          </p:cNvPicPr>
          <p:nvPr/>
        </p:nvPicPr>
        <p:blipFill>
          <a:blip r:embed="rId3"/>
          <a:stretch>
            <a:fillRect/>
          </a:stretch>
        </p:blipFill>
        <p:spPr>
          <a:xfrm>
            <a:off x="2665461" y="3905792"/>
            <a:ext cx="3891451" cy="2343423"/>
          </a:xfrm>
          <a:prstGeom prst="rect">
            <a:avLst/>
          </a:prstGeom>
        </p:spPr>
      </p:pic>
    </p:spTree>
    <p:extLst>
      <p:ext uri="{BB962C8B-B14F-4D97-AF65-F5344CB8AC3E}">
        <p14:creationId xmlns:p14="http://schemas.microsoft.com/office/powerpoint/2010/main" val="38041433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256394" y="1776548"/>
            <a:ext cx="4808843" cy="3231809"/>
          </a:xfrm>
          <a:prstGeom prst="rect">
            <a:avLst/>
          </a:prstGeom>
        </p:spPr>
      </p:pic>
    </p:spTree>
    <p:extLst>
      <p:ext uri="{BB962C8B-B14F-4D97-AF65-F5344CB8AC3E}">
        <p14:creationId xmlns:p14="http://schemas.microsoft.com/office/powerpoint/2010/main" val="118686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a:xfrm>
            <a:off x="457200" y="549275"/>
            <a:ext cx="8229600" cy="1066800"/>
          </a:xfrm>
        </p:spPr>
        <p:txBody>
          <a:bodyPr/>
          <a:lstStyle/>
          <a:p>
            <a:r>
              <a:rPr lang="es-MX" altLang="es-ES" smtClean="0">
                <a:latin typeface="Arial" panose="020B0604020202020204" pitchFamily="34" charset="0"/>
                <a:cs typeface="Arial" panose="020B0604020202020204" pitchFamily="34" charset="0"/>
              </a:rPr>
              <a:t>Conclusiones</a:t>
            </a:r>
          </a:p>
        </p:txBody>
      </p:sp>
      <p:sp>
        <p:nvSpPr>
          <p:cNvPr id="16387" name="2 Marcador de contenido"/>
          <p:cNvSpPr>
            <a:spLocks noGrp="1"/>
          </p:cNvSpPr>
          <p:nvPr>
            <p:ph idx="1"/>
          </p:nvPr>
        </p:nvSpPr>
        <p:spPr>
          <a:xfrm>
            <a:off x="457200" y="1580606"/>
            <a:ext cx="8229600" cy="4659857"/>
          </a:xfrm>
        </p:spPr>
        <p:txBody>
          <a:bodyPr>
            <a:normAutofit fontScale="70000" lnSpcReduction="20000"/>
          </a:bodyPr>
          <a:lstStyle/>
          <a:p>
            <a:pPr>
              <a:buFont typeface="Georgia" panose="02040502050405020303" pitchFamily="18" charset="0"/>
              <a:buNone/>
            </a:pPr>
            <a:r>
              <a:rPr lang="es-CO" altLang="es-ES" dirty="0" smtClean="0">
                <a:solidFill>
                  <a:srgbClr val="326064"/>
                </a:solidFill>
              </a:rPr>
              <a:t> </a:t>
            </a:r>
            <a:r>
              <a:rPr lang="es-CO" altLang="es-ES" dirty="0" smtClean="0"/>
              <a:t>Después de realizar el análisis financiero de la compañía Reficar se puede concluir que para los años 2015, 2016 y 2017 se tuvo una crisis amparada por la compañía que ayudo a aliviar la situación financiera en el caso de Ecopetrol que de una u otra manera tomo las deudas de la compañía por hacer parte de la casa matriz esta transacción se considera como una subrogación de la deuda de Reficar a Ecopetrol como consecuencia la compañía queda liberada de las obligaciones entre ellas la fuerte inversión por el proyecto de ampliación y modernización de la Refinería.</a:t>
            </a:r>
          </a:p>
          <a:p>
            <a:pPr>
              <a:buFont typeface="Georgia" panose="02040502050405020303" pitchFamily="18" charset="0"/>
              <a:buNone/>
            </a:pPr>
            <a:r>
              <a:rPr lang="es-CO" altLang="es-ES" dirty="0" smtClean="0"/>
              <a:t> Este movimiento el cual ayudo a aliviar la capacidad financiera de Reficar esto optimiza el nivel de liquidez y operatividad financiera, Ecopetrol fijo un plazo para el retorno de la deuda el cual es diciembre de 2028.	</a:t>
            </a:r>
          </a:p>
          <a:p>
            <a:pPr>
              <a:buFont typeface="Georgia" panose="02040502050405020303" pitchFamily="18" charset="0"/>
              <a:buNone/>
            </a:pPr>
            <a:r>
              <a:rPr lang="es-CO" altLang="es-ES" dirty="0" smtClean="0"/>
              <a:t>Los riesgos que se identifican son altos en cuestión de tipo de cambio, de crédito y de liquidez, en el tipo de cambio por sus transacciones en moneda extranjera, en la parte de crédito por el incumplimiento de los clientes por los pagos de la mercancía productos refinados y petroquímicos y por último la liquidez que son amparadas por el flujo de caja que le genera el respaldo de la casa matriz.</a:t>
            </a:r>
            <a:endParaRPr lang="es-MX" altLang="es-ES" dirty="0" smtClean="0"/>
          </a:p>
        </p:txBody>
      </p:sp>
    </p:spTree>
    <p:extLst>
      <p:ext uri="{BB962C8B-B14F-4D97-AF65-F5344CB8AC3E}">
        <p14:creationId xmlns:p14="http://schemas.microsoft.com/office/powerpoint/2010/main" val="963348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Marcador de contenido 2"/>
          <p:cNvSpPr>
            <a:spLocks noGrp="1"/>
          </p:cNvSpPr>
          <p:nvPr>
            <p:ph idx="1"/>
          </p:nvPr>
        </p:nvSpPr>
        <p:spPr/>
        <p:txBody>
          <a:bodyPr>
            <a:normAutofit fontScale="47500" lnSpcReduction="20000"/>
          </a:bodyPr>
          <a:lstStyle/>
          <a:p>
            <a:r>
              <a:rPr lang="es-CO" dirty="0" smtClean="0"/>
              <a:t>Asamblea Nacional Constituyente, Constitución Política de Colombia, 1991</a:t>
            </a:r>
            <a:r>
              <a:rPr lang="es-CO" b="1" dirty="0" smtClean="0"/>
              <a:t> </a:t>
            </a:r>
            <a:endParaRPr lang="es-CO" dirty="0" smtClean="0"/>
          </a:p>
          <a:p>
            <a:r>
              <a:rPr lang="es-CO" dirty="0" smtClean="0"/>
              <a:t>Art N° 1495. Código de Comercio, Colombia, 16 de junio de 1971.</a:t>
            </a:r>
          </a:p>
          <a:p>
            <a:r>
              <a:rPr lang="en-US" dirty="0" smtClean="0"/>
              <a:t>Corrupt Cities: A Practical Guide to Cure and Prevention, </a:t>
            </a:r>
            <a:r>
              <a:rPr lang="en-US" dirty="0" err="1" smtClean="0"/>
              <a:t>Klitgaard</a:t>
            </a:r>
            <a:r>
              <a:rPr lang="en-US" dirty="0" smtClean="0"/>
              <a:t>, Robert, Ronald          MacLean-</a:t>
            </a:r>
            <a:r>
              <a:rPr lang="en-US" dirty="0" err="1" smtClean="0"/>
              <a:t>Abaroa</a:t>
            </a:r>
            <a:r>
              <a:rPr lang="en-US" dirty="0" smtClean="0"/>
              <a:t> y H. Lindsey Parris, Jr.,(2000). </a:t>
            </a:r>
            <a:r>
              <a:rPr lang="es-CO" dirty="0" smtClean="0"/>
              <a:t>(Oakland, California: ICS </a:t>
            </a:r>
            <a:r>
              <a:rPr lang="es-CO" dirty="0" err="1" smtClean="0"/>
              <a:t>Press</a:t>
            </a:r>
            <a:r>
              <a:rPr lang="es-CO" dirty="0" smtClean="0"/>
              <a:t> and </a:t>
            </a:r>
            <a:r>
              <a:rPr lang="es-CO" dirty="0" err="1" smtClean="0"/>
              <a:t>World</a:t>
            </a:r>
            <a:r>
              <a:rPr lang="es-CO" dirty="0" smtClean="0"/>
              <a:t> Bank </a:t>
            </a:r>
            <a:r>
              <a:rPr lang="es-CO" dirty="0" err="1" smtClean="0"/>
              <a:t>Institute</a:t>
            </a:r>
            <a:r>
              <a:rPr lang="es-CO" dirty="0" smtClean="0"/>
              <a:t>).</a:t>
            </a:r>
          </a:p>
          <a:p>
            <a:r>
              <a:rPr lang="es-CO" dirty="0" smtClean="0"/>
              <a:t>Diccionario de la Lengua Española. Recuperado en diciembre 11 de 2010. </a:t>
            </a:r>
            <a:r>
              <a:rPr lang="es-CO" dirty="0" smtClean="0">
                <a:hlinkClick r:id="rId2"/>
              </a:rPr>
              <a:t>http://buscon.rae.es/draeI/SrvltConsulta?TIPO_BUS=3&amp;amp;LEMA=investigar</a:t>
            </a:r>
            <a:endParaRPr lang="es-CO" dirty="0" smtClean="0"/>
          </a:p>
          <a:p>
            <a:r>
              <a:rPr lang="es-CO" dirty="0" smtClean="0"/>
              <a:t>El tiempo. (2013, 3 de diciembre). Estamos en el puesto 94 a nivel mundial entre 177       naciones estudiadas y 18 en la región. Recuperado de </a:t>
            </a:r>
            <a:r>
              <a:rPr lang="es-CO" dirty="0" smtClean="0">
                <a:hlinkClick r:id="rId3"/>
              </a:rPr>
              <a:t>http://www.eltiempo.com/archivo/documento/CMS-13248516</a:t>
            </a:r>
            <a:endParaRPr lang="es-CO" dirty="0" smtClean="0"/>
          </a:p>
          <a:p>
            <a:pPr fontAlgn="base"/>
            <a:r>
              <a:rPr lang="es-CO" dirty="0" smtClean="0"/>
              <a:t>Economía: Enfoque América Latina, </a:t>
            </a:r>
            <a:r>
              <a:rPr lang="es-CO" dirty="0" err="1" smtClean="0"/>
              <a:t>Norris</a:t>
            </a:r>
            <a:r>
              <a:rPr lang="es-CO" dirty="0" smtClean="0"/>
              <a:t> C. </a:t>
            </a:r>
            <a:r>
              <a:rPr lang="es-CO" dirty="0" err="1" smtClean="0"/>
              <a:t>Clement</a:t>
            </a:r>
            <a:r>
              <a:rPr lang="es-CO" dirty="0" smtClean="0"/>
              <a:t> y John C. Pool, (1997) Libros </a:t>
            </a:r>
          </a:p>
          <a:p>
            <a:pPr fontAlgn="base"/>
            <a:r>
              <a:rPr lang="es-CO" dirty="0" smtClean="0"/>
              <a:t>     McGraw-Hill</a:t>
            </a:r>
          </a:p>
          <a:p>
            <a:pPr fontAlgn="base"/>
            <a:r>
              <a:rPr lang="es-CO" dirty="0" smtClean="0"/>
              <a:t>Economía Segunda Edición, de Stanley Fischer, </a:t>
            </a:r>
            <a:r>
              <a:rPr lang="es-CO" dirty="0" err="1" smtClean="0"/>
              <a:t>Rudiger</a:t>
            </a:r>
            <a:r>
              <a:rPr lang="es-CO" dirty="0" smtClean="0"/>
              <a:t> </a:t>
            </a:r>
            <a:r>
              <a:rPr lang="es-CO" dirty="0" err="1" smtClean="0"/>
              <a:t>Dornbusch</a:t>
            </a:r>
            <a:r>
              <a:rPr lang="es-CO" dirty="0" smtClean="0"/>
              <a:t> y Richard </a:t>
            </a:r>
            <a:r>
              <a:rPr lang="es-CO" dirty="0" err="1" smtClean="0"/>
              <a:t>Schmalensee</a:t>
            </a:r>
            <a:r>
              <a:rPr lang="es-CO" dirty="0" smtClean="0"/>
              <a:t>,      </a:t>
            </a:r>
            <a:r>
              <a:rPr lang="es-CO" dirty="0" err="1" smtClean="0"/>
              <a:t>MacGraw</a:t>
            </a:r>
            <a:r>
              <a:rPr lang="es-CO" dirty="0" smtClean="0"/>
              <a:t>-Hill (1993) Libros McGraw-Hill</a:t>
            </a:r>
          </a:p>
          <a:p>
            <a:r>
              <a:rPr lang="es-CO" b="1" dirty="0" smtClean="0"/>
              <a:t>Índice de percepción de la corrupción 2017 de </a:t>
            </a:r>
            <a:r>
              <a:rPr lang="es-CO" b="1" dirty="0" err="1" smtClean="0"/>
              <a:t>Transparency</a:t>
            </a:r>
            <a:r>
              <a:rPr lang="es-CO" b="1" dirty="0" smtClean="0"/>
              <a:t> International f</a:t>
            </a:r>
            <a:r>
              <a:rPr lang="es-CO" dirty="0" smtClean="0"/>
              <a:t>uente:      </a:t>
            </a:r>
            <a:r>
              <a:rPr lang="es-CO" dirty="0" err="1" smtClean="0"/>
              <a:t>Transparency</a:t>
            </a:r>
            <a:r>
              <a:rPr lang="es-CO" dirty="0" smtClean="0"/>
              <a:t> International, informe anual global sobre la percepción de corrupción del    sector público (2017). Recuperado de https://transparencia.org.es/indice-de-percepcion-de-la- </a:t>
            </a:r>
            <a:r>
              <a:rPr lang="es-CO" dirty="0" err="1" smtClean="0"/>
              <a:t>corrupcion</a:t>
            </a:r>
            <a:r>
              <a:rPr lang="es-CO" dirty="0" smtClean="0"/>
              <a:t>/Ley N° 57. Código civil, Colombia, 26 de mayo de 1887</a:t>
            </a:r>
          </a:p>
          <a:p>
            <a:r>
              <a:rPr lang="es-CO" dirty="0" smtClean="0"/>
              <a:t>¿Por qué somos un país tercermundista?: </a:t>
            </a:r>
            <a:r>
              <a:rPr lang="es-CO" dirty="0" err="1" smtClean="0"/>
              <a:t>Pavajeau</a:t>
            </a:r>
            <a:r>
              <a:rPr lang="es-CO" dirty="0" smtClean="0"/>
              <a:t>, Juan (2012) Investigaciones y productos.      Recuperado de </a:t>
            </a:r>
            <a:r>
              <a:rPr lang="es-CO" dirty="0" smtClean="0">
                <a:hlinkClick r:id="rId4"/>
              </a:rPr>
              <a:t>https://ideas.repec.org/p/col/000426/010346.html</a:t>
            </a:r>
            <a:r>
              <a:rPr lang="es-CO" dirty="0" smtClean="0"/>
              <a:t> </a:t>
            </a:r>
          </a:p>
          <a:p>
            <a:r>
              <a:rPr lang="es-CO" dirty="0" smtClean="0"/>
              <a:t>Teoría clásica de la administración. Henry </a:t>
            </a:r>
            <a:r>
              <a:rPr lang="es-CO" dirty="0" err="1" smtClean="0"/>
              <a:t>Fayol</a:t>
            </a:r>
            <a:r>
              <a:rPr lang="es-CO" dirty="0" smtClean="0"/>
              <a:t> (1916) </a:t>
            </a:r>
          </a:p>
          <a:p>
            <a:endParaRPr lang="es-ES" altLang="es-ES" dirty="0" smtClean="0"/>
          </a:p>
        </p:txBody>
      </p:sp>
      <p:sp>
        <p:nvSpPr>
          <p:cNvPr id="18435" name="Title 1"/>
          <p:cNvSpPr>
            <a:spLocks noGrp="1"/>
          </p:cNvSpPr>
          <p:nvPr>
            <p:ph type="title"/>
          </p:nvPr>
        </p:nvSpPr>
        <p:spPr>
          <a:xfrm>
            <a:off x="457200" y="549275"/>
            <a:ext cx="8229600" cy="1066800"/>
          </a:xfrm>
        </p:spPr>
        <p:txBody>
          <a:bodyPr/>
          <a:lstStyle/>
          <a:p>
            <a:r>
              <a:rPr lang="es-MX" altLang="es-ES" smtClean="0">
                <a:latin typeface="Arial" panose="020B0604020202020204" pitchFamily="34" charset="0"/>
                <a:cs typeface="Arial" panose="020B0604020202020204" pitchFamily="34" charset="0"/>
              </a:rPr>
              <a:t>Referencias Bibliográficas</a:t>
            </a:r>
          </a:p>
        </p:txBody>
      </p:sp>
    </p:spTree>
    <p:extLst>
      <p:ext uri="{BB962C8B-B14F-4D97-AF65-F5344CB8AC3E}">
        <p14:creationId xmlns:p14="http://schemas.microsoft.com/office/powerpoint/2010/main" val="3493747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Imagen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6238" y="2997200"/>
            <a:ext cx="352742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4514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a:xfrm>
            <a:off x="1455738" y="2046288"/>
            <a:ext cx="7283450" cy="1069975"/>
          </a:xfrm>
        </p:spPr>
        <p:txBody>
          <a:bodyPr/>
          <a:lstStyle/>
          <a:p>
            <a:r>
              <a:rPr lang="es-CO" altLang="es-ES" sz="2800" b="1" dirty="0" smtClean="0">
                <a:latin typeface="Trebuchet MS" panose="020B0603020202020204" pitchFamily="34" charset="0"/>
              </a:rPr>
              <a:t>TÍTULO DEL TRABAJO: AUDITORIA FINANCIERA EN EL CASO REFICAR  </a:t>
            </a:r>
          </a:p>
        </p:txBody>
      </p:sp>
      <p:sp>
        <p:nvSpPr>
          <p:cNvPr id="4099" name="5 CuadroTexto"/>
          <p:cNvSpPr txBox="1">
            <a:spLocks noChangeArrowheads="1"/>
          </p:cNvSpPr>
          <p:nvPr/>
        </p:nvSpPr>
        <p:spPr bwMode="auto">
          <a:xfrm>
            <a:off x="1455738" y="3278777"/>
            <a:ext cx="7100433"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CO" altLang="es-ES" b="1" dirty="0">
                <a:latin typeface="Trebuchet MS" panose="020B0603020202020204" pitchFamily="34" charset="0"/>
              </a:rPr>
              <a:t>Director(a): </a:t>
            </a:r>
            <a:endParaRPr lang="es-CO" altLang="es-ES" b="1" dirty="0" smtClean="0">
              <a:latin typeface="Trebuchet MS" panose="020B0603020202020204" pitchFamily="34" charset="0"/>
            </a:endParaRPr>
          </a:p>
          <a:p>
            <a:endParaRPr lang="es-CO" altLang="es-ES" b="1" dirty="0" smtClean="0">
              <a:latin typeface="Trebuchet MS" panose="020B0603020202020204" pitchFamily="34" charset="0"/>
            </a:endParaRPr>
          </a:p>
          <a:p>
            <a:r>
              <a:rPr lang="it-IT" altLang="es-ES" dirty="0" smtClean="0">
                <a:latin typeface="Trebuchet MS" panose="020B0603020202020204" pitchFamily="34" charset="0"/>
              </a:rPr>
              <a:t>Juan Carlos Urueña</a:t>
            </a:r>
            <a:endParaRPr lang="it-IT" altLang="es-ES" dirty="0">
              <a:latin typeface="Trebuchet MS" panose="020B0603020202020204" pitchFamily="34" charset="0"/>
            </a:endParaRPr>
          </a:p>
          <a:p>
            <a:endParaRPr lang="it-IT" altLang="es-ES" dirty="0">
              <a:latin typeface="Trebuchet MS" panose="020B0603020202020204" pitchFamily="34" charset="0"/>
            </a:endParaRPr>
          </a:p>
          <a:p>
            <a:r>
              <a:rPr lang="it-IT" altLang="es-ES" b="1" dirty="0" smtClean="0">
                <a:latin typeface="Trebuchet MS" panose="020B0603020202020204" pitchFamily="34" charset="0"/>
              </a:rPr>
              <a:t>Integrantes:</a:t>
            </a:r>
          </a:p>
          <a:p>
            <a:endParaRPr lang="it-IT" altLang="es-ES" b="1" dirty="0" smtClean="0">
              <a:latin typeface="Trebuchet MS" panose="020B0603020202020204" pitchFamily="34" charset="0"/>
            </a:endParaRPr>
          </a:p>
          <a:p>
            <a:r>
              <a:rPr lang="es-CO" altLang="es-ES" dirty="0" smtClean="0">
                <a:latin typeface="Trebuchet MS" panose="020B0603020202020204" pitchFamily="34" charset="0"/>
              </a:rPr>
              <a:t>Yuli Carolina Moyano Marchan </a:t>
            </a:r>
          </a:p>
          <a:p>
            <a:r>
              <a:rPr lang="es-CO" altLang="es-ES" dirty="0" smtClean="0">
                <a:latin typeface="Trebuchet MS" panose="020B0603020202020204" pitchFamily="34" charset="0"/>
              </a:rPr>
              <a:t>Carlos Alfredo Bolívar Becerra</a:t>
            </a:r>
          </a:p>
          <a:p>
            <a:endParaRPr lang="it-IT" altLang="es-ES" b="1" dirty="0">
              <a:latin typeface="Trebuchet MS" panose="020B0603020202020204" pitchFamily="34" charset="0"/>
            </a:endParaRPr>
          </a:p>
          <a:p>
            <a:endParaRPr lang="it-IT" altLang="es-ES" b="1" dirty="0">
              <a:latin typeface="Trebuchet MS" panose="020B0603020202020204" pitchFamily="34" charset="0"/>
            </a:endParaRPr>
          </a:p>
          <a:p>
            <a:r>
              <a:rPr lang="it-IT" altLang="es-ES" b="1" dirty="0" smtClean="0">
                <a:latin typeface="Trebuchet MS" panose="020B0603020202020204" pitchFamily="34" charset="0"/>
              </a:rPr>
              <a:t>Bogota, 01 de Junio de 2018</a:t>
            </a:r>
            <a:endParaRPr lang="it-IT" altLang="es-ES" b="1" dirty="0">
              <a:latin typeface="Trebuchet MS" panose="020B0603020202020204" pitchFamily="34" charset="0"/>
            </a:endParaRPr>
          </a:p>
        </p:txBody>
      </p:sp>
      <p:sp>
        <p:nvSpPr>
          <p:cNvPr id="4100" name="CuadroTexto 3"/>
          <p:cNvSpPr txBox="1">
            <a:spLocks noChangeArrowheads="1"/>
          </p:cNvSpPr>
          <p:nvPr/>
        </p:nvSpPr>
        <p:spPr bwMode="auto">
          <a:xfrm>
            <a:off x="755650" y="836613"/>
            <a:ext cx="79835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s-CO" altLang="es-ES" sz="3600" b="1">
                <a:latin typeface="Arial" panose="020B0604020202020204" pitchFamily="34" charset="0"/>
                <a:cs typeface="Arial" panose="020B0604020202020204" pitchFamily="34" charset="0"/>
              </a:rPr>
              <a:t>ESPECIALIZACIÓN EN FINANZAS</a:t>
            </a:r>
          </a:p>
        </p:txBody>
      </p:sp>
    </p:spTree>
    <p:extLst>
      <p:ext uri="{BB962C8B-B14F-4D97-AF65-F5344CB8AC3E}">
        <p14:creationId xmlns:p14="http://schemas.microsoft.com/office/powerpoint/2010/main" val="1136201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contenido 2"/>
          <p:cNvSpPr>
            <a:spLocks noGrp="1"/>
          </p:cNvSpPr>
          <p:nvPr>
            <p:ph idx="1"/>
          </p:nvPr>
        </p:nvSpPr>
        <p:spPr/>
        <p:txBody>
          <a:bodyPr>
            <a:normAutofit lnSpcReduction="10000"/>
          </a:bodyPr>
          <a:lstStyle/>
          <a:p>
            <a:r>
              <a:rPr lang="es-ES" altLang="es-ES" dirty="0" smtClean="0"/>
              <a:t>Introducción</a:t>
            </a:r>
          </a:p>
          <a:p>
            <a:r>
              <a:rPr lang="es-ES" altLang="es-ES" dirty="0" smtClean="0"/>
              <a:t>Problema de investigación</a:t>
            </a:r>
          </a:p>
          <a:p>
            <a:r>
              <a:rPr lang="es-ES" altLang="es-ES" dirty="0" smtClean="0"/>
              <a:t>Justificación</a:t>
            </a:r>
          </a:p>
          <a:p>
            <a:r>
              <a:rPr lang="es-ES" altLang="es-ES" dirty="0" smtClean="0"/>
              <a:t>Objetivo de la investigación</a:t>
            </a:r>
          </a:p>
          <a:p>
            <a:r>
              <a:rPr lang="es-ES" altLang="es-ES" dirty="0" smtClean="0"/>
              <a:t>Marco teórico</a:t>
            </a:r>
          </a:p>
          <a:p>
            <a:r>
              <a:rPr lang="es-ES" altLang="es-ES" dirty="0" smtClean="0"/>
              <a:t>Metodología</a:t>
            </a:r>
          </a:p>
          <a:p>
            <a:r>
              <a:rPr lang="es-ES" altLang="es-ES" dirty="0" smtClean="0"/>
              <a:t>Resultados</a:t>
            </a:r>
          </a:p>
          <a:p>
            <a:r>
              <a:rPr lang="es-ES" altLang="es-ES" dirty="0" smtClean="0"/>
              <a:t>Conclusiones</a:t>
            </a:r>
          </a:p>
          <a:p>
            <a:r>
              <a:rPr lang="es-ES" altLang="es-ES" dirty="0" smtClean="0"/>
              <a:t>Referencias bibliográficas </a:t>
            </a:r>
          </a:p>
          <a:p>
            <a:endParaRPr lang="es-ES" altLang="es-ES" dirty="0" smtClean="0"/>
          </a:p>
          <a:p>
            <a:endParaRPr lang="es-ES" altLang="es-ES" dirty="0" smtClean="0"/>
          </a:p>
          <a:p>
            <a:endParaRPr lang="es-ES" altLang="es-ES" dirty="0" smtClean="0"/>
          </a:p>
        </p:txBody>
      </p:sp>
      <p:sp>
        <p:nvSpPr>
          <p:cNvPr id="5123" name="1 Título"/>
          <p:cNvSpPr>
            <a:spLocks noGrp="1"/>
          </p:cNvSpPr>
          <p:nvPr>
            <p:ph type="title"/>
          </p:nvPr>
        </p:nvSpPr>
        <p:spPr>
          <a:xfrm>
            <a:off x="457200" y="561975"/>
            <a:ext cx="8229600" cy="850900"/>
          </a:xfrm>
        </p:spPr>
        <p:txBody>
          <a:bodyPr/>
          <a:lstStyle/>
          <a:p>
            <a:pPr eaLnBrk="1" hangingPunct="1"/>
            <a:r>
              <a:rPr lang="es-MX" altLang="es-ES" smtClean="0">
                <a:latin typeface="Arial" panose="020B0604020202020204" pitchFamily="34" charset="0"/>
                <a:cs typeface="Arial" panose="020B0604020202020204" pitchFamily="34" charset="0"/>
              </a:rPr>
              <a:t>Contenido</a:t>
            </a:r>
          </a:p>
        </p:txBody>
      </p:sp>
    </p:spTree>
    <p:extLst>
      <p:ext uri="{BB962C8B-B14F-4D97-AF65-F5344CB8AC3E}">
        <p14:creationId xmlns:p14="http://schemas.microsoft.com/office/powerpoint/2010/main" val="3687662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Marcador de contenido 2"/>
          <p:cNvSpPr>
            <a:spLocks noGrp="1"/>
          </p:cNvSpPr>
          <p:nvPr>
            <p:ph idx="1"/>
          </p:nvPr>
        </p:nvSpPr>
        <p:spPr>
          <a:xfrm>
            <a:off x="457200" y="1773238"/>
            <a:ext cx="8229600" cy="4980259"/>
          </a:xfrm>
        </p:spPr>
        <p:txBody>
          <a:bodyPr>
            <a:normAutofit/>
          </a:bodyPr>
          <a:lstStyle/>
          <a:p>
            <a:pPr>
              <a:buNone/>
            </a:pPr>
            <a:r>
              <a:rPr lang="es-CO" b="1" dirty="0" smtClean="0"/>
              <a:t> </a:t>
            </a:r>
            <a:endParaRPr lang="es-CO" sz="2600" dirty="0"/>
          </a:p>
        </p:txBody>
      </p:sp>
      <p:sp>
        <p:nvSpPr>
          <p:cNvPr id="6147" name="1 Título"/>
          <p:cNvSpPr>
            <a:spLocks noGrp="1"/>
          </p:cNvSpPr>
          <p:nvPr>
            <p:ph type="title"/>
          </p:nvPr>
        </p:nvSpPr>
        <p:spPr>
          <a:xfrm>
            <a:off x="457200" y="549512"/>
            <a:ext cx="8229600" cy="850900"/>
          </a:xfrm>
        </p:spPr>
        <p:txBody>
          <a:bodyPr/>
          <a:lstStyle/>
          <a:p>
            <a:pPr eaLnBrk="1" hangingPunct="1"/>
            <a:r>
              <a:rPr lang="es-MX" altLang="es-ES" dirty="0" smtClean="0">
                <a:latin typeface="Arial" panose="020B0604020202020204" pitchFamily="34" charset="0"/>
                <a:cs typeface="Arial" panose="020B0604020202020204" pitchFamily="34" charset="0"/>
              </a:rPr>
              <a:t>Introducción</a:t>
            </a:r>
          </a:p>
        </p:txBody>
      </p:sp>
      <p:pic>
        <p:nvPicPr>
          <p:cNvPr id="2" name="Picture 1"/>
          <p:cNvPicPr>
            <a:picLocks noChangeAspect="1"/>
          </p:cNvPicPr>
          <p:nvPr/>
        </p:nvPicPr>
        <p:blipFill>
          <a:blip r:embed="rId2"/>
          <a:stretch>
            <a:fillRect/>
          </a:stretch>
        </p:blipFill>
        <p:spPr>
          <a:xfrm>
            <a:off x="2194560" y="1216200"/>
            <a:ext cx="4993957" cy="4864560"/>
          </a:xfrm>
          <a:prstGeom prst="rect">
            <a:avLst/>
          </a:prstGeom>
        </p:spPr>
      </p:pic>
      <p:sp>
        <p:nvSpPr>
          <p:cNvPr id="5" name="1 Título"/>
          <p:cNvSpPr txBox="1">
            <a:spLocks/>
          </p:cNvSpPr>
          <p:nvPr/>
        </p:nvSpPr>
        <p:spPr>
          <a:xfrm>
            <a:off x="774648" y="5896548"/>
            <a:ext cx="8229600" cy="850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altLang="es-ES" sz="1200" dirty="0">
                <a:latin typeface="Arial" panose="020B0604020202020204" pitchFamily="34" charset="0"/>
                <a:cs typeface="Arial" panose="020B0604020202020204" pitchFamily="34" charset="0"/>
              </a:rPr>
              <a:t>Recuperado de http://deslinde.co/reficar-caso-corrupcion-mas-grande-la-historia-colombia/</a:t>
            </a:r>
            <a:endParaRPr lang="es-MX" altLang="es-ES" sz="1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92169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39619" y="1058863"/>
            <a:ext cx="7064762" cy="5118100"/>
          </a:xfrm>
          <a:prstGeom prst="rect">
            <a:avLst/>
          </a:prstGeom>
        </p:spPr>
      </p:pic>
      <p:sp>
        <p:nvSpPr>
          <p:cNvPr id="5" name="TextBox 4"/>
          <p:cNvSpPr txBox="1"/>
          <p:nvPr/>
        </p:nvSpPr>
        <p:spPr>
          <a:xfrm>
            <a:off x="313509" y="6387737"/>
            <a:ext cx="8386354" cy="261610"/>
          </a:xfrm>
          <a:prstGeom prst="rect">
            <a:avLst/>
          </a:prstGeom>
          <a:noFill/>
        </p:spPr>
        <p:txBody>
          <a:bodyPr wrap="square" rtlCol="0">
            <a:spAutoFit/>
          </a:bodyPr>
          <a:lstStyle/>
          <a:p>
            <a:r>
              <a:rPr lang="es-CO" sz="1100" dirty="0"/>
              <a:t>Recuperado de http://www.contagioradio.com/wp-content/uploads/2016/05/INFOGRAFIA-REFICAR-CONTAGIO-RADIO.png</a:t>
            </a:r>
            <a:endParaRPr lang="en-US" sz="1100" dirty="0"/>
          </a:p>
        </p:txBody>
      </p:sp>
    </p:spTree>
    <p:extLst>
      <p:ext uri="{BB962C8B-B14F-4D97-AF65-F5344CB8AC3E}">
        <p14:creationId xmlns:p14="http://schemas.microsoft.com/office/powerpoint/2010/main" val="13362277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782389" y="1268583"/>
            <a:ext cx="3734344" cy="2100568"/>
          </a:xfrm>
          <a:prstGeom prst="rect">
            <a:avLst/>
          </a:prstGeom>
        </p:spPr>
      </p:pic>
      <p:pic>
        <p:nvPicPr>
          <p:cNvPr id="5" name="Picture 4"/>
          <p:cNvPicPr>
            <a:picLocks noChangeAspect="1"/>
          </p:cNvPicPr>
          <p:nvPr/>
        </p:nvPicPr>
        <p:blipFill>
          <a:blip r:embed="rId3"/>
          <a:stretch>
            <a:fillRect/>
          </a:stretch>
        </p:blipFill>
        <p:spPr>
          <a:xfrm>
            <a:off x="2782389" y="3678281"/>
            <a:ext cx="3734344" cy="2100569"/>
          </a:xfrm>
          <a:prstGeom prst="rect">
            <a:avLst/>
          </a:prstGeom>
        </p:spPr>
      </p:pic>
      <p:sp>
        <p:nvSpPr>
          <p:cNvPr id="6" name="TextBox 5"/>
          <p:cNvSpPr txBox="1"/>
          <p:nvPr/>
        </p:nvSpPr>
        <p:spPr>
          <a:xfrm>
            <a:off x="169817" y="6008914"/>
            <a:ext cx="8621485" cy="307777"/>
          </a:xfrm>
          <a:prstGeom prst="rect">
            <a:avLst/>
          </a:prstGeom>
          <a:noFill/>
        </p:spPr>
        <p:txBody>
          <a:bodyPr wrap="square" rtlCol="0">
            <a:spAutoFit/>
          </a:bodyPr>
          <a:lstStyle/>
          <a:p>
            <a:r>
              <a:rPr lang="es-CO" sz="1400" dirty="0" smtClean="0"/>
              <a:t>Recuperado de </a:t>
            </a:r>
            <a:r>
              <a:rPr lang="en-US" sz="1400" dirty="0">
                <a:hlinkClick r:id="rId4"/>
              </a:rPr>
              <a:t>https://youtu.be/zvNtDNpryxA</a:t>
            </a:r>
            <a:endParaRPr lang="en-US" sz="1400" dirty="0"/>
          </a:p>
        </p:txBody>
      </p:sp>
    </p:spTree>
    <p:extLst>
      <p:ext uri="{BB962C8B-B14F-4D97-AF65-F5344CB8AC3E}">
        <p14:creationId xmlns:p14="http://schemas.microsoft.com/office/powerpoint/2010/main" val="4263305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692150"/>
            <a:ext cx="8229600" cy="1066800"/>
          </a:xfrm>
        </p:spPr>
        <p:txBody>
          <a:bodyPr/>
          <a:lstStyle/>
          <a:p>
            <a:pPr eaLnBrk="1" hangingPunct="1"/>
            <a:r>
              <a:rPr lang="es-MX" altLang="es-ES" dirty="0" smtClean="0">
                <a:latin typeface="Arial" panose="020B0604020202020204" pitchFamily="34" charset="0"/>
                <a:cs typeface="Arial" panose="020B0604020202020204" pitchFamily="34" charset="0"/>
              </a:rPr>
              <a:t>Problema de Investigación</a:t>
            </a:r>
          </a:p>
        </p:txBody>
      </p:sp>
      <p:sp>
        <p:nvSpPr>
          <p:cNvPr id="8195" name="Content Placeholder 2"/>
          <p:cNvSpPr>
            <a:spLocks noGrp="1"/>
          </p:cNvSpPr>
          <p:nvPr>
            <p:ph idx="1"/>
          </p:nvPr>
        </p:nvSpPr>
        <p:spPr>
          <a:xfrm>
            <a:off x="457200" y="1528354"/>
            <a:ext cx="8229600" cy="5133703"/>
          </a:xfrm>
        </p:spPr>
        <p:txBody>
          <a:bodyPr>
            <a:normAutofit/>
          </a:bodyPr>
          <a:lstStyle/>
          <a:p>
            <a:pPr marL="109538" indent="0" eaLnBrk="1" hangingPunct="1">
              <a:buFont typeface="Georgia" panose="02040502050405020303" pitchFamily="18" charset="0"/>
              <a:buNone/>
            </a:pPr>
            <a:endParaRPr lang="es-MX" altLang="es-ES" sz="2400" dirty="0" smtClean="0">
              <a:solidFill>
                <a:srgbClr val="326064"/>
              </a:solidFill>
              <a:latin typeface="Arial" panose="020B0604020202020204" pitchFamily="34" charset="0"/>
              <a:cs typeface="Arial" panose="020B0604020202020204" pitchFamily="34" charset="0"/>
            </a:endParaRPr>
          </a:p>
          <a:p>
            <a:pPr marL="109538" indent="0" eaLnBrk="1" hangingPunct="1">
              <a:buFont typeface="Georgia" panose="02040502050405020303" pitchFamily="18" charset="0"/>
              <a:buNone/>
            </a:pPr>
            <a:endParaRPr lang="es-MX" altLang="es-ES" sz="2400" dirty="0" smtClean="0">
              <a:solidFill>
                <a:srgbClr val="326064"/>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5181811" y="1825049"/>
            <a:ext cx="3168485" cy="2486479"/>
          </a:xfrm>
          <a:prstGeom prst="rect">
            <a:avLst/>
          </a:prstGeom>
        </p:spPr>
      </p:pic>
      <p:pic>
        <p:nvPicPr>
          <p:cNvPr id="3" name="Picture 2"/>
          <p:cNvPicPr>
            <a:picLocks noChangeAspect="1"/>
          </p:cNvPicPr>
          <p:nvPr/>
        </p:nvPicPr>
        <p:blipFill>
          <a:blip r:embed="rId3"/>
          <a:stretch>
            <a:fillRect/>
          </a:stretch>
        </p:blipFill>
        <p:spPr>
          <a:xfrm>
            <a:off x="1218247" y="1758950"/>
            <a:ext cx="2961867" cy="2618678"/>
          </a:xfrm>
          <a:prstGeom prst="rect">
            <a:avLst/>
          </a:prstGeom>
        </p:spPr>
      </p:pic>
      <p:sp>
        <p:nvSpPr>
          <p:cNvPr id="4" name="Right Arrow 3"/>
          <p:cNvSpPr/>
          <p:nvPr/>
        </p:nvSpPr>
        <p:spPr>
          <a:xfrm>
            <a:off x="4249888" y="2891939"/>
            <a:ext cx="862149" cy="352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7200" y="5042263"/>
            <a:ext cx="7916091" cy="1477328"/>
          </a:xfrm>
          <a:prstGeom prst="rect">
            <a:avLst/>
          </a:prstGeom>
          <a:noFill/>
        </p:spPr>
        <p:txBody>
          <a:bodyPr wrap="square" rtlCol="0">
            <a:spAutoFit/>
          </a:bodyPr>
          <a:lstStyle/>
          <a:p>
            <a:r>
              <a:rPr lang="es-CO" dirty="0"/>
              <a:t>En esta investigación se plantea realizar un análisis que permita identificar la gestión financiera que generó el escándalo de la corrupción de la compañía anteriormente mencionada partiendo del análisis de los informes de gestión hasta llegar a los Estados Financieros los cuales son evidenciados desde el año 2015, 2016 y 2017</a:t>
            </a:r>
            <a:endParaRPr lang="en-US" dirty="0"/>
          </a:p>
        </p:txBody>
      </p:sp>
      <p:sp>
        <p:nvSpPr>
          <p:cNvPr id="8" name="TextBox 7"/>
          <p:cNvSpPr txBox="1"/>
          <p:nvPr/>
        </p:nvSpPr>
        <p:spPr>
          <a:xfrm>
            <a:off x="434205" y="4564010"/>
            <a:ext cx="7916091" cy="307777"/>
          </a:xfrm>
          <a:prstGeom prst="rect">
            <a:avLst/>
          </a:prstGeom>
          <a:noFill/>
        </p:spPr>
        <p:txBody>
          <a:bodyPr wrap="square" rtlCol="0">
            <a:spAutoFit/>
          </a:bodyPr>
          <a:lstStyle/>
          <a:p>
            <a:r>
              <a:rPr lang="es-CO" sz="1400" dirty="0"/>
              <a:t>Recuperado de https://twitter.com/matadoreltiempo/status/857905101729656832</a:t>
            </a:r>
            <a:endParaRPr lang="en-US" sz="1400" dirty="0"/>
          </a:p>
        </p:txBody>
      </p:sp>
    </p:spTree>
    <p:extLst>
      <p:ext uri="{BB962C8B-B14F-4D97-AF65-F5344CB8AC3E}">
        <p14:creationId xmlns:p14="http://schemas.microsoft.com/office/powerpoint/2010/main" val="1574143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contenido 2"/>
          <p:cNvSpPr>
            <a:spLocks noGrp="1"/>
          </p:cNvSpPr>
          <p:nvPr>
            <p:ph idx="1"/>
          </p:nvPr>
        </p:nvSpPr>
        <p:spPr/>
        <p:txBody>
          <a:bodyPr>
            <a:noAutofit/>
          </a:bodyPr>
          <a:lstStyle/>
          <a:p>
            <a:pPr>
              <a:buNone/>
            </a:pPr>
            <a:r>
              <a:rPr lang="es-CO" sz="2000" dirty="0" smtClean="0"/>
              <a:t>    Esta investigación tiene como objetivo principal determinar la gestión financiera  de la refinería de Cartagena, el análisis de sus finanzas  de los años 2015, 2016, 2017. Esto puede ser útil para ver desde otro punto de vista que llevo a la refinería de Cartagena a ser uno de los escándalos de corrupción más grandes de nuestro país.</a:t>
            </a:r>
          </a:p>
          <a:p>
            <a:pPr>
              <a:buNone/>
            </a:pPr>
            <a:endParaRPr lang="es-CO" sz="2000" dirty="0" smtClean="0"/>
          </a:p>
          <a:p>
            <a:pPr>
              <a:buNone/>
            </a:pPr>
            <a:r>
              <a:rPr lang="es-CO" sz="2000" dirty="0" smtClean="0"/>
              <a:t>    </a:t>
            </a:r>
            <a:endParaRPr lang="es-ES" altLang="es-ES" sz="2000" dirty="0" smtClean="0"/>
          </a:p>
        </p:txBody>
      </p:sp>
      <p:sp>
        <p:nvSpPr>
          <p:cNvPr id="9219" name="Title 1"/>
          <p:cNvSpPr>
            <a:spLocks noGrp="1"/>
          </p:cNvSpPr>
          <p:nvPr>
            <p:ph type="title"/>
          </p:nvPr>
        </p:nvSpPr>
        <p:spPr>
          <a:xfrm>
            <a:off x="457200" y="692150"/>
            <a:ext cx="8229600" cy="1066800"/>
          </a:xfrm>
        </p:spPr>
        <p:txBody>
          <a:bodyPr/>
          <a:lstStyle/>
          <a:p>
            <a:pPr eaLnBrk="1" hangingPunct="1"/>
            <a:r>
              <a:rPr lang="es-MX" altLang="es-ES" smtClean="0">
                <a:latin typeface="Arial" panose="020B0604020202020204" pitchFamily="34" charset="0"/>
                <a:cs typeface="Arial" panose="020B0604020202020204" pitchFamily="34" charset="0"/>
              </a:rPr>
              <a:t>Justificación</a:t>
            </a:r>
          </a:p>
        </p:txBody>
      </p:sp>
      <p:pic>
        <p:nvPicPr>
          <p:cNvPr id="2" name="Picture 1"/>
          <p:cNvPicPr>
            <a:picLocks noChangeAspect="1"/>
          </p:cNvPicPr>
          <p:nvPr/>
        </p:nvPicPr>
        <p:blipFill>
          <a:blip r:embed="rId2"/>
          <a:stretch>
            <a:fillRect/>
          </a:stretch>
        </p:blipFill>
        <p:spPr>
          <a:xfrm>
            <a:off x="863237" y="3548856"/>
            <a:ext cx="2819400" cy="904875"/>
          </a:xfrm>
          <a:prstGeom prst="rect">
            <a:avLst/>
          </a:prstGeom>
        </p:spPr>
      </p:pic>
      <p:pic>
        <p:nvPicPr>
          <p:cNvPr id="3" name="Picture 2"/>
          <p:cNvPicPr>
            <a:picLocks noChangeAspect="1"/>
          </p:cNvPicPr>
          <p:nvPr/>
        </p:nvPicPr>
        <p:blipFill>
          <a:blip r:embed="rId3"/>
          <a:stretch>
            <a:fillRect/>
          </a:stretch>
        </p:blipFill>
        <p:spPr>
          <a:xfrm>
            <a:off x="3108963" y="4741818"/>
            <a:ext cx="2599505" cy="1639365"/>
          </a:xfrm>
          <a:prstGeom prst="rect">
            <a:avLst/>
          </a:prstGeom>
        </p:spPr>
      </p:pic>
      <p:pic>
        <p:nvPicPr>
          <p:cNvPr id="4" name="Picture 3"/>
          <p:cNvPicPr>
            <a:picLocks noChangeAspect="1"/>
          </p:cNvPicPr>
          <p:nvPr/>
        </p:nvPicPr>
        <p:blipFill>
          <a:blip r:embed="rId4"/>
          <a:stretch>
            <a:fillRect/>
          </a:stretch>
        </p:blipFill>
        <p:spPr>
          <a:xfrm>
            <a:off x="4866862" y="3490506"/>
            <a:ext cx="3648488" cy="1251312"/>
          </a:xfrm>
          <a:prstGeom prst="rect">
            <a:avLst/>
          </a:prstGeom>
        </p:spPr>
      </p:pic>
    </p:spTree>
    <p:extLst>
      <p:ext uri="{BB962C8B-B14F-4D97-AF65-F5344CB8AC3E}">
        <p14:creationId xmlns:p14="http://schemas.microsoft.com/office/powerpoint/2010/main" val="14709657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692150"/>
            <a:ext cx="8229600" cy="1066800"/>
          </a:xfrm>
        </p:spPr>
        <p:txBody>
          <a:bodyPr/>
          <a:lstStyle/>
          <a:p>
            <a:pPr eaLnBrk="1" hangingPunct="1"/>
            <a:r>
              <a:rPr lang="es-MX" altLang="es-ES" dirty="0" smtClean="0">
                <a:latin typeface="Arial" panose="020B0604020202020204" pitchFamily="34" charset="0"/>
                <a:cs typeface="Arial" panose="020B0604020202020204" pitchFamily="34" charset="0"/>
              </a:rPr>
              <a:t>Objetivo de la Investigación</a:t>
            </a:r>
          </a:p>
        </p:txBody>
      </p:sp>
      <p:sp>
        <p:nvSpPr>
          <p:cNvPr id="10243" name="Content Placeholder 2"/>
          <p:cNvSpPr>
            <a:spLocks noGrp="1"/>
          </p:cNvSpPr>
          <p:nvPr>
            <p:ph idx="1"/>
          </p:nvPr>
        </p:nvSpPr>
        <p:spPr>
          <a:xfrm>
            <a:off x="457200" y="1700213"/>
            <a:ext cx="8229600" cy="4325937"/>
          </a:xfrm>
        </p:spPr>
        <p:txBody>
          <a:bodyPr>
            <a:normAutofit fontScale="92500" lnSpcReduction="10000"/>
          </a:bodyPr>
          <a:lstStyle/>
          <a:p>
            <a:pPr marL="109538" indent="0" eaLnBrk="1" hangingPunct="1">
              <a:buFont typeface="Georgia" panose="02040502050405020303" pitchFamily="18" charset="0"/>
              <a:buNone/>
            </a:pPr>
            <a:endParaRPr lang="es-MX" altLang="es-ES" sz="2400" dirty="0" smtClean="0">
              <a:solidFill>
                <a:srgbClr val="326064"/>
              </a:solidFill>
              <a:latin typeface="Arial" panose="020B0604020202020204" pitchFamily="34" charset="0"/>
              <a:cs typeface="Arial" panose="020B0604020202020204" pitchFamily="34" charset="0"/>
            </a:endParaRPr>
          </a:p>
          <a:p>
            <a:pPr marL="109538" indent="0">
              <a:buNone/>
            </a:pPr>
            <a:r>
              <a:rPr lang="es-CO" altLang="es-ES" sz="1900" dirty="0" smtClean="0">
                <a:cs typeface="Arial" panose="020B0604020202020204" pitchFamily="34" charset="0"/>
              </a:rPr>
              <a:t>Determinar cuál fue la gestión de auditoría del caso Reficar el cual fue generado por la corrupción a través de un análisis documental de sus finanzas.</a:t>
            </a:r>
          </a:p>
          <a:p>
            <a:pPr marL="109538" indent="0">
              <a:buNone/>
            </a:pPr>
            <a:endParaRPr lang="es-CO" altLang="es-ES" sz="1900" dirty="0" smtClean="0">
              <a:cs typeface="Arial" panose="020B0604020202020204" pitchFamily="34" charset="0"/>
            </a:endParaRPr>
          </a:p>
          <a:p>
            <a:pPr marL="109538" indent="0">
              <a:buNone/>
            </a:pPr>
            <a:r>
              <a:rPr lang="es-CO" altLang="es-ES" sz="1900" dirty="0" smtClean="0">
                <a:cs typeface="Arial" panose="020B0604020202020204" pitchFamily="34" charset="0"/>
              </a:rPr>
              <a:t>Objetivos específicos </a:t>
            </a:r>
          </a:p>
          <a:p>
            <a:pPr marL="109538" indent="0">
              <a:buNone/>
            </a:pPr>
            <a:endParaRPr lang="es-CO" altLang="es-ES" sz="1900" dirty="0" smtClean="0">
              <a:cs typeface="Arial" panose="020B0604020202020204" pitchFamily="34" charset="0"/>
            </a:endParaRPr>
          </a:p>
          <a:p>
            <a:pPr marL="566738" indent="-457200">
              <a:buAutoNum type="arabicPeriod"/>
            </a:pPr>
            <a:r>
              <a:rPr lang="es-CO" altLang="es-ES" sz="1900" dirty="0" smtClean="0">
                <a:cs typeface="Arial" panose="020B0604020202020204" pitchFamily="34" charset="0"/>
              </a:rPr>
              <a:t>Realizar un análisis de planeación y control de auditoría implementado en el caso Reficar.</a:t>
            </a:r>
          </a:p>
          <a:p>
            <a:pPr marL="566738" indent="-457200">
              <a:buAutoNum type="arabicPeriod"/>
            </a:pPr>
            <a:endParaRPr lang="es-CO" altLang="es-ES" sz="1900" dirty="0" smtClean="0">
              <a:cs typeface="Arial" panose="020B0604020202020204" pitchFamily="34" charset="0"/>
            </a:endParaRPr>
          </a:p>
          <a:p>
            <a:pPr marL="109538" indent="0">
              <a:buNone/>
            </a:pPr>
            <a:r>
              <a:rPr lang="es-CO" altLang="es-ES" sz="1900" dirty="0" smtClean="0">
                <a:cs typeface="Arial" panose="020B0604020202020204" pitchFamily="34" charset="0"/>
              </a:rPr>
              <a:t>2. Realizar un análisis a los Estados Financieros antes y después de la afectación en el caso Reficar.</a:t>
            </a:r>
          </a:p>
          <a:p>
            <a:pPr marL="109538" indent="0">
              <a:buNone/>
            </a:pPr>
            <a:endParaRPr lang="es-CO" altLang="es-ES" sz="1900" dirty="0" smtClean="0">
              <a:cs typeface="Arial" panose="020B0604020202020204" pitchFamily="34" charset="0"/>
            </a:endParaRPr>
          </a:p>
          <a:p>
            <a:pPr marL="109538" indent="0">
              <a:buNone/>
            </a:pPr>
            <a:r>
              <a:rPr lang="es-CO" altLang="es-ES" sz="1900" dirty="0" smtClean="0">
                <a:cs typeface="Arial" panose="020B0604020202020204" pitchFamily="34" charset="0"/>
              </a:rPr>
              <a:t>3. Identificar puntos críticos que llevo a la corrupción en el caso Reficar</a:t>
            </a:r>
          </a:p>
          <a:p>
            <a:pPr marL="109538" indent="0" eaLnBrk="1" hangingPunct="1">
              <a:buFont typeface="Georgia" panose="02040502050405020303" pitchFamily="18" charset="0"/>
              <a:buNone/>
            </a:pPr>
            <a:endParaRPr lang="es-MX" altLang="es-ES" sz="2400" dirty="0" smtClean="0">
              <a:solidFill>
                <a:srgbClr val="326064"/>
              </a:solidFill>
              <a:latin typeface="Arial" panose="020B0604020202020204" pitchFamily="34" charset="0"/>
              <a:cs typeface="Arial" panose="020B0604020202020204" pitchFamily="34" charset="0"/>
            </a:endParaRPr>
          </a:p>
          <a:p>
            <a:pPr marL="109538" indent="0" eaLnBrk="1" hangingPunct="1">
              <a:buFont typeface="Georgia" panose="02040502050405020303" pitchFamily="18" charset="0"/>
              <a:buNone/>
            </a:pPr>
            <a:endParaRPr lang="es-MX" altLang="es-ES" sz="2400" dirty="0" smtClean="0">
              <a:solidFill>
                <a:srgbClr val="3260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7189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1108</TotalTime>
  <Words>714</Words>
  <Application>Microsoft Office PowerPoint</Application>
  <PresentationFormat>Presentación en pantalla (4:3)</PresentationFormat>
  <Paragraphs>94</Paragraphs>
  <Slides>19</Slides>
  <Notes>1</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Presentación  Trabajo de grado</vt:lpstr>
      <vt:lpstr>TÍTULO DEL TRABAJO: AUDITORIA FINANCIERA EN EL CASO REFICAR  </vt:lpstr>
      <vt:lpstr>Contenido</vt:lpstr>
      <vt:lpstr>Introducción</vt:lpstr>
      <vt:lpstr>Presentación de PowerPoint</vt:lpstr>
      <vt:lpstr>Presentación de PowerPoint</vt:lpstr>
      <vt:lpstr>Problema de Investigación</vt:lpstr>
      <vt:lpstr>Justificación</vt:lpstr>
      <vt:lpstr>Objetivo de la Investigación</vt:lpstr>
      <vt:lpstr>Marco teórico</vt:lpstr>
      <vt:lpstr>Metodología</vt:lpstr>
      <vt:lpstr>Resultados</vt:lpstr>
      <vt:lpstr>Presentación de PowerPoint</vt:lpstr>
      <vt:lpstr>Presentación de PowerPoint</vt:lpstr>
      <vt:lpstr>Presentación de PowerPoint</vt:lpstr>
      <vt:lpstr>Presentación de PowerPoint</vt:lpstr>
      <vt:lpstr>Conclusiones</vt:lpstr>
      <vt:lpstr>Referencias Bibliográficas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Uniminuto</dc:creator>
  <cp:lastModifiedBy>User</cp:lastModifiedBy>
  <cp:revision>35</cp:revision>
  <dcterms:created xsi:type="dcterms:W3CDTF">2018-01-16T15:57:05Z</dcterms:created>
  <dcterms:modified xsi:type="dcterms:W3CDTF">2018-06-07T23:37:20Z</dcterms:modified>
</cp:coreProperties>
</file>