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19" r:id="rId2"/>
    <p:sldId id="256" r:id="rId3"/>
    <p:sldId id="263" r:id="rId4"/>
    <p:sldId id="366" r:id="rId5"/>
    <p:sldId id="443" r:id="rId6"/>
    <p:sldId id="446" r:id="rId7"/>
    <p:sldId id="447" r:id="rId8"/>
    <p:sldId id="448" r:id="rId9"/>
    <p:sldId id="449" r:id="rId10"/>
    <p:sldId id="363" r:id="rId11"/>
    <p:sldId id="445"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CFDA36-E28B-AB12-15CA-81336BB1CF2C}" v="2" dt="2020-06-12T22:03:39.372"/>
    <p1510:client id="{4657092B-ABC8-B6A4-81AC-FFFA7AD92697}" v="57" dt="2022-03-18T20:11:02.609"/>
    <p1510:client id="{563B520D-4CC1-672B-2516-3818523D5FDD}" v="2" dt="2020-05-18T19:56:19.791"/>
    <p1510:client id="{586770CA-C62D-3CB0-F5D8-2ACC1DB25324}" v="3149" dt="2022-08-31T02:30:09.98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540" y="18"/>
      </p:cViewPr>
      <p:guideLst>
        <p:guide orient="horz" pos="2160"/>
        <p:guide pos="2880"/>
      </p:guideLst>
    </p:cSldViewPr>
  </p:slideViewPr>
  <p:notesTextViewPr>
    <p:cViewPr>
      <p:scale>
        <a:sx n="1" d="1"/>
        <a:sy n="1" d="1"/>
      </p:scale>
      <p:origin x="0" y="0"/>
    </p:cViewPr>
  </p:notesTextViewPr>
  <p:sorterViewPr>
    <p:cViewPr>
      <p:scale>
        <a:sx n="100" d="100"/>
        <a:sy n="100" d="100"/>
      </p:scale>
      <p:origin x="0" y="-2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6F52F-3162-4C4A-9728-A962F4F411E3}" type="datetimeFigureOut">
              <a:rPr lang="es-ES" smtClean="0"/>
              <a:t>02/09/2022</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D715B-4BE6-924D-967E-30C15BB393AE}" type="slidenum">
              <a:rPr lang="es-ES" smtClean="0"/>
              <a:t>‹#›</a:t>
            </a:fld>
            <a:endParaRPr lang="es-ES"/>
          </a:p>
        </p:txBody>
      </p:sp>
    </p:spTree>
    <p:extLst>
      <p:ext uri="{BB962C8B-B14F-4D97-AF65-F5344CB8AC3E}">
        <p14:creationId xmlns:p14="http://schemas.microsoft.com/office/powerpoint/2010/main" val="2561453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94"/>
            <a:ext cx="9144000" cy="6860494"/>
          </a:xfrm>
          <a:prstGeom prst="rect">
            <a:avLst/>
          </a:prstGeom>
        </p:spPr>
      </p:pic>
      <p:sp>
        <p:nvSpPr>
          <p:cNvPr id="2" name="Title 1"/>
          <p:cNvSpPr>
            <a:spLocks noGrp="1"/>
          </p:cNvSpPr>
          <p:nvPr>
            <p:ph type="ctrTitle"/>
          </p:nvPr>
        </p:nvSpPr>
        <p:spPr>
          <a:xfrm>
            <a:off x="831272" y="3480955"/>
            <a:ext cx="7772400" cy="973632"/>
          </a:xfrm>
        </p:spPr>
        <p:txBody>
          <a:bodyPr anchor="b">
            <a:noAutofit/>
          </a:bodyPr>
          <a:lstStyle>
            <a:lvl1pPr algn="ctr">
              <a:defRPr sz="4000"/>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1371599" y="4718453"/>
            <a:ext cx="6858000" cy="93784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editar el estilo de subtítulo del patrón</a:t>
            </a:r>
            <a:endParaRPr lang="en-US" dirty="0"/>
          </a:p>
        </p:txBody>
      </p:sp>
      <p:sp>
        <p:nvSpPr>
          <p:cNvPr id="4" name="Date Placeholder 3"/>
          <p:cNvSpPr>
            <a:spLocks noGrp="1"/>
          </p:cNvSpPr>
          <p:nvPr>
            <p:ph type="dt" sz="half" idx="10"/>
          </p:nvPr>
        </p:nvSpPr>
        <p:spPr>
          <a:xfrm>
            <a:off x="831272" y="5892021"/>
            <a:ext cx="2057400" cy="365125"/>
          </a:xfrm>
        </p:spPr>
        <p:txBody>
          <a:bodyPr/>
          <a:lstStyle/>
          <a:p>
            <a:fld id="{A18C8AE0-0568-4EB8-81E9-AF810A7EF80D}" type="datetimeFigureOut">
              <a:rPr lang="es-CO" smtClean="0"/>
              <a:t>2/09/2022</a:t>
            </a:fld>
            <a:endParaRPr lang="es-CO"/>
          </a:p>
        </p:txBody>
      </p:sp>
      <p:sp>
        <p:nvSpPr>
          <p:cNvPr id="5" name="Footer Placeholder 4"/>
          <p:cNvSpPr>
            <a:spLocks noGrp="1"/>
          </p:cNvSpPr>
          <p:nvPr>
            <p:ph type="ftr" sz="quarter" idx="11"/>
          </p:nvPr>
        </p:nvSpPr>
        <p:spPr>
          <a:xfrm>
            <a:off x="3028950" y="5908468"/>
            <a:ext cx="3086100" cy="365125"/>
          </a:xfrm>
        </p:spPr>
        <p:txBody>
          <a:bodyPr/>
          <a:lstStyle/>
          <a:p>
            <a:endParaRPr lang="es-CO" dirty="0"/>
          </a:p>
        </p:txBody>
      </p:sp>
      <p:sp>
        <p:nvSpPr>
          <p:cNvPr id="6" name="Slide Number Placeholder 5"/>
          <p:cNvSpPr>
            <a:spLocks noGrp="1"/>
          </p:cNvSpPr>
          <p:nvPr>
            <p:ph type="sldNum" sz="quarter" idx="12"/>
          </p:nvPr>
        </p:nvSpPr>
        <p:spPr>
          <a:xfrm>
            <a:off x="6348846" y="5892021"/>
            <a:ext cx="2057400" cy="365125"/>
          </a:xfrm>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211040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8C8AE0-0568-4EB8-81E9-AF810A7EF80D}" type="datetimeFigureOut">
              <a:rPr lang="es-CO" smtClean="0"/>
              <a:t>2/09/2022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297707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18C8AE0-0568-4EB8-81E9-AF810A7EF80D}" type="datetimeFigureOut">
              <a:rPr lang="es-CO" smtClean="0"/>
              <a:t>2/09/2022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324328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811"/>
            <a:ext cx="9144000" cy="6858000"/>
          </a:xfrm>
          <a:prstGeom prst="rect">
            <a:avLst/>
          </a:prstGeom>
        </p:spPr>
      </p:pic>
      <p:sp>
        <p:nvSpPr>
          <p:cNvPr id="2" name="Title 1"/>
          <p:cNvSpPr>
            <a:spLocks noGrp="1"/>
          </p:cNvSpPr>
          <p:nvPr>
            <p:ph type="title"/>
          </p:nvPr>
        </p:nvSpPr>
        <p:spPr>
          <a:xfrm>
            <a:off x="628650" y="904304"/>
            <a:ext cx="7886700" cy="1325563"/>
          </a:xfrm>
        </p:spPr>
        <p:txBody>
          <a:bodyPr>
            <a:normAutofit/>
          </a:bodyPr>
          <a:lstStyle>
            <a:lvl1pPr algn="ctr">
              <a:defRPr sz="4000" b="1"/>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628650" y="2483427"/>
            <a:ext cx="7886700" cy="3923726"/>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97289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18C8AE0-0568-4EB8-81E9-AF810A7EF80D}" type="datetimeFigureOut">
              <a:rPr lang="es-CO" smtClean="0"/>
              <a:t>2/09/2022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65963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18C8AE0-0568-4EB8-81E9-AF810A7EF80D}" type="datetimeFigureOut">
              <a:rPr lang="es-CO" smtClean="0"/>
              <a:t>2/09/2022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269167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18C8AE0-0568-4EB8-81E9-AF810A7EF80D}" type="datetimeFigureOut">
              <a:rPr lang="es-CO" smtClean="0"/>
              <a:t>2/09/2022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279004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18C8AE0-0568-4EB8-81E9-AF810A7EF80D}" type="datetimeFigureOut">
              <a:rPr lang="es-CO" smtClean="0"/>
              <a:t>2/09/2022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197529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C8AE0-0568-4EB8-81E9-AF810A7EF80D}" type="datetimeFigureOut">
              <a:rPr lang="es-CO" smtClean="0"/>
              <a:t>2/09/2022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90850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18C8AE0-0568-4EB8-81E9-AF810A7EF80D}" type="datetimeFigureOut">
              <a:rPr lang="es-CO" smtClean="0"/>
              <a:t>2/09/2022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306442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18C8AE0-0568-4EB8-81E9-AF810A7EF80D}" type="datetimeFigureOut">
              <a:rPr lang="es-CO" smtClean="0"/>
              <a:t>2/09/2022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0257FB-2A2A-40C6-A67B-906892620E0F}" type="slidenum">
              <a:rPr lang="es-CO" smtClean="0"/>
              <a:t>‹#›</a:t>
            </a:fld>
            <a:endParaRPr lang="es-CO"/>
          </a:p>
        </p:txBody>
      </p:sp>
    </p:spTree>
    <p:extLst>
      <p:ext uri="{BB962C8B-B14F-4D97-AF65-F5344CB8AC3E}">
        <p14:creationId xmlns:p14="http://schemas.microsoft.com/office/powerpoint/2010/main" val="425074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8AE0-0568-4EB8-81E9-AF810A7EF80D}" type="datetimeFigureOut">
              <a:rPr lang="es-CO" smtClean="0"/>
              <a:t>2/09/2022</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57FB-2A2A-40C6-A67B-906892620E0F}" type="slidenum">
              <a:rPr lang="es-CO" smtClean="0"/>
              <a:t>‹#›</a:t>
            </a:fld>
            <a:endParaRPr lang="es-CO"/>
          </a:p>
        </p:txBody>
      </p:sp>
    </p:spTree>
    <p:extLst>
      <p:ext uri="{BB962C8B-B14F-4D97-AF65-F5344CB8AC3E}">
        <p14:creationId xmlns:p14="http://schemas.microsoft.com/office/powerpoint/2010/main" val="570337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Gina.santana@uniminuto.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9808"/>
            <a:ext cx="9144000" cy="55791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137269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261256" y="2227500"/>
            <a:ext cx="871945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lang="es-CO" sz="2000" b="1" dirty="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es-CO" sz="2000" b="1" dirty="0">
              <a:ea typeface="Times New Roman" pitchFamily="18" charset="0"/>
              <a:cs typeface="Arial" pitchFamily="34" charset="0"/>
            </a:endParaRPr>
          </a:p>
          <a:p>
            <a:pPr algn="ctr">
              <a:spcBef>
                <a:spcPct val="0"/>
              </a:spcBef>
              <a:spcAft>
                <a:spcPct val="0"/>
              </a:spcAft>
            </a:pPr>
            <a:r>
              <a:rPr lang="es-CO" sz="2000" b="1" dirty="0">
                <a:cs typeface="Arial"/>
              </a:rPr>
              <a:t>LILIANA GUARNIZO </a:t>
            </a:r>
            <a:r>
              <a:rPr lang="es-CO" sz="2000" b="1" dirty="0" err="1">
                <a:cs typeface="Arial"/>
              </a:rPr>
              <a:t>GUARNIZO</a:t>
            </a:r>
          </a:p>
          <a:p>
            <a:pPr algn="ctr" fontAlgn="base">
              <a:spcBef>
                <a:spcPct val="0"/>
              </a:spcBef>
              <a:spcAft>
                <a:spcPct val="0"/>
              </a:spcAft>
            </a:pPr>
            <a:r>
              <a:rPr lang="es-CO" sz="2000" b="1" dirty="0">
                <a:ea typeface="Calibri" pitchFamily="34" charset="0"/>
                <a:cs typeface="Arial" pitchFamily="34" charset="0"/>
              </a:rPr>
              <a:t>Profesor de Emprendimiento </a:t>
            </a:r>
          </a:p>
          <a:p>
            <a:pPr algn="ctr" fontAlgn="base">
              <a:spcBef>
                <a:spcPct val="0"/>
              </a:spcBef>
              <a:spcAft>
                <a:spcPct val="0"/>
              </a:spcAft>
            </a:pPr>
            <a:r>
              <a:rPr lang="es-CO" sz="2000" b="1" dirty="0" err="1">
                <a:solidFill>
                  <a:srgbClr val="1F497D"/>
                </a:solidFill>
                <a:cs typeface="Arial"/>
              </a:rPr>
              <a:t>liliana.guarnizo</a:t>
            </a:r>
            <a:r>
              <a:rPr lang="es-CO" sz="2000" b="1" dirty="0">
                <a:solidFill>
                  <a:srgbClr val="1F497D"/>
                </a:solidFill>
                <a:cs typeface="Arial"/>
                <a:hlinkClick r:id="rId2"/>
              </a:rPr>
              <a:t>@uniminuto.edu</a:t>
            </a:r>
            <a:endParaRPr lang="es-CO" sz="2000" b="1" dirty="0">
              <a:solidFill>
                <a:srgbClr val="1F497D"/>
              </a:solidFill>
              <a:cs typeface="Arial"/>
            </a:endParaRPr>
          </a:p>
          <a:p>
            <a:pPr marL="0" marR="0" lvl="0" indent="0" algn="ctr" defTabSz="914400" rtl="0" eaLnBrk="0" fontAlgn="base" latinLnBrk="0" hangingPunct="0">
              <a:lnSpc>
                <a:spcPct val="100000"/>
              </a:lnSpc>
              <a:spcBef>
                <a:spcPct val="0"/>
              </a:spcBef>
              <a:spcAft>
                <a:spcPct val="0"/>
              </a:spcAft>
              <a:buClrTx/>
              <a:buSzTx/>
              <a:buFontTx/>
              <a:buNone/>
              <a:tabLst/>
            </a:pPr>
            <a:r>
              <a:rPr lang="es-CO" sz="2000" dirty="0" err="1">
                <a:solidFill>
                  <a:srgbClr val="1F497D"/>
                </a:solidFill>
                <a:ea typeface="Times New Roman" pitchFamily="18" charset="0"/>
                <a:cs typeface="Arial" pitchFamily="34" charset="0"/>
              </a:rPr>
              <a:t>Cra</a:t>
            </a:r>
            <a:r>
              <a:rPr lang="es-CO" sz="2000" dirty="0">
                <a:solidFill>
                  <a:srgbClr val="1F497D"/>
                </a:solidFill>
                <a:ea typeface="Times New Roman" pitchFamily="18" charset="0"/>
                <a:cs typeface="Arial" pitchFamily="34" charset="0"/>
              </a:rPr>
              <a:t>. 9 N° 34-54 </a:t>
            </a:r>
            <a:r>
              <a:rPr lang="es-ES" sz="2000" dirty="0">
                <a:solidFill>
                  <a:srgbClr val="1F497D"/>
                </a:solidFill>
                <a:ea typeface="Times New Roman" pitchFamily="18" charset="0"/>
                <a:cs typeface="Arial" pitchFamily="34" charset="0"/>
              </a:rPr>
              <a:t>Barrio Rosa Blanca</a:t>
            </a:r>
            <a:endParaRPr lang="es-CO" sz="2000" dirty="0">
              <a:solidFill>
                <a:srgbClr val="1F497D"/>
              </a:solidFill>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CO" sz="2000" i="0" u="none" strike="noStrike" cap="none" normalizeH="0" baseline="0" dirty="0">
                <a:ln>
                  <a:noFill/>
                </a:ln>
                <a:solidFill>
                  <a:srgbClr val="1F497D"/>
                </a:solidFill>
                <a:effectLst/>
                <a:ea typeface="Times New Roman" pitchFamily="18" charset="0"/>
                <a:cs typeface="Arial" pitchFamily="34" charset="0"/>
              </a:rPr>
              <a:t>Sede </a:t>
            </a:r>
            <a:r>
              <a:rPr lang="es-CO" sz="2000" dirty="0">
                <a:solidFill>
                  <a:srgbClr val="1F497D"/>
                </a:solidFill>
                <a:ea typeface="Times New Roman" pitchFamily="18" charset="0"/>
                <a:cs typeface="Arial" pitchFamily="34" charset="0"/>
              </a:rPr>
              <a:t>García Herreros</a:t>
            </a:r>
            <a:r>
              <a:rPr kumimoji="0" lang="es-CO" sz="2000" i="0" u="none" strike="noStrike" cap="none" normalizeH="0" baseline="0" dirty="0">
                <a:ln>
                  <a:noFill/>
                </a:ln>
                <a:solidFill>
                  <a:srgbClr val="1F497D"/>
                </a:solidFill>
                <a:effectLst/>
                <a:ea typeface="Times New Roman" pitchFamily="18" charset="0"/>
                <a:cs typeface="Arial" pitchFamily="34" charset="0"/>
              </a:rPr>
              <a:t>- UNIMINUTO</a:t>
            </a:r>
            <a:endParaRPr kumimoji="0" lang="es-CO" sz="2000" i="0" u="none" strike="noStrike" cap="none" normalizeH="0" baseline="0" dirty="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CO" sz="2000" i="0" u="none" strike="noStrike" cap="none" normalizeH="0" baseline="0" dirty="0">
                <a:ln>
                  <a:noFill/>
                </a:ln>
                <a:solidFill>
                  <a:srgbClr val="1F497D"/>
                </a:solidFill>
                <a:effectLst/>
                <a:ea typeface="Times New Roman" pitchFamily="18" charset="0"/>
                <a:cs typeface="Arial" pitchFamily="34" charset="0"/>
              </a:rPr>
              <a:t>Teléfono: </a:t>
            </a:r>
            <a:r>
              <a:rPr lang="es-CO" sz="2000" dirty="0">
                <a:solidFill>
                  <a:srgbClr val="1F497D"/>
                </a:solidFill>
                <a:ea typeface="Times New Roman" pitchFamily="18" charset="0"/>
                <a:cs typeface="Arial" pitchFamily="34" charset="0"/>
              </a:rPr>
              <a:t>2916520</a:t>
            </a:r>
            <a:r>
              <a:rPr kumimoji="0" lang="es-CO" sz="2000" i="0" u="none" strike="noStrike" cap="none" normalizeH="0" baseline="0" dirty="0">
                <a:ln>
                  <a:noFill/>
                </a:ln>
                <a:solidFill>
                  <a:srgbClr val="1F497D"/>
                </a:solidFill>
                <a:effectLst/>
                <a:ea typeface="Times New Roman" pitchFamily="18" charset="0"/>
                <a:cs typeface="Arial" pitchFamily="34" charset="0"/>
              </a:rPr>
              <a:t> Ext. </a:t>
            </a:r>
            <a:r>
              <a:rPr lang="es-CO" sz="2000" dirty="0">
                <a:solidFill>
                  <a:srgbClr val="1F497D"/>
                </a:solidFill>
                <a:ea typeface="Times New Roman" pitchFamily="18" charset="0"/>
                <a:cs typeface="Arial" pitchFamily="34" charset="0"/>
              </a:rPr>
              <a:t>14854</a:t>
            </a:r>
          </a:p>
          <a:p>
            <a:pPr marL="0" marR="0" lvl="0" indent="0" algn="ctr" defTabSz="914400" rtl="0" eaLnBrk="0" fontAlgn="base" latinLnBrk="0" hangingPunct="0">
              <a:lnSpc>
                <a:spcPct val="100000"/>
              </a:lnSpc>
              <a:spcBef>
                <a:spcPct val="0"/>
              </a:spcBef>
              <a:spcAft>
                <a:spcPct val="0"/>
              </a:spcAft>
              <a:buClrTx/>
              <a:buSzTx/>
              <a:buFontTx/>
              <a:buNone/>
              <a:tabLst/>
            </a:pPr>
            <a:r>
              <a:rPr lang="es-CO" sz="2000" dirty="0">
                <a:solidFill>
                  <a:srgbClr val="1F497D"/>
                </a:solidFill>
                <a:cs typeface="Arial" pitchFamily="34" charset="0"/>
              </a:rPr>
              <a:t>Centro Regional Girardot</a:t>
            </a:r>
            <a:endParaRPr kumimoji="0" lang="es-CO" sz="2000" i="0" u="none" strike="noStrike" cap="none" normalizeH="0" baseline="0" dirty="0">
              <a:ln>
                <a:noFill/>
              </a:ln>
              <a:solidFill>
                <a:schemeClr val="tx1"/>
              </a:solidFill>
              <a:effectLst/>
              <a:cs typeface="Arial" pitchFamily="34" charset="0"/>
            </a:endParaRPr>
          </a:p>
        </p:txBody>
      </p:sp>
    </p:spTree>
    <p:extLst>
      <p:ext uri="{BB962C8B-B14F-4D97-AF65-F5344CB8AC3E}">
        <p14:creationId xmlns:p14="http://schemas.microsoft.com/office/powerpoint/2010/main" val="2513250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7764" y="2907274"/>
            <a:ext cx="7886700" cy="1325563"/>
          </a:xfrm>
        </p:spPr>
        <p:txBody>
          <a:bodyPr>
            <a:normAutofit/>
          </a:bodyPr>
          <a:lstStyle/>
          <a:p>
            <a:r>
              <a:rPr lang="es-CO" sz="4800" dirty="0"/>
              <a:t>Gracias…</a:t>
            </a:r>
          </a:p>
        </p:txBody>
      </p:sp>
    </p:spTree>
    <p:extLst>
      <p:ext uri="{BB962C8B-B14F-4D97-AF65-F5344CB8AC3E}">
        <p14:creationId xmlns:p14="http://schemas.microsoft.com/office/powerpoint/2010/main" val="4106129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51431" y="3442175"/>
            <a:ext cx="7949230" cy="3170099"/>
          </a:xfrm>
          <a:prstGeom prst="rect">
            <a:avLst/>
          </a:prstGeom>
          <a:noFill/>
        </p:spPr>
        <p:txBody>
          <a:bodyPr wrap="square" lIns="91440" tIns="45720" rIns="91440" bIns="45720" rtlCol="0" anchor="t">
            <a:spAutoFit/>
          </a:bodyPr>
          <a:lstStyle/>
          <a:p>
            <a:pPr algn="ctr"/>
            <a:r>
              <a:rPr lang="es-ES" sz="2800" b="1" dirty="0"/>
              <a:t>DISEÑO E IMPLEMENTACIÓN DEL SG SST</a:t>
            </a:r>
          </a:p>
          <a:p>
            <a:pPr algn="ctr"/>
            <a:endParaRPr lang="es-ES" sz="2800" b="1" dirty="0"/>
          </a:p>
          <a:p>
            <a:pPr algn="ctr"/>
            <a:r>
              <a:rPr lang="es-ES" sz="2800" b="1" dirty="0"/>
              <a:t>MIGUEL ANGEL CASTELBLANCO DUEÑAS</a:t>
            </a:r>
            <a:endParaRPr lang="es-ES" sz="2800" b="1" dirty="0">
              <a:cs typeface="Arial"/>
            </a:endParaRPr>
          </a:p>
          <a:p>
            <a:pPr algn="ctr"/>
            <a:endParaRPr lang="es-ES" sz="2800" b="1" dirty="0"/>
          </a:p>
          <a:p>
            <a:pPr algn="ctr"/>
            <a:r>
              <a:rPr lang="es-ES" sz="2400" b="1" dirty="0"/>
              <a:t>PROGRAMA DE ASST</a:t>
            </a:r>
            <a:endParaRPr lang="es-ES" sz="2400" b="1" dirty="0">
              <a:cs typeface="Arial"/>
            </a:endParaRPr>
          </a:p>
          <a:p>
            <a:pPr algn="ctr"/>
            <a:r>
              <a:rPr lang="es-ES" sz="2000" b="1" dirty="0"/>
              <a:t>Unidad Académica de Emprendimiento</a:t>
            </a:r>
          </a:p>
          <a:p>
            <a:pPr algn="ctr"/>
            <a:r>
              <a:rPr lang="es-ES" sz="2000" b="1" dirty="0"/>
              <a:t>Centro regional del Girardot, Cundinamarca</a:t>
            </a:r>
            <a:endParaRPr lang="es-ES" sz="2000" b="1" dirty="0">
              <a:cs typeface="Arial"/>
            </a:endParaRPr>
          </a:p>
          <a:p>
            <a:pPr algn="ctr"/>
            <a:r>
              <a:rPr lang="es-ES" sz="2000" b="1" dirty="0"/>
              <a:t>2022-III</a:t>
            </a:r>
            <a:endParaRPr lang="es-ES" sz="2000" b="1" dirty="0">
              <a:cs typeface="Arial"/>
            </a:endParaRPr>
          </a:p>
        </p:txBody>
      </p:sp>
    </p:spTree>
    <p:extLst>
      <p:ext uri="{BB962C8B-B14F-4D97-AF65-F5344CB8AC3E}">
        <p14:creationId xmlns:p14="http://schemas.microsoft.com/office/powerpoint/2010/main" val="7346272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2858" y="882952"/>
            <a:ext cx="8406190" cy="2585323"/>
          </a:xfrm>
          <a:prstGeom prst="rect">
            <a:avLst/>
          </a:prstGeom>
          <a:noFill/>
        </p:spPr>
        <p:txBody>
          <a:bodyPr wrap="square" lIns="91440" tIns="45720" rIns="91440" bIns="45720" rtlCol="0" anchor="t">
            <a:spAutoFit/>
          </a:bodyPr>
          <a:lstStyle/>
          <a:p>
            <a:endParaRPr lang="es-CO" b="1" i="1" dirty="0"/>
          </a:p>
          <a:p>
            <a:endParaRPr lang="es-CO" b="1" i="1" dirty="0"/>
          </a:p>
          <a:p>
            <a:endParaRPr lang="es-CO" b="1" i="1" dirty="0"/>
          </a:p>
          <a:p>
            <a:endParaRPr lang="es-CO" b="1" i="1" dirty="0"/>
          </a:p>
          <a:p>
            <a:endParaRPr lang="es-CO" b="1" i="1" dirty="0"/>
          </a:p>
          <a:p>
            <a:endParaRPr lang="es-CO" b="1" i="1" dirty="0"/>
          </a:p>
          <a:p>
            <a:pPr algn="ctr"/>
            <a:r>
              <a:rPr lang="es-CO" b="1" i="1" dirty="0"/>
              <a:t>Si lo podemos soñar, lo podemos lograr, trabajando sin parar</a:t>
            </a:r>
            <a:endParaRPr lang="es-ES" dirty="0"/>
          </a:p>
          <a:p>
            <a:endParaRPr lang="es-ES" dirty="0"/>
          </a:p>
          <a:p>
            <a:endParaRPr lang="es-ES" dirty="0"/>
          </a:p>
        </p:txBody>
      </p:sp>
    </p:spTree>
    <p:extLst>
      <p:ext uri="{BB962C8B-B14F-4D97-AF65-F5344CB8AC3E}">
        <p14:creationId xmlns:p14="http://schemas.microsoft.com/office/powerpoint/2010/main" val="417822266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Datos puntuales del Emprendedor</a:t>
            </a:r>
          </a:p>
        </p:txBody>
      </p:sp>
      <p:sp>
        <p:nvSpPr>
          <p:cNvPr id="3" name="Marcador de contenido 2"/>
          <p:cNvSpPr>
            <a:spLocks noGrp="1"/>
          </p:cNvSpPr>
          <p:nvPr>
            <p:ph idx="1"/>
          </p:nvPr>
        </p:nvSpPr>
        <p:spPr>
          <a:xfrm>
            <a:off x="628650" y="2325585"/>
            <a:ext cx="7886700" cy="3582354"/>
          </a:xfrm>
        </p:spPr>
        <p:txBody>
          <a:bodyPr vert="horz" lIns="91440" tIns="45720" rIns="91440" bIns="45720" rtlCol="0" anchor="t">
            <a:normAutofit/>
          </a:bodyPr>
          <a:lstStyle/>
          <a:p>
            <a:pPr algn="just"/>
            <a:r>
              <a:rPr lang="es-CO" dirty="0"/>
              <a:t>Miguel Ángel Castelblanco Dueñas</a:t>
            </a:r>
          </a:p>
          <a:p>
            <a:pPr algn="just"/>
            <a:r>
              <a:rPr lang="es-CO" dirty="0"/>
              <a:t>Estudiante ASST </a:t>
            </a:r>
            <a:endParaRPr lang="es-CO" dirty="0">
              <a:cs typeface="Arial"/>
            </a:endParaRPr>
          </a:p>
          <a:p>
            <a:pPr algn="just"/>
            <a:endParaRPr lang="es-CO" dirty="0"/>
          </a:p>
          <a:p>
            <a:pPr algn="just"/>
            <a:r>
              <a:rPr lang="es-CO" dirty="0"/>
              <a:t>Por el deseo de estructurar con mayor claridad mi emprendimiento</a:t>
            </a:r>
            <a:endParaRPr lang="es-CO" dirty="0">
              <a:cs typeface="Arial"/>
            </a:endParaRPr>
          </a:p>
          <a:p>
            <a:pPr algn="just"/>
            <a:endParaRPr lang="es-ES" dirty="0"/>
          </a:p>
        </p:txBody>
      </p:sp>
    </p:spTree>
    <p:extLst>
      <p:ext uri="{BB962C8B-B14F-4D97-AF65-F5344CB8AC3E}">
        <p14:creationId xmlns:p14="http://schemas.microsoft.com/office/powerpoint/2010/main" val="10958074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0952" y="3290501"/>
            <a:ext cx="3273381" cy="646331"/>
          </a:xfrm>
          <a:prstGeom prst="rect">
            <a:avLst/>
          </a:prstGeom>
        </p:spPr>
        <p:txBody>
          <a:bodyPr wrap="square">
            <a:spAutoFit/>
          </a:bodyPr>
          <a:lstStyle/>
          <a:p>
            <a:endParaRPr lang="es-ES" dirty="0"/>
          </a:p>
          <a:p>
            <a:endParaRPr lang="es-ES" dirty="0"/>
          </a:p>
        </p:txBody>
      </p:sp>
      <p:sp>
        <p:nvSpPr>
          <p:cNvPr id="8" name="Rectángulo 7"/>
          <p:cNvSpPr/>
          <p:nvPr/>
        </p:nvSpPr>
        <p:spPr>
          <a:xfrm>
            <a:off x="696686" y="1535078"/>
            <a:ext cx="7739743" cy="4770537"/>
          </a:xfrm>
          <a:prstGeom prst="rect">
            <a:avLst/>
          </a:prstGeom>
        </p:spPr>
        <p:txBody>
          <a:bodyPr wrap="square" lIns="91440" tIns="45720" rIns="91440" bIns="45720" anchor="t">
            <a:spAutoFit/>
          </a:bodyPr>
          <a:lstStyle/>
          <a:p>
            <a:pPr algn="just"/>
            <a:r>
              <a:rPr lang="es-ES" sz="2400" b="1" dirty="0">
                <a:effectLst>
                  <a:outerShdw blurRad="38100" dist="38100" dir="2700000" algn="tl">
                    <a:srgbClr val="000000">
                      <a:alpha val="43137"/>
                    </a:srgbClr>
                  </a:outerShdw>
                </a:effectLst>
              </a:rPr>
              <a:t>TWEET PITCH </a:t>
            </a:r>
            <a:endParaRPr lang="en-US" dirty="0"/>
          </a:p>
          <a:p>
            <a:pPr algn="just"/>
            <a:endParaRPr lang="es-ES" sz="2400" b="1" dirty="0">
              <a:cs typeface="Arial"/>
            </a:endParaRPr>
          </a:p>
          <a:p>
            <a:pPr marL="174625" lvl="1" algn="just"/>
            <a:r>
              <a:rPr lang="es-MX" sz="2400" dirty="0"/>
              <a:t>Mi startup/Emprendimiento Proteger asociados, está desarrollando la prestación del servicio para el diseño e implementación del SG SST para ayudar a pequeñas, medianas y grandes empresas, en el cumplimiento de los estándares mínimos requeridos en materia de SST  con un primer servicio totalmente gratis donde se determinará el valor del servicio el cual será ajustado a la necesidad especifica de cada organización.</a:t>
            </a:r>
            <a:endParaRPr lang="es-MX" sz="2400" dirty="0">
              <a:cs typeface="Arial"/>
            </a:endParaRPr>
          </a:p>
          <a:p>
            <a:pPr marL="174625" lvl="1" algn="just"/>
            <a:endParaRPr lang="es-MX" sz="2400" dirty="0"/>
          </a:p>
          <a:p>
            <a:pPr marL="174625" lvl="1" algn="just"/>
            <a:endParaRPr lang="es-MX"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4212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0952" y="3290501"/>
            <a:ext cx="3273381" cy="646331"/>
          </a:xfrm>
          <a:prstGeom prst="rect">
            <a:avLst/>
          </a:prstGeom>
        </p:spPr>
        <p:txBody>
          <a:bodyPr wrap="square">
            <a:spAutoFit/>
          </a:bodyPr>
          <a:lstStyle/>
          <a:p>
            <a:endParaRPr lang="es-ES" dirty="0"/>
          </a:p>
          <a:p>
            <a:endParaRPr lang="es-ES" dirty="0"/>
          </a:p>
        </p:txBody>
      </p:sp>
      <p:sp>
        <p:nvSpPr>
          <p:cNvPr id="8" name="Rectángulo 7"/>
          <p:cNvSpPr/>
          <p:nvPr/>
        </p:nvSpPr>
        <p:spPr>
          <a:xfrm>
            <a:off x="696686" y="1535078"/>
            <a:ext cx="7739743" cy="4185761"/>
          </a:xfrm>
          <a:prstGeom prst="rect">
            <a:avLst/>
          </a:prstGeom>
        </p:spPr>
        <p:txBody>
          <a:bodyPr wrap="square" lIns="91440" tIns="45720" rIns="91440" bIns="45720" anchor="t">
            <a:spAutoFit/>
          </a:bodyPr>
          <a:lstStyle/>
          <a:p>
            <a:pPr algn="just"/>
            <a:r>
              <a:rPr lang="es-ES" sz="2400" b="1" dirty="0">
                <a:effectLst>
                  <a:outerShdw blurRad="38100" dist="38100" dir="2700000" algn="tl">
                    <a:srgbClr val="000000">
                      <a:alpha val="43137"/>
                    </a:srgbClr>
                  </a:outerShdw>
                </a:effectLst>
              </a:rPr>
              <a:t>PITCH DECK</a:t>
            </a:r>
          </a:p>
          <a:p>
            <a:pPr algn="just"/>
            <a:endParaRPr lang="es-ES" sz="2400" b="1" dirty="0"/>
          </a:p>
          <a:p>
            <a:pPr marL="457200" indent="-457200" algn="just">
              <a:buAutoNum type="arabicPeriod"/>
            </a:pPr>
            <a:r>
              <a:rPr lang="es-ES" sz="2000" b="1" dirty="0"/>
              <a:t>¿Quién es y porque está aquí?</a:t>
            </a:r>
          </a:p>
          <a:p>
            <a:pPr algn="just"/>
            <a:r>
              <a:rPr lang="es-ES" sz="2000" dirty="0">
                <a:cs typeface="Arial"/>
              </a:rPr>
              <a:t>Proteger asociados, nace de la necesidad de proteger y cuidar la salud de los trabajadores cumpliendo con la normativa Nacional.</a:t>
            </a:r>
          </a:p>
          <a:p>
            <a:pPr algn="just"/>
            <a:endParaRPr lang="es-ES" dirty="0"/>
          </a:p>
          <a:p>
            <a:pPr algn="just"/>
            <a:r>
              <a:rPr lang="es-ES" sz="2000" b="1" dirty="0"/>
              <a:t>2. ¿Quiénes están detrás de la idea?</a:t>
            </a:r>
            <a:endParaRPr lang="es-ES" sz="2000" b="1" dirty="0">
              <a:cs typeface="Arial"/>
            </a:endParaRPr>
          </a:p>
          <a:p>
            <a:pPr algn="just"/>
            <a:r>
              <a:rPr lang="es-ES" sz="2000" dirty="0">
                <a:cs typeface="Arial"/>
              </a:rPr>
              <a:t>Un estudiante de SST con el deseo poner al servicio los conocimientos adquiridos</a:t>
            </a:r>
            <a:endParaRPr lang="es-ES" sz="2000" b="1" dirty="0">
              <a:cs typeface="Arial"/>
            </a:endParaRPr>
          </a:p>
          <a:p>
            <a:pPr marL="457200" indent="-457200" algn="just">
              <a:buAutoNum type="arabicPeriod"/>
            </a:pPr>
            <a:endParaRPr lang="es-ES" sz="2000" b="1" dirty="0"/>
          </a:p>
          <a:p>
            <a:pPr algn="just"/>
            <a:r>
              <a:rPr lang="es-ES" sz="2000" b="1" dirty="0"/>
              <a:t>3. ¿Qué problema se resolverá?</a:t>
            </a:r>
            <a:endParaRPr lang="es-ES" sz="2000" b="1" dirty="0">
              <a:cs typeface="Arial"/>
            </a:endParaRPr>
          </a:p>
          <a:p>
            <a:pPr algn="just"/>
            <a:r>
              <a:rPr lang="es-ES" sz="2000" dirty="0">
                <a:cs typeface="Arial"/>
              </a:rPr>
              <a:t>La ausencia de conocimiento y conciencia en el desarrollo de actos y condiciones seguras.</a:t>
            </a:r>
            <a:endParaRPr lang="es-ES" sz="2000" b="1" dirty="0">
              <a:cs typeface="Arial"/>
            </a:endParaRPr>
          </a:p>
        </p:txBody>
      </p:sp>
    </p:spTree>
    <p:extLst>
      <p:ext uri="{BB962C8B-B14F-4D97-AF65-F5344CB8AC3E}">
        <p14:creationId xmlns:p14="http://schemas.microsoft.com/office/powerpoint/2010/main" val="2313658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0952" y="3290501"/>
            <a:ext cx="3273381" cy="646331"/>
          </a:xfrm>
          <a:prstGeom prst="rect">
            <a:avLst/>
          </a:prstGeom>
        </p:spPr>
        <p:txBody>
          <a:bodyPr wrap="square">
            <a:spAutoFit/>
          </a:bodyPr>
          <a:lstStyle/>
          <a:p>
            <a:endParaRPr lang="es-ES" dirty="0"/>
          </a:p>
          <a:p>
            <a:endParaRPr lang="es-ES" dirty="0"/>
          </a:p>
        </p:txBody>
      </p:sp>
      <p:sp>
        <p:nvSpPr>
          <p:cNvPr id="8" name="Rectángulo 7"/>
          <p:cNvSpPr/>
          <p:nvPr/>
        </p:nvSpPr>
        <p:spPr>
          <a:xfrm>
            <a:off x="696686" y="1535078"/>
            <a:ext cx="7739743" cy="4524315"/>
          </a:xfrm>
          <a:prstGeom prst="rect">
            <a:avLst/>
          </a:prstGeom>
        </p:spPr>
        <p:txBody>
          <a:bodyPr wrap="square" lIns="91440" tIns="45720" rIns="91440" bIns="45720" anchor="t">
            <a:spAutoFit/>
          </a:bodyPr>
          <a:lstStyle/>
          <a:p>
            <a:pPr algn="just"/>
            <a:r>
              <a:rPr lang="es-ES" sz="2400" b="1" dirty="0">
                <a:effectLst>
                  <a:outerShdw blurRad="38100" dist="38100" dir="2700000" algn="tl">
                    <a:srgbClr val="000000">
                      <a:alpha val="43137"/>
                    </a:srgbClr>
                  </a:outerShdw>
                </a:effectLst>
              </a:rPr>
              <a:t>PITCH DECK</a:t>
            </a:r>
          </a:p>
          <a:p>
            <a:pPr algn="just"/>
            <a:endParaRPr lang="es-ES" sz="2400" b="1" dirty="0"/>
          </a:p>
          <a:p>
            <a:pPr algn="just"/>
            <a:r>
              <a:rPr lang="es-ES" sz="2000" b="1" dirty="0">
                <a:ea typeface="+mn-lt"/>
                <a:cs typeface="+mn-lt"/>
              </a:rPr>
              <a:t>4. ¿Por qué la solución es especial?</a:t>
            </a:r>
            <a:endParaRPr lang="en-US" sz="2000" dirty="0">
              <a:ea typeface="+mn-lt"/>
              <a:cs typeface="+mn-lt"/>
            </a:endParaRPr>
          </a:p>
          <a:p>
            <a:pPr algn="just"/>
            <a:r>
              <a:rPr lang="es-ES" sz="2000" dirty="0">
                <a:ea typeface="+mn-lt"/>
                <a:cs typeface="+mn-lt"/>
              </a:rPr>
              <a:t>Porque se ajusta a las necesidades específicas de cada organización.</a:t>
            </a:r>
            <a:endParaRPr lang="es-ES" sz="2000" b="1" dirty="0">
              <a:ea typeface="+mn-lt"/>
              <a:cs typeface="+mn-lt"/>
            </a:endParaRPr>
          </a:p>
          <a:p>
            <a:pPr marL="285750" indent="-285750" algn="just">
              <a:buFont typeface="Arial"/>
              <a:buChar char="•"/>
            </a:pPr>
            <a:endParaRPr lang="es-ES" sz="2000" dirty="0">
              <a:ea typeface="+mn-lt"/>
              <a:cs typeface="+mn-lt"/>
            </a:endParaRPr>
          </a:p>
          <a:p>
            <a:pPr algn="just"/>
            <a:r>
              <a:rPr lang="es-ES" sz="2000" b="1" dirty="0">
                <a:ea typeface="+mn-lt"/>
                <a:cs typeface="+mn-lt"/>
              </a:rPr>
              <a:t>5. ¿Cómo se resuelve el problema?</a:t>
            </a:r>
          </a:p>
          <a:p>
            <a:pPr algn="just"/>
            <a:r>
              <a:rPr lang="es-ES" sz="2000" dirty="0">
                <a:ea typeface="+mn-lt"/>
                <a:cs typeface="+mn-lt"/>
              </a:rPr>
              <a:t>Realizando una evaluación inicial que logre identificar los riesgos y precise las medidas adecuadas</a:t>
            </a:r>
          </a:p>
          <a:p>
            <a:pPr algn="just"/>
            <a:endParaRPr lang="es-ES" sz="2000" b="1" dirty="0">
              <a:ea typeface="+mn-lt"/>
              <a:cs typeface="+mn-lt"/>
            </a:endParaRPr>
          </a:p>
          <a:p>
            <a:pPr algn="just"/>
            <a:r>
              <a:rPr lang="es-ES" sz="2000" b="1" dirty="0">
                <a:ea typeface="+mn-lt"/>
                <a:cs typeface="+mn-lt"/>
              </a:rPr>
              <a:t>6. ¿Cómo funciona el Producto </a:t>
            </a:r>
            <a:r>
              <a:rPr lang="es-ES" sz="2000" b="1" dirty="0" err="1">
                <a:ea typeface="+mn-lt"/>
                <a:cs typeface="+mn-lt"/>
              </a:rPr>
              <a:t>ó</a:t>
            </a:r>
            <a:r>
              <a:rPr lang="es-ES" sz="2000" b="1" dirty="0">
                <a:ea typeface="+mn-lt"/>
                <a:cs typeface="+mn-lt"/>
              </a:rPr>
              <a:t> Servicio?</a:t>
            </a:r>
            <a:endParaRPr lang="en-US" sz="2000" dirty="0">
              <a:ea typeface="+mn-lt"/>
              <a:cs typeface="+mn-lt"/>
            </a:endParaRPr>
          </a:p>
          <a:p>
            <a:pPr algn="just"/>
            <a:r>
              <a:rPr lang="es-ES" sz="2000" dirty="0">
                <a:ea typeface="+mn-lt"/>
                <a:cs typeface="+mn-lt"/>
              </a:rPr>
              <a:t>Se realiza un primer servicio el cual no se cobrará a la empresa, en donde se dará a conocer la necesidad que tienen y el costo que tendrá nuestro servicio.</a:t>
            </a:r>
          </a:p>
        </p:txBody>
      </p:sp>
    </p:spTree>
    <p:extLst>
      <p:ext uri="{BB962C8B-B14F-4D97-AF65-F5344CB8AC3E}">
        <p14:creationId xmlns:p14="http://schemas.microsoft.com/office/powerpoint/2010/main" val="1567392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0952" y="3290501"/>
            <a:ext cx="3273381" cy="646331"/>
          </a:xfrm>
          <a:prstGeom prst="rect">
            <a:avLst/>
          </a:prstGeom>
        </p:spPr>
        <p:txBody>
          <a:bodyPr wrap="square">
            <a:spAutoFit/>
          </a:bodyPr>
          <a:lstStyle/>
          <a:p>
            <a:endParaRPr lang="es-ES" dirty="0"/>
          </a:p>
          <a:p>
            <a:endParaRPr lang="es-ES" dirty="0"/>
          </a:p>
        </p:txBody>
      </p:sp>
      <p:sp>
        <p:nvSpPr>
          <p:cNvPr id="8" name="Rectángulo 7"/>
          <p:cNvSpPr/>
          <p:nvPr/>
        </p:nvSpPr>
        <p:spPr>
          <a:xfrm>
            <a:off x="696686" y="1535078"/>
            <a:ext cx="7739743" cy="4524315"/>
          </a:xfrm>
          <a:prstGeom prst="rect">
            <a:avLst/>
          </a:prstGeom>
        </p:spPr>
        <p:txBody>
          <a:bodyPr wrap="square" lIns="91440" tIns="45720" rIns="91440" bIns="45720" anchor="t">
            <a:spAutoFit/>
          </a:bodyPr>
          <a:lstStyle/>
          <a:p>
            <a:pPr algn="just"/>
            <a:r>
              <a:rPr lang="es-ES" sz="2400" b="1" dirty="0">
                <a:effectLst>
                  <a:outerShdw blurRad="38100" dist="38100" dir="2700000" algn="tl">
                    <a:srgbClr val="000000">
                      <a:alpha val="43137"/>
                    </a:srgbClr>
                  </a:outerShdw>
                </a:effectLst>
              </a:rPr>
              <a:t>PITCH DECK</a:t>
            </a:r>
          </a:p>
          <a:p>
            <a:pPr algn="just"/>
            <a:endParaRPr lang="es-ES" sz="2400" b="1" dirty="0"/>
          </a:p>
          <a:p>
            <a:pPr algn="just"/>
            <a:r>
              <a:rPr lang="es-ES" sz="2000" b="1" dirty="0">
                <a:ea typeface="+mn-lt"/>
                <a:cs typeface="+mn-lt"/>
              </a:rPr>
              <a:t>7. ¿Hay Clientes potenciales?</a:t>
            </a:r>
            <a:endParaRPr lang="en-US" sz="2000" dirty="0">
              <a:ea typeface="+mn-lt"/>
              <a:cs typeface="+mn-lt"/>
            </a:endParaRPr>
          </a:p>
          <a:p>
            <a:pPr algn="just"/>
            <a:r>
              <a:rPr lang="es-ES" sz="2000" dirty="0">
                <a:ea typeface="+mn-lt"/>
                <a:cs typeface="+mn-lt"/>
              </a:rPr>
              <a:t>Si, las empresas que quieran optimizar sus recursos, ya que al contratar nuestro servicio obtendrán la solución aumentar la nómina. </a:t>
            </a:r>
          </a:p>
          <a:p>
            <a:pPr algn="just"/>
            <a:endParaRPr lang="es-ES" sz="2000" dirty="0">
              <a:ea typeface="+mn-lt"/>
              <a:cs typeface="+mn-lt"/>
            </a:endParaRPr>
          </a:p>
          <a:p>
            <a:pPr algn="just"/>
            <a:r>
              <a:rPr lang="es-ES" sz="2000" b="1" dirty="0">
                <a:ea typeface="+mn-lt"/>
                <a:cs typeface="+mn-lt"/>
              </a:rPr>
              <a:t>8. ¿Cuál es el Tamaño del Mercado?</a:t>
            </a:r>
            <a:endParaRPr lang="en-US" sz="2000" dirty="0">
              <a:ea typeface="+mn-lt"/>
              <a:cs typeface="+mn-lt"/>
            </a:endParaRPr>
          </a:p>
          <a:p>
            <a:pPr algn="just"/>
            <a:r>
              <a:rPr lang="es-ES" sz="2000" dirty="0">
                <a:ea typeface="+mn-lt"/>
                <a:cs typeface="+mn-lt"/>
              </a:rPr>
              <a:t>En La Mesa Cundinamarca es amplio ya que se cuenta con unas 293 empresas, las cuales requieren del servicio.</a:t>
            </a:r>
            <a:endParaRPr lang="es-ES" sz="2000" b="1" dirty="0">
              <a:ea typeface="+mn-lt"/>
              <a:cs typeface="+mn-lt"/>
            </a:endParaRPr>
          </a:p>
          <a:p>
            <a:pPr algn="just"/>
            <a:endParaRPr lang="es-ES" sz="2000" dirty="0">
              <a:ea typeface="+mn-lt"/>
              <a:cs typeface="+mn-lt"/>
            </a:endParaRPr>
          </a:p>
          <a:p>
            <a:pPr algn="just"/>
            <a:r>
              <a:rPr lang="es-ES" sz="2000" b="1" dirty="0">
                <a:ea typeface="+mn-lt"/>
                <a:cs typeface="+mn-lt"/>
              </a:rPr>
              <a:t>9. ¿Hay soluciones alternativas a las que se plantea?</a:t>
            </a:r>
            <a:endParaRPr lang="en-US" sz="2000" dirty="0">
              <a:ea typeface="+mn-lt"/>
              <a:cs typeface="+mn-lt"/>
            </a:endParaRPr>
          </a:p>
          <a:p>
            <a:pPr algn="just"/>
            <a:r>
              <a:rPr lang="es-ES" sz="2000" dirty="0">
                <a:ea typeface="+mn-lt"/>
                <a:cs typeface="+mn-lt"/>
              </a:rPr>
              <a:t>La oferta de este servicio no es muy amplia y está en empresas que no tienen presencia en el Municipio.</a:t>
            </a:r>
            <a:endParaRPr lang="es-ES" sz="2000" b="1" dirty="0">
              <a:ea typeface="+mn-lt"/>
              <a:cs typeface="+mn-lt"/>
            </a:endParaRPr>
          </a:p>
        </p:txBody>
      </p:sp>
    </p:spTree>
    <p:extLst>
      <p:ext uri="{BB962C8B-B14F-4D97-AF65-F5344CB8AC3E}">
        <p14:creationId xmlns:p14="http://schemas.microsoft.com/office/powerpoint/2010/main" val="23677593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0952" y="3290501"/>
            <a:ext cx="3273381" cy="646331"/>
          </a:xfrm>
          <a:prstGeom prst="rect">
            <a:avLst/>
          </a:prstGeom>
        </p:spPr>
        <p:txBody>
          <a:bodyPr wrap="square">
            <a:spAutoFit/>
          </a:bodyPr>
          <a:lstStyle/>
          <a:p>
            <a:endParaRPr lang="es-ES" dirty="0"/>
          </a:p>
          <a:p>
            <a:endParaRPr lang="es-ES" dirty="0"/>
          </a:p>
        </p:txBody>
      </p:sp>
      <p:sp>
        <p:nvSpPr>
          <p:cNvPr id="8" name="Rectángulo 7"/>
          <p:cNvSpPr/>
          <p:nvPr/>
        </p:nvSpPr>
        <p:spPr>
          <a:xfrm>
            <a:off x="696686" y="1535078"/>
            <a:ext cx="7739743" cy="3293209"/>
          </a:xfrm>
          <a:prstGeom prst="rect">
            <a:avLst/>
          </a:prstGeom>
        </p:spPr>
        <p:txBody>
          <a:bodyPr wrap="square" lIns="91440" tIns="45720" rIns="91440" bIns="45720" anchor="t">
            <a:spAutoFit/>
          </a:bodyPr>
          <a:lstStyle/>
          <a:p>
            <a:pPr algn="just"/>
            <a:r>
              <a:rPr lang="es-ES" sz="2400" b="1" dirty="0">
                <a:effectLst>
                  <a:outerShdw blurRad="38100" dist="38100" dir="2700000" algn="tl">
                    <a:srgbClr val="000000">
                      <a:alpha val="43137"/>
                    </a:srgbClr>
                  </a:outerShdw>
                </a:effectLst>
              </a:rPr>
              <a:t>PITCH DECK</a:t>
            </a:r>
          </a:p>
          <a:p>
            <a:pPr algn="just"/>
            <a:endParaRPr lang="es-ES" sz="2400" b="1" dirty="0"/>
          </a:p>
          <a:p>
            <a:pPr algn="just"/>
            <a:r>
              <a:rPr lang="es-ES" sz="2000" b="1" dirty="0">
                <a:ea typeface="+mn-lt"/>
                <a:cs typeface="+mn-lt"/>
              </a:rPr>
              <a:t>10. ¿Cómo se hará dinero?</a:t>
            </a:r>
            <a:endParaRPr lang="en-US" sz="2000" dirty="0">
              <a:ea typeface="+mn-lt"/>
              <a:cs typeface="+mn-lt"/>
            </a:endParaRPr>
          </a:p>
          <a:p>
            <a:pPr algn="just"/>
            <a:r>
              <a:rPr lang="es-ES" sz="2000" dirty="0">
                <a:ea typeface="+mn-lt"/>
                <a:cs typeface="+mn-lt"/>
              </a:rPr>
              <a:t>La fuente de ingresos inicial será por la prestación del servicio</a:t>
            </a:r>
            <a:endParaRPr lang="en-US" sz="2000" dirty="0">
              <a:ea typeface="+mn-lt"/>
              <a:cs typeface="+mn-lt"/>
            </a:endParaRPr>
          </a:p>
          <a:p>
            <a:pPr algn="just"/>
            <a:r>
              <a:rPr lang="es-ES" sz="2000" b="1" dirty="0">
                <a:ea typeface="+mn-lt"/>
                <a:cs typeface="+mn-lt"/>
              </a:rPr>
              <a:t>11. ¿Cuál es el presupuesto?</a:t>
            </a:r>
            <a:endParaRPr lang="en-US" sz="2000" dirty="0">
              <a:ea typeface="+mn-lt"/>
              <a:cs typeface="+mn-lt"/>
            </a:endParaRPr>
          </a:p>
          <a:p>
            <a:pPr algn="just"/>
            <a:r>
              <a:rPr lang="es-ES" sz="2000" dirty="0">
                <a:ea typeface="+mn-lt"/>
                <a:cs typeface="+mn-lt"/>
              </a:rPr>
              <a:t>Inicialmente no se requiere de un alto presupuesto, ya que el valor está representado en el conocimiento adquirido como profesional en ASST.</a:t>
            </a:r>
          </a:p>
          <a:p>
            <a:pPr algn="just"/>
            <a:r>
              <a:rPr lang="es-ES" sz="2000" b="1" dirty="0">
                <a:ea typeface="+mn-lt"/>
                <a:cs typeface="+mn-lt"/>
              </a:rPr>
              <a:t>12. Dejar los datos siempre es Importante</a:t>
            </a:r>
          </a:p>
          <a:p>
            <a:pPr algn="just"/>
            <a:r>
              <a:rPr lang="es-ES" sz="2000" dirty="0">
                <a:cs typeface="Arial"/>
              </a:rPr>
              <a:t>Miguel Ángel Castelblanco Dueñas, 3014671879</a:t>
            </a:r>
            <a:endParaRPr lang="es-ES" sz="2000" b="1" dirty="0">
              <a:cs typeface="Arial"/>
            </a:endParaRPr>
          </a:p>
        </p:txBody>
      </p:sp>
    </p:spTree>
    <p:extLst>
      <p:ext uri="{BB962C8B-B14F-4D97-AF65-F5344CB8AC3E}">
        <p14:creationId xmlns:p14="http://schemas.microsoft.com/office/powerpoint/2010/main" val="1899603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2619</TotalTime>
  <Words>250</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PowerPoint Presentation</vt:lpstr>
      <vt:lpstr>PowerPoint Presentation</vt:lpstr>
      <vt:lpstr>Datos puntuales del Emprendedor</vt:lpstr>
      <vt:lpstr>PowerPoint Presentation</vt:lpstr>
      <vt:lpstr>PowerPoint Presentation</vt:lpstr>
      <vt:lpstr>PowerPoint Presentation</vt:lpstr>
      <vt:lpstr>PowerPoint Presentation</vt:lpstr>
      <vt:lpstr>PowerPoint Presentation</vt:lpstr>
      <vt:lpstr>PowerPoint Presentation</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anrojas</dc:creator>
  <cp:lastModifiedBy>MARIA NELA PORTILLO HERNANDEZ</cp:lastModifiedBy>
  <cp:revision>433</cp:revision>
  <dcterms:created xsi:type="dcterms:W3CDTF">2017-08-08T19:59:45Z</dcterms:created>
  <dcterms:modified xsi:type="dcterms:W3CDTF">2022-09-02T14:13:51Z</dcterms:modified>
</cp:coreProperties>
</file>