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8246"/>
    <a:srgbClr val="E3D045"/>
    <a:srgbClr val="D6D2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CA079D-526B-4B61-A661-9AA8D5FAC632}" v="14" dt="2022-05-10T14:38:27.1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erine julieth tovar nuñez" userId="7313193193bf88ca" providerId="LiveId" clId="{70CA079D-526B-4B61-A661-9AA8D5FAC632}"/>
    <pc:docChg chg="custSel modSld">
      <pc:chgData name="katherine julieth tovar nuñez" userId="7313193193bf88ca" providerId="LiveId" clId="{70CA079D-526B-4B61-A661-9AA8D5FAC632}" dt="2022-05-10T14:38:40.253" v="421" actId="1076"/>
      <pc:docMkLst>
        <pc:docMk/>
      </pc:docMkLst>
      <pc:sldChg chg="addSp delSp modSp mod">
        <pc:chgData name="katherine julieth tovar nuñez" userId="7313193193bf88ca" providerId="LiveId" clId="{70CA079D-526B-4B61-A661-9AA8D5FAC632}" dt="2022-05-10T14:38:40.253" v="421" actId="1076"/>
        <pc:sldMkLst>
          <pc:docMk/>
          <pc:sldMk cId="4028891753" sldId="256"/>
        </pc:sldMkLst>
        <pc:spChg chg="mod">
          <ac:chgData name="katherine julieth tovar nuñez" userId="7313193193bf88ca" providerId="LiveId" clId="{70CA079D-526B-4B61-A661-9AA8D5FAC632}" dt="2022-05-10T14:12:13.992" v="15" actId="1076"/>
          <ac:spMkLst>
            <pc:docMk/>
            <pc:sldMk cId="4028891753" sldId="256"/>
            <ac:spMk id="37" creationId="{FDB87928-08AE-47A3-96E2-9B6FF67E7C3A}"/>
          </ac:spMkLst>
        </pc:spChg>
        <pc:spChg chg="add del mod">
          <ac:chgData name="katherine julieth tovar nuñez" userId="7313193193bf88ca" providerId="LiveId" clId="{70CA079D-526B-4B61-A661-9AA8D5FAC632}" dt="2022-05-10T14:11:49.603" v="5"/>
          <ac:spMkLst>
            <pc:docMk/>
            <pc:sldMk cId="4028891753" sldId="256"/>
            <ac:spMk id="41" creationId="{C632E534-BAF8-5228-B075-8A24EAFD663B}"/>
          </ac:spMkLst>
        </pc:spChg>
        <pc:spChg chg="add mod">
          <ac:chgData name="katherine julieth tovar nuñez" userId="7313193193bf88ca" providerId="LiveId" clId="{70CA079D-526B-4B61-A661-9AA8D5FAC632}" dt="2022-05-10T14:11:57.163" v="8" actId="1076"/>
          <ac:spMkLst>
            <pc:docMk/>
            <pc:sldMk cId="4028891753" sldId="256"/>
            <ac:spMk id="45" creationId="{16B2C0D4-7E93-79E5-D65F-0FB0D4C34DD3}"/>
          </ac:spMkLst>
        </pc:spChg>
        <pc:spChg chg="add mod">
          <ac:chgData name="katherine julieth tovar nuñez" userId="7313193193bf88ca" providerId="LiveId" clId="{70CA079D-526B-4B61-A661-9AA8D5FAC632}" dt="2022-05-10T14:12:01.652" v="10" actId="1076"/>
          <ac:spMkLst>
            <pc:docMk/>
            <pc:sldMk cId="4028891753" sldId="256"/>
            <ac:spMk id="47" creationId="{4B2DF7D7-C9E5-D40A-1E7A-10A00580A4BA}"/>
          </ac:spMkLst>
        </pc:spChg>
        <pc:spChg chg="add mod">
          <ac:chgData name="katherine julieth tovar nuñez" userId="7313193193bf88ca" providerId="LiveId" clId="{70CA079D-526B-4B61-A661-9AA8D5FAC632}" dt="2022-05-10T14:12:04.941" v="12" actId="1076"/>
          <ac:spMkLst>
            <pc:docMk/>
            <pc:sldMk cId="4028891753" sldId="256"/>
            <ac:spMk id="49" creationId="{00304C88-C5C6-43A9-7EB6-BF998283B680}"/>
          </ac:spMkLst>
        </pc:spChg>
        <pc:spChg chg="add mod">
          <ac:chgData name="katherine julieth tovar nuñez" userId="7313193193bf88ca" providerId="LiveId" clId="{70CA079D-526B-4B61-A661-9AA8D5FAC632}" dt="2022-05-10T14:12:08.799" v="14" actId="1076"/>
          <ac:spMkLst>
            <pc:docMk/>
            <pc:sldMk cId="4028891753" sldId="256"/>
            <ac:spMk id="50" creationId="{A7069807-C2E9-2588-2FE0-D6C7B87F6BF7}"/>
          </ac:spMkLst>
        </pc:spChg>
        <pc:spChg chg="add mod">
          <ac:chgData name="katherine julieth tovar nuñez" userId="7313193193bf88ca" providerId="LiveId" clId="{70CA079D-526B-4B61-A661-9AA8D5FAC632}" dt="2022-05-10T14:12:34.788" v="118" actId="20577"/>
          <ac:spMkLst>
            <pc:docMk/>
            <pc:sldMk cId="4028891753" sldId="256"/>
            <ac:spMk id="51" creationId="{19C75BE3-25E5-A7DD-C268-6E33E63C9B9C}"/>
          </ac:spMkLst>
        </pc:spChg>
        <pc:spChg chg="add mod">
          <ac:chgData name="katherine julieth tovar nuñez" userId="7313193193bf88ca" providerId="LiveId" clId="{70CA079D-526B-4B61-A661-9AA8D5FAC632}" dt="2022-05-10T14:19:33.737" v="186" actId="20577"/>
          <ac:spMkLst>
            <pc:docMk/>
            <pc:sldMk cId="4028891753" sldId="256"/>
            <ac:spMk id="52" creationId="{FB8B1E16-BB2F-E634-8A6F-2D8C170C80EF}"/>
          </ac:spMkLst>
        </pc:spChg>
        <pc:spChg chg="add mod">
          <ac:chgData name="katherine julieth tovar nuñez" userId="7313193193bf88ca" providerId="LiveId" clId="{70CA079D-526B-4B61-A661-9AA8D5FAC632}" dt="2022-05-10T14:20:12.919" v="270" actId="1076"/>
          <ac:spMkLst>
            <pc:docMk/>
            <pc:sldMk cId="4028891753" sldId="256"/>
            <ac:spMk id="53" creationId="{87FFBF1C-75E2-52FF-EF95-4E9D518DA3C7}"/>
          </ac:spMkLst>
        </pc:spChg>
        <pc:spChg chg="add mod">
          <ac:chgData name="katherine julieth tovar nuñez" userId="7313193193bf88ca" providerId="LiveId" clId="{70CA079D-526B-4B61-A661-9AA8D5FAC632}" dt="2022-05-10T14:20:36.079" v="398" actId="20577"/>
          <ac:spMkLst>
            <pc:docMk/>
            <pc:sldMk cId="4028891753" sldId="256"/>
            <ac:spMk id="54" creationId="{E87065E2-92C0-FD89-2C60-081058AEFCB0}"/>
          </ac:spMkLst>
        </pc:spChg>
        <pc:spChg chg="mod">
          <ac:chgData name="katherine julieth tovar nuñez" userId="7313193193bf88ca" providerId="LiveId" clId="{70CA079D-526B-4B61-A661-9AA8D5FAC632}" dt="2022-05-10T14:11:36.071" v="3" actId="1076"/>
          <ac:spMkLst>
            <pc:docMk/>
            <pc:sldMk cId="4028891753" sldId="256"/>
            <ac:spMk id="55" creationId="{41C3F705-DF94-4046-97D6-88D0571A2245}"/>
          </ac:spMkLst>
        </pc:spChg>
        <pc:spChg chg="mod">
          <ac:chgData name="katherine julieth tovar nuñez" userId="7313193193bf88ca" providerId="LiveId" clId="{70CA079D-526B-4B61-A661-9AA8D5FAC632}" dt="2022-05-10T14:11:27.986" v="1" actId="1076"/>
          <ac:spMkLst>
            <pc:docMk/>
            <pc:sldMk cId="4028891753" sldId="256"/>
            <ac:spMk id="56" creationId="{84239FC3-2693-4C84-90FB-D9BEC0FC2DCC}"/>
          </ac:spMkLst>
        </pc:spChg>
        <pc:spChg chg="mod">
          <ac:chgData name="katherine julieth tovar nuñez" userId="7313193193bf88ca" providerId="LiveId" clId="{70CA079D-526B-4B61-A661-9AA8D5FAC632}" dt="2022-05-10T14:11:31.574" v="2" actId="1076"/>
          <ac:spMkLst>
            <pc:docMk/>
            <pc:sldMk cId="4028891753" sldId="256"/>
            <ac:spMk id="57" creationId="{1E9D6FDE-EE6F-4E6B-891D-54EC6C0EB33D}"/>
          </ac:spMkLst>
        </pc:spChg>
        <pc:picChg chg="add mod">
          <ac:chgData name="katherine julieth tovar nuñez" userId="7313193193bf88ca" providerId="LiveId" clId="{70CA079D-526B-4B61-A661-9AA8D5FAC632}" dt="2022-05-10T14:33:51.281" v="402" actId="207"/>
          <ac:picMkLst>
            <pc:docMk/>
            <pc:sldMk cId="4028891753" sldId="256"/>
            <ac:picMk id="3" creationId="{28EA925F-D8DB-6F89-08D2-B2DA9942C47C}"/>
          </ac:picMkLst>
        </pc:picChg>
        <pc:picChg chg="add mod">
          <ac:chgData name="katherine julieth tovar nuñez" userId="7313193193bf88ca" providerId="LiveId" clId="{70CA079D-526B-4B61-A661-9AA8D5FAC632}" dt="2022-05-10T14:34:13.489" v="408" actId="1076"/>
          <ac:picMkLst>
            <pc:docMk/>
            <pc:sldMk cId="4028891753" sldId="256"/>
            <ac:picMk id="12" creationId="{6B741843-F9EB-A3E4-9859-14F7F9226507}"/>
          </ac:picMkLst>
        </pc:picChg>
        <pc:picChg chg="add mod">
          <ac:chgData name="katherine julieth tovar nuñez" userId="7313193193bf88ca" providerId="LiveId" clId="{70CA079D-526B-4B61-A661-9AA8D5FAC632}" dt="2022-05-10T14:34:43.226" v="415" actId="207"/>
          <ac:picMkLst>
            <pc:docMk/>
            <pc:sldMk cId="4028891753" sldId="256"/>
            <ac:picMk id="17" creationId="{57C34BDB-C6D4-DE14-D468-466D861EC705}"/>
          </ac:picMkLst>
        </pc:picChg>
        <pc:picChg chg="add mod">
          <ac:chgData name="katherine julieth tovar nuñez" userId="7313193193bf88ca" providerId="LiveId" clId="{70CA079D-526B-4B61-A661-9AA8D5FAC632}" dt="2022-05-10T14:38:40.253" v="421" actId="1076"/>
          <ac:picMkLst>
            <pc:docMk/>
            <pc:sldMk cId="4028891753" sldId="256"/>
            <ac:picMk id="21" creationId="{547A6868-7F65-FC37-49D3-EA67544ABBF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F41965-C633-4539-AB72-7C2DBF0B6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BF02112-4763-4514-9245-13C4730AF3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F9FBBE-B3BD-438E-8751-08509DF84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BEFF-6B10-4D0A-9D6A-4C3A2F509B3E}" type="datetimeFigureOut">
              <a:rPr lang="es-CO" smtClean="0"/>
              <a:t>10/05/2022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AC2CA9-D367-4F18-9096-8BD58FD90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9C201A-3556-41D8-83CD-2F9A07486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C860E-BD0A-4F37-85D3-4705D7111F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3496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E572CF-AB45-4318-9668-DD00C91EF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01330B1-FBBC-4858-9426-B29A78AC3D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F585AC-4D61-48F4-9C72-18774F4D5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BEFF-6B10-4D0A-9D6A-4C3A2F509B3E}" type="datetimeFigureOut">
              <a:rPr lang="es-CO" smtClean="0"/>
              <a:t>10/05/2022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C5BBF3-D4B3-4B82-9A30-5A43456FF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F51DB4-E895-4836-8E8D-3A97C17EB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C860E-BD0A-4F37-85D3-4705D7111F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3289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3B4EB94-A20B-49C9-A1CD-FAF63EADD3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776CB71-9900-4D89-B4F1-7D712E38DA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29A2D5-82EE-4C4A-8C64-AADD8E746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BEFF-6B10-4D0A-9D6A-4C3A2F509B3E}" type="datetimeFigureOut">
              <a:rPr lang="es-CO" smtClean="0"/>
              <a:t>10/05/2022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79CDD9-444A-465B-8D6B-5FCB2D800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5A86E4-731C-4035-BC89-D6B14A530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C860E-BD0A-4F37-85D3-4705D7111F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258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FECDC1-A6D6-4D2B-B92A-5B7065B8D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02DCBF-1576-4061-8336-FCC459329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602BE1-0A86-4AB0-87C1-9108D232E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BEFF-6B10-4D0A-9D6A-4C3A2F509B3E}" type="datetimeFigureOut">
              <a:rPr lang="es-CO" smtClean="0"/>
              <a:t>10/05/2022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74A17C-A094-4D2B-A1DE-10CBA7249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AA2767-A4A9-41D1-9135-D5A86B354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C860E-BD0A-4F37-85D3-4705D7111F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49749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E3431D-D8C5-4702-83C5-76030C7EC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F53DA72-F997-49F2-BFB9-7F0510AD5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CCA374-279F-45F9-ABC3-019FC3CDF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BEFF-6B10-4D0A-9D6A-4C3A2F509B3E}" type="datetimeFigureOut">
              <a:rPr lang="es-CO" smtClean="0"/>
              <a:t>10/05/2022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813E92-FCC7-40B8-88E1-E07720B41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10CEAE-7FBE-4C35-AA37-90001C446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C860E-BD0A-4F37-85D3-4705D7111F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3072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2FD6AB-B65F-49A3-AD57-18D983127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36D40C-5BA2-48D5-8C64-D90B4BF39F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0FFD3B8-C6CA-4FD9-8620-74D1417D5B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220B0F3-BDD1-4AD8-8FD5-24F1A66FB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BEFF-6B10-4D0A-9D6A-4C3A2F509B3E}" type="datetimeFigureOut">
              <a:rPr lang="es-CO" smtClean="0"/>
              <a:t>10/05/2022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E71F78-F5EE-4549-941B-15052011F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00E9ED4-7B4A-4CC4-A705-805D678E5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C860E-BD0A-4F37-85D3-4705D7111F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631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A4DA2E-35FA-44C9-9766-170BDF44F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24594E-4F1C-435F-98F3-453AA7C55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D40E3D2-BD24-4E77-991C-A89F946497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A9168F0-3A98-48B4-AFED-AF7BFB57E0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28B1E3F-0815-4497-8EAB-18FCA1C3C6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61758BA-7023-4140-B54E-B136B8A34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BEFF-6B10-4D0A-9D6A-4C3A2F509B3E}" type="datetimeFigureOut">
              <a:rPr lang="es-CO" smtClean="0"/>
              <a:t>10/05/2022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8E96C28-EACA-4327-AC1D-315583F97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17327A8-9F3B-436B-87D9-D1D7E3BD3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C860E-BD0A-4F37-85D3-4705D7111F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3186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6C7866-FD05-4C87-8593-5E63AEDFA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E0D8C2-1BAF-48CD-BDC7-6EB373F78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BEFF-6B10-4D0A-9D6A-4C3A2F509B3E}" type="datetimeFigureOut">
              <a:rPr lang="es-CO" smtClean="0"/>
              <a:t>10/05/2022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1CF2E14-3325-4D96-ABC5-90361CC9F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1CD0EBC-BDF8-4A4F-B039-3B5BBE4C7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C860E-BD0A-4F37-85D3-4705D7111F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3784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12B4F50-51E9-4079-8B31-627414345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BEFF-6B10-4D0A-9D6A-4C3A2F509B3E}" type="datetimeFigureOut">
              <a:rPr lang="es-CO" smtClean="0"/>
              <a:t>10/05/2022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9DDA265-55B4-41DF-8579-5B79E5551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2CB2C34-05B6-44E6-B989-D8317426F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C860E-BD0A-4F37-85D3-4705D7111F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92979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8B4983-D1EC-4E2B-92B4-5B2A5759B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14752B-A7E6-4E7A-9F00-E43BFE88B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CE610D0-C890-4495-B5C0-D378479C03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DC3B32-7E83-4E37-B860-A67FAD9FD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BEFF-6B10-4D0A-9D6A-4C3A2F509B3E}" type="datetimeFigureOut">
              <a:rPr lang="es-CO" smtClean="0"/>
              <a:t>10/05/2022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1F15BE-63D0-4A56-B8A2-C7FA17985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1DD4EAD-B916-48B5-8A24-5E9EC0BC0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C860E-BD0A-4F37-85D3-4705D7111F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937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73E6C0-04D2-47B2-A915-DC6585230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6687EDC-5E4D-4E34-B105-F1D2180543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D6B480-EFF7-46CB-886F-06F2E39E75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9035664-7B4F-4907-86A5-43715F9AE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8BEFF-6B10-4D0A-9D6A-4C3A2F509B3E}" type="datetimeFigureOut">
              <a:rPr lang="es-CO" smtClean="0"/>
              <a:t>10/05/2022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1BB358E-E10D-4668-8D5F-F5F2651AA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BA6DBC8-4F4C-4C19-AF93-5BA793511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C860E-BD0A-4F37-85D3-4705D7111F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4439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00EC280-12AD-463C-9A43-956E1FF66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37371C4-9DC0-4F1E-8BB6-03189F3D1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ECBC53-81A5-4581-80C0-9AE9ECE20B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8BEFF-6B10-4D0A-9D6A-4C3A2F509B3E}" type="datetimeFigureOut">
              <a:rPr lang="es-CO" smtClean="0"/>
              <a:t>10/05/2022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B3E369-B554-4898-B171-DAE2CC2929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B2EC4F-BC1C-41A6-A914-B6CDD0AFF4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C860E-BD0A-4F37-85D3-4705D7111F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794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26" Type="http://schemas.openxmlformats.org/officeDocument/2006/relationships/image" Target="../media/image25.sv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20" Type="http://schemas.openxmlformats.org/officeDocument/2006/relationships/image" Target="../media/image19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24" Type="http://schemas.openxmlformats.org/officeDocument/2006/relationships/image" Target="../media/image23.sv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svg"/><Relationship Id="rId19" Type="http://schemas.openxmlformats.org/officeDocument/2006/relationships/image" Target="../media/image18.pn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Relationship Id="rId22" Type="http://schemas.openxmlformats.org/officeDocument/2006/relationships/image" Target="../media/image2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cono&#10;&#10;Descripción generada automáticamente">
            <a:extLst>
              <a:ext uri="{FF2B5EF4-FFF2-40B4-BE49-F238E27FC236}">
                <a16:creationId xmlns:a16="http://schemas.microsoft.com/office/drawing/2014/main" id="{CA32E8EB-6549-454C-A20C-5C93431632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3106" y="5493921"/>
            <a:ext cx="1368894" cy="1405643"/>
          </a:xfrm>
          <a:prstGeom prst="rect">
            <a:avLst/>
          </a:prstGeom>
        </p:spPr>
      </p:pic>
      <p:pic>
        <p:nvPicPr>
          <p:cNvPr id="5" name="Imagen 4" descr="Icono&#10;&#10;Descripción generada automáticamente">
            <a:extLst>
              <a:ext uri="{FF2B5EF4-FFF2-40B4-BE49-F238E27FC236}">
                <a16:creationId xmlns:a16="http://schemas.microsoft.com/office/drawing/2014/main" id="{275873AA-7460-4857-AB99-AAFD2A15B3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-1"/>
            <a:ext cx="1413971" cy="1451929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70EA182E-8B22-408B-9346-C803DB3254FC}"/>
              </a:ext>
            </a:extLst>
          </p:cNvPr>
          <p:cNvSpPr/>
          <p:nvPr/>
        </p:nvSpPr>
        <p:spPr>
          <a:xfrm>
            <a:off x="2666628" y="122360"/>
            <a:ext cx="7329055" cy="720437"/>
          </a:xfrm>
          <a:prstGeom prst="rect">
            <a:avLst/>
          </a:prstGeom>
          <a:solidFill>
            <a:srgbClr val="3A824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b="1" i="0" u="none" strike="noStrike" dirty="0">
                <a:solidFill>
                  <a:srgbClr val="FFFFFF"/>
                </a:solidFill>
                <a:effectLst/>
                <a:latin typeface="Amasis MT Pro Black" panose="02040A04050005020304" pitchFamily="18" charset="0"/>
              </a:rPr>
              <a:t>MAPA DE PROCESOS ÁREA CVC</a:t>
            </a:r>
            <a:endParaRPr lang="es-CO" sz="2800" dirty="0">
              <a:latin typeface="Amasis MT Pro Black" panose="02040A04050005020304" pitchFamily="18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C0386CB-3D77-45DF-A5D0-B1FA59C2EF5F}"/>
              </a:ext>
            </a:extLst>
          </p:cNvPr>
          <p:cNvSpPr/>
          <p:nvPr/>
        </p:nvSpPr>
        <p:spPr>
          <a:xfrm>
            <a:off x="4703617" y="955530"/>
            <a:ext cx="2784765" cy="363021"/>
          </a:xfrm>
          <a:prstGeom prst="rect">
            <a:avLst/>
          </a:prstGeom>
          <a:solidFill>
            <a:srgbClr val="E3D04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500" b="1" dirty="0">
                <a:latin typeface="Amasis MT Pro Medium" panose="02040604050005020304" pitchFamily="18" charset="0"/>
              </a:rPr>
              <a:t>PROCESO DE DIRECCIÓN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DB65692F-395F-46F4-B895-19B73FB0D46F}"/>
              </a:ext>
            </a:extLst>
          </p:cNvPr>
          <p:cNvSpPr/>
          <p:nvPr/>
        </p:nvSpPr>
        <p:spPr>
          <a:xfrm>
            <a:off x="166924" y="2377046"/>
            <a:ext cx="2784765" cy="5264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500" b="1" dirty="0">
                <a:latin typeface="Amasis MT Pro Medium" panose="02040604050005020304" pitchFamily="18" charset="0"/>
              </a:rPr>
              <a:t>PROCESO DE PROVISIÓN DE RECURSOS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7EFE21A1-2DE3-4DE5-84EF-D4B327364EF2}"/>
              </a:ext>
            </a:extLst>
          </p:cNvPr>
          <p:cNvSpPr/>
          <p:nvPr/>
        </p:nvSpPr>
        <p:spPr>
          <a:xfrm>
            <a:off x="9240311" y="2384800"/>
            <a:ext cx="2784765" cy="526476"/>
          </a:xfrm>
          <a:prstGeom prst="rect">
            <a:avLst/>
          </a:prstGeom>
          <a:solidFill>
            <a:srgbClr val="3A824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500" b="1" dirty="0">
                <a:latin typeface="Amasis MT Pro Medium" panose="02040604050005020304" pitchFamily="18" charset="0"/>
              </a:rPr>
              <a:t>PROCESO DE MEDICIÓN Y ANALISIS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FE327AF-0A22-467F-8B1E-F087905CB6D3}"/>
              </a:ext>
            </a:extLst>
          </p:cNvPr>
          <p:cNvSpPr/>
          <p:nvPr/>
        </p:nvSpPr>
        <p:spPr>
          <a:xfrm>
            <a:off x="4842344" y="4571819"/>
            <a:ext cx="2784765" cy="36302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500" b="1" dirty="0">
                <a:latin typeface="Amasis MT Pro Medium" panose="02040604050005020304" pitchFamily="18" charset="0"/>
              </a:rPr>
              <a:t>PROCESO DE SERVICIO</a:t>
            </a:r>
          </a:p>
        </p:txBody>
      </p:sp>
      <p:sp>
        <p:nvSpPr>
          <p:cNvPr id="14" name="Diagrama de flujo: proceso alternativo 13">
            <a:extLst>
              <a:ext uri="{FF2B5EF4-FFF2-40B4-BE49-F238E27FC236}">
                <a16:creationId xmlns:a16="http://schemas.microsoft.com/office/drawing/2014/main" id="{DED0563B-1E5C-47EE-AE26-5FE832435D58}"/>
              </a:ext>
            </a:extLst>
          </p:cNvPr>
          <p:cNvSpPr/>
          <p:nvPr/>
        </p:nvSpPr>
        <p:spPr>
          <a:xfrm>
            <a:off x="2720396" y="1585349"/>
            <a:ext cx="1689587" cy="669818"/>
          </a:xfrm>
          <a:prstGeom prst="flowChartAlternateProcess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48735DF-77AC-4013-B887-8230AA26B6CF}"/>
              </a:ext>
            </a:extLst>
          </p:cNvPr>
          <p:cNvSpPr txBox="1"/>
          <p:nvPr/>
        </p:nvSpPr>
        <p:spPr>
          <a:xfrm>
            <a:off x="2585238" y="1585349"/>
            <a:ext cx="1959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dirty="0">
                <a:latin typeface="Amasis MT Pro Medium" panose="02040604050005020304" pitchFamily="18" charset="0"/>
              </a:rPr>
              <a:t>Planificación y seguimiento </a:t>
            </a:r>
          </a:p>
          <a:p>
            <a:pPr algn="ctr"/>
            <a:r>
              <a:rPr lang="es-CO" sz="1200" dirty="0">
                <a:latin typeface="Amasis MT Pro Medium" panose="02040604050005020304" pitchFamily="18" charset="0"/>
              </a:rPr>
              <a:t>del área de CVC</a:t>
            </a:r>
          </a:p>
        </p:txBody>
      </p:sp>
      <p:pic>
        <p:nvPicPr>
          <p:cNvPr id="16" name="Gráfico 15" descr="Insignia 1 con relleno sólido">
            <a:extLst>
              <a:ext uri="{FF2B5EF4-FFF2-40B4-BE49-F238E27FC236}">
                <a16:creationId xmlns:a16="http://schemas.microsoft.com/office/drawing/2014/main" id="{AD0936B8-28B2-4ABD-9DCC-2FE955DEB7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20338" y="1200232"/>
            <a:ext cx="489705" cy="489705"/>
          </a:xfrm>
          <a:prstGeom prst="rect">
            <a:avLst/>
          </a:prstGeom>
        </p:spPr>
      </p:pic>
      <p:sp>
        <p:nvSpPr>
          <p:cNvPr id="19" name="Diagrama de flujo: proceso alternativo 18">
            <a:extLst>
              <a:ext uri="{FF2B5EF4-FFF2-40B4-BE49-F238E27FC236}">
                <a16:creationId xmlns:a16="http://schemas.microsoft.com/office/drawing/2014/main" id="{D9C2A69E-2F89-4B53-8639-E97698BB7329}"/>
              </a:ext>
            </a:extLst>
          </p:cNvPr>
          <p:cNvSpPr/>
          <p:nvPr/>
        </p:nvSpPr>
        <p:spPr>
          <a:xfrm>
            <a:off x="5311637" y="1626707"/>
            <a:ext cx="1689587" cy="645441"/>
          </a:xfrm>
          <a:prstGeom prst="flowChartAlternateProcess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AECFAF07-7FB4-49FA-9E2F-4CA0E5882770}"/>
              </a:ext>
            </a:extLst>
          </p:cNvPr>
          <p:cNvSpPr txBox="1"/>
          <p:nvPr/>
        </p:nvSpPr>
        <p:spPr>
          <a:xfrm>
            <a:off x="5209813" y="1658470"/>
            <a:ext cx="1898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dirty="0">
                <a:latin typeface="Amasis MT Pro Medium" panose="02040604050005020304" pitchFamily="18" charset="0"/>
              </a:rPr>
              <a:t>Determinar y declarar los procesos de CVC</a:t>
            </a:r>
          </a:p>
        </p:txBody>
      </p:sp>
      <p:pic>
        <p:nvPicPr>
          <p:cNvPr id="22" name="Gráfico 21" descr="Insignia con relleno sólido">
            <a:extLst>
              <a:ext uri="{FF2B5EF4-FFF2-40B4-BE49-F238E27FC236}">
                <a16:creationId xmlns:a16="http://schemas.microsoft.com/office/drawing/2014/main" id="{529D4AB2-C046-4C93-936C-E7CCFCA54D1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884089" y="1287868"/>
            <a:ext cx="489706" cy="489706"/>
          </a:xfrm>
          <a:prstGeom prst="rect">
            <a:avLst/>
          </a:prstGeom>
        </p:spPr>
      </p:pic>
      <p:sp>
        <p:nvSpPr>
          <p:cNvPr id="23" name="Diagrama de flujo: proceso alternativo 22">
            <a:extLst>
              <a:ext uri="{FF2B5EF4-FFF2-40B4-BE49-F238E27FC236}">
                <a16:creationId xmlns:a16="http://schemas.microsoft.com/office/drawing/2014/main" id="{073197C2-254E-4063-97EF-3B2B80B91824}"/>
              </a:ext>
            </a:extLst>
          </p:cNvPr>
          <p:cNvSpPr/>
          <p:nvPr/>
        </p:nvSpPr>
        <p:spPr>
          <a:xfrm>
            <a:off x="7658024" y="1608835"/>
            <a:ext cx="1917821" cy="646331"/>
          </a:xfrm>
          <a:prstGeom prst="flowChartAlternateProcess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58DC1BBE-7CCE-4BCD-88E3-0595C361E4A6}"/>
              </a:ext>
            </a:extLst>
          </p:cNvPr>
          <p:cNvSpPr txBox="1"/>
          <p:nvPr/>
        </p:nvSpPr>
        <p:spPr>
          <a:xfrm>
            <a:off x="7573676" y="1608835"/>
            <a:ext cx="2104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dirty="0">
                <a:latin typeface="Amasis MT Pro Medium" panose="02040604050005020304" pitchFamily="18" charset="0"/>
              </a:rPr>
              <a:t>Autoriza y audita los procedimientos del área de CVC</a:t>
            </a:r>
          </a:p>
        </p:txBody>
      </p:sp>
      <p:pic>
        <p:nvPicPr>
          <p:cNvPr id="27" name="Gráfico 26" descr="Insignia 3 con relleno sólido">
            <a:extLst>
              <a:ext uri="{FF2B5EF4-FFF2-40B4-BE49-F238E27FC236}">
                <a16:creationId xmlns:a16="http://schemas.microsoft.com/office/drawing/2014/main" id="{1D4D22A3-8FA7-4FA8-B41B-E415614F1C4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323975" y="1215963"/>
            <a:ext cx="489706" cy="489706"/>
          </a:xfrm>
          <a:prstGeom prst="rect">
            <a:avLst/>
          </a:prstGeom>
        </p:spPr>
      </p:pic>
      <p:sp>
        <p:nvSpPr>
          <p:cNvPr id="28" name="Diagrama de flujo: proceso alternativo 27">
            <a:extLst>
              <a:ext uri="{FF2B5EF4-FFF2-40B4-BE49-F238E27FC236}">
                <a16:creationId xmlns:a16="http://schemas.microsoft.com/office/drawing/2014/main" id="{92765BC9-6EAD-4694-B515-82E3B16585D4}"/>
              </a:ext>
            </a:extLst>
          </p:cNvPr>
          <p:cNvSpPr/>
          <p:nvPr/>
        </p:nvSpPr>
        <p:spPr>
          <a:xfrm>
            <a:off x="166923" y="3034856"/>
            <a:ext cx="2761778" cy="1536963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es-CO" sz="1200" dirty="0">
                <a:solidFill>
                  <a:schemeClr val="tx1"/>
                </a:solidFill>
                <a:latin typeface="Amasis MT Pro Medium" panose="02040604050005020304" pitchFamily="18" charset="0"/>
              </a:rPr>
              <a:t>Abastecimiento.</a:t>
            </a:r>
          </a:p>
          <a:p>
            <a:pPr marL="342900" indent="-342900">
              <a:buFont typeface="+mj-lt"/>
              <a:buAutoNum type="arabicPeriod"/>
            </a:pPr>
            <a:r>
              <a:rPr lang="es-CO" sz="1200" dirty="0">
                <a:solidFill>
                  <a:schemeClr val="tx1"/>
                </a:solidFill>
                <a:latin typeface="Amasis MT Pro Medium" panose="02040604050005020304" pitchFamily="18" charset="0"/>
              </a:rPr>
              <a:t>Clever Solutions</a:t>
            </a:r>
          </a:p>
          <a:p>
            <a:pPr marL="342900" indent="-342900">
              <a:buFont typeface="+mj-lt"/>
              <a:buAutoNum type="arabicPeriod"/>
            </a:pPr>
            <a:r>
              <a:rPr lang="es-CO" sz="1200" dirty="0">
                <a:solidFill>
                  <a:schemeClr val="tx1"/>
                </a:solidFill>
                <a:latin typeface="Amasis MT Pro Medium" panose="02040604050005020304" pitchFamily="18" charset="0"/>
              </a:rPr>
              <a:t>SINCO</a:t>
            </a:r>
          </a:p>
          <a:p>
            <a:pPr marL="342900" indent="-342900">
              <a:buFont typeface="+mj-lt"/>
              <a:buAutoNum type="arabicPeriod"/>
            </a:pPr>
            <a:r>
              <a:rPr lang="es-CO" sz="1200" dirty="0">
                <a:solidFill>
                  <a:schemeClr val="tx1"/>
                </a:solidFill>
                <a:latin typeface="Amasis MT Pro Medium" panose="02040604050005020304" pitchFamily="18" charset="0"/>
              </a:rPr>
              <a:t>Procesos HSE</a:t>
            </a:r>
          </a:p>
          <a:p>
            <a:pPr marL="342900" indent="-342900">
              <a:buFont typeface="+mj-lt"/>
              <a:buAutoNum type="arabicPeriod"/>
            </a:pPr>
            <a:r>
              <a:rPr lang="es-CO" sz="1200" dirty="0">
                <a:solidFill>
                  <a:schemeClr val="tx1"/>
                </a:solidFill>
                <a:latin typeface="Amasis MT Pro Medium" panose="02040604050005020304" pitchFamily="18" charset="0"/>
              </a:rPr>
              <a:t>Formación</a:t>
            </a:r>
          </a:p>
          <a:p>
            <a:pPr marL="342900" indent="-342900">
              <a:buFont typeface="+mj-lt"/>
              <a:buAutoNum type="arabicPeriod"/>
            </a:pPr>
            <a:r>
              <a:rPr lang="es-CO" sz="1200" dirty="0">
                <a:solidFill>
                  <a:schemeClr val="tx1"/>
                </a:solidFill>
                <a:latin typeface="Amasis MT Pro Medium" panose="02040604050005020304" pitchFamily="18" charset="0"/>
              </a:rPr>
              <a:t>Mantenimiento, instalación y equipos.</a:t>
            </a:r>
          </a:p>
          <a:p>
            <a:pPr marL="342900" indent="-342900">
              <a:buFont typeface="+mj-lt"/>
              <a:buAutoNum type="arabicPeriod"/>
            </a:pPr>
            <a:r>
              <a:rPr lang="es-CO" sz="1200" dirty="0">
                <a:solidFill>
                  <a:schemeClr val="tx1"/>
                </a:solidFill>
                <a:latin typeface="Amasis MT Pro Medium" panose="02040604050005020304" pitchFamily="18" charset="0"/>
              </a:rPr>
              <a:t>Intra B</a:t>
            </a:r>
          </a:p>
        </p:txBody>
      </p:sp>
      <p:sp>
        <p:nvSpPr>
          <p:cNvPr id="30" name="Diagrama de flujo: proceso alternativo 29">
            <a:extLst>
              <a:ext uri="{FF2B5EF4-FFF2-40B4-BE49-F238E27FC236}">
                <a16:creationId xmlns:a16="http://schemas.microsoft.com/office/drawing/2014/main" id="{DF64F07E-F787-4F09-848E-5C696CBADF4E}"/>
              </a:ext>
            </a:extLst>
          </p:cNvPr>
          <p:cNvSpPr/>
          <p:nvPr/>
        </p:nvSpPr>
        <p:spPr>
          <a:xfrm>
            <a:off x="9467560" y="3034856"/>
            <a:ext cx="2557516" cy="1914016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+mj-lt"/>
              <a:buAutoNum type="arabicPeriod"/>
            </a:pPr>
            <a:r>
              <a:rPr lang="es-CO" sz="1100" dirty="0">
                <a:solidFill>
                  <a:schemeClr val="tx1"/>
                </a:solidFill>
                <a:latin typeface="Amasis MT Pro Medium" panose="02040604050005020304" pitchFamily="18" charset="0"/>
              </a:rPr>
              <a:t>Validación de informes FIC y seguridad social.</a:t>
            </a:r>
          </a:p>
          <a:p>
            <a:pPr marL="228600" indent="-228600">
              <a:buFont typeface="+mj-lt"/>
              <a:buAutoNum type="arabicPeriod"/>
            </a:pPr>
            <a:r>
              <a:rPr lang="es-CO" sz="1100" dirty="0">
                <a:solidFill>
                  <a:schemeClr val="tx1"/>
                </a:solidFill>
                <a:latin typeface="Amasis MT Pro Medium" panose="02040604050005020304" pitchFamily="18" charset="0"/>
              </a:rPr>
              <a:t>Sustentación diferentes informes del área</a:t>
            </a:r>
          </a:p>
          <a:p>
            <a:pPr marL="228600" indent="-228600">
              <a:buFont typeface="+mj-lt"/>
              <a:buAutoNum type="arabicPeriod"/>
            </a:pPr>
            <a:r>
              <a:rPr lang="es-CO" sz="1100" dirty="0">
                <a:solidFill>
                  <a:schemeClr val="tx1"/>
                </a:solidFill>
                <a:latin typeface="Amasis MT Pro Medium" panose="02040604050005020304" pitchFamily="18" charset="0"/>
              </a:rPr>
              <a:t>Aplicación de indicadores sobre procedimientos del área</a:t>
            </a:r>
          </a:p>
          <a:p>
            <a:pPr marL="228600" indent="-228600">
              <a:buFont typeface="+mj-lt"/>
              <a:buAutoNum type="arabicPeriod"/>
            </a:pPr>
            <a:r>
              <a:rPr lang="es-CO" sz="1100" dirty="0">
                <a:solidFill>
                  <a:schemeClr val="tx1"/>
                </a:solidFill>
                <a:latin typeface="Amasis MT Pro Medium" panose="02040604050005020304" pitchFamily="18" charset="0"/>
              </a:rPr>
              <a:t>Elaboración de informes para dirección</a:t>
            </a:r>
          </a:p>
          <a:p>
            <a:pPr marL="228600" indent="-228600">
              <a:buFont typeface="+mj-lt"/>
              <a:buAutoNum type="arabicPeriod"/>
            </a:pPr>
            <a:r>
              <a:rPr lang="es-CO" sz="1100" dirty="0">
                <a:solidFill>
                  <a:schemeClr val="tx1"/>
                </a:solidFill>
                <a:latin typeface="Amasis MT Pro Medium" panose="02040604050005020304" pitchFamily="18" charset="0"/>
              </a:rPr>
              <a:t>Evaluación del proceso CVC</a:t>
            </a:r>
          </a:p>
          <a:p>
            <a:pPr marL="228600" indent="-228600">
              <a:buFont typeface="+mj-lt"/>
              <a:buAutoNum type="arabicPeriod"/>
            </a:pPr>
            <a:r>
              <a:rPr lang="es-CO" sz="1100" dirty="0">
                <a:solidFill>
                  <a:schemeClr val="tx1"/>
                </a:solidFill>
                <a:latin typeface="Amasis MT Pro Medium" panose="02040604050005020304" pitchFamily="18" charset="0"/>
              </a:rPr>
              <a:t>Tratamiento de reclamación contratistas y subcontratistas.</a:t>
            </a:r>
          </a:p>
        </p:txBody>
      </p:sp>
      <p:sp>
        <p:nvSpPr>
          <p:cNvPr id="31" name="Diagrama de flujo: proceso alternativo 30">
            <a:extLst>
              <a:ext uri="{FF2B5EF4-FFF2-40B4-BE49-F238E27FC236}">
                <a16:creationId xmlns:a16="http://schemas.microsoft.com/office/drawing/2014/main" id="{9E3AB307-82BD-454C-B4CA-CB1A447270B8}"/>
              </a:ext>
            </a:extLst>
          </p:cNvPr>
          <p:cNvSpPr/>
          <p:nvPr/>
        </p:nvSpPr>
        <p:spPr>
          <a:xfrm>
            <a:off x="418260" y="5289585"/>
            <a:ext cx="1689587" cy="669818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2" name="Diagrama de flujo: proceso alternativo 31">
            <a:extLst>
              <a:ext uri="{FF2B5EF4-FFF2-40B4-BE49-F238E27FC236}">
                <a16:creationId xmlns:a16="http://schemas.microsoft.com/office/drawing/2014/main" id="{1650965A-7EB3-4F5D-B6D7-FB180B22DDE1}"/>
              </a:ext>
            </a:extLst>
          </p:cNvPr>
          <p:cNvSpPr/>
          <p:nvPr/>
        </p:nvSpPr>
        <p:spPr>
          <a:xfrm>
            <a:off x="2638919" y="5289585"/>
            <a:ext cx="1689587" cy="669818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3" name="Diagrama de flujo: proceso alternativo 32">
            <a:extLst>
              <a:ext uri="{FF2B5EF4-FFF2-40B4-BE49-F238E27FC236}">
                <a16:creationId xmlns:a16="http://schemas.microsoft.com/office/drawing/2014/main" id="{EEF730CE-EAFE-4035-8CE1-C1C9D0E8E77C}"/>
              </a:ext>
            </a:extLst>
          </p:cNvPr>
          <p:cNvSpPr/>
          <p:nvPr/>
        </p:nvSpPr>
        <p:spPr>
          <a:xfrm>
            <a:off x="4769155" y="5289585"/>
            <a:ext cx="1689587" cy="669818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4" name="Diagrama de flujo: proceso alternativo 33">
            <a:extLst>
              <a:ext uri="{FF2B5EF4-FFF2-40B4-BE49-F238E27FC236}">
                <a16:creationId xmlns:a16="http://schemas.microsoft.com/office/drawing/2014/main" id="{96858D1E-988A-4914-9CA5-3ACF86796495}"/>
              </a:ext>
            </a:extLst>
          </p:cNvPr>
          <p:cNvSpPr/>
          <p:nvPr/>
        </p:nvSpPr>
        <p:spPr>
          <a:xfrm>
            <a:off x="7124094" y="5289585"/>
            <a:ext cx="1853651" cy="669818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5" name="Diagrama de flujo: proceso alternativo 34">
            <a:extLst>
              <a:ext uri="{FF2B5EF4-FFF2-40B4-BE49-F238E27FC236}">
                <a16:creationId xmlns:a16="http://schemas.microsoft.com/office/drawing/2014/main" id="{9B7643FC-6E73-4AA3-BB29-1BFFF73D1FB1}"/>
              </a:ext>
            </a:extLst>
          </p:cNvPr>
          <p:cNvSpPr/>
          <p:nvPr/>
        </p:nvSpPr>
        <p:spPr>
          <a:xfrm>
            <a:off x="9344753" y="5289585"/>
            <a:ext cx="2029829" cy="669818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320A954D-5221-4114-A8AF-130C303B138F}"/>
              </a:ext>
            </a:extLst>
          </p:cNvPr>
          <p:cNvSpPr txBox="1"/>
          <p:nvPr/>
        </p:nvSpPr>
        <p:spPr>
          <a:xfrm>
            <a:off x="286225" y="5301328"/>
            <a:ext cx="1959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dirty="0">
                <a:latin typeface="Amasis MT Pro Medium" panose="02040604050005020304" pitchFamily="18" charset="0"/>
              </a:rPr>
              <a:t>Atención al contratista vía correo electrónico y teléfono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FDB87928-08AE-47A3-96E2-9B6FF67E7C3A}"/>
              </a:ext>
            </a:extLst>
          </p:cNvPr>
          <p:cNvSpPr txBox="1"/>
          <p:nvPr/>
        </p:nvSpPr>
        <p:spPr>
          <a:xfrm>
            <a:off x="2600782" y="5327220"/>
            <a:ext cx="1824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dirty="0">
                <a:latin typeface="Amasis MT Pro Medium" panose="02040604050005020304" pitchFamily="18" charset="0"/>
              </a:rPr>
              <a:t>Elaboración de informes del área de CVC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702FE81C-BB23-4DD8-B3C1-3D73AECC18A1}"/>
              </a:ext>
            </a:extLst>
          </p:cNvPr>
          <p:cNvSpPr txBox="1"/>
          <p:nvPr/>
        </p:nvSpPr>
        <p:spPr>
          <a:xfrm>
            <a:off x="4721296" y="5373403"/>
            <a:ext cx="1824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dirty="0">
                <a:latin typeface="Amasis MT Pro Medium" panose="02040604050005020304" pitchFamily="18" charset="0"/>
              </a:rPr>
              <a:t>Registrar novedades en el sistema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E26DEEC4-0790-41CC-860A-D6FF10D99C1D}"/>
              </a:ext>
            </a:extLst>
          </p:cNvPr>
          <p:cNvSpPr txBox="1"/>
          <p:nvPr/>
        </p:nvSpPr>
        <p:spPr>
          <a:xfrm>
            <a:off x="7107886" y="5327220"/>
            <a:ext cx="192123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latin typeface="Amasis MT Pro Medium" panose="02040604050005020304" pitchFamily="18" charset="0"/>
              </a:rPr>
              <a:t>Auditar seguridad y FIC  de soportes suministrados por los contratistas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A6F2DCE8-FCE4-4D21-B4CF-C491C731AF6B}"/>
              </a:ext>
            </a:extLst>
          </p:cNvPr>
          <p:cNvSpPr txBox="1"/>
          <p:nvPr/>
        </p:nvSpPr>
        <p:spPr>
          <a:xfrm>
            <a:off x="9344753" y="5249165"/>
            <a:ext cx="21342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100" dirty="0">
                <a:latin typeface="Amasis MT Pro Medium" panose="02040604050005020304" pitchFamily="18" charset="0"/>
              </a:rPr>
              <a:t>Realizar inducción, reinducción y capacitación a contratistas del proceso de CVC</a:t>
            </a:r>
          </a:p>
        </p:txBody>
      </p:sp>
      <p:pic>
        <p:nvPicPr>
          <p:cNvPr id="42" name="Gráfico 41" descr="Insignia 1 con relleno sólido">
            <a:extLst>
              <a:ext uri="{FF2B5EF4-FFF2-40B4-BE49-F238E27FC236}">
                <a16:creationId xmlns:a16="http://schemas.microsoft.com/office/drawing/2014/main" id="{8CA34B94-F1FA-4F9F-BBC4-14F3FF08F0D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06160" y="4948872"/>
            <a:ext cx="457200" cy="457200"/>
          </a:xfrm>
          <a:prstGeom prst="rect">
            <a:avLst/>
          </a:prstGeom>
        </p:spPr>
      </p:pic>
      <p:pic>
        <p:nvPicPr>
          <p:cNvPr id="43" name="Gráfico 42" descr="Insignia con relleno sólido">
            <a:extLst>
              <a:ext uri="{FF2B5EF4-FFF2-40B4-BE49-F238E27FC236}">
                <a16:creationId xmlns:a16="http://schemas.microsoft.com/office/drawing/2014/main" id="{1E0027F2-88BE-4E4D-B3F6-2D351D9D32F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235737" y="4948872"/>
            <a:ext cx="489706" cy="489706"/>
          </a:xfrm>
          <a:prstGeom prst="rect">
            <a:avLst/>
          </a:prstGeom>
        </p:spPr>
      </p:pic>
      <p:pic>
        <p:nvPicPr>
          <p:cNvPr id="44" name="Gráfico 43" descr="Insignia 3 con relleno sólido">
            <a:extLst>
              <a:ext uri="{FF2B5EF4-FFF2-40B4-BE49-F238E27FC236}">
                <a16:creationId xmlns:a16="http://schemas.microsoft.com/office/drawing/2014/main" id="{551745E0-C81B-4387-9733-1177964EF40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417109" y="5004215"/>
            <a:ext cx="489706" cy="489706"/>
          </a:xfrm>
          <a:prstGeom prst="rect">
            <a:avLst/>
          </a:prstGeom>
        </p:spPr>
      </p:pic>
      <p:pic>
        <p:nvPicPr>
          <p:cNvPr id="46" name="Gráfico 45" descr="Insignia 4 con relleno sólido">
            <a:extLst>
              <a:ext uri="{FF2B5EF4-FFF2-40B4-BE49-F238E27FC236}">
                <a16:creationId xmlns:a16="http://schemas.microsoft.com/office/drawing/2014/main" id="{697995E3-B53E-429D-BCC4-2ED75CA5074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7784737" y="4921248"/>
            <a:ext cx="457200" cy="457200"/>
          </a:xfrm>
          <a:prstGeom prst="rect">
            <a:avLst/>
          </a:prstGeom>
        </p:spPr>
      </p:pic>
      <p:pic>
        <p:nvPicPr>
          <p:cNvPr id="48" name="Gráfico 47" descr="Insignia 5 con relleno sólido">
            <a:extLst>
              <a:ext uri="{FF2B5EF4-FFF2-40B4-BE49-F238E27FC236}">
                <a16:creationId xmlns:a16="http://schemas.microsoft.com/office/drawing/2014/main" id="{B7209A03-E430-484E-B731-01D018B9C85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0265041" y="4910839"/>
            <a:ext cx="457199" cy="457199"/>
          </a:xfrm>
          <a:prstGeom prst="rect">
            <a:avLst/>
          </a:prstGeom>
        </p:spPr>
      </p:pic>
      <p:sp>
        <p:nvSpPr>
          <p:cNvPr id="55" name="Flecha: curvada hacia abajo 54">
            <a:extLst>
              <a:ext uri="{FF2B5EF4-FFF2-40B4-BE49-F238E27FC236}">
                <a16:creationId xmlns:a16="http://schemas.microsoft.com/office/drawing/2014/main" id="{41C3F705-DF94-4046-97D6-88D0571A2245}"/>
              </a:ext>
            </a:extLst>
          </p:cNvPr>
          <p:cNvSpPr/>
          <p:nvPr/>
        </p:nvSpPr>
        <p:spPr>
          <a:xfrm>
            <a:off x="5511852" y="2417917"/>
            <a:ext cx="1689586" cy="746982"/>
          </a:xfrm>
          <a:prstGeom prst="curved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56" name="Flecha: curvada hacia abajo 55">
            <a:extLst>
              <a:ext uri="{FF2B5EF4-FFF2-40B4-BE49-F238E27FC236}">
                <a16:creationId xmlns:a16="http://schemas.microsoft.com/office/drawing/2014/main" id="{84239FC3-2693-4C84-90FB-D9BEC0FC2DCC}"/>
              </a:ext>
            </a:extLst>
          </p:cNvPr>
          <p:cNvSpPr/>
          <p:nvPr/>
        </p:nvSpPr>
        <p:spPr>
          <a:xfrm rot="8181070">
            <a:off x="6275180" y="3614662"/>
            <a:ext cx="1479779" cy="709823"/>
          </a:xfrm>
          <a:prstGeom prst="curvedDownArrow">
            <a:avLst/>
          </a:prstGeom>
          <a:solidFill>
            <a:srgbClr val="3A824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57" name="Flecha: curvada hacia abajo 56">
            <a:extLst>
              <a:ext uri="{FF2B5EF4-FFF2-40B4-BE49-F238E27FC236}">
                <a16:creationId xmlns:a16="http://schemas.microsoft.com/office/drawing/2014/main" id="{1E9D6FDE-EE6F-4E6B-891D-54EC6C0EB33D}"/>
              </a:ext>
            </a:extLst>
          </p:cNvPr>
          <p:cNvSpPr/>
          <p:nvPr/>
        </p:nvSpPr>
        <p:spPr>
          <a:xfrm rot="13629364">
            <a:off x="4777100" y="3513133"/>
            <a:ext cx="1389627" cy="791960"/>
          </a:xfrm>
          <a:prstGeom prst="curvedDownArrow">
            <a:avLst/>
          </a:prstGeom>
          <a:solidFill>
            <a:srgbClr val="E3D04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3B6BB1CB-98C1-4F4E-8EA1-B97FCCB5E63B}"/>
              </a:ext>
            </a:extLst>
          </p:cNvPr>
          <p:cNvSpPr txBox="1"/>
          <p:nvPr/>
        </p:nvSpPr>
        <p:spPr>
          <a:xfrm>
            <a:off x="5405963" y="3170704"/>
            <a:ext cx="17954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200" b="1" dirty="0">
                <a:latin typeface="Amasis MT Pro Black" panose="02040A04050005020304" pitchFamily="18" charset="0"/>
              </a:rPr>
              <a:t>MEJORA</a:t>
            </a:r>
          </a:p>
          <a:p>
            <a:pPr algn="ctr"/>
            <a:r>
              <a:rPr lang="es-CO" sz="2200" b="1" dirty="0">
                <a:latin typeface="Amasis MT Pro Black" panose="02040A04050005020304" pitchFamily="18" charset="0"/>
              </a:rPr>
              <a:t>CONTINUA</a:t>
            </a:r>
          </a:p>
        </p:txBody>
      </p:sp>
      <p:sp>
        <p:nvSpPr>
          <p:cNvPr id="45" name="Diagrama de flujo: proceso alternativo 44">
            <a:extLst>
              <a:ext uri="{FF2B5EF4-FFF2-40B4-BE49-F238E27FC236}">
                <a16:creationId xmlns:a16="http://schemas.microsoft.com/office/drawing/2014/main" id="{16B2C0D4-7E93-79E5-D65F-0FB0D4C34DD3}"/>
              </a:ext>
            </a:extLst>
          </p:cNvPr>
          <p:cNvSpPr/>
          <p:nvPr/>
        </p:nvSpPr>
        <p:spPr>
          <a:xfrm>
            <a:off x="1561516" y="6154746"/>
            <a:ext cx="1689587" cy="669818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7" name="Diagrama de flujo: proceso alternativo 46">
            <a:extLst>
              <a:ext uri="{FF2B5EF4-FFF2-40B4-BE49-F238E27FC236}">
                <a16:creationId xmlns:a16="http://schemas.microsoft.com/office/drawing/2014/main" id="{4B2DF7D7-C9E5-D40A-1E7A-10A00580A4BA}"/>
              </a:ext>
            </a:extLst>
          </p:cNvPr>
          <p:cNvSpPr/>
          <p:nvPr/>
        </p:nvSpPr>
        <p:spPr>
          <a:xfrm>
            <a:off x="3580734" y="6154746"/>
            <a:ext cx="1689587" cy="669818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9" name="Diagrama de flujo: proceso alternativo 48">
            <a:extLst>
              <a:ext uri="{FF2B5EF4-FFF2-40B4-BE49-F238E27FC236}">
                <a16:creationId xmlns:a16="http://schemas.microsoft.com/office/drawing/2014/main" id="{00304C88-C5C6-43A9-7EB6-BF998283B680}"/>
              </a:ext>
            </a:extLst>
          </p:cNvPr>
          <p:cNvSpPr/>
          <p:nvPr/>
        </p:nvSpPr>
        <p:spPr>
          <a:xfrm>
            <a:off x="5968437" y="6131136"/>
            <a:ext cx="1689587" cy="669818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50" name="Diagrama de flujo: proceso alternativo 49">
            <a:extLst>
              <a:ext uri="{FF2B5EF4-FFF2-40B4-BE49-F238E27FC236}">
                <a16:creationId xmlns:a16="http://schemas.microsoft.com/office/drawing/2014/main" id="{A7069807-C2E9-2588-2FE0-D6C7B87F6BF7}"/>
              </a:ext>
            </a:extLst>
          </p:cNvPr>
          <p:cNvSpPr/>
          <p:nvPr/>
        </p:nvSpPr>
        <p:spPr>
          <a:xfrm>
            <a:off x="8459906" y="6113489"/>
            <a:ext cx="1689587" cy="669818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19C75BE3-25E5-A7DD-C268-6E33E63C9B9C}"/>
              </a:ext>
            </a:extLst>
          </p:cNvPr>
          <p:cNvSpPr txBox="1"/>
          <p:nvPr/>
        </p:nvSpPr>
        <p:spPr>
          <a:xfrm>
            <a:off x="1495593" y="6186627"/>
            <a:ext cx="1824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dirty="0">
                <a:latin typeface="Amasis MT Pro Medium" panose="02040604050005020304" pitchFamily="18" charset="0"/>
              </a:rPr>
              <a:t>Novedad de creación de contratistas y subcontratista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FB8B1E16-BB2F-E634-8A6F-2D8C170C80EF}"/>
              </a:ext>
            </a:extLst>
          </p:cNvPr>
          <p:cNvSpPr txBox="1"/>
          <p:nvPr/>
        </p:nvSpPr>
        <p:spPr>
          <a:xfrm>
            <a:off x="3473524" y="6197480"/>
            <a:ext cx="1824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dirty="0">
                <a:latin typeface="Amasis MT Pro Medium" panose="02040604050005020304" pitchFamily="18" charset="0"/>
              </a:rPr>
              <a:t>Novedad de ingreso de persona a obra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87FFBF1C-75E2-52FF-EF95-4E9D518DA3C7}"/>
              </a:ext>
            </a:extLst>
          </p:cNvPr>
          <p:cNvSpPr txBox="1"/>
          <p:nvPr/>
        </p:nvSpPr>
        <p:spPr>
          <a:xfrm>
            <a:off x="5906815" y="6144652"/>
            <a:ext cx="1824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dirty="0">
                <a:latin typeface="Amasis MT Pro Medium" panose="02040604050005020304" pitchFamily="18" charset="0"/>
              </a:rPr>
              <a:t>Novedades ( Retiro, traslado, rotación de personal)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E87065E2-92C0-FD89-2C60-081058AEFCB0}"/>
              </a:ext>
            </a:extLst>
          </p:cNvPr>
          <p:cNvSpPr txBox="1"/>
          <p:nvPr/>
        </p:nvSpPr>
        <p:spPr>
          <a:xfrm>
            <a:off x="8401728" y="6131136"/>
            <a:ext cx="1824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dirty="0">
                <a:latin typeface="Amasis MT Pro Medium" panose="02040604050005020304" pitchFamily="18" charset="0"/>
              </a:rPr>
              <a:t>Novedad de validación y actualización de seguridad social y FIC</a:t>
            </a:r>
          </a:p>
        </p:txBody>
      </p:sp>
      <p:pic>
        <p:nvPicPr>
          <p:cNvPr id="3" name="Gráfico 2" descr="Insignia 6 con relleno sólido">
            <a:extLst>
              <a:ext uri="{FF2B5EF4-FFF2-40B4-BE49-F238E27FC236}">
                <a16:creationId xmlns:a16="http://schemas.microsoft.com/office/drawing/2014/main" id="{28EA925F-D8DB-6F89-08D2-B2DA9942C47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064813" y="5757238"/>
            <a:ext cx="522735" cy="522735"/>
          </a:xfrm>
          <a:prstGeom prst="rect">
            <a:avLst/>
          </a:prstGeom>
        </p:spPr>
      </p:pic>
      <p:pic>
        <p:nvPicPr>
          <p:cNvPr id="12" name="Gráfico 11" descr="Insignia 7 con relleno sólido">
            <a:extLst>
              <a:ext uri="{FF2B5EF4-FFF2-40B4-BE49-F238E27FC236}">
                <a16:creationId xmlns:a16="http://schemas.microsoft.com/office/drawing/2014/main" id="{6B741843-F9EB-A3E4-9859-14F7F9226507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4199540" y="5821645"/>
            <a:ext cx="522735" cy="522735"/>
          </a:xfrm>
          <a:prstGeom prst="rect">
            <a:avLst/>
          </a:prstGeom>
        </p:spPr>
      </p:pic>
      <p:pic>
        <p:nvPicPr>
          <p:cNvPr id="17" name="Gráfico 16" descr="Insignia 8 con relleno sólido">
            <a:extLst>
              <a:ext uri="{FF2B5EF4-FFF2-40B4-BE49-F238E27FC236}">
                <a16:creationId xmlns:a16="http://schemas.microsoft.com/office/drawing/2014/main" id="{57C34BDB-C6D4-DE14-D468-466D861EC705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6552602" y="5773752"/>
            <a:ext cx="489706" cy="489706"/>
          </a:xfrm>
          <a:prstGeom prst="rect">
            <a:avLst/>
          </a:prstGeom>
        </p:spPr>
      </p:pic>
      <p:pic>
        <p:nvPicPr>
          <p:cNvPr id="21" name="Gráfico 20" descr="Insignia 9 con relleno sólido">
            <a:extLst>
              <a:ext uri="{FF2B5EF4-FFF2-40B4-BE49-F238E27FC236}">
                <a16:creationId xmlns:a16="http://schemas.microsoft.com/office/drawing/2014/main" id="{547A6868-7F65-FC37-49D3-EA67544ABBFB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8993953" y="5769344"/>
            <a:ext cx="510629" cy="510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891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174</Words>
  <Application>Microsoft Office PowerPoint</Application>
  <PresentationFormat>Panorámica</PresentationFormat>
  <Paragraphs>33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Amasis MT Pro Black</vt:lpstr>
      <vt:lpstr>Amasis MT Pro Medium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katherine julieth tovar nuñez</dc:creator>
  <cp:lastModifiedBy>katherine julieth tovar nuñez</cp:lastModifiedBy>
  <cp:revision>1</cp:revision>
  <dcterms:created xsi:type="dcterms:W3CDTF">2022-04-04T15:15:21Z</dcterms:created>
  <dcterms:modified xsi:type="dcterms:W3CDTF">2022-05-10T14:38:44Z</dcterms:modified>
</cp:coreProperties>
</file>