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4" r:id="rId4"/>
    <p:sldId id="265" r:id="rId5"/>
    <p:sldId id="266" r:id="rId6"/>
    <p:sldId id="268" r:id="rId7"/>
    <p:sldId id="277" r:id="rId8"/>
    <p:sldId id="274" r:id="rId9"/>
    <p:sldId id="279" r:id="rId10"/>
    <p:sldId id="280" r:id="rId11"/>
    <p:sldId id="281" r:id="rId12"/>
    <p:sldId id="278" r:id="rId13"/>
    <p:sldId id="276" r:id="rId1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114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CE5D5-173D-4D1B-85A4-C6692BBD5DE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58DB847-3112-42A2-9378-F36317CA213D}">
      <dgm:prSet phldrT="[Texto]"/>
      <dgm:spPr/>
      <dgm:t>
        <a:bodyPr/>
        <a:lstStyle/>
        <a:p>
          <a:endParaRPr lang="es-CO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s-CO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REGISTRO CONTABLE</a:t>
          </a:r>
        </a:p>
        <a:p>
          <a:r>
            <a:rPr lang="es-CO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TIEMPO REAL</a:t>
          </a:r>
        </a:p>
      </dgm:t>
    </dgm:pt>
    <dgm:pt modelId="{4986A683-A502-4150-A034-6A8B937CCAFB}" type="parTrans" cxnId="{F6567889-534C-47D7-AB92-C62926070D9F}">
      <dgm:prSet/>
      <dgm:spPr/>
      <dgm:t>
        <a:bodyPr/>
        <a:lstStyle/>
        <a:p>
          <a:endParaRPr lang="es-CO"/>
        </a:p>
      </dgm:t>
    </dgm:pt>
    <dgm:pt modelId="{85A6E06F-45BC-486F-AFE3-B330E68356BF}" type="sibTrans" cxnId="{F6567889-534C-47D7-AB92-C62926070D9F}">
      <dgm:prSet/>
      <dgm:spPr/>
      <dgm:t>
        <a:bodyPr/>
        <a:lstStyle/>
        <a:p>
          <a:endParaRPr lang="es-CO"/>
        </a:p>
      </dgm:t>
    </dgm:pt>
    <dgm:pt modelId="{23FE03BC-3C75-40D9-A555-5E97B12C8FD7}">
      <dgm:prSet phldrT="[Texto]" custT="1"/>
      <dgm:spPr/>
      <dgm:t>
        <a:bodyPr/>
        <a:lstStyle/>
        <a:p>
          <a:r>
            <a:rPr lang="es-CO" sz="1400" b="1" dirty="0">
              <a:solidFill>
                <a:schemeClr val="accent5">
                  <a:lumMod val="50000"/>
                </a:schemeClr>
              </a:solidFill>
            </a:rPr>
            <a:t>Jorge Tua Preda</a:t>
          </a:r>
        </a:p>
      </dgm:t>
    </dgm:pt>
    <dgm:pt modelId="{CC773988-8B7B-4447-A26F-B5AE43EA29AB}" type="parTrans" cxnId="{6CF872AE-127A-49A6-97E8-BA391D93FC2D}">
      <dgm:prSet/>
      <dgm:spPr/>
      <dgm:t>
        <a:bodyPr/>
        <a:lstStyle/>
        <a:p>
          <a:endParaRPr lang="es-CO"/>
        </a:p>
      </dgm:t>
    </dgm:pt>
    <dgm:pt modelId="{D520A093-AD33-4B22-924F-C1FD050453E9}" type="sibTrans" cxnId="{6CF872AE-127A-49A6-97E8-BA391D93FC2D}">
      <dgm:prSet/>
      <dgm:spPr/>
      <dgm:t>
        <a:bodyPr/>
        <a:lstStyle/>
        <a:p>
          <a:endParaRPr lang="es-CO"/>
        </a:p>
      </dgm:t>
    </dgm:pt>
    <dgm:pt modelId="{4E090D49-E108-4672-A572-E392CD04EE47}">
      <dgm:prSet phldrT="[Texto]" custT="1"/>
      <dgm:spPr/>
      <dgm:t>
        <a:bodyPr/>
        <a:lstStyle/>
        <a:p>
          <a:pPr algn="ctr"/>
          <a:r>
            <a:rPr lang="es-CO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PENSAMIENTO</a:t>
          </a:r>
        </a:p>
        <a:p>
          <a:pPr algn="ctr"/>
          <a:r>
            <a:rPr lang="es-CO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SOCIAL</a:t>
          </a:r>
        </a:p>
      </dgm:t>
    </dgm:pt>
    <dgm:pt modelId="{019C32C2-040D-49AF-84F0-4278F6C096B1}" type="parTrans" cxnId="{18E17307-E621-424A-980C-E286DA2F9300}">
      <dgm:prSet/>
      <dgm:spPr/>
      <dgm:t>
        <a:bodyPr/>
        <a:lstStyle/>
        <a:p>
          <a:endParaRPr lang="es-CO"/>
        </a:p>
      </dgm:t>
    </dgm:pt>
    <dgm:pt modelId="{76CBB9C7-73A9-4790-A6F9-A80C2E2ADFF4}" type="sibTrans" cxnId="{18E17307-E621-424A-980C-E286DA2F9300}">
      <dgm:prSet/>
      <dgm:spPr/>
      <dgm:t>
        <a:bodyPr/>
        <a:lstStyle/>
        <a:p>
          <a:endParaRPr lang="es-CO"/>
        </a:p>
      </dgm:t>
    </dgm:pt>
    <dgm:pt modelId="{8FE42DA7-701B-4AE3-8A8D-28B85F79019E}">
      <dgm:prSet phldrT="[Texto]"/>
      <dgm:spPr/>
      <dgm:t>
        <a:bodyPr/>
        <a:lstStyle/>
        <a:p>
          <a:endParaRPr lang="es-CO" dirty="0"/>
        </a:p>
      </dgm:t>
    </dgm:pt>
    <dgm:pt modelId="{9931776C-3E9F-46F6-AD12-2B3AABE03929}" type="parTrans" cxnId="{5B279494-2495-4A1D-BF39-2FCEAFEB508A}">
      <dgm:prSet/>
      <dgm:spPr/>
      <dgm:t>
        <a:bodyPr/>
        <a:lstStyle/>
        <a:p>
          <a:endParaRPr lang="es-CO"/>
        </a:p>
      </dgm:t>
    </dgm:pt>
    <dgm:pt modelId="{514E2611-72C7-4173-8425-D906D90E7A8D}" type="sibTrans" cxnId="{5B279494-2495-4A1D-BF39-2FCEAFEB508A}">
      <dgm:prSet/>
      <dgm:spPr/>
      <dgm:t>
        <a:bodyPr/>
        <a:lstStyle/>
        <a:p>
          <a:endParaRPr lang="es-CO"/>
        </a:p>
      </dgm:t>
    </dgm:pt>
    <dgm:pt modelId="{06EE4ACD-5D53-455A-806E-C20E022DC8F9}">
      <dgm:prSet phldrT="[Texto]"/>
      <dgm:spPr/>
      <dgm:t>
        <a:bodyPr/>
        <a:lstStyle/>
        <a:p>
          <a:endParaRPr lang="es-CO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s-CO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Cultural</a:t>
          </a:r>
        </a:p>
      </dgm:t>
    </dgm:pt>
    <dgm:pt modelId="{C8F485C6-B1AD-4CEE-B5B0-93F1806D6E42}" type="parTrans" cxnId="{2FE563AA-638E-42BE-BD62-9359BF038A4C}">
      <dgm:prSet/>
      <dgm:spPr/>
      <dgm:t>
        <a:bodyPr/>
        <a:lstStyle/>
        <a:p>
          <a:endParaRPr lang="es-CO"/>
        </a:p>
      </dgm:t>
    </dgm:pt>
    <dgm:pt modelId="{2DDA0A56-FDD4-465E-A985-5FB1951AC963}" type="sibTrans" cxnId="{2FE563AA-638E-42BE-BD62-9359BF038A4C}">
      <dgm:prSet/>
      <dgm:spPr/>
      <dgm:t>
        <a:bodyPr/>
        <a:lstStyle/>
        <a:p>
          <a:endParaRPr lang="es-CO"/>
        </a:p>
      </dgm:t>
    </dgm:pt>
    <dgm:pt modelId="{72280E08-A7C5-42D1-A7C1-97A0C3E2A924}">
      <dgm:prSet phldrT="[Texto]" custT="1"/>
      <dgm:spPr/>
      <dgm:t>
        <a:bodyPr/>
        <a:lstStyle/>
        <a:p>
          <a:r>
            <a:rPr lang="es-CO" sz="1400" b="1" dirty="0">
              <a:solidFill>
                <a:schemeClr val="accent5">
                  <a:lumMod val="50000"/>
                </a:schemeClr>
              </a:solidFill>
            </a:rPr>
            <a:t>Estatuto Tributario</a:t>
          </a:r>
        </a:p>
      </dgm:t>
    </dgm:pt>
    <dgm:pt modelId="{8BFDEBFF-CD45-4BA1-983E-DF26A08560EA}" type="parTrans" cxnId="{2CCEC22B-08D1-46BC-B61C-7AE8A3B84C6B}">
      <dgm:prSet/>
      <dgm:spPr/>
      <dgm:t>
        <a:bodyPr/>
        <a:lstStyle/>
        <a:p>
          <a:endParaRPr lang="es-CO"/>
        </a:p>
      </dgm:t>
    </dgm:pt>
    <dgm:pt modelId="{BC2AEA33-D0DC-492D-9FF5-70B8EA729379}" type="sibTrans" cxnId="{2CCEC22B-08D1-46BC-B61C-7AE8A3B84C6B}">
      <dgm:prSet/>
      <dgm:spPr/>
      <dgm:t>
        <a:bodyPr/>
        <a:lstStyle/>
        <a:p>
          <a:endParaRPr lang="es-CO"/>
        </a:p>
      </dgm:t>
    </dgm:pt>
    <dgm:pt modelId="{F6F4D9D6-E5B1-4493-BDC9-B30CDDD9437C}">
      <dgm:prSet phldrT="[Texto]" custT="1"/>
      <dgm:spPr/>
      <dgm:t>
        <a:bodyPr/>
        <a:lstStyle/>
        <a:p>
          <a:r>
            <a:rPr lang="es-CO" sz="1400" b="1" dirty="0">
              <a:solidFill>
                <a:schemeClr val="accent5">
                  <a:lumMod val="50000"/>
                </a:schemeClr>
              </a:solidFill>
            </a:rPr>
            <a:t>Código de Comercio</a:t>
          </a:r>
        </a:p>
      </dgm:t>
    </dgm:pt>
    <dgm:pt modelId="{BB69C020-0BBC-420E-89AE-B6524C588773}" type="parTrans" cxnId="{9B84C974-7885-438F-BC12-F33DC1AE13FD}">
      <dgm:prSet/>
      <dgm:spPr/>
      <dgm:t>
        <a:bodyPr/>
        <a:lstStyle/>
        <a:p>
          <a:endParaRPr lang="es-CO"/>
        </a:p>
      </dgm:t>
    </dgm:pt>
    <dgm:pt modelId="{5BB40493-FCA7-4B8E-B026-5CCB0663F64A}" type="sibTrans" cxnId="{9B84C974-7885-438F-BC12-F33DC1AE13FD}">
      <dgm:prSet/>
      <dgm:spPr/>
      <dgm:t>
        <a:bodyPr/>
        <a:lstStyle/>
        <a:p>
          <a:endParaRPr lang="es-CO"/>
        </a:p>
      </dgm:t>
    </dgm:pt>
    <dgm:pt modelId="{897557FC-56AB-429B-BA7D-A449E1B1DCB5}">
      <dgm:prSet phldrT="[Texto]" custT="1"/>
      <dgm:spPr/>
      <dgm:t>
        <a:bodyPr/>
        <a:lstStyle/>
        <a:p>
          <a:r>
            <a:rPr lang="es-CO" sz="1400" b="1" dirty="0">
              <a:solidFill>
                <a:schemeClr val="accent5">
                  <a:lumMod val="50000"/>
                </a:schemeClr>
              </a:solidFill>
            </a:rPr>
            <a:t>Informes Integrales</a:t>
          </a:r>
        </a:p>
      </dgm:t>
    </dgm:pt>
    <dgm:pt modelId="{C8B35DB8-1B3E-4B49-8923-8F514C34D6A7}" type="parTrans" cxnId="{03DCB9A0-BD86-4E29-B9DB-3478A5E02223}">
      <dgm:prSet/>
      <dgm:spPr/>
      <dgm:t>
        <a:bodyPr/>
        <a:lstStyle/>
        <a:p>
          <a:endParaRPr lang="es-CO"/>
        </a:p>
      </dgm:t>
    </dgm:pt>
    <dgm:pt modelId="{9BEAE0FC-F4E0-4075-A457-B826DB342704}" type="sibTrans" cxnId="{03DCB9A0-BD86-4E29-B9DB-3478A5E02223}">
      <dgm:prSet/>
      <dgm:spPr/>
      <dgm:t>
        <a:bodyPr/>
        <a:lstStyle/>
        <a:p>
          <a:endParaRPr lang="es-CO"/>
        </a:p>
      </dgm:t>
    </dgm:pt>
    <dgm:pt modelId="{0F3B7647-4E27-4F84-A6B1-C8DE81D945ED}" type="pres">
      <dgm:prSet presAssocID="{F97CE5D5-173D-4D1B-85A4-C6692BBD5DE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860317C-A90F-41C2-8569-360AEC7F5EB0}" type="pres">
      <dgm:prSet presAssocID="{558DB847-3112-42A2-9378-F36317CA213D}" presName="circle1" presStyleLbl="node1" presStyleIdx="0" presStyleCnt="3"/>
      <dgm:spPr>
        <a:solidFill>
          <a:schemeClr val="accent5">
            <a:lumMod val="50000"/>
          </a:schemeClr>
        </a:solidFill>
      </dgm:spPr>
    </dgm:pt>
    <dgm:pt modelId="{365599C5-DC9B-475A-B283-FD47EFE87E53}" type="pres">
      <dgm:prSet presAssocID="{558DB847-3112-42A2-9378-F36317CA213D}" presName="space" presStyleCnt="0"/>
      <dgm:spPr/>
    </dgm:pt>
    <dgm:pt modelId="{6D77B669-7A58-4BA5-8A20-B294096ACEE2}" type="pres">
      <dgm:prSet presAssocID="{558DB847-3112-42A2-9378-F36317CA213D}" presName="rect1" presStyleLbl="alignAcc1" presStyleIdx="0" presStyleCnt="3" custLinFactNeighborX="-1090" custLinFactNeighborY="1543"/>
      <dgm:spPr/>
    </dgm:pt>
    <dgm:pt modelId="{4D6D30D2-E4CB-467F-B3D9-859309F40909}" type="pres">
      <dgm:prSet presAssocID="{4E090D49-E108-4672-A572-E392CD04EE47}" presName="vertSpace2" presStyleLbl="node1" presStyleIdx="0" presStyleCnt="3"/>
      <dgm:spPr/>
    </dgm:pt>
    <dgm:pt modelId="{18A7C13C-3412-495A-B672-117D6863806E}" type="pres">
      <dgm:prSet presAssocID="{4E090D49-E108-4672-A572-E392CD04EE47}" presName="circle2" presStyleLbl="node1" presStyleIdx="1" presStyleCnt="3"/>
      <dgm:spPr>
        <a:solidFill>
          <a:schemeClr val="accent5">
            <a:lumMod val="75000"/>
          </a:schemeClr>
        </a:solidFill>
      </dgm:spPr>
    </dgm:pt>
    <dgm:pt modelId="{737B7360-F9F8-4E3E-9351-671F0BF7B235}" type="pres">
      <dgm:prSet presAssocID="{4E090D49-E108-4672-A572-E392CD04EE47}" presName="rect2" presStyleLbl="alignAcc1" presStyleIdx="1" presStyleCnt="3"/>
      <dgm:spPr/>
    </dgm:pt>
    <dgm:pt modelId="{D89DBECB-987C-4B63-BF8B-986D1F47A442}" type="pres">
      <dgm:prSet presAssocID="{06EE4ACD-5D53-455A-806E-C20E022DC8F9}" presName="vertSpace3" presStyleLbl="node1" presStyleIdx="1" presStyleCnt="3"/>
      <dgm:spPr/>
    </dgm:pt>
    <dgm:pt modelId="{BB965D5F-4AC5-438B-8423-9283BA1B269C}" type="pres">
      <dgm:prSet presAssocID="{06EE4ACD-5D53-455A-806E-C20E022DC8F9}" presName="circle3" presStyleLbl="node1" presStyleIdx="2" presStyleCnt="3"/>
      <dgm:spPr>
        <a:solidFill>
          <a:srgbClr val="002060"/>
        </a:solidFill>
      </dgm:spPr>
    </dgm:pt>
    <dgm:pt modelId="{63DF76E5-6D7A-40FA-8F0A-0630B5ED7305}" type="pres">
      <dgm:prSet presAssocID="{06EE4ACD-5D53-455A-806E-C20E022DC8F9}" presName="rect3" presStyleLbl="alignAcc1" presStyleIdx="2" presStyleCnt="3"/>
      <dgm:spPr/>
    </dgm:pt>
    <dgm:pt modelId="{6271F7BF-F53D-498B-9E5D-4772A01F4BB5}" type="pres">
      <dgm:prSet presAssocID="{558DB847-3112-42A2-9378-F36317CA213D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901C6BE2-5B0B-45C9-9FDF-D98275251B32}" type="pres">
      <dgm:prSet presAssocID="{558DB847-3112-42A2-9378-F36317CA213D}" presName="rect1ChTx" presStyleLbl="alignAcc1" presStyleIdx="2" presStyleCnt="3">
        <dgm:presLayoutVars>
          <dgm:bulletEnabled val="1"/>
        </dgm:presLayoutVars>
      </dgm:prSet>
      <dgm:spPr/>
    </dgm:pt>
    <dgm:pt modelId="{4937CAEA-4FFE-49E2-95BB-1F4D9F6632E8}" type="pres">
      <dgm:prSet presAssocID="{4E090D49-E108-4672-A572-E392CD04EE47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36C59431-B142-4E67-9071-AFA6D6296F07}" type="pres">
      <dgm:prSet presAssocID="{4E090D49-E108-4672-A572-E392CD04EE47}" presName="rect2ChTx" presStyleLbl="alignAcc1" presStyleIdx="2" presStyleCnt="3" custScaleX="100000" custLinFactNeighborX="-3270" custLinFactNeighborY="2490">
        <dgm:presLayoutVars>
          <dgm:bulletEnabled val="1"/>
        </dgm:presLayoutVars>
      </dgm:prSet>
      <dgm:spPr/>
    </dgm:pt>
    <dgm:pt modelId="{4B6DDA14-74DD-4A31-91FC-BF3EC24EBADD}" type="pres">
      <dgm:prSet presAssocID="{06EE4ACD-5D53-455A-806E-C20E022DC8F9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9C49DFE6-F312-422D-9ED1-1B001B7A0703}" type="pres">
      <dgm:prSet presAssocID="{06EE4ACD-5D53-455A-806E-C20E022DC8F9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18E17307-E621-424A-980C-E286DA2F9300}" srcId="{F97CE5D5-173D-4D1B-85A4-C6692BBD5DE7}" destId="{4E090D49-E108-4672-A572-E392CD04EE47}" srcOrd="1" destOrd="0" parTransId="{019C32C2-040D-49AF-84F0-4278F6C096B1}" sibTransId="{76CBB9C7-73A9-4790-A6F9-A80C2E2ADFF4}"/>
    <dgm:cxn modelId="{37942810-9D5B-4225-8CAC-145F9581B0D3}" type="presOf" srcId="{8FE42DA7-701B-4AE3-8A8D-28B85F79019E}" destId="{36C59431-B142-4E67-9071-AFA6D6296F07}" srcOrd="0" destOrd="0" presId="urn:microsoft.com/office/officeart/2005/8/layout/target3"/>
    <dgm:cxn modelId="{8AB6F512-A595-4CE5-A6B6-0E9D33E08481}" type="presOf" srcId="{558DB847-3112-42A2-9378-F36317CA213D}" destId="{6D77B669-7A58-4BA5-8A20-B294096ACEE2}" srcOrd="0" destOrd="0" presId="urn:microsoft.com/office/officeart/2005/8/layout/target3"/>
    <dgm:cxn modelId="{2CCEC22B-08D1-46BC-B61C-7AE8A3B84C6B}" srcId="{558DB847-3112-42A2-9378-F36317CA213D}" destId="{72280E08-A7C5-42D1-A7C1-97A0C3E2A924}" srcOrd="1" destOrd="0" parTransId="{8BFDEBFF-CD45-4BA1-983E-DF26A08560EA}" sibTransId="{BC2AEA33-D0DC-492D-9FF5-70B8EA729379}"/>
    <dgm:cxn modelId="{0CAB8760-6374-4EBF-81C5-F2EBF9D74897}" type="presOf" srcId="{558DB847-3112-42A2-9378-F36317CA213D}" destId="{6271F7BF-F53D-498B-9E5D-4772A01F4BB5}" srcOrd="1" destOrd="0" presId="urn:microsoft.com/office/officeart/2005/8/layout/target3"/>
    <dgm:cxn modelId="{08BFEA62-7479-46ED-8EBE-5C24158B39F6}" type="presOf" srcId="{23FE03BC-3C75-40D9-A555-5E97B12C8FD7}" destId="{901C6BE2-5B0B-45C9-9FDF-D98275251B32}" srcOrd="0" destOrd="0" presId="urn:microsoft.com/office/officeart/2005/8/layout/target3"/>
    <dgm:cxn modelId="{9B84C974-7885-438F-BC12-F33DC1AE13FD}" srcId="{558DB847-3112-42A2-9378-F36317CA213D}" destId="{F6F4D9D6-E5B1-4493-BDC9-B30CDDD9437C}" srcOrd="2" destOrd="0" parTransId="{BB69C020-0BBC-420E-89AE-B6524C588773}" sibTransId="{5BB40493-FCA7-4B8E-B026-5CCB0663F64A}"/>
    <dgm:cxn modelId="{2E84FD80-B715-4ACB-B8ED-605C5474F5B7}" type="presOf" srcId="{4E090D49-E108-4672-A572-E392CD04EE47}" destId="{4937CAEA-4FFE-49E2-95BB-1F4D9F6632E8}" srcOrd="1" destOrd="0" presId="urn:microsoft.com/office/officeart/2005/8/layout/target3"/>
    <dgm:cxn modelId="{F6567889-534C-47D7-AB92-C62926070D9F}" srcId="{F97CE5D5-173D-4D1B-85A4-C6692BBD5DE7}" destId="{558DB847-3112-42A2-9378-F36317CA213D}" srcOrd="0" destOrd="0" parTransId="{4986A683-A502-4150-A034-6A8B937CCAFB}" sibTransId="{85A6E06F-45BC-486F-AFE3-B330E68356BF}"/>
    <dgm:cxn modelId="{97853C8E-156E-4B2B-9DD1-617696F8CEAE}" type="presOf" srcId="{897557FC-56AB-429B-BA7D-A449E1B1DCB5}" destId="{901C6BE2-5B0B-45C9-9FDF-D98275251B32}" srcOrd="0" destOrd="3" presId="urn:microsoft.com/office/officeart/2005/8/layout/target3"/>
    <dgm:cxn modelId="{5B279494-2495-4A1D-BF39-2FCEAFEB508A}" srcId="{4E090D49-E108-4672-A572-E392CD04EE47}" destId="{8FE42DA7-701B-4AE3-8A8D-28B85F79019E}" srcOrd="0" destOrd="0" parTransId="{9931776C-3E9F-46F6-AD12-2B3AABE03929}" sibTransId="{514E2611-72C7-4173-8425-D906D90E7A8D}"/>
    <dgm:cxn modelId="{DBF90697-351D-4925-99AE-8B06DA2077FF}" type="presOf" srcId="{06EE4ACD-5D53-455A-806E-C20E022DC8F9}" destId="{63DF76E5-6D7A-40FA-8F0A-0630B5ED7305}" srcOrd="0" destOrd="0" presId="urn:microsoft.com/office/officeart/2005/8/layout/target3"/>
    <dgm:cxn modelId="{03DCB9A0-BD86-4E29-B9DB-3478A5E02223}" srcId="{558DB847-3112-42A2-9378-F36317CA213D}" destId="{897557FC-56AB-429B-BA7D-A449E1B1DCB5}" srcOrd="3" destOrd="0" parTransId="{C8B35DB8-1B3E-4B49-8923-8F514C34D6A7}" sibTransId="{9BEAE0FC-F4E0-4075-A457-B826DB342704}"/>
    <dgm:cxn modelId="{2FE563AA-638E-42BE-BD62-9359BF038A4C}" srcId="{F97CE5D5-173D-4D1B-85A4-C6692BBD5DE7}" destId="{06EE4ACD-5D53-455A-806E-C20E022DC8F9}" srcOrd="2" destOrd="0" parTransId="{C8F485C6-B1AD-4CEE-B5B0-93F1806D6E42}" sibTransId="{2DDA0A56-FDD4-465E-A985-5FB1951AC963}"/>
    <dgm:cxn modelId="{6CF872AE-127A-49A6-97E8-BA391D93FC2D}" srcId="{558DB847-3112-42A2-9378-F36317CA213D}" destId="{23FE03BC-3C75-40D9-A555-5E97B12C8FD7}" srcOrd="0" destOrd="0" parTransId="{CC773988-8B7B-4447-A26F-B5AE43EA29AB}" sibTransId="{D520A093-AD33-4B22-924F-C1FD050453E9}"/>
    <dgm:cxn modelId="{95B340CF-B828-47CF-BF46-2A08142DFB86}" type="presOf" srcId="{72280E08-A7C5-42D1-A7C1-97A0C3E2A924}" destId="{901C6BE2-5B0B-45C9-9FDF-D98275251B32}" srcOrd="0" destOrd="1" presId="urn:microsoft.com/office/officeart/2005/8/layout/target3"/>
    <dgm:cxn modelId="{9D49B8DD-265C-4CB5-BB3F-66D8BEFAF377}" type="presOf" srcId="{4E090D49-E108-4672-A572-E392CD04EE47}" destId="{737B7360-F9F8-4E3E-9351-671F0BF7B235}" srcOrd="0" destOrd="0" presId="urn:microsoft.com/office/officeart/2005/8/layout/target3"/>
    <dgm:cxn modelId="{685B6DE3-D465-42E4-85CD-86779A23D2D5}" type="presOf" srcId="{F97CE5D5-173D-4D1B-85A4-C6692BBD5DE7}" destId="{0F3B7647-4E27-4F84-A6B1-C8DE81D945ED}" srcOrd="0" destOrd="0" presId="urn:microsoft.com/office/officeart/2005/8/layout/target3"/>
    <dgm:cxn modelId="{086797E3-30EC-4F10-97BE-D1C2207FF1DB}" type="presOf" srcId="{F6F4D9D6-E5B1-4493-BDC9-B30CDDD9437C}" destId="{901C6BE2-5B0B-45C9-9FDF-D98275251B32}" srcOrd="0" destOrd="2" presId="urn:microsoft.com/office/officeart/2005/8/layout/target3"/>
    <dgm:cxn modelId="{CF7EC4E8-FB24-4070-98E4-E4C1DB026BB7}" type="presOf" srcId="{06EE4ACD-5D53-455A-806E-C20E022DC8F9}" destId="{4B6DDA14-74DD-4A31-91FC-BF3EC24EBADD}" srcOrd="1" destOrd="0" presId="urn:microsoft.com/office/officeart/2005/8/layout/target3"/>
    <dgm:cxn modelId="{D839636A-9FD2-4FF9-8B8D-A4CFA751EFF0}" type="presParOf" srcId="{0F3B7647-4E27-4F84-A6B1-C8DE81D945ED}" destId="{8860317C-A90F-41C2-8569-360AEC7F5EB0}" srcOrd="0" destOrd="0" presId="urn:microsoft.com/office/officeart/2005/8/layout/target3"/>
    <dgm:cxn modelId="{586760AA-9ABA-4AE9-893E-6926D2EEA638}" type="presParOf" srcId="{0F3B7647-4E27-4F84-A6B1-C8DE81D945ED}" destId="{365599C5-DC9B-475A-B283-FD47EFE87E53}" srcOrd="1" destOrd="0" presId="urn:microsoft.com/office/officeart/2005/8/layout/target3"/>
    <dgm:cxn modelId="{89305D9A-C59B-4156-80C1-1FA5EB934420}" type="presParOf" srcId="{0F3B7647-4E27-4F84-A6B1-C8DE81D945ED}" destId="{6D77B669-7A58-4BA5-8A20-B294096ACEE2}" srcOrd="2" destOrd="0" presId="urn:microsoft.com/office/officeart/2005/8/layout/target3"/>
    <dgm:cxn modelId="{FF205B28-31CC-4525-926C-39C2F0465F99}" type="presParOf" srcId="{0F3B7647-4E27-4F84-A6B1-C8DE81D945ED}" destId="{4D6D30D2-E4CB-467F-B3D9-859309F40909}" srcOrd="3" destOrd="0" presId="urn:microsoft.com/office/officeart/2005/8/layout/target3"/>
    <dgm:cxn modelId="{22B5418D-C21F-4B68-B660-1AEB97B907BC}" type="presParOf" srcId="{0F3B7647-4E27-4F84-A6B1-C8DE81D945ED}" destId="{18A7C13C-3412-495A-B672-117D6863806E}" srcOrd="4" destOrd="0" presId="urn:microsoft.com/office/officeart/2005/8/layout/target3"/>
    <dgm:cxn modelId="{CB6B0AB8-8ECF-409F-9726-0C8ABF9EA30E}" type="presParOf" srcId="{0F3B7647-4E27-4F84-A6B1-C8DE81D945ED}" destId="{737B7360-F9F8-4E3E-9351-671F0BF7B235}" srcOrd="5" destOrd="0" presId="urn:microsoft.com/office/officeart/2005/8/layout/target3"/>
    <dgm:cxn modelId="{E85F9EE4-F87F-46A6-87C4-97FF2154E865}" type="presParOf" srcId="{0F3B7647-4E27-4F84-A6B1-C8DE81D945ED}" destId="{D89DBECB-987C-4B63-BF8B-986D1F47A442}" srcOrd="6" destOrd="0" presId="urn:microsoft.com/office/officeart/2005/8/layout/target3"/>
    <dgm:cxn modelId="{BEAB6B39-E0E9-4E23-B45F-0A8F19498263}" type="presParOf" srcId="{0F3B7647-4E27-4F84-A6B1-C8DE81D945ED}" destId="{BB965D5F-4AC5-438B-8423-9283BA1B269C}" srcOrd="7" destOrd="0" presId="urn:microsoft.com/office/officeart/2005/8/layout/target3"/>
    <dgm:cxn modelId="{550B9731-F69B-4B10-A9F1-259FF8CBE955}" type="presParOf" srcId="{0F3B7647-4E27-4F84-A6B1-C8DE81D945ED}" destId="{63DF76E5-6D7A-40FA-8F0A-0630B5ED7305}" srcOrd="8" destOrd="0" presId="urn:microsoft.com/office/officeart/2005/8/layout/target3"/>
    <dgm:cxn modelId="{4B2F71E4-163A-48CB-9DE0-0013BC8A5A68}" type="presParOf" srcId="{0F3B7647-4E27-4F84-A6B1-C8DE81D945ED}" destId="{6271F7BF-F53D-498B-9E5D-4772A01F4BB5}" srcOrd="9" destOrd="0" presId="urn:microsoft.com/office/officeart/2005/8/layout/target3"/>
    <dgm:cxn modelId="{4D795381-1E6C-46A6-A92C-B064F611FCCE}" type="presParOf" srcId="{0F3B7647-4E27-4F84-A6B1-C8DE81D945ED}" destId="{901C6BE2-5B0B-45C9-9FDF-D98275251B32}" srcOrd="10" destOrd="0" presId="urn:microsoft.com/office/officeart/2005/8/layout/target3"/>
    <dgm:cxn modelId="{905594DC-5719-4BEB-9C6D-73C254537A71}" type="presParOf" srcId="{0F3B7647-4E27-4F84-A6B1-C8DE81D945ED}" destId="{4937CAEA-4FFE-49E2-95BB-1F4D9F6632E8}" srcOrd="11" destOrd="0" presId="urn:microsoft.com/office/officeart/2005/8/layout/target3"/>
    <dgm:cxn modelId="{746D1ACC-DDD7-44BF-BCF3-8E9DA0D321FA}" type="presParOf" srcId="{0F3B7647-4E27-4F84-A6B1-C8DE81D945ED}" destId="{36C59431-B142-4E67-9071-AFA6D6296F07}" srcOrd="12" destOrd="0" presId="urn:microsoft.com/office/officeart/2005/8/layout/target3"/>
    <dgm:cxn modelId="{56CCD2B8-2DCB-4061-96E0-1D990F9D91FA}" type="presParOf" srcId="{0F3B7647-4E27-4F84-A6B1-C8DE81D945ED}" destId="{4B6DDA14-74DD-4A31-91FC-BF3EC24EBADD}" srcOrd="13" destOrd="0" presId="urn:microsoft.com/office/officeart/2005/8/layout/target3"/>
    <dgm:cxn modelId="{97635700-C06C-4856-B8B4-E46650F5F39E}" type="presParOf" srcId="{0F3B7647-4E27-4F84-A6B1-C8DE81D945ED}" destId="{9C49DFE6-F312-422D-9ED1-1B001B7A070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0317C-A90F-41C2-8569-360AEC7F5EB0}">
      <dsp:nvSpPr>
        <dsp:cNvPr id="0" name=""/>
        <dsp:cNvSpPr/>
      </dsp:nvSpPr>
      <dsp:spPr>
        <a:xfrm>
          <a:off x="0" y="430561"/>
          <a:ext cx="4603887" cy="460388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7B669-7A58-4BA5-8A20-B294096ACEE2}">
      <dsp:nvSpPr>
        <dsp:cNvPr id="0" name=""/>
        <dsp:cNvSpPr/>
      </dsp:nvSpPr>
      <dsp:spPr>
        <a:xfrm>
          <a:off x="2243397" y="501599"/>
          <a:ext cx="5371201" cy="46038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REGISTRO CONTABLE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TIEMPO REAL</a:t>
          </a:r>
        </a:p>
      </dsp:txBody>
      <dsp:txXfrm>
        <a:off x="2243397" y="501599"/>
        <a:ext cx="2685600" cy="1381169"/>
      </dsp:txXfrm>
    </dsp:sp>
    <dsp:sp modelId="{18A7C13C-3412-495A-B672-117D6863806E}">
      <dsp:nvSpPr>
        <dsp:cNvPr id="0" name=""/>
        <dsp:cNvSpPr/>
      </dsp:nvSpPr>
      <dsp:spPr>
        <a:xfrm>
          <a:off x="805681" y="1811731"/>
          <a:ext cx="2992523" cy="299252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B7360-F9F8-4E3E-9351-671F0BF7B235}">
      <dsp:nvSpPr>
        <dsp:cNvPr id="0" name=""/>
        <dsp:cNvSpPr/>
      </dsp:nvSpPr>
      <dsp:spPr>
        <a:xfrm>
          <a:off x="2301943" y="1811731"/>
          <a:ext cx="5371201" cy="29925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PENSAMIENTO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SOCIAL</a:t>
          </a:r>
        </a:p>
      </dsp:txBody>
      <dsp:txXfrm>
        <a:off x="2301943" y="1811731"/>
        <a:ext cx="2685600" cy="1381164"/>
      </dsp:txXfrm>
    </dsp:sp>
    <dsp:sp modelId="{BB965D5F-4AC5-438B-8423-9283BA1B269C}">
      <dsp:nvSpPr>
        <dsp:cNvPr id="0" name=""/>
        <dsp:cNvSpPr/>
      </dsp:nvSpPr>
      <dsp:spPr>
        <a:xfrm>
          <a:off x="1611361" y="3192895"/>
          <a:ext cx="1381164" cy="1381164"/>
        </a:xfrm>
        <a:prstGeom prst="pie">
          <a:avLst>
            <a:gd name="adj1" fmla="val 5400000"/>
            <a:gd name="adj2" fmla="val 1620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F76E5-6D7A-40FA-8F0A-0630B5ED7305}">
      <dsp:nvSpPr>
        <dsp:cNvPr id="0" name=""/>
        <dsp:cNvSpPr/>
      </dsp:nvSpPr>
      <dsp:spPr>
        <a:xfrm>
          <a:off x="2301943" y="3192895"/>
          <a:ext cx="5371201" cy="13811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Cultural</a:t>
          </a:r>
        </a:p>
      </dsp:txBody>
      <dsp:txXfrm>
        <a:off x="2301943" y="3192895"/>
        <a:ext cx="2685600" cy="1381164"/>
      </dsp:txXfrm>
    </dsp:sp>
    <dsp:sp modelId="{901C6BE2-5B0B-45C9-9FDF-D98275251B32}">
      <dsp:nvSpPr>
        <dsp:cNvPr id="0" name=""/>
        <dsp:cNvSpPr/>
      </dsp:nvSpPr>
      <dsp:spPr>
        <a:xfrm>
          <a:off x="4987544" y="430561"/>
          <a:ext cx="2685600" cy="13811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b="1" kern="1200" dirty="0">
              <a:solidFill>
                <a:schemeClr val="accent5">
                  <a:lumMod val="50000"/>
                </a:schemeClr>
              </a:solidFill>
            </a:rPr>
            <a:t>Jorge Tua Preda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b="1" kern="1200" dirty="0">
              <a:solidFill>
                <a:schemeClr val="accent5">
                  <a:lumMod val="50000"/>
                </a:schemeClr>
              </a:solidFill>
            </a:rPr>
            <a:t>Estatuto Tributario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b="1" kern="1200" dirty="0">
              <a:solidFill>
                <a:schemeClr val="accent5">
                  <a:lumMod val="50000"/>
                </a:schemeClr>
              </a:solidFill>
            </a:rPr>
            <a:t>Código de Comercio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b="1" kern="1200" dirty="0">
              <a:solidFill>
                <a:schemeClr val="accent5">
                  <a:lumMod val="50000"/>
                </a:schemeClr>
              </a:solidFill>
            </a:rPr>
            <a:t>Informes Integrales</a:t>
          </a:r>
        </a:p>
      </dsp:txBody>
      <dsp:txXfrm>
        <a:off x="4987544" y="430561"/>
        <a:ext cx="2685600" cy="1381169"/>
      </dsp:txXfrm>
    </dsp:sp>
    <dsp:sp modelId="{36C59431-B142-4E67-9071-AFA6D6296F07}">
      <dsp:nvSpPr>
        <dsp:cNvPr id="0" name=""/>
        <dsp:cNvSpPr/>
      </dsp:nvSpPr>
      <dsp:spPr>
        <a:xfrm>
          <a:off x="4899725" y="1846122"/>
          <a:ext cx="2685600" cy="13811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285750" lvl="1" indent="-28575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6400" kern="1200" dirty="0"/>
        </a:p>
      </dsp:txBody>
      <dsp:txXfrm>
        <a:off x="4899725" y="1846122"/>
        <a:ext cx="2685600" cy="1381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1FFD-2492-BC42-B2FF-D3A6D95187F3}" type="datetimeFigureOut">
              <a:rPr lang="es-ES" smtClean="0"/>
              <a:t>10/12/2019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3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1FFD-2492-BC42-B2FF-D3A6D95187F3}" type="datetimeFigureOut">
              <a:rPr lang="es-ES" smtClean="0"/>
              <a:t>10/12/2019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48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1FFD-2492-BC42-B2FF-D3A6D95187F3}" type="datetimeFigureOut">
              <a:rPr lang="es-ES" smtClean="0"/>
              <a:t>10/12/2019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75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1FFD-2492-BC42-B2FF-D3A6D95187F3}" type="datetimeFigureOut">
              <a:rPr lang="es-ES" smtClean="0"/>
              <a:t>10/12/2019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45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1FFD-2492-BC42-B2FF-D3A6D95187F3}" type="datetimeFigureOut">
              <a:rPr lang="es-ES" smtClean="0"/>
              <a:t>10/12/2019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6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1FFD-2492-BC42-B2FF-D3A6D95187F3}" type="datetimeFigureOut">
              <a:rPr lang="es-ES" smtClean="0"/>
              <a:t>10/12/2019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64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1FFD-2492-BC42-B2FF-D3A6D95187F3}" type="datetimeFigureOut">
              <a:rPr lang="es-ES" smtClean="0"/>
              <a:t>10/12/2019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48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1FFD-2492-BC42-B2FF-D3A6D95187F3}" type="datetimeFigureOut">
              <a:rPr lang="es-ES" smtClean="0"/>
              <a:t>10/12/2019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18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1FFD-2492-BC42-B2FF-D3A6D95187F3}" type="datetimeFigureOut">
              <a:rPr lang="es-ES" smtClean="0"/>
              <a:t>10/12/2019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03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1FFD-2492-BC42-B2FF-D3A6D95187F3}" type="datetimeFigureOut">
              <a:rPr lang="es-ES" smtClean="0"/>
              <a:t>10/12/2019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89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1FFD-2492-BC42-B2FF-D3A6D95187F3}" type="datetimeFigureOut">
              <a:rPr lang="es-ES" smtClean="0"/>
              <a:t>10/12/2019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30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A1FFD-2492-BC42-B2FF-D3A6D95187F3}" type="datetimeFigureOut">
              <a:rPr lang="es-ES" smtClean="0"/>
              <a:t>10/12/2019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33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n.gov.co/" TargetMode="External"/><Relationship Id="rId2" Type="http://schemas.openxmlformats.org/officeDocument/2006/relationships/hyperlink" Target="http://www.contabilidadonline.c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023" y="-1"/>
            <a:ext cx="9203766" cy="71120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743" y="5027430"/>
            <a:ext cx="9144000" cy="836706"/>
          </a:xfrm>
        </p:spPr>
        <p:txBody>
          <a:bodyPr>
            <a:normAutofit fontScale="90000"/>
          </a:bodyPr>
          <a:lstStyle/>
          <a:p>
            <a:r>
              <a:rPr lang="es-ES" sz="27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 Social del Contador Publico desde su proceso de formación para fortalecer la Gestión Contable de microempresarios en la localidad de suba rincón Bogotá</a:t>
            </a:r>
            <a:br>
              <a:rPr lang="es-ES" sz="27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2800" b="1" dirty="0"/>
              <a:t>Nadia Greer Ávila Sánchez</a:t>
            </a:r>
            <a:br>
              <a:rPr lang="es-CO" sz="2800" b="1" dirty="0"/>
            </a:br>
            <a:br>
              <a:rPr lang="es-ES" sz="27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7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UNIMINUTO UVD</a:t>
            </a:r>
            <a:br>
              <a:rPr lang="es-ES" b="1" dirty="0">
                <a:solidFill>
                  <a:srgbClr val="1144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sz="3500" b="1" dirty="0">
              <a:solidFill>
                <a:srgbClr val="1144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57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9C143AE-AD89-4159-8F96-4E580F100984}"/>
              </a:ext>
            </a:extLst>
          </p:cNvPr>
          <p:cNvSpPr txBox="1">
            <a:spLocks/>
          </p:cNvSpPr>
          <p:nvPr/>
        </p:nvSpPr>
        <p:spPr>
          <a:xfrm>
            <a:off x="-1467728" y="0"/>
            <a:ext cx="6858000" cy="5563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id="{7C49385A-AE47-465B-A451-9A2AA6C7AA34}"/>
              </a:ext>
            </a:extLst>
          </p:cNvPr>
          <p:cNvSpPr/>
          <p:nvPr/>
        </p:nvSpPr>
        <p:spPr>
          <a:xfrm>
            <a:off x="191901" y="1205195"/>
            <a:ext cx="8952099" cy="1622411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CREACION ESAL  HUMANISMO EMPRESARIAL POR EL INVESTIGADOR CONTABLE</a:t>
            </a:r>
          </a:p>
          <a:p>
            <a:pPr algn="ctr"/>
            <a:endParaRPr lang="es-CO" dirty="0">
              <a:solidFill>
                <a:schemeClr val="bg1"/>
              </a:solidFill>
            </a:endParaRPr>
          </a:p>
          <a:p>
            <a:pPr algn="ctr"/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b="1" dirty="0">
                <a:solidFill>
                  <a:schemeClr val="bg1"/>
                </a:solidFill>
              </a:rPr>
              <a:t>REPLICA REGIONAL</a:t>
            </a:r>
          </a:p>
          <a:p>
            <a:pPr algn="ctr"/>
            <a:endParaRPr lang="es-CO" b="1" dirty="0">
              <a:solidFill>
                <a:schemeClr val="bg1"/>
              </a:solidFill>
            </a:endParaRP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VOLUNTARIADO PROFESIONAL CERTIFICADO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CEC5C8-C1D0-4C29-8D53-6ED204908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" y="2990567"/>
            <a:ext cx="1809750" cy="32194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3E3CE3-EACC-49BA-A815-5D770C8D9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203" y="2990567"/>
            <a:ext cx="3492511" cy="383783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B04EBF3-4123-4F17-9F73-AE8D24C4C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773" y="3109257"/>
            <a:ext cx="26860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1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0777395-A4CB-453A-9AC4-11E414BA1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448973"/>
            <a:ext cx="2787613" cy="22508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3D8495D-2D32-4544-B479-72E05A446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603" y="914400"/>
            <a:ext cx="3314700" cy="42672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0B4D3BF-7637-4BA9-806B-975C5BF1ECA0}"/>
              </a:ext>
            </a:extLst>
          </p:cNvPr>
          <p:cNvSpPr txBox="1">
            <a:spLocks/>
          </p:cNvSpPr>
          <p:nvPr/>
        </p:nvSpPr>
        <p:spPr>
          <a:xfrm>
            <a:off x="-2828925" y="0"/>
            <a:ext cx="6858000" cy="5563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</a:p>
        </p:txBody>
      </p:sp>
    </p:spTree>
    <p:extLst>
      <p:ext uri="{BB962C8B-B14F-4D97-AF65-F5344CB8AC3E}">
        <p14:creationId xmlns:p14="http://schemas.microsoft.com/office/powerpoint/2010/main" val="96750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2D02B0A-96D1-4BB5-8A97-53760DE53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105313"/>
              </p:ext>
            </p:extLst>
          </p:nvPr>
        </p:nvGraphicFramePr>
        <p:xfrm>
          <a:off x="735427" y="1083213"/>
          <a:ext cx="7673145" cy="5465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FBC7E9B-6258-4ED5-A766-F74D1B20ED3E}"/>
              </a:ext>
            </a:extLst>
          </p:cNvPr>
          <p:cNvSpPr txBox="1"/>
          <p:nvPr/>
        </p:nvSpPr>
        <p:spPr>
          <a:xfrm>
            <a:off x="6231988" y="3097461"/>
            <a:ext cx="1555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FUNDACION </a:t>
            </a:r>
          </a:p>
          <a:p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HUMANISMO </a:t>
            </a:r>
          </a:p>
          <a:p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EMPRESARIAL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BDB9FD-662B-42B5-AB2B-D68E13CEE304}"/>
              </a:ext>
            </a:extLst>
          </p:cNvPr>
          <p:cNvSpPr txBox="1"/>
          <p:nvPr/>
        </p:nvSpPr>
        <p:spPr>
          <a:xfrm>
            <a:off x="5898916" y="4638176"/>
            <a:ext cx="2273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RESPONSABILIDAD</a:t>
            </a:r>
          </a:p>
          <a:p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SOCIAL EMPRESARIAL</a:t>
            </a:r>
          </a:p>
        </p:txBody>
      </p:sp>
    </p:spTree>
    <p:extLst>
      <p:ext uri="{BB962C8B-B14F-4D97-AF65-F5344CB8AC3E}">
        <p14:creationId xmlns:p14="http://schemas.microsoft.com/office/powerpoint/2010/main" val="117509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422" y="826951"/>
            <a:ext cx="6858000" cy="556371"/>
          </a:xfrm>
        </p:spPr>
        <p:txBody>
          <a:bodyPr>
            <a:noAutofit/>
          </a:bodyPr>
          <a:lstStyle/>
          <a:p>
            <a:pPr algn="r"/>
            <a:r>
              <a:rPr lang="es-ES" sz="32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Referencias Bibliográficas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089E494-6A5C-46DE-A6A4-6C2A91522723}"/>
              </a:ext>
            </a:extLst>
          </p:cNvPr>
          <p:cNvSpPr txBox="1">
            <a:spLocks/>
          </p:cNvSpPr>
          <p:nvPr/>
        </p:nvSpPr>
        <p:spPr>
          <a:xfrm>
            <a:off x="457200" y="2283655"/>
            <a:ext cx="8229600" cy="4103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dirty="0">
              <a:solidFill>
                <a:srgbClr val="11447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E24567-9C44-459A-ACC6-302CACDEF047}"/>
              </a:ext>
            </a:extLst>
          </p:cNvPr>
          <p:cNvSpPr txBox="1"/>
          <p:nvPr/>
        </p:nvSpPr>
        <p:spPr>
          <a:xfrm>
            <a:off x="665825" y="1794333"/>
            <a:ext cx="84781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1200" b="1" dirty="0"/>
          </a:p>
          <a:p>
            <a:r>
              <a:rPr lang="es-CO" sz="1200" dirty="0"/>
              <a:t>Cámara de Comercio (2007). </a:t>
            </a:r>
            <a:r>
              <a:rPr lang="es-CO" sz="1200" i="1" dirty="0"/>
              <a:t>Perfil económico y social localidad Suba. Bogotá, </a:t>
            </a:r>
            <a:r>
              <a:rPr lang="es-CO" sz="1200" dirty="0"/>
              <a:t>Colombia,  julio de 2007. Legis. p. 7.</a:t>
            </a:r>
          </a:p>
          <a:p>
            <a:r>
              <a:rPr lang="es-CO" sz="1200" dirty="0"/>
              <a:t>Catacora, F. (2007).</a:t>
            </a:r>
            <a:r>
              <a:rPr lang="es-CO" sz="1200" i="1" dirty="0"/>
              <a:t> Sistemas y Procedimientos Contables</a:t>
            </a:r>
            <a:r>
              <a:rPr lang="es-CO" sz="1200" dirty="0"/>
              <a:t>. Editorial McGraw Hill, Caracas.  p. 71</a:t>
            </a:r>
          </a:p>
          <a:p>
            <a:r>
              <a:rPr lang="es-CO" sz="1200" dirty="0"/>
              <a:t>ContabilidadOnline. (2019). Recuperado de </a:t>
            </a:r>
            <a:r>
              <a:rPr lang="es-CO" sz="1200" dirty="0">
                <a:hlinkClick r:id="rId2"/>
              </a:rPr>
              <a:t>http://www.contabilidadonline.co/</a:t>
            </a:r>
            <a:endParaRPr lang="es-CO" sz="1200" dirty="0"/>
          </a:p>
          <a:p>
            <a:r>
              <a:rPr lang="es-CO" sz="1200" dirty="0"/>
              <a:t>Dirección General de Impuestos Nacionales (DIAN, 2017).Recuperado de  </a:t>
            </a:r>
            <a:r>
              <a:rPr lang="es-CO" sz="1200" dirty="0">
                <a:hlinkClick r:id="rId3"/>
              </a:rPr>
              <a:t>https://www.dian.gov.co/</a:t>
            </a:r>
            <a:endParaRPr lang="es-CO" sz="1200" dirty="0"/>
          </a:p>
          <a:p>
            <a:r>
              <a:rPr lang="es-CO" sz="1200" dirty="0"/>
              <a:t>Elizondo L. Arturo (2002). </a:t>
            </a:r>
            <a:r>
              <a:rPr lang="es-CO" sz="1200" i="1" dirty="0"/>
              <a:t>Metodología de la Investigación Contable, International </a:t>
            </a:r>
            <a:r>
              <a:rPr lang="es-CO" sz="1200" dirty="0"/>
              <a:t>Thompson, México. p. 71</a:t>
            </a:r>
          </a:p>
          <a:p>
            <a:r>
              <a:rPr lang="es-CO" sz="1200" dirty="0"/>
              <a:t>Estatuto Tributario (ET). 2018. Edición 25, Bogotá, Colombia, 2018. Leguis</a:t>
            </a:r>
          </a:p>
          <a:p>
            <a:r>
              <a:rPr lang="es-CO" sz="1200" dirty="0"/>
              <a:t>García, R. (2009). </a:t>
            </a:r>
            <a:r>
              <a:rPr lang="es-CO" sz="1200" i="1" dirty="0"/>
              <a:t>Constructores de la nueva Colombia</a:t>
            </a:r>
            <a:r>
              <a:rPr lang="es-CO" sz="1200" dirty="0"/>
              <a:t>.p.75</a:t>
            </a:r>
          </a:p>
          <a:p>
            <a:r>
              <a:rPr lang="es-CO" sz="1200" dirty="0"/>
              <a:t>García R. (2015). </a:t>
            </a:r>
            <a:r>
              <a:rPr lang="es-CO" sz="1200" i="1" dirty="0"/>
              <a:t>Pueblito blanco</a:t>
            </a:r>
            <a:r>
              <a:rPr lang="es-CO" sz="1200" dirty="0"/>
              <a:t>. pp.213-214</a:t>
            </a:r>
          </a:p>
          <a:p>
            <a:r>
              <a:rPr lang="es-CO" sz="1200" dirty="0"/>
              <a:t>Lederman. N , Pienknagura S y Rigoli, J.(2014). Emprendimiento en América Latina. </a:t>
            </a:r>
            <a:r>
              <a:rPr lang="es-CO" sz="1200" i="1" dirty="0"/>
              <a:t>Muchas empresas y poca innovación</a:t>
            </a:r>
            <a:r>
              <a:rPr lang="es-CO" sz="1200" dirty="0"/>
              <a:t>.</a:t>
            </a:r>
          </a:p>
          <a:p>
            <a:r>
              <a:rPr lang="es-CO" sz="1200" dirty="0"/>
              <a:t>             Banco Mundial, Washington,D.C. Par. 3-6</a:t>
            </a:r>
          </a:p>
          <a:p>
            <a:r>
              <a:rPr lang="es-CO" sz="1200" dirty="0"/>
              <a:t>Ley 1314 (2009). </a:t>
            </a:r>
            <a:r>
              <a:rPr lang="es-CO" sz="1200" i="1" dirty="0"/>
              <a:t>Diario oficial 47.409</a:t>
            </a:r>
            <a:r>
              <a:rPr lang="es-CO" sz="1200" dirty="0"/>
              <a:t>. 13 julio de 2009.</a:t>
            </a:r>
          </a:p>
          <a:p>
            <a:r>
              <a:rPr lang="es-CO" sz="1200" dirty="0"/>
              <a:t>López L. y Arboleda Mónica (2016). Memorias de Investigación. IV Jornadas Nacionales  de grupos &amp; semilleros de investigación. </a:t>
            </a:r>
          </a:p>
          <a:p>
            <a:r>
              <a:rPr lang="es-CO" sz="1200" dirty="0"/>
              <a:t>             </a:t>
            </a:r>
            <a:r>
              <a:rPr lang="es-CO" sz="1200" i="1" dirty="0"/>
              <a:t>Practica de responsabilidad social: educando para el ejercicio de la ciudadana</a:t>
            </a:r>
            <a:r>
              <a:rPr lang="es-CO" sz="1200" dirty="0"/>
              <a:t>. Ed. 3. Panamericana formas &amp; impresos.</a:t>
            </a:r>
          </a:p>
          <a:p>
            <a:r>
              <a:rPr lang="es-CO" sz="1200" dirty="0"/>
              <a:t>             Sede Bello. Colombia. pp. 475-480.</a:t>
            </a:r>
          </a:p>
          <a:p>
            <a:r>
              <a:rPr lang="es-CO" sz="1200" dirty="0"/>
              <a:t>Messina, G. (2001). Modelos de formación en las microempresas: en busca de una   tipología. </a:t>
            </a:r>
            <a:r>
              <a:rPr lang="es-CO" sz="1200" i="1" dirty="0"/>
              <a:t>Los jóvenes y el trabajo. La</a:t>
            </a:r>
          </a:p>
          <a:p>
            <a:r>
              <a:rPr lang="es-CO" sz="1200" i="1" dirty="0"/>
              <a:t>             educación frente a la exclusión social</a:t>
            </a:r>
            <a:r>
              <a:rPr lang="es-CO" sz="1200" dirty="0"/>
              <a:t>. pp. 401-428.</a:t>
            </a:r>
          </a:p>
          <a:p>
            <a:r>
              <a:rPr lang="es-CO" sz="1200" dirty="0"/>
              <a:t>Sánchez, J. I. J. (2017). </a:t>
            </a:r>
            <a:r>
              <a:rPr lang="es-CO" sz="1200" i="1" dirty="0"/>
              <a:t>Nuevas modalidades de financiación para microempresas</a:t>
            </a:r>
            <a:r>
              <a:rPr lang="es-CO" sz="1200" dirty="0"/>
              <a:t>.  Puente, 8(2), Pág. 61-72.</a:t>
            </a:r>
          </a:p>
          <a:p>
            <a:r>
              <a:rPr lang="es-CO" sz="1200" dirty="0"/>
              <a:t>Vallaeys, F. (2003). </a:t>
            </a:r>
            <a:r>
              <a:rPr lang="es-CO" sz="1200" i="1" dirty="0"/>
              <a:t>Orientaciones en la enseñanza de la ética, el capital social y el</a:t>
            </a:r>
            <a:r>
              <a:rPr lang="es-CO" sz="1200" dirty="0"/>
              <a:t> </a:t>
            </a:r>
            <a:r>
              <a:rPr lang="es-CO" sz="1200" i="1" dirty="0"/>
              <a:t>desarrollo en universidades latinoamericanas. </a:t>
            </a:r>
          </a:p>
          <a:p>
            <a:r>
              <a:rPr lang="es-CO" sz="1200" i="1" dirty="0"/>
              <a:t>             Revista Venezolana de    gerencia, volumen (8), </a:t>
            </a:r>
            <a:r>
              <a:rPr lang="es-CO" sz="1200" dirty="0"/>
              <a:t>p.38- 73 </a:t>
            </a:r>
          </a:p>
        </p:txBody>
      </p:sp>
    </p:spTree>
    <p:extLst>
      <p:ext uri="{BB962C8B-B14F-4D97-AF65-F5344CB8AC3E}">
        <p14:creationId xmlns:p14="http://schemas.microsoft.com/office/powerpoint/2010/main" val="358871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7176" y="967628"/>
            <a:ext cx="6858000" cy="556371"/>
          </a:xfrm>
        </p:spPr>
        <p:txBody>
          <a:bodyPr>
            <a:noAutofit/>
          </a:bodyPr>
          <a:lstStyle/>
          <a:p>
            <a:pPr algn="r"/>
            <a:r>
              <a:rPr lang="es-ES" sz="32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83655"/>
            <a:ext cx="8229600" cy="41030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dirty="0">
              <a:solidFill>
                <a:srgbClr val="114472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C5F146-5FFC-4176-ADF2-74369F5D7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" y="1245813"/>
            <a:ext cx="2842796" cy="267525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C9F92C1-5718-44EC-A0CD-BC8A3FFC1E98}"/>
              </a:ext>
            </a:extLst>
          </p:cNvPr>
          <p:cNvSpPr txBox="1"/>
          <p:nvPr/>
        </p:nvSpPr>
        <p:spPr>
          <a:xfrm>
            <a:off x="381456" y="4014590"/>
            <a:ext cx="523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Fuente: Elaboración propia a partir de Lederman N, Pienknagura S &amp; Rigoli J (2014</a:t>
            </a:r>
            <a:r>
              <a:rPr lang="es-CO" dirty="0"/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8D7108-184B-4190-B504-FCA12C675CA6}"/>
              </a:ext>
            </a:extLst>
          </p:cNvPr>
          <p:cNvSpPr txBox="1"/>
          <p:nvPr/>
        </p:nvSpPr>
        <p:spPr>
          <a:xfrm>
            <a:off x="241972" y="4826675"/>
            <a:ext cx="28499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rgbClr val="002060"/>
                </a:solidFill>
              </a:rPr>
              <a:t>Las microempresas son el motor del crecimiento y desarrollo de las economías del mundo. Lederman,  N </a:t>
            </a:r>
            <a:r>
              <a:rPr lang="es-CO" dirty="0"/>
              <a:t> , </a:t>
            </a:r>
            <a:r>
              <a:rPr lang="es-CO" dirty="0">
                <a:solidFill>
                  <a:srgbClr val="002060"/>
                </a:solidFill>
              </a:rPr>
              <a:t>Pienknagura  S y  Rigoli,</a:t>
            </a:r>
          </a:p>
          <a:p>
            <a:pPr algn="just"/>
            <a:r>
              <a:rPr lang="es-CO" dirty="0">
                <a:solidFill>
                  <a:srgbClr val="002060"/>
                </a:solidFill>
              </a:rPr>
              <a:t> J.( (2014)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7E20499-1741-4B59-AA1D-A87F1ECEC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428" y="1245813"/>
            <a:ext cx="2649160" cy="267525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FB7703D-2D67-43D6-9EEA-572E68FBFA0F}"/>
              </a:ext>
            </a:extLst>
          </p:cNvPr>
          <p:cNvSpPr txBox="1"/>
          <p:nvPr/>
        </p:nvSpPr>
        <p:spPr>
          <a:xfrm>
            <a:off x="3211382" y="5157017"/>
            <a:ext cx="2825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dirty="0">
                <a:solidFill>
                  <a:srgbClr val="002060"/>
                </a:solidFill>
              </a:rPr>
              <a:t>En  América  Latina general </a:t>
            </a:r>
          </a:p>
          <a:p>
            <a:pPr algn="just"/>
            <a:r>
              <a:rPr lang="es-CO" dirty="0">
                <a:solidFill>
                  <a:srgbClr val="002060"/>
                </a:solidFill>
              </a:rPr>
              <a:t>el 90 % tejido empresarial y </a:t>
            </a:r>
          </a:p>
          <a:p>
            <a:pPr algn="just"/>
            <a:r>
              <a:rPr lang="es-CO" dirty="0">
                <a:solidFill>
                  <a:srgbClr val="002060"/>
                </a:solidFill>
              </a:rPr>
              <a:t>suponen  el  28 %  PIB </a:t>
            </a:r>
          </a:p>
          <a:p>
            <a:endParaRPr lang="es-CO" dirty="0">
              <a:solidFill>
                <a:srgbClr val="00206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346BC3F-8EBB-4209-B945-6F593B7E4EA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825672" y="1516273"/>
            <a:ext cx="3069213" cy="224537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55F36B-4878-4F05-89BF-1150F2EE9E8E}"/>
              </a:ext>
            </a:extLst>
          </p:cNvPr>
          <p:cNvSpPr txBox="1"/>
          <p:nvPr/>
        </p:nvSpPr>
        <p:spPr>
          <a:xfrm>
            <a:off x="5824715" y="3783757"/>
            <a:ext cx="326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Fuente: Elaboración propia a partir de Confecámaras, 2017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678E8D-926F-48A3-8079-8E37BC99E068}"/>
              </a:ext>
            </a:extLst>
          </p:cNvPr>
          <p:cNvSpPr txBox="1"/>
          <p:nvPr/>
        </p:nvSpPr>
        <p:spPr>
          <a:xfrm>
            <a:off x="6074963" y="4923749"/>
            <a:ext cx="296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rgbClr val="002060"/>
                </a:solidFill>
              </a:rPr>
              <a:t>En Colombia  fuentes de desarrollo y generación de ingresos, independencia y  emprendimiento</a:t>
            </a:r>
            <a:r>
              <a:rPr lang="es-C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7176" y="967628"/>
            <a:ext cx="6858000" cy="556371"/>
          </a:xfrm>
        </p:spPr>
        <p:txBody>
          <a:bodyPr>
            <a:noAutofit/>
          </a:bodyPr>
          <a:lstStyle/>
          <a:p>
            <a:pPr algn="r"/>
            <a:r>
              <a:rPr lang="es-ES" sz="32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Formulación de la pregunta problema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CB7857C-7ACE-4B2B-92B7-91B150C53A6A}"/>
              </a:ext>
            </a:extLst>
          </p:cNvPr>
          <p:cNvSpPr txBox="1">
            <a:spLocks/>
          </p:cNvSpPr>
          <p:nvPr/>
        </p:nvSpPr>
        <p:spPr>
          <a:xfrm>
            <a:off x="457200" y="2283655"/>
            <a:ext cx="8229600" cy="4103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dirty="0">
              <a:solidFill>
                <a:srgbClr val="114472"/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000579D-8217-4543-B03F-468824276A07}"/>
              </a:ext>
            </a:extLst>
          </p:cNvPr>
          <p:cNvSpPr/>
          <p:nvPr/>
        </p:nvSpPr>
        <p:spPr>
          <a:xfrm>
            <a:off x="288465" y="1693413"/>
            <a:ext cx="3688950" cy="95049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s-CO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PREGUNTA PROBLEMA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4E53F28A-9DB8-456E-BE57-A6F07BEF00B6}"/>
              </a:ext>
            </a:extLst>
          </p:cNvPr>
          <p:cNvSpPr/>
          <p:nvPr/>
        </p:nvSpPr>
        <p:spPr>
          <a:xfrm>
            <a:off x="1289298" y="2891128"/>
            <a:ext cx="1395755" cy="1117923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D9A1AC9-EBAD-4F12-8780-B0E6800A5D9D}"/>
              </a:ext>
            </a:extLst>
          </p:cNvPr>
          <p:cNvSpPr/>
          <p:nvPr/>
        </p:nvSpPr>
        <p:spPr>
          <a:xfrm>
            <a:off x="65751" y="4214093"/>
            <a:ext cx="4134378" cy="238818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es-CO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¿Cómo generar una estrategia que permita a los microempresarios de la localidad de Suba Barrio Suba Centro mantener actualizado sus registros contables y financieros de manera organizada y en tiempo real?</a:t>
            </a:r>
            <a:r>
              <a:rPr lang="es-CO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O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93DC730-2E02-4865-A9B3-30F199B8B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482" y="1642408"/>
            <a:ext cx="4078318" cy="473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8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5E4CBD4B-0518-4C92-A271-90FAA18D4EFC}"/>
              </a:ext>
            </a:extLst>
          </p:cNvPr>
          <p:cNvSpPr/>
          <p:nvPr/>
        </p:nvSpPr>
        <p:spPr>
          <a:xfrm>
            <a:off x="0" y="1188808"/>
            <a:ext cx="9330431" cy="5464035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7176" y="950518"/>
            <a:ext cx="6858000" cy="556371"/>
          </a:xfrm>
        </p:spPr>
        <p:txBody>
          <a:bodyPr>
            <a:noAutofit/>
          </a:bodyPr>
          <a:lstStyle/>
          <a:p>
            <a:pPr algn="r"/>
            <a:r>
              <a:rPr lang="es-ES" sz="32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985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dirty="0">
              <a:solidFill>
                <a:srgbClr val="114472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0AA95D2-7B36-49A0-9856-F67EAA6F45E5}"/>
              </a:ext>
            </a:extLst>
          </p:cNvPr>
          <p:cNvSpPr/>
          <p:nvPr/>
        </p:nvSpPr>
        <p:spPr>
          <a:xfrm>
            <a:off x="95095" y="1440070"/>
            <a:ext cx="2449423" cy="51087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OBJETIVO GENERAL</a:t>
            </a:r>
          </a:p>
          <a:p>
            <a:pPr algn="ctr"/>
            <a:endParaRPr lang="es-CO" dirty="0"/>
          </a:p>
          <a:p>
            <a:pPr algn="ctr"/>
            <a:endParaRPr lang="es-CO" dirty="0"/>
          </a:p>
          <a:p>
            <a:pPr algn="ctr"/>
            <a:endParaRPr lang="es-CO" dirty="0"/>
          </a:p>
          <a:p>
            <a:pPr algn="ctr"/>
            <a:endParaRPr lang="es-CO" dirty="0"/>
          </a:p>
          <a:p>
            <a:pPr algn="ctr"/>
            <a:endParaRPr lang="es-CO" dirty="0"/>
          </a:p>
          <a:p>
            <a:pPr algn="ctr"/>
            <a:endParaRPr lang="es-CO" dirty="0"/>
          </a:p>
          <a:p>
            <a:pPr algn="ctr"/>
            <a:endParaRPr lang="es-CO" dirty="0"/>
          </a:p>
          <a:p>
            <a:pPr algn="ctr"/>
            <a:endParaRPr lang="es-CO" dirty="0"/>
          </a:p>
          <a:p>
            <a:pPr algn="ctr"/>
            <a:endParaRPr lang="es-CO" dirty="0"/>
          </a:p>
          <a:p>
            <a:pPr algn="ctr"/>
            <a:endParaRPr lang="es-CO" dirty="0"/>
          </a:p>
          <a:p>
            <a:pPr algn="ctr"/>
            <a:endParaRPr lang="es-CO" dirty="0"/>
          </a:p>
          <a:p>
            <a:pPr algn="ctr"/>
            <a:endParaRPr lang="es-CO" dirty="0"/>
          </a:p>
          <a:p>
            <a:pPr algn="ctr"/>
            <a:endParaRPr lang="es-CO" dirty="0"/>
          </a:p>
          <a:p>
            <a:pPr algn="ctr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24A775-49BE-4EFC-BCEA-1C7E86EE5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1" y="2418743"/>
            <a:ext cx="2192557" cy="136475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E23CB6A-B7EB-4E17-B55E-AAB1BA4FB3ED}"/>
              </a:ext>
            </a:extLst>
          </p:cNvPr>
          <p:cNvSpPr/>
          <p:nvPr/>
        </p:nvSpPr>
        <p:spPr>
          <a:xfrm>
            <a:off x="296726" y="3914723"/>
            <a:ext cx="2449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00" dirty="0"/>
              <a:t>/search?tbm=isch&amp;sa=1&amp;ei=76KXXfmvG6qB5wKum6PICw&amp;q=generar+una+estrategia&amp;oq=generar+una+estrategia&amp;gs_l=img.3...105530.114630..115313...0.0..3.359.6369.1j40j4j1......0....1..gws-wiz-img.....0..0j0i24j0i67j0i30j0i8i30.w_63t031o-w&amp;ved=0ahUKEwi548jPsIPlAhWqwFkKHa7NCLkQ4dUDCAc&amp;uact=5#imgrc=Mm5ixdpVmH0TgM</a:t>
            </a:r>
            <a:r>
              <a:rPr lang="es-CO" sz="800" dirty="0"/>
              <a:t>: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82672E7-0E64-4FB3-A98A-2FAF1749EB40}"/>
              </a:ext>
            </a:extLst>
          </p:cNvPr>
          <p:cNvSpPr/>
          <p:nvPr/>
        </p:nvSpPr>
        <p:spPr>
          <a:xfrm>
            <a:off x="2651949" y="1506889"/>
            <a:ext cx="1812734" cy="46683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>
              <a:solidFill>
                <a:schemeClr val="tx1"/>
              </a:solidFill>
            </a:endParaRPr>
          </a:p>
          <a:p>
            <a:pPr algn="ctr"/>
            <a:endParaRPr lang="es-CO" sz="2400" b="1" dirty="0">
              <a:solidFill>
                <a:schemeClr val="tx1"/>
              </a:solidFill>
            </a:endParaRPr>
          </a:p>
          <a:p>
            <a:pPr algn="ctr"/>
            <a:endParaRPr lang="es-CO" sz="2400" b="1" dirty="0">
              <a:solidFill>
                <a:schemeClr val="tx1"/>
              </a:solidFill>
            </a:endParaRPr>
          </a:p>
          <a:p>
            <a:pPr algn="ctr"/>
            <a:endParaRPr lang="es-CO" sz="2400" b="1" dirty="0">
              <a:solidFill>
                <a:schemeClr val="tx1"/>
              </a:solidFill>
            </a:endParaRPr>
          </a:p>
          <a:p>
            <a:pPr algn="ctr"/>
            <a:endParaRPr lang="es-CO" sz="2400" b="1" dirty="0">
              <a:solidFill>
                <a:schemeClr val="tx1"/>
              </a:solidFill>
            </a:endParaRPr>
          </a:p>
          <a:p>
            <a:pPr algn="ctr"/>
            <a:r>
              <a:rPr lang="es-CO" sz="2400" b="1" dirty="0">
                <a:solidFill>
                  <a:schemeClr val="tx1"/>
                </a:solidFill>
              </a:rPr>
              <a:t>1.Objetivo Especifico</a:t>
            </a:r>
          </a:p>
          <a:p>
            <a:pPr algn="ctr"/>
            <a:endParaRPr lang="es-CO" sz="2400" b="1" dirty="0">
              <a:solidFill>
                <a:schemeClr val="tx1"/>
              </a:solidFill>
            </a:endParaRPr>
          </a:p>
          <a:p>
            <a:pPr algn="ctr"/>
            <a:endParaRPr lang="es-CO" sz="2400" b="1" dirty="0">
              <a:solidFill>
                <a:schemeClr val="tx1"/>
              </a:solidFill>
            </a:endParaRPr>
          </a:p>
          <a:p>
            <a:pPr algn="ctr"/>
            <a:endParaRPr lang="es-CO" sz="2400" b="1" dirty="0">
              <a:solidFill>
                <a:schemeClr val="tx1"/>
              </a:solidFill>
            </a:endParaRPr>
          </a:p>
          <a:p>
            <a:pPr algn="ctr"/>
            <a:endParaRPr lang="es-CO" sz="2400" b="1" dirty="0">
              <a:solidFill>
                <a:schemeClr val="tx1"/>
              </a:solidFill>
            </a:endParaRPr>
          </a:p>
          <a:p>
            <a:pPr algn="ctr"/>
            <a:endParaRPr lang="es-CO" sz="2400" b="1" dirty="0">
              <a:solidFill>
                <a:schemeClr val="tx1"/>
              </a:solidFill>
            </a:endParaRPr>
          </a:p>
          <a:p>
            <a:pPr algn="ctr"/>
            <a:endParaRPr lang="es-CO" sz="2400" b="1" dirty="0">
              <a:solidFill>
                <a:schemeClr val="tx1"/>
              </a:solidFill>
            </a:endParaRPr>
          </a:p>
          <a:p>
            <a:pPr algn="ctr"/>
            <a:r>
              <a:rPr lang="es-CO" b="1" dirty="0">
                <a:solidFill>
                  <a:schemeClr val="tx1"/>
                </a:solidFill>
              </a:rPr>
              <a:t>Determinar</a:t>
            </a:r>
          </a:p>
          <a:p>
            <a:pPr algn="ctr"/>
            <a:r>
              <a:rPr lang="es-CO" b="1" dirty="0">
                <a:solidFill>
                  <a:schemeClr val="tx1"/>
                </a:solidFill>
              </a:rPr>
              <a:t>Necesidades</a:t>
            </a:r>
          </a:p>
          <a:p>
            <a:pPr algn="ctr"/>
            <a:r>
              <a:rPr lang="es-CO" b="1" dirty="0">
                <a:solidFill>
                  <a:schemeClr val="tx1"/>
                </a:solidFill>
              </a:rPr>
              <a:t>Gestión </a:t>
            </a:r>
          </a:p>
          <a:p>
            <a:pPr algn="ctr"/>
            <a:r>
              <a:rPr lang="es-CO" b="1" dirty="0">
                <a:solidFill>
                  <a:schemeClr val="tx1"/>
                </a:solidFill>
              </a:rPr>
              <a:t> Contable </a:t>
            </a:r>
          </a:p>
          <a:p>
            <a:pPr algn="ctr"/>
            <a:r>
              <a:rPr lang="es-CO" b="1" dirty="0">
                <a:solidFill>
                  <a:schemeClr val="tx1"/>
                </a:solidFill>
              </a:rPr>
              <a:t>  y Financiera</a:t>
            </a:r>
          </a:p>
          <a:p>
            <a:pPr algn="ctr"/>
            <a:endParaRPr lang="es-CO" sz="2400" b="1" dirty="0"/>
          </a:p>
          <a:p>
            <a:pPr marL="457200" indent="-457200" algn="ctr">
              <a:buAutoNum type="arabicPeriod"/>
            </a:pPr>
            <a:endParaRPr lang="es-CO" sz="2400" b="1" dirty="0"/>
          </a:p>
          <a:p>
            <a:pPr marL="457200" indent="-457200" algn="ctr">
              <a:buAutoNum type="arabicPeriod"/>
            </a:pPr>
            <a:endParaRPr lang="es-CO" sz="2400" b="1" dirty="0"/>
          </a:p>
          <a:p>
            <a:pPr algn="ctr"/>
            <a:endParaRPr lang="es-CO" sz="2400" b="1" dirty="0">
              <a:solidFill>
                <a:schemeClr val="tx1"/>
              </a:solidFill>
            </a:endParaRPr>
          </a:p>
          <a:p>
            <a:pPr marL="457200" indent="-457200" algn="ctr">
              <a:buAutoNum type="arabicPeriod"/>
            </a:pPr>
            <a:endParaRPr lang="es-CO" sz="24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EE99CCC-EE1C-4EC6-A32F-447BC131E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818" y="2481871"/>
            <a:ext cx="1573624" cy="128631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CF34D76-9B63-450E-B170-2E8C799547B1}"/>
              </a:ext>
            </a:extLst>
          </p:cNvPr>
          <p:cNvSpPr/>
          <p:nvPr/>
        </p:nvSpPr>
        <p:spPr>
          <a:xfrm>
            <a:off x="2807739" y="3805217"/>
            <a:ext cx="15736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00" dirty="0"/>
              <a:t>/search?tbm=isch&amp;sa=1&amp;ei=76KXXfmvG6qB5wKum6PICw&amp;q=generar+una+estrategia&amp;oq=generar+una+estrategia&amp;gs_l=img.3...105530.114630..115313...0.0..3.359.6369.1j40j4j1......0....1..gws-wiz-img.....0..0j0i24j0i67j0i30j0i8i30.w_63t031o-w&amp;ved=0ahUKEwi548jPsIPlAhWqwFkKHa7NCLkQ4dUDCAc&amp;uact=5#imgrc=Mm5ixdpVmH0TgM</a:t>
            </a:r>
            <a:r>
              <a:rPr lang="es-CO" sz="800" dirty="0"/>
              <a:t>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7809988-32B4-4CBF-BE75-ACC2F12EBD73}"/>
              </a:ext>
            </a:extLst>
          </p:cNvPr>
          <p:cNvSpPr txBox="1"/>
          <p:nvPr/>
        </p:nvSpPr>
        <p:spPr>
          <a:xfrm>
            <a:off x="395610" y="4615563"/>
            <a:ext cx="209961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</a:rPr>
              <a:t>Generar una estrategia</a:t>
            </a:r>
          </a:p>
          <a:p>
            <a:r>
              <a:rPr lang="es-CO" sz="1400" b="1" dirty="0">
                <a:solidFill>
                  <a:schemeClr val="bg1"/>
                </a:solidFill>
              </a:rPr>
              <a:t>Registros Contables y</a:t>
            </a:r>
          </a:p>
          <a:p>
            <a:r>
              <a:rPr lang="es-CO" sz="1400" b="1" dirty="0">
                <a:solidFill>
                  <a:schemeClr val="bg1"/>
                </a:solidFill>
              </a:rPr>
              <a:t> Financieros </a:t>
            </a:r>
          </a:p>
          <a:p>
            <a:endParaRPr lang="es-CO" sz="14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400" b="1" dirty="0">
                <a:solidFill>
                  <a:schemeClr val="bg1"/>
                </a:solidFill>
              </a:rPr>
              <a:t>ACTUALIZADOS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400" b="1" dirty="0">
                <a:solidFill>
                  <a:schemeClr val="bg1"/>
                </a:solidFill>
              </a:rPr>
              <a:t>ORGANIZADOS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400" b="1" dirty="0">
                <a:solidFill>
                  <a:schemeClr val="bg1"/>
                </a:solidFill>
              </a:rPr>
              <a:t>TIEMPO REAL</a:t>
            </a:r>
          </a:p>
          <a:p>
            <a:endParaRPr lang="es-CO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DF93D29-F9E6-4CBC-8954-634785DBAB28}"/>
              </a:ext>
            </a:extLst>
          </p:cNvPr>
          <p:cNvSpPr/>
          <p:nvPr/>
        </p:nvSpPr>
        <p:spPr>
          <a:xfrm>
            <a:off x="4572000" y="1523999"/>
            <a:ext cx="1812735" cy="46683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2. Objetivo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</a:rPr>
              <a:t>Especifico</a:t>
            </a: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5E11C28-3835-4A23-B20A-1218393FC51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35079" y="2403477"/>
            <a:ext cx="1714845" cy="146323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019C8BD-6C97-4E4F-964B-665D2A1FB2CC}"/>
              </a:ext>
            </a:extLst>
          </p:cNvPr>
          <p:cNvSpPr txBox="1"/>
          <p:nvPr/>
        </p:nvSpPr>
        <p:spPr>
          <a:xfrm>
            <a:off x="4646783" y="3908675"/>
            <a:ext cx="1771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/>
              <a:t>Fuente: Elaboración propia a partir de ContabilidadOnline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CB4361-B5D6-4412-9FD9-89BAEED1D65D}"/>
              </a:ext>
            </a:extLst>
          </p:cNvPr>
          <p:cNvSpPr txBox="1"/>
          <p:nvPr/>
        </p:nvSpPr>
        <p:spPr>
          <a:xfrm>
            <a:off x="5157974" y="4247229"/>
            <a:ext cx="113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Identificar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480BAD2-2281-449F-A455-B69AB003C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159" y="4633672"/>
            <a:ext cx="1599038" cy="1333501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25D9FA1E-D71D-4BE1-B386-594C4A37CBD9}"/>
              </a:ext>
            </a:extLst>
          </p:cNvPr>
          <p:cNvSpPr/>
          <p:nvPr/>
        </p:nvSpPr>
        <p:spPr>
          <a:xfrm>
            <a:off x="6492052" y="2640875"/>
            <a:ext cx="1812735" cy="25747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3. Objetivo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</a:rPr>
              <a:t>Especifico</a:t>
            </a: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B87B46A-F809-47BB-B60F-171DF94AB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482" y="3332100"/>
            <a:ext cx="1475670" cy="119230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48F3A9B-3039-4469-80DE-E4121B111BCC}"/>
              </a:ext>
            </a:extLst>
          </p:cNvPr>
          <p:cNvSpPr txBox="1"/>
          <p:nvPr/>
        </p:nvSpPr>
        <p:spPr>
          <a:xfrm>
            <a:off x="6460228" y="4461265"/>
            <a:ext cx="1771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/>
              <a:t>Fuente: Elaboración propia a partir de ContabilidadOnline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C99F20F-9CE2-4786-9E4B-463D68B7D51E}"/>
              </a:ext>
            </a:extLst>
          </p:cNvPr>
          <p:cNvSpPr txBox="1"/>
          <p:nvPr/>
        </p:nvSpPr>
        <p:spPr>
          <a:xfrm>
            <a:off x="6674350" y="4776759"/>
            <a:ext cx="159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Plan de mejora</a:t>
            </a:r>
          </a:p>
        </p:txBody>
      </p:sp>
    </p:spTree>
    <p:extLst>
      <p:ext uri="{BB962C8B-B14F-4D97-AF65-F5344CB8AC3E}">
        <p14:creationId xmlns:p14="http://schemas.microsoft.com/office/powerpoint/2010/main" val="274250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77932"/>
            <a:ext cx="6858000" cy="556371"/>
          </a:xfrm>
        </p:spPr>
        <p:txBody>
          <a:bodyPr>
            <a:noAutofit/>
          </a:bodyPr>
          <a:lstStyle/>
          <a:p>
            <a:pPr algn="r"/>
            <a:r>
              <a:rPr lang="es-ES" sz="32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Referencial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656531C-9AFC-4E1B-88AE-22C510CF821E}"/>
              </a:ext>
            </a:extLst>
          </p:cNvPr>
          <p:cNvSpPr txBox="1">
            <a:spLocks/>
          </p:cNvSpPr>
          <p:nvPr/>
        </p:nvSpPr>
        <p:spPr>
          <a:xfrm>
            <a:off x="457200" y="2283655"/>
            <a:ext cx="8229600" cy="4103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dirty="0">
              <a:solidFill>
                <a:srgbClr val="114472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0264AC-8929-4C25-A80F-7ABD6561C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23" y="1245813"/>
            <a:ext cx="1459892" cy="141989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9B80D34-4014-4E64-8A82-397B0D9778ED}"/>
              </a:ext>
            </a:extLst>
          </p:cNvPr>
          <p:cNvSpPr txBox="1"/>
          <p:nvPr/>
        </p:nvSpPr>
        <p:spPr>
          <a:xfrm>
            <a:off x="1652915" y="1401827"/>
            <a:ext cx="18982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>
                <a:latin typeface="Aharoni" panose="02010803020104030203" pitchFamily="2" charset="-79"/>
                <a:cs typeface="Aharoni" panose="02010803020104030203" pitchFamily="2" charset="-79"/>
              </a:rPr>
              <a:t>RICAHARD MATTESSICH</a:t>
            </a:r>
          </a:p>
          <a:p>
            <a:endParaRPr lang="es-CO" sz="1200" dirty="0"/>
          </a:p>
          <a:p>
            <a:pPr algn="ctr"/>
            <a:r>
              <a:rPr lang="es-CO" sz="1200" dirty="0"/>
              <a:t>Teorización Contable</a:t>
            </a:r>
          </a:p>
          <a:p>
            <a:pPr algn="ctr"/>
            <a:r>
              <a:rPr lang="es-CO" sz="1200" dirty="0"/>
              <a:t>Une </a:t>
            </a:r>
          </a:p>
          <a:p>
            <a:pPr algn="ctr"/>
            <a:r>
              <a:rPr lang="es-CO" sz="1200" dirty="0"/>
              <a:t>micro contabilidad</a:t>
            </a:r>
          </a:p>
          <a:p>
            <a:pPr algn="ctr"/>
            <a:r>
              <a:rPr lang="es-CO" sz="1200" dirty="0"/>
              <a:t> y macro</a:t>
            </a:r>
          </a:p>
          <a:p>
            <a:pPr algn="ctr"/>
            <a:r>
              <a:rPr lang="es-CO" sz="1200" dirty="0"/>
              <a:t>Contabilidad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3217FD8-CD7B-41C7-8D29-6735BC438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2" y="4720027"/>
            <a:ext cx="1459892" cy="154507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EBE529B-D95F-4272-964D-99A5315B89CE}"/>
              </a:ext>
            </a:extLst>
          </p:cNvPr>
          <p:cNvSpPr txBox="1"/>
          <p:nvPr/>
        </p:nvSpPr>
        <p:spPr>
          <a:xfrm>
            <a:off x="1652915" y="4948341"/>
            <a:ext cx="1609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>
                <a:latin typeface="Aharoni" panose="02010803020104030203" pitchFamily="2" charset="-79"/>
                <a:cs typeface="Aharoni" panose="02010803020104030203" pitchFamily="2" charset="-79"/>
              </a:rPr>
              <a:t>JORGE TUA PEREDA</a:t>
            </a:r>
          </a:p>
          <a:p>
            <a:endParaRPr lang="es-CO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CO" sz="1200" dirty="0">
                <a:cs typeface="Aharoni" panose="02010803020104030203" pitchFamily="2" charset="-79"/>
              </a:rPr>
              <a:t>Análisis de los </a:t>
            </a:r>
          </a:p>
          <a:p>
            <a:r>
              <a:rPr lang="es-CO" sz="1200" dirty="0">
                <a:cs typeface="Aharoni" panose="02010803020104030203" pitchFamily="2" charset="-79"/>
              </a:rPr>
              <a:t>registros Contables</a:t>
            </a:r>
          </a:p>
          <a:p>
            <a:endParaRPr lang="es-CO" sz="1200" dirty="0">
              <a:cs typeface="Aharoni" panose="02010803020104030203" pitchFamily="2" charset="-79"/>
            </a:endParaRPr>
          </a:p>
          <a:p>
            <a:r>
              <a:rPr lang="es-CO" sz="1200" dirty="0">
                <a:cs typeface="Aharoni" panose="02010803020104030203" pitchFamily="2" charset="-79"/>
              </a:rPr>
              <a:t>- Regulación Contable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AB8B3F-7EC2-44C5-8051-15F064493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66" y="2821722"/>
            <a:ext cx="1503205" cy="154507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07CEEDB-E6F8-47C6-B2F7-8E602AA7E90B}"/>
              </a:ext>
            </a:extLst>
          </p:cNvPr>
          <p:cNvSpPr txBox="1"/>
          <p:nvPr/>
        </p:nvSpPr>
        <p:spPr>
          <a:xfrm>
            <a:off x="1716368" y="2950717"/>
            <a:ext cx="1797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>
                <a:latin typeface="Aharoni" panose="02010803020104030203" pitchFamily="2" charset="-79"/>
                <a:cs typeface="Aharoni" panose="02010803020104030203" pitchFamily="2" charset="-79"/>
              </a:rPr>
              <a:t>LEANDRO CARABAÑO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46E07C6-4FD2-45C1-B13D-1E622CF3CD27}"/>
              </a:ext>
            </a:extLst>
          </p:cNvPr>
          <p:cNvSpPr txBox="1"/>
          <p:nvPr/>
        </p:nvSpPr>
        <p:spPr>
          <a:xfrm flipH="1">
            <a:off x="1674571" y="3308783"/>
            <a:ext cx="2438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/>
              <a:t>Investigación y </a:t>
            </a:r>
          </a:p>
          <a:p>
            <a:pPr algn="just"/>
            <a:r>
              <a:rPr lang="es-CO" sz="1200" dirty="0"/>
              <a:t>Pensamiento</a:t>
            </a:r>
          </a:p>
          <a:p>
            <a:pPr marL="285750" indent="-285750" algn="just">
              <a:buFontTx/>
              <a:buChar char="-"/>
            </a:pPr>
            <a:r>
              <a:rPr lang="es-CO" sz="1200" dirty="0"/>
              <a:t>Legalista</a:t>
            </a:r>
          </a:p>
          <a:p>
            <a:pPr marL="285750" indent="-285750" algn="just">
              <a:buFontTx/>
              <a:buChar char="-"/>
            </a:pPr>
            <a:r>
              <a:rPr lang="es-CO" sz="1200" dirty="0"/>
              <a:t>Económico</a:t>
            </a:r>
          </a:p>
          <a:p>
            <a:pPr marL="285750" indent="-285750" algn="just">
              <a:buFontTx/>
              <a:buChar char="-"/>
            </a:pPr>
            <a:r>
              <a:rPr lang="es-CO" sz="1200" dirty="0"/>
              <a:t>Formalizado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E1E50A1-DCAB-426D-AEAE-C1788215A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10330" y="34235684"/>
            <a:ext cx="2416866" cy="299778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7953BC3-C7CD-4F92-B98A-1177CB88E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2038" y="1903479"/>
            <a:ext cx="4230415" cy="258264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67F34CF-9678-47B9-8595-DF4D02B967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7714" y="4817300"/>
            <a:ext cx="2002482" cy="16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8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089E494-6A5C-46DE-A6A4-6C2A91522723}"/>
              </a:ext>
            </a:extLst>
          </p:cNvPr>
          <p:cNvSpPr txBox="1">
            <a:spLocks/>
          </p:cNvSpPr>
          <p:nvPr/>
        </p:nvSpPr>
        <p:spPr>
          <a:xfrm>
            <a:off x="457200" y="2283655"/>
            <a:ext cx="8229600" cy="4103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dirty="0">
              <a:solidFill>
                <a:srgbClr val="114472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374B6D7-86ED-4C81-9623-B80C56EA6DD4}"/>
              </a:ext>
            </a:extLst>
          </p:cNvPr>
          <p:cNvSpPr/>
          <p:nvPr/>
        </p:nvSpPr>
        <p:spPr>
          <a:xfrm>
            <a:off x="262304" y="1448766"/>
            <a:ext cx="8582872" cy="16697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CB05C76-602E-49C9-9658-BDA6D3BF06EB}"/>
              </a:ext>
            </a:extLst>
          </p:cNvPr>
          <p:cNvSpPr/>
          <p:nvPr/>
        </p:nvSpPr>
        <p:spPr>
          <a:xfrm>
            <a:off x="536388" y="1691526"/>
            <a:ext cx="8229600" cy="138499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 fontAlgn="base"/>
            <a:r>
              <a:rPr lang="es-ES" sz="1600" b="1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s-ES" sz="1600" b="1" i="0" dirty="0">
                <a:solidFill>
                  <a:schemeClr val="bg1"/>
                </a:solidFill>
                <a:effectLst/>
                <a:latin typeface="inherit"/>
              </a:rPr>
              <a:t>NORMA DE INFORMACIÓN FINANCIERA RESPECTO LA TEORÍA CONTABLE (NIF A-1)</a:t>
            </a:r>
          </a:p>
          <a:p>
            <a:pPr fontAlgn="base"/>
            <a:endParaRPr lang="es-ES" sz="1600" b="1" i="0" dirty="0">
              <a:solidFill>
                <a:schemeClr val="bg1"/>
              </a:solidFill>
              <a:effectLst/>
              <a:latin typeface="inherit"/>
            </a:endParaRPr>
          </a:p>
          <a:p>
            <a:pPr fontAlgn="base"/>
            <a:r>
              <a:rPr lang="es-ES" sz="1600" b="1" dirty="0">
                <a:solidFill>
                  <a:schemeClr val="bg1"/>
                </a:solidFill>
              </a:rPr>
              <a:t> “La teoría de la contabilidad financiera es la aplicación del pensamiento reflexivo sobre lo que ocurre en la práctica, con el fin de información financiera”. </a:t>
            </a:r>
          </a:p>
          <a:p>
            <a:pPr fontAlgn="base"/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F513697-29E9-478B-95D4-1AA805B257FA}"/>
              </a:ext>
            </a:extLst>
          </p:cNvPr>
          <p:cNvSpPr/>
          <p:nvPr/>
        </p:nvSpPr>
        <p:spPr>
          <a:xfrm>
            <a:off x="262304" y="3750148"/>
            <a:ext cx="2787192" cy="2955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LEY 1314 DE 2009</a:t>
            </a:r>
          </a:p>
          <a:p>
            <a:pPr algn="ctr"/>
            <a:endParaRPr lang="es-CO" b="1" dirty="0">
              <a:solidFill>
                <a:schemeClr val="bg1"/>
              </a:solidFill>
            </a:endParaRP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Principios y normas de contabilidad e Información Financiera y Aseguramiento de Información aceptados en Colombia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2028E99-FBAC-4884-8CD6-F0B78056ADB0}"/>
              </a:ext>
            </a:extLst>
          </p:cNvPr>
          <p:cNvSpPr/>
          <p:nvPr/>
        </p:nvSpPr>
        <p:spPr>
          <a:xfrm>
            <a:off x="3683779" y="3750148"/>
            <a:ext cx="1954700" cy="2955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</a:rPr>
              <a:t>DECRETO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</a:rPr>
              <a:t>UNICO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</a:rPr>
              <a:t> REGLAMENTARIO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C551A6E-821F-49E6-B500-912D5307B546}"/>
              </a:ext>
            </a:extLst>
          </p:cNvPr>
          <p:cNvSpPr/>
          <p:nvPr/>
        </p:nvSpPr>
        <p:spPr>
          <a:xfrm>
            <a:off x="6289417" y="3750148"/>
            <a:ext cx="2592279" cy="30100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GRUPO 3</a:t>
            </a:r>
          </a:p>
          <a:p>
            <a:pPr algn="ctr"/>
            <a:endParaRPr lang="es-CO" sz="1400" dirty="0"/>
          </a:p>
          <a:p>
            <a:pPr algn="ctr"/>
            <a:r>
              <a:rPr lang="es-CO" sz="1400" b="1" dirty="0"/>
              <a:t>CONTABILIDAD SIMPLIFICADA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BD7E48C7-9BED-4D44-AD3A-52649ACF43C8}"/>
              </a:ext>
            </a:extLst>
          </p:cNvPr>
          <p:cNvSpPr/>
          <p:nvPr/>
        </p:nvSpPr>
        <p:spPr>
          <a:xfrm>
            <a:off x="3338575" y="4344260"/>
            <a:ext cx="220083" cy="156707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BF66AA25-1006-4456-95A8-3C9B7451280C}"/>
              </a:ext>
            </a:extLst>
          </p:cNvPr>
          <p:cNvSpPr/>
          <p:nvPr/>
        </p:nvSpPr>
        <p:spPr>
          <a:xfrm>
            <a:off x="5796855" y="4335194"/>
            <a:ext cx="242321" cy="156707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6955575-77FF-4BFA-9CF2-36F498DEA0BF}"/>
              </a:ext>
            </a:extLst>
          </p:cNvPr>
          <p:cNvSpPr txBox="1">
            <a:spLocks/>
          </p:cNvSpPr>
          <p:nvPr/>
        </p:nvSpPr>
        <p:spPr>
          <a:xfrm>
            <a:off x="-671618" y="728602"/>
            <a:ext cx="6858000" cy="5563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2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Legal</a:t>
            </a:r>
          </a:p>
        </p:txBody>
      </p:sp>
    </p:spTree>
    <p:extLst>
      <p:ext uri="{BB962C8B-B14F-4D97-AF65-F5344CB8AC3E}">
        <p14:creationId xmlns:p14="http://schemas.microsoft.com/office/powerpoint/2010/main" val="231787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B2BB6-26D7-4275-B103-19DBC4E77199}"/>
              </a:ext>
            </a:extLst>
          </p:cNvPr>
          <p:cNvSpPr txBox="1">
            <a:spLocks/>
          </p:cNvSpPr>
          <p:nvPr/>
        </p:nvSpPr>
        <p:spPr>
          <a:xfrm>
            <a:off x="735151" y="1006788"/>
            <a:ext cx="6858000" cy="5563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200" b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S" sz="32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599E7B-4438-44E6-B88D-AF4439AA6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514475"/>
            <a:ext cx="8734425" cy="44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8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59765" y="86060"/>
            <a:ext cx="6858000" cy="556371"/>
          </a:xfrm>
        </p:spPr>
        <p:txBody>
          <a:bodyPr>
            <a:no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089E494-6A5C-46DE-A6A4-6C2A91522723}"/>
              </a:ext>
            </a:extLst>
          </p:cNvPr>
          <p:cNvSpPr txBox="1">
            <a:spLocks/>
          </p:cNvSpPr>
          <p:nvPr/>
        </p:nvSpPr>
        <p:spPr>
          <a:xfrm>
            <a:off x="457200" y="2283655"/>
            <a:ext cx="8229600" cy="4103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dirty="0">
              <a:solidFill>
                <a:srgbClr val="114472"/>
              </a:solidFill>
            </a:endParaRPr>
          </a:p>
        </p:txBody>
      </p:sp>
      <p:sp>
        <p:nvSpPr>
          <p:cNvPr id="18" name="Flecha: cheurón 17">
            <a:extLst>
              <a:ext uri="{FF2B5EF4-FFF2-40B4-BE49-F238E27FC236}">
                <a16:creationId xmlns:a16="http://schemas.microsoft.com/office/drawing/2014/main" id="{4D2EA466-19D9-406D-ACB3-0D19E4CCF001}"/>
              </a:ext>
            </a:extLst>
          </p:cNvPr>
          <p:cNvSpPr/>
          <p:nvPr/>
        </p:nvSpPr>
        <p:spPr>
          <a:xfrm>
            <a:off x="146540" y="1346570"/>
            <a:ext cx="5466469" cy="187417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200" b="1" dirty="0">
                <a:solidFill>
                  <a:schemeClr val="bg1"/>
                </a:solidFill>
              </a:rPr>
              <a:t>17      FORMALIZADOS</a:t>
            </a:r>
            <a:r>
              <a:rPr lang="es-CO" sz="1200" dirty="0">
                <a:solidFill>
                  <a:schemeClr val="bg1"/>
                </a:solidFill>
              </a:rPr>
              <a:t> </a:t>
            </a:r>
            <a:r>
              <a:rPr lang="es-CO" sz="1200" b="1" dirty="0">
                <a:solidFill>
                  <a:schemeClr val="bg1"/>
                </a:solidFill>
              </a:rPr>
              <a:t>CON RUT</a:t>
            </a:r>
          </a:p>
          <a:p>
            <a:pPr marL="228600" indent="-228600">
              <a:buAutoNum type="arabicPlain" startAt="5"/>
            </a:pPr>
            <a:r>
              <a:rPr lang="es-CO" sz="1200" b="1" dirty="0">
                <a:solidFill>
                  <a:schemeClr val="bg1"/>
                </a:solidFill>
              </a:rPr>
              <a:t>INSCRITOS EN CAMARA DE</a:t>
            </a:r>
          </a:p>
          <a:p>
            <a:r>
              <a:rPr lang="es-CO" sz="1200" b="1" dirty="0">
                <a:solidFill>
                  <a:schemeClr val="bg1"/>
                </a:solidFill>
              </a:rPr>
              <a:t>          COMERCIO</a:t>
            </a:r>
            <a:endParaRPr lang="es-CO" sz="1200" dirty="0">
              <a:solidFill>
                <a:schemeClr val="bg1"/>
              </a:solidFill>
            </a:endParaRPr>
          </a:p>
          <a:p>
            <a:pPr marL="342900" indent="-342900">
              <a:buAutoNum type="arabicPlain" startAt="5"/>
            </a:pPr>
            <a:r>
              <a:rPr lang="es-CO" sz="1200" b="1" dirty="0">
                <a:solidFill>
                  <a:schemeClr val="bg1"/>
                </a:solidFill>
              </a:rPr>
              <a:t>   FORTALECIMIENTO EMPRESARIAL</a:t>
            </a:r>
          </a:p>
          <a:p>
            <a:pPr marL="342900" indent="-342900">
              <a:buAutoNum type="arabicPlain" startAt="18"/>
            </a:pPr>
            <a:r>
              <a:rPr lang="es-CO" sz="1200" b="1" dirty="0">
                <a:solidFill>
                  <a:schemeClr val="bg1"/>
                </a:solidFill>
              </a:rPr>
              <a:t>    PERSONAS NATURALES</a:t>
            </a:r>
          </a:p>
          <a:p>
            <a:endParaRPr lang="es-CO" sz="1200" b="1" dirty="0">
              <a:solidFill>
                <a:schemeClr val="bg1"/>
              </a:solidFill>
            </a:endParaRPr>
          </a:p>
          <a:p>
            <a:r>
              <a:rPr lang="es-CO" sz="1200" b="1" dirty="0">
                <a:solidFill>
                  <a:schemeClr val="bg1"/>
                </a:solidFill>
              </a:rPr>
              <a:t>45 CERTIFICADOS POR UNIMINUTO UVD </a:t>
            </a:r>
          </a:p>
          <a:p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03E013-147A-4FFB-B1C6-1EF6B0D57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05" y="5283608"/>
            <a:ext cx="3124200" cy="148201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9C2CA77-CB8E-48FC-85C7-53D2A0C6F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9280"/>
            <a:ext cx="2054905" cy="158655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22E368B-9855-446F-A37C-4C67F0F26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028" y="3549280"/>
            <a:ext cx="2040952" cy="158655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1A37C21-EB61-4FBD-9ACA-19FFB04F4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35" y="719666"/>
            <a:ext cx="2942565" cy="266070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0DA5BE9-49BE-483E-85AF-88D8D8DAA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2991" y="3807161"/>
            <a:ext cx="2807635" cy="295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6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9C143AE-AD89-4159-8F96-4E580F100984}"/>
              </a:ext>
            </a:extLst>
          </p:cNvPr>
          <p:cNvSpPr txBox="1">
            <a:spLocks/>
          </p:cNvSpPr>
          <p:nvPr/>
        </p:nvSpPr>
        <p:spPr>
          <a:xfrm>
            <a:off x="-1467728" y="17176"/>
            <a:ext cx="6858000" cy="5563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 </a:t>
            </a:r>
          </a:p>
        </p:txBody>
      </p:sp>
      <p:sp>
        <p:nvSpPr>
          <p:cNvPr id="8" name="Flecha: cheurón 7">
            <a:extLst>
              <a:ext uri="{FF2B5EF4-FFF2-40B4-BE49-F238E27FC236}">
                <a16:creationId xmlns:a16="http://schemas.microsoft.com/office/drawing/2014/main" id="{02F74A06-EB97-4EDF-84E4-123FA46DE2F5}"/>
              </a:ext>
            </a:extLst>
          </p:cNvPr>
          <p:cNvSpPr/>
          <p:nvPr/>
        </p:nvSpPr>
        <p:spPr>
          <a:xfrm>
            <a:off x="300477" y="1243539"/>
            <a:ext cx="5641146" cy="1483719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15 IMPLEMENTARON SISTEMA EN AL NUBE</a:t>
            </a:r>
          </a:p>
          <a:p>
            <a:pPr algn="ctr"/>
            <a:endParaRPr lang="es-CO" sz="1200" b="1" dirty="0">
              <a:solidFill>
                <a:schemeClr val="bg1"/>
              </a:solidFill>
            </a:endParaRPr>
          </a:p>
          <a:p>
            <a:pPr algn="ctr"/>
            <a:endParaRPr lang="es-CO" sz="1200" b="1" dirty="0">
              <a:solidFill>
                <a:schemeClr val="bg1"/>
              </a:solidFill>
            </a:endParaRPr>
          </a:p>
          <a:p>
            <a:pPr algn="ctr"/>
            <a:endParaRPr lang="es-CO" sz="1200" b="1" dirty="0">
              <a:solidFill>
                <a:schemeClr val="bg1"/>
              </a:solidFill>
            </a:endParaRPr>
          </a:p>
          <a:p>
            <a:pPr algn="ctr"/>
            <a:r>
              <a:rPr lang="es-CO" sz="1200" b="1" dirty="0">
                <a:solidFill>
                  <a:schemeClr val="bg1"/>
                </a:solidFill>
              </a:rPr>
              <a:t>MENTORIA EMPRESARIAL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EC06AA5-BBA9-4F9C-A950-80E48C33B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048" y="1136139"/>
            <a:ext cx="2657475" cy="25146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58EB564-82BA-48C7-8B34-678E47346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202" y="5165593"/>
            <a:ext cx="1789595" cy="148372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D8D52CC-5631-4E04-97B0-445137ADE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623" y="3934350"/>
            <a:ext cx="3037597" cy="22749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81BA40E-70F1-470A-A66C-4F87CD486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77" y="3059720"/>
            <a:ext cx="2189327" cy="174926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A23E692-DFF6-4E5E-8B07-C799693AB4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477" y="5071819"/>
            <a:ext cx="2461063" cy="157749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73A7E3C-E1FB-4D54-B666-9668C5410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4150" y="3066067"/>
            <a:ext cx="2340219" cy="172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79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906</Words>
  <Application>Microsoft Office PowerPoint</Application>
  <PresentationFormat>Presentación en pantalla (4:3)</PresentationFormat>
  <Paragraphs>172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Aharoni</vt:lpstr>
      <vt:lpstr>Arial</vt:lpstr>
      <vt:lpstr>Calibri</vt:lpstr>
      <vt:lpstr>inherit</vt:lpstr>
      <vt:lpstr>Times New Roman</vt:lpstr>
      <vt:lpstr>Wingdings</vt:lpstr>
      <vt:lpstr>Tema de Office</vt:lpstr>
      <vt:lpstr>Responsabilidad Social del Contador Publico desde su proceso de formación para fortalecer la Gestión Contable de microempresarios en la localidad de suba rincón Bogotá Nadia Greer Ávila Sánchez  UNIMINUTO UVD </vt:lpstr>
      <vt:lpstr>Antecedentes</vt:lpstr>
      <vt:lpstr>Formulación de la pregunta problema</vt:lpstr>
      <vt:lpstr>Objetivos</vt:lpstr>
      <vt:lpstr>Marco Referencial</vt:lpstr>
      <vt:lpstr>Presentación de PowerPoint</vt:lpstr>
      <vt:lpstr>Presentación de PowerPoint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Referencias Bibliográficas</vt:lpstr>
    </vt:vector>
  </TitlesOfParts>
  <Company>Uniminuto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Ponencia</dc:title>
  <dc:creator>Mauricio Ortiz</dc:creator>
  <cp:lastModifiedBy>SERVIDOR CONTABLE</cp:lastModifiedBy>
  <cp:revision>31</cp:revision>
  <dcterms:created xsi:type="dcterms:W3CDTF">2018-10-12T21:00:11Z</dcterms:created>
  <dcterms:modified xsi:type="dcterms:W3CDTF">2019-12-10T20:12:52Z</dcterms:modified>
</cp:coreProperties>
</file>