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77" r:id="rId5"/>
    <p:sldId id="264" r:id="rId6"/>
    <p:sldId id="265" r:id="rId7"/>
    <p:sldId id="266" r:id="rId8"/>
    <p:sldId id="272" r:id="rId9"/>
    <p:sldId id="268" r:id="rId10"/>
    <p:sldId id="278" r:id="rId11"/>
    <p:sldId id="280" r:id="rId12"/>
    <p:sldId id="279" r:id="rId13"/>
    <p:sldId id="275" r:id="rId14"/>
    <p:sldId id="276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114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06F3B-9E8B-454D-ACBD-5B55144ED59B}" type="doc">
      <dgm:prSet loTypeId="urn:microsoft.com/office/officeart/2005/8/layout/vList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6106910E-F53F-463A-8EFF-2C1777C857D9}">
      <dgm:prSet phldrT="[Texto]"/>
      <dgm:spPr/>
      <dgm:t>
        <a:bodyPr/>
        <a:lstStyle/>
        <a:p>
          <a:pPr algn="just"/>
          <a:r>
            <a:rPr lang="es-ES" b="0" i="0" u="none" dirty="0">
              <a:latin typeface="Arial" panose="020B0604020202020204" pitchFamily="34" charset="0"/>
              <a:cs typeface="Arial" panose="020B0604020202020204" pitchFamily="34" charset="0"/>
            </a:rPr>
            <a:t>Identificar las variables de la evasión de impuestos en personas naturales con calidad de asalariados y comerciantes.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425B5F-368B-465B-B1C4-C507B62E4C7C}" type="parTrans" cxnId="{9E39F08B-9CE3-4C5C-A89F-32F4B5A2D1C3}">
      <dgm:prSet/>
      <dgm:spPr/>
      <dgm:t>
        <a:bodyPr/>
        <a:lstStyle/>
        <a:p>
          <a:endParaRPr lang="es-ES"/>
        </a:p>
      </dgm:t>
    </dgm:pt>
    <dgm:pt modelId="{1F91EAD5-DBBE-4371-864A-8007F7DAEE6E}" type="sibTrans" cxnId="{9E39F08B-9CE3-4C5C-A89F-32F4B5A2D1C3}">
      <dgm:prSet/>
      <dgm:spPr/>
      <dgm:t>
        <a:bodyPr/>
        <a:lstStyle/>
        <a:p>
          <a:endParaRPr lang="es-ES"/>
        </a:p>
      </dgm:t>
    </dgm:pt>
    <dgm:pt modelId="{ACBFF590-EF1C-4FB5-81D8-06A6CDBDD333}">
      <dgm:prSet phldrT="[Texto]"/>
      <dgm:spPr/>
      <dgm:t>
        <a:bodyPr/>
        <a:lstStyle/>
        <a:p>
          <a:pPr algn="just"/>
          <a:r>
            <a:rPr lang="es-ES" b="0" i="0" u="none" dirty="0">
              <a:latin typeface="Arial" panose="020B0604020202020204" pitchFamily="34" charset="0"/>
              <a:cs typeface="Arial" panose="020B0604020202020204" pitchFamily="34" charset="0"/>
            </a:rPr>
            <a:t>Reconocer la importancia de la tributación de personas naturales.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C0DE02-C548-4D4B-897A-B92C60F36D55}" type="parTrans" cxnId="{685305C8-809A-4184-B420-E6F80E2EB025}">
      <dgm:prSet/>
      <dgm:spPr/>
      <dgm:t>
        <a:bodyPr/>
        <a:lstStyle/>
        <a:p>
          <a:endParaRPr lang="es-ES"/>
        </a:p>
      </dgm:t>
    </dgm:pt>
    <dgm:pt modelId="{7CB24F1B-2076-40E6-A16D-8D27795FD05F}" type="sibTrans" cxnId="{685305C8-809A-4184-B420-E6F80E2EB025}">
      <dgm:prSet/>
      <dgm:spPr/>
      <dgm:t>
        <a:bodyPr/>
        <a:lstStyle/>
        <a:p>
          <a:endParaRPr lang="es-ES"/>
        </a:p>
      </dgm:t>
    </dgm:pt>
    <dgm:pt modelId="{46C5DDB5-E75C-4A50-809F-F74AC844442D}">
      <dgm:prSet phldrT="[Texto]"/>
      <dgm:spPr/>
      <dgm:t>
        <a:bodyPr/>
        <a:lstStyle/>
        <a:p>
          <a:pPr algn="just"/>
          <a:r>
            <a:rPr lang="es-ES" b="0" i="0" u="none" dirty="0">
              <a:latin typeface="Arial" panose="020B0604020202020204" pitchFamily="34" charset="0"/>
              <a:cs typeface="Arial" panose="020B0604020202020204" pitchFamily="34" charset="0"/>
            </a:rPr>
            <a:t>Analizar la viabilidad de la imposición de impuestos y las excepciones tributarias que imponen los Gobernantes para la activación de las economías.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6F29B3-9828-4210-B149-378072CCF7AC}" type="parTrans" cxnId="{50281E96-9DFF-45CD-9E3F-2910534A213E}">
      <dgm:prSet/>
      <dgm:spPr/>
      <dgm:t>
        <a:bodyPr/>
        <a:lstStyle/>
        <a:p>
          <a:endParaRPr lang="es-ES"/>
        </a:p>
      </dgm:t>
    </dgm:pt>
    <dgm:pt modelId="{67E81615-931E-42EC-B8B4-5B07D3E70FB2}" type="sibTrans" cxnId="{50281E96-9DFF-45CD-9E3F-2910534A213E}">
      <dgm:prSet/>
      <dgm:spPr/>
      <dgm:t>
        <a:bodyPr/>
        <a:lstStyle/>
        <a:p>
          <a:endParaRPr lang="es-ES"/>
        </a:p>
      </dgm:t>
    </dgm:pt>
    <dgm:pt modelId="{47D58C17-EEA7-44B1-A51C-3A536911B9AF}" type="pres">
      <dgm:prSet presAssocID="{6C906F3B-9E8B-454D-ACBD-5B55144ED59B}" presName="linear" presStyleCnt="0">
        <dgm:presLayoutVars>
          <dgm:dir/>
          <dgm:resizeHandles val="exact"/>
        </dgm:presLayoutVars>
      </dgm:prSet>
      <dgm:spPr/>
    </dgm:pt>
    <dgm:pt modelId="{4A21C3FE-6DA6-49C3-BC7C-6D569BC2BF86}" type="pres">
      <dgm:prSet presAssocID="{6106910E-F53F-463A-8EFF-2C1777C857D9}" presName="comp" presStyleCnt="0"/>
      <dgm:spPr/>
    </dgm:pt>
    <dgm:pt modelId="{EE5D7CFF-F817-47C7-A2B6-D1B45D286F51}" type="pres">
      <dgm:prSet presAssocID="{6106910E-F53F-463A-8EFF-2C1777C857D9}" presName="box" presStyleLbl="node1" presStyleIdx="0" presStyleCnt="3"/>
      <dgm:spPr/>
    </dgm:pt>
    <dgm:pt modelId="{C4ED47D8-616E-4601-9060-10A944A62A4B}" type="pres">
      <dgm:prSet presAssocID="{6106910E-F53F-463A-8EFF-2C1777C857D9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D686DB66-8B59-44A7-9380-3FF7FE90280A}" type="pres">
      <dgm:prSet presAssocID="{6106910E-F53F-463A-8EFF-2C1777C857D9}" presName="text" presStyleLbl="node1" presStyleIdx="0" presStyleCnt="3">
        <dgm:presLayoutVars>
          <dgm:bulletEnabled val="1"/>
        </dgm:presLayoutVars>
      </dgm:prSet>
      <dgm:spPr/>
    </dgm:pt>
    <dgm:pt modelId="{EA293A12-CB0D-4E44-BCCF-22DAF3595F9C}" type="pres">
      <dgm:prSet presAssocID="{1F91EAD5-DBBE-4371-864A-8007F7DAEE6E}" presName="spacer" presStyleCnt="0"/>
      <dgm:spPr/>
    </dgm:pt>
    <dgm:pt modelId="{6061EE12-B654-4DE4-A980-1D46ACC28351}" type="pres">
      <dgm:prSet presAssocID="{ACBFF590-EF1C-4FB5-81D8-06A6CDBDD333}" presName="comp" presStyleCnt="0"/>
      <dgm:spPr/>
    </dgm:pt>
    <dgm:pt modelId="{F155EC98-9F52-49CD-BAF8-4BCBFD254840}" type="pres">
      <dgm:prSet presAssocID="{ACBFF590-EF1C-4FB5-81D8-06A6CDBDD333}" presName="box" presStyleLbl="node1" presStyleIdx="1" presStyleCnt="3"/>
      <dgm:spPr/>
    </dgm:pt>
    <dgm:pt modelId="{C6C6ABD0-5A0C-4D2D-9211-CDDC250B7A10}" type="pres">
      <dgm:prSet presAssocID="{ACBFF590-EF1C-4FB5-81D8-06A6CDBDD333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F5B6B1B0-14DF-4014-95DB-38E2D99652AC}" type="pres">
      <dgm:prSet presAssocID="{ACBFF590-EF1C-4FB5-81D8-06A6CDBDD333}" presName="text" presStyleLbl="node1" presStyleIdx="1" presStyleCnt="3">
        <dgm:presLayoutVars>
          <dgm:bulletEnabled val="1"/>
        </dgm:presLayoutVars>
      </dgm:prSet>
      <dgm:spPr/>
    </dgm:pt>
    <dgm:pt modelId="{B5A028AD-A004-4F3C-A92C-25E619D76B1D}" type="pres">
      <dgm:prSet presAssocID="{7CB24F1B-2076-40E6-A16D-8D27795FD05F}" presName="spacer" presStyleCnt="0"/>
      <dgm:spPr/>
    </dgm:pt>
    <dgm:pt modelId="{E63BE372-A0BF-4AEB-A8DC-2716D0D1296E}" type="pres">
      <dgm:prSet presAssocID="{46C5DDB5-E75C-4A50-809F-F74AC844442D}" presName="comp" presStyleCnt="0"/>
      <dgm:spPr/>
    </dgm:pt>
    <dgm:pt modelId="{7BF2F54C-F8E9-4F9A-93E6-072D891B614F}" type="pres">
      <dgm:prSet presAssocID="{46C5DDB5-E75C-4A50-809F-F74AC844442D}" presName="box" presStyleLbl="node1" presStyleIdx="2" presStyleCnt="3" custLinFactNeighborX="17259" custLinFactNeighborY="15632"/>
      <dgm:spPr/>
    </dgm:pt>
    <dgm:pt modelId="{57E26E26-5694-4D6D-A15A-7B7DDB05EC41}" type="pres">
      <dgm:prSet presAssocID="{46C5DDB5-E75C-4A50-809F-F74AC844442D}" presName="img" presStyleLbl="fgImgPlace1" presStyleIdx="2" presStyleCnt="3" custLinFactNeighborX="-470" custLinFactNeighborY="-1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60752780-68B7-458C-B4B9-C47FE7D0D96C}" type="pres">
      <dgm:prSet presAssocID="{46C5DDB5-E75C-4A50-809F-F74AC844442D}" presName="text" presStyleLbl="node1" presStyleIdx="2" presStyleCnt="3">
        <dgm:presLayoutVars>
          <dgm:bulletEnabled val="1"/>
        </dgm:presLayoutVars>
      </dgm:prSet>
      <dgm:spPr/>
    </dgm:pt>
  </dgm:ptLst>
  <dgm:cxnLst>
    <dgm:cxn modelId="{5DB79639-AC16-4C92-B802-79F2A823B425}" type="presOf" srcId="{46C5DDB5-E75C-4A50-809F-F74AC844442D}" destId="{60752780-68B7-458C-B4B9-C47FE7D0D96C}" srcOrd="1" destOrd="0" presId="urn:microsoft.com/office/officeart/2005/8/layout/vList4"/>
    <dgm:cxn modelId="{4F599A4C-DF84-451E-ABEE-C104950B179B}" type="presOf" srcId="{46C5DDB5-E75C-4A50-809F-F74AC844442D}" destId="{7BF2F54C-F8E9-4F9A-93E6-072D891B614F}" srcOrd="0" destOrd="0" presId="urn:microsoft.com/office/officeart/2005/8/layout/vList4"/>
    <dgm:cxn modelId="{0DACC754-9411-4A2E-AA64-575C6294E6A9}" type="presOf" srcId="{ACBFF590-EF1C-4FB5-81D8-06A6CDBDD333}" destId="{F155EC98-9F52-49CD-BAF8-4BCBFD254840}" srcOrd="0" destOrd="0" presId="urn:microsoft.com/office/officeart/2005/8/layout/vList4"/>
    <dgm:cxn modelId="{A2B1D382-F4E9-430A-A293-F896C2C6AD77}" type="presOf" srcId="{ACBFF590-EF1C-4FB5-81D8-06A6CDBDD333}" destId="{F5B6B1B0-14DF-4014-95DB-38E2D99652AC}" srcOrd="1" destOrd="0" presId="urn:microsoft.com/office/officeart/2005/8/layout/vList4"/>
    <dgm:cxn modelId="{93E51E85-30F3-4AA1-B7FB-32E55DB60DF6}" type="presOf" srcId="{6106910E-F53F-463A-8EFF-2C1777C857D9}" destId="{EE5D7CFF-F817-47C7-A2B6-D1B45D286F51}" srcOrd="0" destOrd="0" presId="urn:microsoft.com/office/officeart/2005/8/layout/vList4"/>
    <dgm:cxn modelId="{9E39F08B-9CE3-4C5C-A89F-32F4B5A2D1C3}" srcId="{6C906F3B-9E8B-454D-ACBD-5B55144ED59B}" destId="{6106910E-F53F-463A-8EFF-2C1777C857D9}" srcOrd="0" destOrd="0" parTransId="{69425B5F-368B-465B-B1C4-C507B62E4C7C}" sibTransId="{1F91EAD5-DBBE-4371-864A-8007F7DAEE6E}"/>
    <dgm:cxn modelId="{36D8A894-81A5-443C-9BB7-BCCD8FB1A489}" type="presOf" srcId="{6106910E-F53F-463A-8EFF-2C1777C857D9}" destId="{D686DB66-8B59-44A7-9380-3FF7FE90280A}" srcOrd="1" destOrd="0" presId="urn:microsoft.com/office/officeart/2005/8/layout/vList4"/>
    <dgm:cxn modelId="{50281E96-9DFF-45CD-9E3F-2910534A213E}" srcId="{6C906F3B-9E8B-454D-ACBD-5B55144ED59B}" destId="{46C5DDB5-E75C-4A50-809F-F74AC844442D}" srcOrd="2" destOrd="0" parTransId="{6C6F29B3-9828-4210-B149-378072CCF7AC}" sibTransId="{67E81615-931E-42EC-B8B4-5B07D3E70FB2}"/>
    <dgm:cxn modelId="{33C36CB5-09B8-40D2-9EA2-6A7B5B3189E8}" type="presOf" srcId="{6C906F3B-9E8B-454D-ACBD-5B55144ED59B}" destId="{47D58C17-EEA7-44B1-A51C-3A536911B9AF}" srcOrd="0" destOrd="0" presId="urn:microsoft.com/office/officeart/2005/8/layout/vList4"/>
    <dgm:cxn modelId="{685305C8-809A-4184-B420-E6F80E2EB025}" srcId="{6C906F3B-9E8B-454D-ACBD-5B55144ED59B}" destId="{ACBFF590-EF1C-4FB5-81D8-06A6CDBDD333}" srcOrd="1" destOrd="0" parTransId="{92C0DE02-C548-4D4B-897A-B92C60F36D55}" sibTransId="{7CB24F1B-2076-40E6-A16D-8D27795FD05F}"/>
    <dgm:cxn modelId="{E830067D-1470-4F22-AE02-EE50DDD19059}" type="presParOf" srcId="{47D58C17-EEA7-44B1-A51C-3A536911B9AF}" destId="{4A21C3FE-6DA6-49C3-BC7C-6D569BC2BF86}" srcOrd="0" destOrd="0" presId="urn:microsoft.com/office/officeart/2005/8/layout/vList4"/>
    <dgm:cxn modelId="{60BD9ED3-5B9A-4E48-88CD-C1F3C46CDECD}" type="presParOf" srcId="{4A21C3FE-6DA6-49C3-BC7C-6D569BC2BF86}" destId="{EE5D7CFF-F817-47C7-A2B6-D1B45D286F51}" srcOrd="0" destOrd="0" presId="urn:microsoft.com/office/officeart/2005/8/layout/vList4"/>
    <dgm:cxn modelId="{E72EC1AC-1E21-48DE-818B-643CBAECF6E1}" type="presParOf" srcId="{4A21C3FE-6DA6-49C3-BC7C-6D569BC2BF86}" destId="{C4ED47D8-616E-4601-9060-10A944A62A4B}" srcOrd="1" destOrd="0" presId="urn:microsoft.com/office/officeart/2005/8/layout/vList4"/>
    <dgm:cxn modelId="{0D942A0B-819B-4107-B29E-EBA51B3BBA3A}" type="presParOf" srcId="{4A21C3FE-6DA6-49C3-BC7C-6D569BC2BF86}" destId="{D686DB66-8B59-44A7-9380-3FF7FE90280A}" srcOrd="2" destOrd="0" presId="urn:microsoft.com/office/officeart/2005/8/layout/vList4"/>
    <dgm:cxn modelId="{E53B37D3-ADD6-48FD-9140-91F58E648C19}" type="presParOf" srcId="{47D58C17-EEA7-44B1-A51C-3A536911B9AF}" destId="{EA293A12-CB0D-4E44-BCCF-22DAF3595F9C}" srcOrd="1" destOrd="0" presId="urn:microsoft.com/office/officeart/2005/8/layout/vList4"/>
    <dgm:cxn modelId="{89E93E0D-D98B-421C-BB5E-5AA3ADAC4412}" type="presParOf" srcId="{47D58C17-EEA7-44B1-A51C-3A536911B9AF}" destId="{6061EE12-B654-4DE4-A980-1D46ACC28351}" srcOrd="2" destOrd="0" presId="urn:microsoft.com/office/officeart/2005/8/layout/vList4"/>
    <dgm:cxn modelId="{2A47F009-CB94-4145-88C7-C50065EC8325}" type="presParOf" srcId="{6061EE12-B654-4DE4-A980-1D46ACC28351}" destId="{F155EC98-9F52-49CD-BAF8-4BCBFD254840}" srcOrd="0" destOrd="0" presId="urn:microsoft.com/office/officeart/2005/8/layout/vList4"/>
    <dgm:cxn modelId="{BB0A34CD-6C83-46D7-9A68-4F4AD89B615E}" type="presParOf" srcId="{6061EE12-B654-4DE4-A980-1D46ACC28351}" destId="{C6C6ABD0-5A0C-4D2D-9211-CDDC250B7A10}" srcOrd="1" destOrd="0" presId="urn:microsoft.com/office/officeart/2005/8/layout/vList4"/>
    <dgm:cxn modelId="{204C3906-D2F6-4782-A1DD-C333C7EBC12D}" type="presParOf" srcId="{6061EE12-B654-4DE4-A980-1D46ACC28351}" destId="{F5B6B1B0-14DF-4014-95DB-38E2D99652AC}" srcOrd="2" destOrd="0" presId="urn:microsoft.com/office/officeart/2005/8/layout/vList4"/>
    <dgm:cxn modelId="{C3A9FE6E-265D-40FF-8984-6F93CF90337B}" type="presParOf" srcId="{47D58C17-EEA7-44B1-A51C-3A536911B9AF}" destId="{B5A028AD-A004-4F3C-A92C-25E619D76B1D}" srcOrd="3" destOrd="0" presId="urn:microsoft.com/office/officeart/2005/8/layout/vList4"/>
    <dgm:cxn modelId="{8F4322BD-048D-4F0E-91DA-A6627AF12E97}" type="presParOf" srcId="{47D58C17-EEA7-44B1-A51C-3A536911B9AF}" destId="{E63BE372-A0BF-4AEB-A8DC-2716D0D1296E}" srcOrd="4" destOrd="0" presId="urn:microsoft.com/office/officeart/2005/8/layout/vList4"/>
    <dgm:cxn modelId="{42B57798-DFEE-43C9-BCDF-31A9995ACD7C}" type="presParOf" srcId="{E63BE372-A0BF-4AEB-A8DC-2716D0D1296E}" destId="{7BF2F54C-F8E9-4F9A-93E6-072D891B614F}" srcOrd="0" destOrd="0" presId="urn:microsoft.com/office/officeart/2005/8/layout/vList4"/>
    <dgm:cxn modelId="{9306D1A2-2A27-4836-AD3C-BA81A5B6592E}" type="presParOf" srcId="{E63BE372-A0BF-4AEB-A8DC-2716D0D1296E}" destId="{57E26E26-5694-4D6D-A15A-7B7DDB05EC41}" srcOrd="1" destOrd="0" presId="urn:microsoft.com/office/officeart/2005/8/layout/vList4"/>
    <dgm:cxn modelId="{20D3470E-ED80-492B-80C2-8EB40826D64D}" type="presParOf" srcId="{E63BE372-A0BF-4AEB-A8DC-2716D0D1296E}" destId="{60752780-68B7-458C-B4B9-C47FE7D0D96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17FB3-0735-498D-B7A9-F9C048F3F604}" type="doc">
      <dgm:prSet loTypeId="urn:microsoft.com/office/officeart/2005/8/layout/vList3" loCatId="list" qsTypeId="urn:microsoft.com/office/officeart/2005/8/quickstyle/simple1" qsCatId="simple" csTypeId="urn:microsoft.com/office/officeart/2005/8/colors/accent5_1" csCatId="accent5" phldr="1"/>
      <dgm:spPr/>
    </dgm:pt>
    <dgm:pt modelId="{8270843A-396E-4B36-B1F5-54B048260754}">
      <dgm:prSet phldrT="[Texto]" custT="1"/>
      <dgm:spPr/>
      <dgm:t>
        <a:bodyPr/>
        <a:lstStyle/>
        <a:p>
          <a:pPr algn="l"/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El Estado Colombiano requiere de distintos recursos y métodos para poder sustentar la economía del país referente al gasto público para poder satisfacer las necesidades del pueblo.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CE265-BE1F-41F0-9C3A-BBE094E73183}" type="parTrans" cxnId="{563A295B-5AEB-4CC7-8D94-346AC67B6BA3}">
      <dgm:prSet/>
      <dgm:spPr/>
      <dgm:t>
        <a:bodyPr/>
        <a:lstStyle/>
        <a:p>
          <a:endParaRPr lang="es-ES"/>
        </a:p>
      </dgm:t>
    </dgm:pt>
    <dgm:pt modelId="{F33B0C49-8400-4770-8CE4-BA4E45BF081C}" type="sibTrans" cxnId="{563A295B-5AEB-4CC7-8D94-346AC67B6BA3}">
      <dgm:prSet/>
      <dgm:spPr/>
      <dgm:t>
        <a:bodyPr/>
        <a:lstStyle/>
        <a:p>
          <a:endParaRPr lang="es-ES"/>
        </a:p>
      </dgm:t>
    </dgm:pt>
    <dgm:pt modelId="{F7615A17-3EAD-498A-BAAD-B66FEEFB6712}">
      <dgm:prSet phldrT="[Texto]" custT="1"/>
      <dgm:spPr/>
      <dgm:t>
        <a:bodyPr/>
        <a:lstStyle/>
        <a:p>
          <a:pPr algn="l"/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La evasión fiscal restringe la capacidad que tiene los gobiernos para obtener recursos necesarios para cumplir las funciones del país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D9D9E4-9AC7-47EF-8682-2AE98DAD607E}" type="parTrans" cxnId="{C70F856E-3B70-45F1-A37D-3F62909AE6BC}">
      <dgm:prSet/>
      <dgm:spPr/>
      <dgm:t>
        <a:bodyPr/>
        <a:lstStyle/>
        <a:p>
          <a:endParaRPr lang="es-ES"/>
        </a:p>
      </dgm:t>
    </dgm:pt>
    <dgm:pt modelId="{4A4E525E-CC37-4098-85DF-BEE144DC14CC}" type="sibTrans" cxnId="{C70F856E-3B70-45F1-A37D-3F62909AE6BC}">
      <dgm:prSet/>
      <dgm:spPr/>
      <dgm:t>
        <a:bodyPr/>
        <a:lstStyle/>
        <a:p>
          <a:endParaRPr lang="es-ES"/>
        </a:p>
      </dgm:t>
    </dgm:pt>
    <dgm:pt modelId="{4AF9C2B6-6712-4649-9146-D76D421D551F}">
      <dgm:prSet phldrT="[Texto]" custT="1"/>
      <dgm:spPr/>
      <dgm:t>
        <a:bodyPr/>
        <a:lstStyle/>
        <a:p>
          <a:pPr algn="l"/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Según los autores Allingham y Sandmo, hablan de la palabra “moral”, para referirse a situaciones de evasión y cumplimiento tributario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4CF329-A39F-4DA7-9142-A295195B7B2C}" type="parTrans" cxnId="{C57F650D-4A0E-48F9-BCDD-A9F289CD5C89}">
      <dgm:prSet/>
      <dgm:spPr/>
      <dgm:t>
        <a:bodyPr/>
        <a:lstStyle/>
        <a:p>
          <a:endParaRPr lang="es-ES"/>
        </a:p>
      </dgm:t>
    </dgm:pt>
    <dgm:pt modelId="{D81C33D7-63D1-4583-9268-BAF8851CDCCE}" type="sibTrans" cxnId="{C57F650D-4A0E-48F9-BCDD-A9F289CD5C89}">
      <dgm:prSet/>
      <dgm:spPr/>
      <dgm:t>
        <a:bodyPr/>
        <a:lstStyle/>
        <a:p>
          <a:endParaRPr lang="es-ES"/>
        </a:p>
      </dgm:t>
    </dgm:pt>
    <dgm:pt modelId="{D4AC48D8-6BD2-4061-9446-72242871C6B2}">
      <dgm:prSet phldrT="[Texto]" custT="1"/>
      <dgm:spPr/>
      <dgm:t>
        <a:bodyPr/>
        <a:lstStyle/>
        <a:p>
          <a:pPr algn="l"/>
          <a:r>
            <a:rPr lang="es-CO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Los impuestos han sido un tema que el Gobierno evalúa anualmente por la cantidad de personas que evade la obligación y la importancia de tributar los impuestos.</a:t>
          </a: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9180898-1E3B-485E-A7C1-68D791E8B1DD}" type="sibTrans" cxnId="{CAFE0E43-F572-4DAC-8695-CEA682E23426}">
      <dgm:prSet/>
      <dgm:spPr/>
      <dgm:t>
        <a:bodyPr/>
        <a:lstStyle/>
        <a:p>
          <a:endParaRPr lang="es-ES"/>
        </a:p>
      </dgm:t>
    </dgm:pt>
    <dgm:pt modelId="{0D858483-BE02-4211-8CFA-056FBE8D480E}" type="parTrans" cxnId="{CAFE0E43-F572-4DAC-8695-CEA682E23426}">
      <dgm:prSet/>
      <dgm:spPr/>
      <dgm:t>
        <a:bodyPr/>
        <a:lstStyle/>
        <a:p>
          <a:endParaRPr lang="es-ES"/>
        </a:p>
      </dgm:t>
    </dgm:pt>
    <dgm:pt modelId="{D9F1C4EE-C1FF-42E6-ADD3-826583171361}" type="pres">
      <dgm:prSet presAssocID="{FF917FB3-0735-498D-B7A9-F9C048F3F604}" presName="linearFlow" presStyleCnt="0">
        <dgm:presLayoutVars>
          <dgm:dir/>
          <dgm:resizeHandles val="exact"/>
        </dgm:presLayoutVars>
      </dgm:prSet>
      <dgm:spPr/>
    </dgm:pt>
    <dgm:pt modelId="{83150A05-A156-4239-AB8E-613A46B4B8A7}" type="pres">
      <dgm:prSet presAssocID="{8270843A-396E-4B36-B1F5-54B048260754}" presName="composite" presStyleCnt="0"/>
      <dgm:spPr/>
    </dgm:pt>
    <dgm:pt modelId="{0966B260-C387-42D2-9D35-52DD664E65B3}" type="pres">
      <dgm:prSet presAssocID="{8270843A-396E-4B36-B1F5-54B048260754}" presName="imgShp" presStyleLbl="fgImgPlace1" presStyleIdx="0" presStyleCnt="4" custScaleX="138972" custScaleY="137442" custLinFactNeighborX="-64695" custLinFactNeighborY="-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D9ADB2FA-8EAB-4419-BF36-4643567E1FF5}" type="pres">
      <dgm:prSet presAssocID="{8270843A-396E-4B36-B1F5-54B048260754}" presName="txShp" presStyleLbl="node1" presStyleIdx="0" presStyleCnt="4" custScaleX="99764" custScaleY="119579">
        <dgm:presLayoutVars>
          <dgm:bulletEnabled val="1"/>
        </dgm:presLayoutVars>
      </dgm:prSet>
      <dgm:spPr/>
    </dgm:pt>
    <dgm:pt modelId="{392990F0-D38F-436E-AF8E-3A23C17E03EC}" type="pres">
      <dgm:prSet presAssocID="{F33B0C49-8400-4770-8CE4-BA4E45BF081C}" presName="spacing" presStyleCnt="0"/>
      <dgm:spPr/>
    </dgm:pt>
    <dgm:pt modelId="{CEB0FC49-A8E7-4A7B-835A-EEF7BACAB867}" type="pres">
      <dgm:prSet presAssocID="{D4AC48D8-6BD2-4061-9446-72242871C6B2}" presName="composite" presStyleCnt="0"/>
      <dgm:spPr/>
    </dgm:pt>
    <dgm:pt modelId="{36264837-E50D-421C-BAEF-29F423138DE9}" type="pres">
      <dgm:prSet presAssocID="{D4AC48D8-6BD2-4061-9446-72242871C6B2}" presName="imgShp" presStyleLbl="fgImgPlace1" presStyleIdx="1" presStyleCnt="4" custScaleX="138585" custScaleY="117866" custLinFactNeighborX="-66206" custLinFactNeighborY="-480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ECB6325-A9DF-4E25-9ED8-446BEB888404}" type="pres">
      <dgm:prSet presAssocID="{D4AC48D8-6BD2-4061-9446-72242871C6B2}" presName="txShp" presStyleLbl="node1" presStyleIdx="1" presStyleCnt="4">
        <dgm:presLayoutVars>
          <dgm:bulletEnabled val="1"/>
        </dgm:presLayoutVars>
      </dgm:prSet>
      <dgm:spPr/>
    </dgm:pt>
    <dgm:pt modelId="{8673C100-80EC-4B0C-AF31-EDEA8ED926CD}" type="pres">
      <dgm:prSet presAssocID="{99180898-1E3B-485E-A7C1-68D791E8B1DD}" presName="spacing" presStyleCnt="0"/>
      <dgm:spPr/>
    </dgm:pt>
    <dgm:pt modelId="{80039037-87AA-46AF-A62E-8B64B015284D}" type="pres">
      <dgm:prSet presAssocID="{F7615A17-3EAD-498A-BAAD-B66FEEFB6712}" presName="composite" presStyleCnt="0"/>
      <dgm:spPr/>
    </dgm:pt>
    <dgm:pt modelId="{855D0CC6-F3BF-4649-AC25-309BA01D9303}" type="pres">
      <dgm:prSet presAssocID="{F7615A17-3EAD-498A-BAAD-B66FEEFB6712}" presName="imgShp" presStyleLbl="fgImgPlace1" presStyleIdx="2" presStyleCnt="4" custScaleX="150883" custScaleY="138512" custLinFactNeighborX="-64415" custLinFactNeighborY="729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D99BE49A-8B11-47A5-90F2-D7C7518B05D6}" type="pres">
      <dgm:prSet presAssocID="{F7615A17-3EAD-498A-BAAD-B66FEEFB6712}" presName="txShp" presStyleLbl="node1" presStyleIdx="2" presStyleCnt="4">
        <dgm:presLayoutVars>
          <dgm:bulletEnabled val="1"/>
        </dgm:presLayoutVars>
      </dgm:prSet>
      <dgm:spPr/>
    </dgm:pt>
    <dgm:pt modelId="{D291A67B-A528-4355-918C-C9C223DC4693}" type="pres">
      <dgm:prSet presAssocID="{4A4E525E-CC37-4098-85DF-BEE144DC14CC}" presName="spacing" presStyleCnt="0"/>
      <dgm:spPr/>
    </dgm:pt>
    <dgm:pt modelId="{6E2E463B-49C7-47EF-A4AA-F5E19C731F4E}" type="pres">
      <dgm:prSet presAssocID="{4AF9C2B6-6712-4649-9146-D76D421D551F}" presName="composite" presStyleCnt="0"/>
      <dgm:spPr/>
    </dgm:pt>
    <dgm:pt modelId="{D38A27BE-5157-48EA-B02E-CB5324670FBA}" type="pres">
      <dgm:prSet presAssocID="{4AF9C2B6-6712-4649-9146-D76D421D551F}" presName="imgShp" presStyleLbl="fgImgPlace1" presStyleIdx="3" presStyleCnt="4" custScaleX="163484" custScaleY="132304" custLinFactNeighborX="-63742" custLinFactNeighborY="-464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881302CA-D0BE-49CD-BD6C-7A53CBBF03A3}" type="pres">
      <dgm:prSet presAssocID="{4AF9C2B6-6712-4649-9146-D76D421D551F}" presName="txShp" presStyleLbl="node1" presStyleIdx="3" presStyleCnt="4" custLinFactNeighborY="-3521">
        <dgm:presLayoutVars>
          <dgm:bulletEnabled val="1"/>
        </dgm:presLayoutVars>
      </dgm:prSet>
      <dgm:spPr/>
    </dgm:pt>
  </dgm:ptLst>
  <dgm:cxnLst>
    <dgm:cxn modelId="{C57F650D-4A0E-48F9-BCDD-A9F289CD5C89}" srcId="{FF917FB3-0735-498D-B7A9-F9C048F3F604}" destId="{4AF9C2B6-6712-4649-9146-D76D421D551F}" srcOrd="3" destOrd="0" parTransId="{674CF329-A39F-4DA7-9142-A295195B7B2C}" sibTransId="{D81C33D7-63D1-4583-9268-BAF8851CDCCE}"/>
    <dgm:cxn modelId="{9D9BAB14-6A93-4BC1-A745-C3593C1449B8}" type="presOf" srcId="{F7615A17-3EAD-498A-BAAD-B66FEEFB6712}" destId="{D99BE49A-8B11-47A5-90F2-D7C7518B05D6}" srcOrd="0" destOrd="0" presId="urn:microsoft.com/office/officeart/2005/8/layout/vList3"/>
    <dgm:cxn modelId="{18C46E34-7673-4FFD-98AC-C9A06AF674E5}" type="presOf" srcId="{8270843A-396E-4B36-B1F5-54B048260754}" destId="{D9ADB2FA-8EAB-4419-BF36-4643567E1FF5}" srcOrd="0" destOrd="0" presId="urn:microsoft.com/office/officeart/2005/8/layout/vList3"/>
    <dgm:cxn modelId="{563A295B-5AEB-4CC7-8D94-346AC67B6BA3}" srcId="{FF917FB3-0735-498D-B7A9-F9C048F3F604}" destId="{8270843A-396E-4B36-B1F5-54B048260754}" srcOrd="0" destOrd="0" parTransId="{B88CE265-BE1F-41F0-9C3A-BBE094E73183}" sibTransId="{F33B0C49-8400-4770-8CE4-BA4E45BF081C}"/>
    <dgm:cxn modelId="{CAFE0E43-F572-4DAC-8695-CEA682E23426}" srcId="{FF917FB3-0735-498D-B7A9-F9C048F3F604}" destId="{D4AC48D8-6BD2-4061-9446-72242871C6B2}" srcOrd="1" destOrd="0" parTransId="{0D858483-BE02-4211-8CFA-056FBE8D480E}" sibTransId="{99180898-1E3B-485E-A7C1-68D791E8B1DD}"/>
    <dgm:cxn modelId="{C70F856E-3B70-45F1-A37D-3F62909AE6BC}" srcId="{FF917FB3-0735-498D-B7A9-F9C048F3F604}" destId="{F7615A17-3EAD-498A-BAAD-B66FEEFB6712}" srcOrd="2" destOrd="0" parTransId="{4BD9D9E4-9AC7-47EF-8682-2AE98DAD607E}" sibTransId="{4A4E525E-CC37-4098-85DF-BEE144DC14CC}"/>
    <dgm:cxn modelId="{90061F86-5E56-4536-AC2B-8473414C97F8}" type="presOf" srcId="{FF917FB3-0735-498D-B7A9-F9C048F3F604}" destId="{D9F1C4EE-C1FF-42E6-ADD3-826583171361}" srcOrd="0" destOrd="0" presId="urn:microsoft.com/office/officeart/2005/8/layout/vList3"/>
    <dgm:cxn modelId="{BAAC8F8D-3CAA-4012-824F-4B0C560B6E7F}" type="presOf" srcId="{D4AC48D8-6BD2-4061-9446-72242871C6B2}" destId="{1ECB6325-A9DF-4E25-9ED8-446BEB888404}" srcOrd="0" destOrd="0" presId="urn:microsoft.com/office/officeart/2005/8/layout/vList3"/>
    <dgm:cxn modelId="{0D11FBCD-05BD-4C39-84B8-C1AB40120F75}" type="presOf" srcId="{4AF9C2B6-6712-4649-9146-D76D421D551F}" destId="{881302CA-D0BE-49CD-BD6C-7A53CBBF03A3}" srcOrd="0" destOrd="0" presId="urn:microsoft.com/office/officeart/2005/8/layout/vList3"/>
    <dgm:cxn modelId="{C94B13E6-A725-44F4-AB12-F34EE5EA2D04}" type="presParOf" srcId="{D9F1C4EE-C1FF-42E6-ADD3-826583171361}" destId="{83150A05-A156-4239-AB8E-613A46B4B8A7}" srcOrd="0" destOrd="0" presId="urn:microsoft.com/office/officeart/2005/8/layout/vList3"/>
    <dgm:cxn modelId="{151E7E90-A962-4DE5-A974-8A3DE71E5CB1}" type="presParOf" srcId="{83150A05-A156-4239-AB8E-613A46B4B8A7}" destId="{0966B260-C387-42D2-9D35-52DD664E65B3}" srcOrd="0" destOrd="0" presId="urn:microsoft.com/office/officeart/2005/8/layout/vList3"/>
    <dgm:cxn modelId="{DA6BB394-22C6-4C48-9C69-33767EAFC15C}" type="presParOf" srcId="{83150A05-A156-4239-AB8E-613A46B4B8A7}" destId="{D9ADB2FA-8EAB-4419-BF36-4643567E1FF5}" srcOrd="1" destOrd="0" presId="urn:microsoft.com/office/officeart/2005/8/layout/vList3"/>
    <dgm:cxn modelId="{7DADBE19-9E99-4D8B-92FA-1CA97B2247E7}" type="presParOf" srcId="{D9F1C4EE-C1FF-42E6-ADD3-826583171361}" destId="{392990F0-D38F-436E-AF8E-3A23C17E03EC}" srcOrd="1" destOrd="0" presId="urn:microsoft.com/office/officeart/2005/8/layout/vList3"/>
    <dgm:cxn modelId="{54D7347D-49A7-4E70-81CA-3C44FFE2E5D8}" type="presParOf" srcId="{D9F1C4EE-C1FF-42E6-ADD3-826583171361}" destId="{CEB0FC49-A8E7-4A7B-835A-EEF7BACAB867}" srcOrd="2" destOrd="0" presId="urn:microsoft.com/office/officeart/2005/8/layout/vList3"/>
    <dgm:cxn modelId="{82A46A11-8B4B-4171-A7DC-4D650B74C064}" type="presParOf" srcId="{CEB0FC49-A8E7-4A7B-835A-EEF7BACAB867}" destId="{36264837-E50D-421C-BAEF-29F423138DE9}" srcOrd="0" destOrd="0" presId="urn:microsoft.com/office/officeart/2005/8/layout/vList3"/>
    <dgm:cxn modelId="{D2F5708F-4B11-46B0-8147-2DA7BFBDC639}" type="presParOf" srcId="{CEB0FC49-A8E7-4A7B-835A-EEF7BACAB867}" destId="{1ECB6325-A9DF-4E25-9ED8-446BEB888404}" srcOrd="1" destOrd="0" presId="urn:microsoft.com/office/officeart/2005/8/layout/vList3"/>
    <dgm:cxn modelId="{5F7FF2DF-97C5-4F2E-862B-1C2CAE892F08}" type="presParOf" srcId="{D9F1C4EE-C1FF-42E6-ADD3-826583171361}" destId="{8673C100-80EC-4B0C-AF31-EDEA8ED926CD}" srcOrd="3" destOrd="0" presId="urn:microsoft.com/office/officeart/2005/8/layout/vList3"/>
    <dgm:cxn modelId="{7B4BD7F3-BE96-4141-9314-9B3E9F932E7C}" type="presParOf" srcId="{D9F1C4EE-C1FF-42E6-ADD3-826583171361}" destId="{80039037-87AA-46AF-A62E-8B64B015284D}" srcOrd="4" destOrd="0" presId="urn:microsoft.com/office/officeart/2005/8/layout/vList3"/>
    <dgm:cxn modelId="{9673D964-602D-4C1D-BF93-887696C0CAAC}" type="presParOf" srcId="{80039037-87AA-46AF-A62E-8B64B015284D}" destId="{855D0CC6-F3BF-4649-AC25-309BA01D9303}" srcOrd="0" destOrd="0" presId="urn:microsoft.com/office/officeart/2005/8/layout/vList3"/>
    <dgm:cxn modelId="{ED3EED03-974A-49B3-89A1-8F4A0F3D126D}" type="presParOf" srcId="{80039037-87AA-46AF-A62E-8B64B015284D}" destId="{D99BE49A-8B11-47A5-90F2-D7C7518B05D6}" srcOrd="1" destOrd="0" presId="urn:microsoft.com/office/officeart/2005/8/layout/vList3"/>
    <dgm:cxn modelId="{12D167A4-9916-49A1-BBB0-4216BE93F929}" type="presParOf" srcId="{D9F1C4EE-C1FF-42E6-ADD3-826583171361}" destId="{D291A67B-A528-4355-918C-C9C223DC4693}" srcOrd="5" destOrd="0" presId="urn:microsoft.com/office/officeart/2005/8/layout/vList3"/>
    <dgm:cxn modelId="{4403FC58-7BA3-40A7-91A8-36AB5844A78D}" type="presParOf" srcId="{D9F1C4EE-C1FF-42E6-ADD3-826583171361}" destId="{6E2E463B-49C7-47EF-A4AA-F5E19C731F4E}" srcOrd="6" destOrd="0" presId="urn:microsoft.com/office/officeart/2005/8/layout/vList3"/>
    <dgm:cxn modelId="{326AE3FB-47C9-4431-8637-0C458A8B99D1}" type="presParOf" srcId="{6E2E463B-49C7-47EF-A4AA-F5E19C731F4E}" destId="{D38A27BE-5157-48EA-B02E-CB5324670FBA}" srcOrd="0" destOrd="0" presId="urn:microsoft.com/office/officeart/2005/8/layout/vList3"/>
    <dgm:cxn modelId="{1E621438-5753-4C49-9FA4-CB86BBF3A070}" type="presParOf" srcId="{6E2E463B-49C7-47EF-A4AA-F5E19C731F4E}" destId="{881302CA-D0BE-49CD-BD6C-7A53CBBF03A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D7CFF-F817-47C7-A2B6-D1B45D286F51}">
      <dsp:nvSpPr>
        <dsp:cNvPr id="0" name=""/>
        <dsp:cNvSpPr/>
      </dsp:nvSpPr>
      <dsp:spPr>
        <a:xfrm>
          <a:off x="0" y="0"/>
          <a:ext cx="4328932" cy="11999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Identificar las variables de la evasión de impuestos en personas naturales con calidad de asalariados y comerciantes.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5778" y="0"/>
        <a:ext cx="3343153" cy="1199917"/>
      </dsp:txXfrm>
    </dsp:sp>
    <dsp:sp modelId="{C4ED47D8-616E-4601-9060-10A944A62A4B}">
      <dsp:nvSpPr>
        <dsp:cNvPr id="0" name=""/>
        <dsp:cNvSpPr/>
      </dsp:nvSpPr>
      <dsp:spPr>
        <a:xfrm>
          <a:off x="119991" y="119991"/>
          <a:ext cx="865786" cy="9599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5EC98-9F52-49CD-BAF8-4BCBFD254840}">
      <dsp:nvSpPr>
        <dsp:cNvPr id="0" name=""/>
        <dsp:cNvSpPr/>
      </dsp:nvSpPr>
      <dsp:spPr>
        <a:xfrm>
          <a:off x="0" y="1319909"/>
          <a:ext cx="4328932" cy="11999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Reconocer la importancia de la tributación de personas naturales.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5778" y="1319909"/>
        <a:ext cx="3343153" cy="1199917"/>
      </dsp:txXfrm>
    </dsp:sp>
    <dsp:sp modelId="{C6C6ABD0-5A0C-4D2D-9211-CDDC250B7A10}">
      <dsp:nvSpPr>
        <dsp:cNvPr id="0" name=""/>
        <dsp:cNvSpPr/>
      </dsp:nvSpPr>
      <dsp:spPr>
        <a:xfrm>
          <a:off x="119991" y="1439901"/>
          <a:ext cx="865786" cy="9599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2F54C-F8E9-4F9A-93E6-072D891B614F}">
      <dsp:nvSpPr>
        <dsp:cNvPr id="0" name=""/>
        <dsp:cNvSpPr/>
      </dsp:nvSpPr>
      <dsp:spPr>
        <a:xfrm>
          <a:off x="0" y="2639818"/>
          <a:ext cx="4328932" cy="11999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Analizar la viabilidad de la imposición de impuestos y las excepciones tributarias que imponen los Gobernantes para la activación de las economías.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5778" y="2639818"/>
        <a:ext cx="3343153" cy="1199917"/>
      </dsp:txXfrm>
    </dsp:sp>
    <dsp:sp modelId="{57E26E26-5694-4D6D-A15A-7B7DDB05EC41}">
      <dsp:nvSpPr>
        <dsp:cNvPr id="0" name=""/>
        <dsp:cNvSpPr/>
      </dsp:nvSpPr>
      <dsp:spPr>
        <a:xfrm>
          <a:off x="115922" y="2758168"/>
          <a:ext cx="865786" cy="9599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DB2FA-8EAB-4419-BF36-4643567E1FF5}">
      <dsp:nvSpPr>
        <dsp:cNvPr id="0" name=""/>
        <dsp:cNvSpPr/>
      </dsp:nvSpPr>
      <dsp:spPr>
        <a:xfrm rot="10800000">
          <a:off x="1639094" y="60127"/>
          <a:ext cx="5545320" cy="78885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07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El Estado Colombiano requiere de distintos recursos y métodos para poder sustentar la economía del país referente al gasto público para poder satisfacer las necesidades del pueblo.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836308" y="60127"/>
        <a:ext cx="5348106" cy="788856"/>
      </dsp:txXfrm>
    </dsp:sp>
    <dsp:sp modelId="{0966B260-C387-42D2-9D35-52DD664E65B3}">
      <dsp:nvSpPr>
        <dsp:cNvPr id="0" name=""/>
        <dsp:cNvSpPr/>
      </dsp:nvSpPr>
      <dsp:spPr>
        <a:xfrm>
          <a:off x="747349" y="1173"/>
          <a:ext cx="916791" cy="9066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B6325-A9DF-4E25-9ED8-446BEB888404}">
      <dsp:nvSpPr>
        <dsp:cNvPr id="0" name=""/>
        <dsp:cNvSpPr/>
      </dsp:nvSpPr>
      <dsp:spPr>
        <a:xfrm rot="10800000">
          <a:off x="1628617" y="1163759"/>
          <a:ext cx="5558438" cy="65969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07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Los impuestos han sido un tema que el Gobierno evalúa anualmente por la cantidad de personas que evade la obligación y la importancia de tributar los impuestos.</a:t>
          </a: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793541" y="1163759"/>
        <a:ext cx="5393514" cy="659695"/>
      </dsp:txXfrm>
    </dsp:sp>
    <dsp:sp modelId="{36264837-E50D-421C-BAEF-29F423138DE9}">
      <dsp:nvSpPr>
        <dsp:cNvPr id="0" name=""/>
        <dsp:cNvSpPr/>
      </dsp:nvSpPr>
      <dsp:spPr>
        <a:xfrm>
          <a:off x="734740" y="1073130"/>
          <a:ext cx="914238" cy="77755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BE49A-8B11-47A5-90F2-D7C7518B05D6}">
      <dsp:nvSpPr>
        <dsp:cNvPr id="0" name=""/>
        <dsp:cNvSpPr/>
      </dsp:nvSpPr>
      <dsp:spPr>
        <a:xfrm rot="10800000">
          <a:off x="1648899" y="2206340"/>
          <a:ext cx="5558438" cy="65969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07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La evasión fiscal restringe la capacidad que tiene los gobiernos para obtener recursos necesarios para cumplir las funciones del país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813823" y="2206340"/>
        <a:ext cx="5393514" cy="659695"/>
      </dsp:txXfrm>
    </dsp:sp>
    <dsp:sp modelId="{855D0CC6-F3BF-4649-AC25-309BA01D9303}">
      <dsp:nvSpPr>
        <dsp:cNvPr id="0" name=""/>
        <dsp:cNvSpPr/>
      </dsp:nvSpPr>
      <dsp:spPr>
        <a:xfrm>
          <a:off x="726273" y="2127400"/>
          <a:ext cx="995367" cy="91375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302CA-D0BE-49CD-BD6C-7A53CBBF03A3}">
      <dsp:nvSpPr>
        <dsp:cNvPr id="0" name=""/>
        <dsp:cNvSpPr/>
      </dsp:nvSpPr>
      <dsp:spPr>
        <a:xfrm rot="10800000">
          <a:off x="1669681" y="3273316"/>
          <a:ext cx="5558438" cy="65969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07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Según los autores Allingham y Sandmo, hablan de la palabra “moral”, para referirse a situaciones de evasión y cumplimiento tributario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834605" y="3273316"/>
        <a:ext cx="5393514" cy="659695"/>
      </dsp:txXfrm>
    </dsp:sp>
    <dsp:sp modelId="{D38A27BE-5157-48EA-B02E-CB5324670FBA}">
      <dsp:nvSpPr>
        <dsp:cNvPr id="0" name=""/>
        <dsp:cNvSpPr/>
      </dsp:nvSpPr>
      <dsp:spPr>
        <a:xfrm>
          <a:off x="709930" y="3159380"/>
          <a:ext cx="1078496" cy="8728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28/11/2019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3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28/11/2019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48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28/11/2019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75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28/11/2019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45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28/11/2019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6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28/11/2019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64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28/11/2019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48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28/11/2019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18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28/11/2019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03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28/11/2019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89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1FFD-2492-BC42-B2FF-D3A6D95187F3}" type="datetimeFigureOut">
              <a:rPr lang="es-ES" smtClean="0"/>
              <a:t>28/11/2019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30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1FFD-2492-BC42-B2FF-D3A6D95187F3}" type="datetimeFigureOut">
              <a:rPr lang="es-ES" smtClean="0"/>
              <a:t>28/11/2019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0EC64-3409-2647-9BA2-26D7CBC877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33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023" y="-1"/>
            <a:ext cx="9203766" cy="7112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528236"/>
            <a:ext cx="9144000" cy="836706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Evasión de Renta e IVA de personas Naturales</a:t>
            </a:r>
            <a:br>
              <a:rPr lang="es-ES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7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Jeccica Ramos, Lina Usaquén</a:t>
            </a:r>
            <a:br>
              <a:rPr lang="es-ES" sz="27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7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MINUTO DE DIOS UVD CALLE 80</a:t>
            </a:r>
            <a:br>
              <a:rPr lang="es-ES" b="1" dirty="0">
                <a:solidFill>
                  <a:srgbClr val="1144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3500" b="1" dirty="0">
              <a:solidFill>
                <a:srgbClr val="114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5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usuario\AppData\Local\Microsoft\Windows\INetCache\Content.MSO\6E06F9D0.tmp">
            <a:extLst>
              <a:ext uri="{FF2B5EF4-FFF2-40B4-BE49-F238E27FC236}">
                <a16:creationId xmlns:a16="http://schemas.microsoft.com/office/drawing/2014/main" id="{27591029-A27B-40BB-BADE-6A3BC59F90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5230"/>
            <a:ext cx="8229600" cy="37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CAC8B3F-EBE2-4FB1-8E3C-950C3ED4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176" y="967628"/>
            <a:ext cx="6858000" cy="556371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75543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uario\AppData\Local\Microsoft\Windows\INetCache\Content.MSO\A68F0A44.tmp">
            <a:extLst>
              <a:ext uri="{FF2B5EF4-FFF2-40B4-BE49-F238E27FC236}">
                <a16:creationId xmlns:a16="http://schemas.microsoft.com/office/drawing/2014/main" id="{EEFC30A9-362D-4B44-9DAB-9E9E92AA73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57200" y="1805781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92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usuario\AppData\Local\Microsoft\Windows\INetCache\Content.MSO\44B31D8E.tmp">
            <a:extLst>
              <a:ext uri="{FF2B5EF4-FFF2-40B4-BE49-F238E27FC236}">
                <a16:creationId xmlns:a16="http://schemas.microsoft.com/office/drawing/2014/main" id="{F330025B-E7EA-44AF-A6B0-FB433F31BA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97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7176" y="689442"/>
            <a:ext cx="6858000" cy="556371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089E494-6A5C-46DE-A6A4-6C2A91522723}"/>
              </a:ext>
            </a:extLst>
          </p:cNvPr>
          <p:cNvSpPr txBox="1">
            <a:spLocks/>
          </p:cNvSpPr>
          <p:nvPr/>
        </p:nvSpPr>
        <p:spPr>
          <a:xfrm>
            <a:off x="119574" y="1659988"/>
            <a:ext cx="8616463" cy="5022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educación contable debe empezar desde casa, los colegios deben fomentar el buen comportamiento con el estado, y del mismo modo reconocer sus derechos y sus deberes.</a:t>
            </a:r>
          </a:p>
          <a:p>
            <a:pPr lvl="0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poder tributario debe de estar descentralizado del poder ejecutivo, puesto que un plan de desarrollo debe tener limitaciones económicas con respecto al ingreso fiscal.</a:t>
            </a:r>
          </a:p>
          <a:p>
            <a:pPr lvl="0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reformas tributarias deben tener un orden y ser cíclicas en su ejecución, una nueva reforma debe modificar más no generar arandelas al impuesto.</a:t>
            </a:r>
          </a:p>
          <a:p>
            <a:pPr lvl="0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época de crisis económicas los gobiernos no pueden ser tan sensibles con la inversión extranjera y los beneficios dados a las empresas deben ser equitativos. </a:t>
            </a:r>
          </a:p>
          <a:p>
            <a:pPr lvl="0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actualización del sistema tributario debe ser impartida como el himno nacional.</a:t>
            </a:r>
          </a:p>
          <a:p>
            <a:pPr lvl="0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tributación es una Responsabilidad Social y como Contadores debemos inculcarla en nuestros clientes.</a:t>
            </a:r>
          </a:p>
          <a:p>
            <a:pPr lvl="0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Ley permite garantizar beneficios tributarios a los contribuyentes para que estos contribuyan al país pero a su vez no se deben exceder en lo beneficios.</a:t>
            </a:r>
          </a:p>
          <a:p>
            <a:pPr lvl="0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Todos tenemos el deber de contribuir al desarrollo del país, pero somos consientes que el</a:t>
            </a:r>
          </a:p>
        </p:txBody>
      </p:sp>
    </p:spTree>
    <p:extLst>
      <p:ext uri="{BB962C8B-B14F-4D97-AF65-F5344CB8AC3E}">
        <p14:creationId xmlns:p14="http://schemas.microsoft.com/office/powerpoint/2010/main" val="358025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990" y="543882"/>
            <a:ext cx="6858000" cy="556371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Referencias Bibliográficas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089E494-6A5C-46DE-A6A4-6C2A91522723}"/>
              </a:ext>
            </a:extLst>
          </p:cNvPr>
          <p:cNvSpPr txBox="1">
            <a:spLocks/>
          </p:cNvSpPr>
          <p:nvPr/>
        </p:nvSpPr>
        <p:spPr>
          <a:xfrm>
            <a:off x="156117" y="1189462"/>
            <a:ext cx="8987883" cy="4279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700" dirty="0"/>
              <a:t>AGT Abogados SAS. (14 de Enero de 2019). </a:t>
            </a:r>
            <a:r>
              <a:rPr lang="es-ES" sz="700" i="1" dirty="0"/>
              <a:t>¿CUÁLES SON LAS SANCIONES POR DELITO DE EVASIÓN DE IMPUESTOS?</a:t>
            </a:r>
            <a:r>
              <a:rPr lang="es-ES" sz="700" dirty="0"/>
              <a:t> Obtenido de ¿CUÁLES SON LAS SANCIONES POR DELITO DE EVASIÓN DE IMPUESTOS?: https://www.agtabogados.com/blog/cuales-son-las-sanciones-por-delito-de-evasion-de-impuestos/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 err="1"/>
              <a:t>Allingham</a:t>
            </a:r>
            <a:r>
              <a:rPr lang="es-ES" sz="700" dirty="0"/>
              <a:t>, &amp; </a:t>
            </a:r>
            <a:r>
              <a:rPr lang="es-ES" sz="700" dirty="0" err="1"/>
              <a:t>Sandmo</a:t>
            </a:r>
            <a:r>
              <a:rPr lang="es-ES" sz="700" dirty="0"/>
              <a:t> . (1972). </a:t>
            </a:r>
            <a:r>
              <a:rPr lang="es-ES" sz="700" i="1" dirty="0" err="1"/>
              <a:t>Income</a:t>
            </a:r>
            <a:r>
              <a:rPr lang="es-ES" sz="700" i="1" dirty="0"/>
              <a:t> </a:t>
            </a:r>
            <a:r>
              <a:rPr lang="es-ES" sz="700" i="1" dirty="0" err="1"/>
              <a:t>tax</a:t>
            </a:r>
            <a:r>
              <a:rPr lang="es-ES" sz="700" i="1" dirty="0"/>
              <a:t> </a:t>
            </a:r>
            <a:r>
              <a:rPr lang="es-ES" sz="700" i="1" dirty="0" err="1"/>
              <a:t>evasion</a:t>
            </a:r>
            <a:r>
              <a:rPr lang="es-ES" sz="700" i="1" dirty="0"/>
              <a:t>: A </a:t>
            </a:r>
            <a:r>
              <a:rPr lang="es-ES" sz="700" i="1" dirty="0" err="1"/>
              <a:t>theoretical</a:t>
            </a:r>
            <a:r>
              <a:rPr lang="es-ES" sz="700" i="1" dirty="0"/>
              <a:t> </a:t>
            </a:r>
            <a:r>
              <a:rPr lang="es-ES" sz="700" i="1" dirty="0" err="1"/>
              <a:t>analysis</a:t>
            </a:r>
            <a:r>
              <a:rPr lang="es-ES" sz="700" i="1" dirty="0"/>
              <a:t>.</a:t>
            </a:r>
            <a:r>
              <a:rPr lang="es-ES" sz="700" dirty="0"/>
              <a:t> Obtenido de https://s3.amazonaws.com/academia.edu.documents/30457905/allingham-sandmo_%28jpube72%29.pdf?response-content-disposition=inline%3B%20filename%3DIncome_tax_evasion_a_theoretical_analysi.pdf&amp;X-Amz-Algorithm=AWS4-HMAC-SHA256&amp;X-Amz-Credential=AKIAIWOWYYGZ2Y53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Cobarcho, A., </a:t>
            </a:r>
            <a:r>
              <a:rPr lang="es-ES" sz="700" dirty="0" err="1"/>
              <a:t>Cibils</a:t>
            </a:r>
            <a:r>
              <a:rPr lang="es-ES" sz="700" dirty="0"/>
              <a:t>, V., &amp; Lora, E. (2005). </a:t>
            </a:r>
            <a:r>
              <a:rPr lang="es-ES" sz="700" i="1" dirty="0"/>
              <a:t>Recaudar no Basta: Los impuestos como instrumento de desarrollo</a:t>
            </a:r>
            <a:r>
              <a:rPr lang="es-ES" sz="700" dirty="0"/>
              <a:t>. Obtenido de Recaudar no Basta: Los impuestos como instrumento de desarrollo: https://publications.iadb.org/es/recaudar-no-basta-los-impuestos-como-instrumento-de-desarrollo#targetText=Recaudar%20no%20basta%3A%20Los%20impuestos%20como%20instrumento%20de%20desarrollo,-Autor&amp;targetText=La%20tributaci%C3%B3n%20en%20Am%C3%A9rica%20Lati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Concha, T., Ramírez, J. C., &amp; Acosta, O. L. (2017). </a:t>
            </a:r>
            <a:r>
              <a:rPr lang="es-ES" sz="700" i="1" dirty="0" err="1"/>
              <a:t>TRibutación</a:t>
            </a:r>
            <a:r>
              <a:rPr lang="es-ES" sz="700" i="1" dirty="0"/>
              <a:t> en Colombia: reformas, evasión y equidad.</a:t>
            </a:r>
            <a:r>
              <a:rPr lang="es-ES" sz="700" dirty="0"/>
              <a:t> Bogotá: Publicación de las Naciones Unidas. Obtenido de https://repositorio.cepal.org/bitstream/handle/11362/43133/1/S1700948_es.pdf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(1991). </a:t>
            </a:r>
            <a:r>
              <a:rPr lang="es-ES" sz="700" i="1" dirty="0"/>
              <a:t>Constitución </a:t>
            </a:r>
            <a:r>
              <a:rPr lang="es-ES" sz="700" i="1" dirty="0" err="1"/>
              <a:t>Politica</a:t>
            </a:r>
            <a:r>
              <a:rPr lang="es-ES" sz="700" i="1" dirty="0"/>
              <a:t> de Colombia.</a:t>
            </a:r>
            <a:r>
              <a:rPr lang="es-ES" sz="700" dirty="0"/>
              <a:t> Colombia.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DINERO. (20 de Mayo de 2017). El ranking de los países más afectados por la evasión de impuestos. </a:t>
            </a:r>
            <a:r>
              <a:rPr lang="es-ES" sz="700" i="1" dirty="0"/>
              <a:t>DINERO</a:t>
            </a:r>
            <a:r>
              <a:rPr lang="es-ES" sz="700" dirty="0"/>
              <a:t>, págs. 1-3. Obtenido de https://www.dinero.com/economia/articulo/ranking-de-los-paises-que-mas-evaden-impuestos/245558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DINERO. (20 de Mayo de 2017). </a:t>
            </a:r>
            <a:r>
              <a:rPr lang="es-ES" sz="700" i="1" dirty="0"/>
              <a:t>El ranking de los países más afectados por la evasión de impuestos</a:t>
            </a:r>
            <a:r>
              <a:rPr lang="es-ES" sz="700" dirty="0"/>
              <a:t>. Obtenido de https://www.dinero.com/economia/articulo/ranking-de-los-paises-que-mas-evaden-impuestos/245558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Economía , Y. (28 de Mayo de 2017). La gran incógnita de cómo hacer lo que la </a:t>
            </a:r>
            <a:r>
              <a:rPr lang="es-ES" sz="700" dirty="0" err="1"/>
              <a:t>Ocde</a:t>
            </a:r>
            <a:r>
              <a:rPr lang="es-ES" sz="700" dirty="0"/>
              <a:t> le plantea al país. </a:t>
            </a:r>
            <a:r>
              <a:rPr lang="es-ES" sz="700" i="1" dirty="0"/>
              <a:t>El tiempo</a:t>
            </a:r>
            <a:r>
              <a:rPr lang="es-ES" sz="700" dirty="0"/>
              <a:t>, pág. 1. Obtenido de https://www.eltiempo.com/economia/sectores/que-tan-viables-son-las-peticiones-de-la-ocde-a-colombia-92996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elciudadano.com. (27 de Agosto de 2014). </a:t>
            </a:r>
            <a:r>
              <a:rPr lang="es-ES" sz="700" i="1" dirty="0"/>
              <a:t>Filosofía de los impuestos: Los errores y omisiones de una moderada Reforma Tributaria</a:t>
            </a:r>
            <a:r>
              <a:rPr lang="es-ES" sz="700" dirty="0"/>
              <a:t>. Obtenido de Filosofía de los impuestos: Los errores y omisiones de una moderada Reforma Tributaria: https://www.elciudadano.com/economia/filosofia-de-los-impuestos-los-errores-y-omisiones-de-una-moderada-reforma-tributaria/08/27/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Espitia, J., Ferrari , C., Hernández, G., Hernández , I., González , J., Reyes, L., . . . Zafra , G. (2017). SOBRE LA REFORMA TRIBUTARIA ESTRUCTURAL QUE SE REQUIERE EN COLOMBIA Reflexiones y propuestas. </a:t>
            </a:r>
            <a:r>
              <a:rPr lang="es-ES" sz="700" i="1" dirty="0"/>
              <a:t>REVISTA DE ECONOMÍA INSTITUCIONAL</a:t>
            </a:r>
            <a:r>
              <a:rPr lang="es-ES" sz="700" dirty="0"/>
              <a:t>, 149-174.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 err="1"/>
              <a:t>Floril</a:t>
            </a:r>
            <a:r>
              <a:rPr lang="es-ES" sz="700" dirty="0"/>
              <a:t>. (2015).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FLORIL. (2015).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Gerence.com. (02 de 05 de 2018). </a:t>
            </a:r>
            <a:r>
              <a:rPr lang="es-ES" sz="700" i="1" dirty="0"/>
              <a:t>¿Quiénes están exonerados del pago de los aportes parafiscales al SENA y al ICBF?</a:t>
            </a:r>
            <a:r>
              <a:rPr lang="es-ES" sz="700" dirty="0"/>
              <a:t> Obtenido de https://www.gerencie.com/quienes-estan-exonerados-del-pago-de-los-aportes-parafiscales-al-sena-y-al-icbf.html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 err="1"/>
              <a:t>Gomez</a:t>
            </a:r>
            <a:r>
              <a:rPr lang="es-ES" sz="700" dirty="0"/>
              <a:t> Carranza, A. I., &amp; . (Enero de 2018). </a:t>
            </a:r>
            <a:r>
              <a:rPr lang="es-ES" sz="700" i="1" dirty="0"/>
              <a:t>SISTEMA DE TRIBUTACION PARA PERSONAS NATURALES EN COLOMBIA Y POSIBLES ADAPTACIONES DEL MODELO TRIBUTARIO OCDE.</a:t>
            </a:r>
            <a:r>
              <a:rPr lang="es-ES" sz="700" dirty="0"/>
              <a:t> Obtenido de https://expeditiorepositorio.utadeo.edu.co/bitstream/handle/20.500.12010/3143/Trabajo%20de%20Grado%20Ana%20Irene%20Gomez%20Carranza.pdf?sequence=1&amp;isAllowed=y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Gómez Valencia, G. A., Madrid Benjumea, D. A., &amp; </a:t>
            </a:r>
            <a:r>
              <a:rPr lang="es-ES" sz="700" dirty="0" err="1"/>
              <a:t>Quinayás</a:t>
            </a:r>
            <a:r>
              <a:rPr lang="es-ES" sz="700" dirty="0"/>
              <a:t> Solarte, D. A. (2017). </a:t>
            </a:r>
            <a:r>
              <a:rPr lang="es-ES" sz="700" i="1" dirty="0"/>
              <a:t>FACTORES QUE GENERAN LA EVASIÓN DE LOS IMPUESTOS DE RENTA E IVA EN LAS PERSONAS NATURALES DEDICADAS A LA COMERCIALIZACIÓN DE VESTUARIO EN EL CENTRO DEL MUNICIPIO DE MEDELLÍN.</a:t>
            </a:r>
            <a:r>
              <a:rPr lang="es-ES" sz="700" dirty="0"/>
              <a:t> Obtenido de FACTORES QUE GENERAN LA EVASIÓN DE LOS IMPUESTOS DE RENTA E IVA EN LAS PERSONAS NATURALES DEDICADAS A LA COMERCIALIZACIÓN DE VESTUARIO EN EL CENTRO DEL MUNICIPIO DE MEDELLÍN: http://bibliotecadigital.udea.edu.co/bitstream/10495/8025/1/GomezGustavo_2017_FactoresGeneranEvasion.pdf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GÓMEZ, M. F., &amp; LEDERMAN, A. (11 de 02 de 2014). LAS NUEVAS MEDIDAS FISCALES INTERNACIONALES ADOPTADAS EN ESPAÑA EN RELACIÓN CON LA EVASIÓN FISCAL Y LA REDUCCIÓN DEL DÉFICIT PÚBLICO. Fort Lauderdale, Francia.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Gómez, S., Gómez, J., &amp; Jiménez , J. (Agosto de 2011). </a:t>
            </a:r>
            <a:r>
              <a:rPr lang="es-ES" sz="700" i="1" dirty="0"/>
              <a:t>Estructura tributaria y evasión impositiva en América Latina.</a:t>
            </a:r>
            <a:r>
              <a:rPr lang="es-ES" sz="700" dirty="0"/>
              <a:t> Obtenido de Estructura tributaria y evasión impositiva en América Latina: http://scioteca.caf.com/bitstream/handle/123456789/223/201108Sabaini.pdf?sequence=1&amp;isAllowed=y.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Herrera, M. F. (30 de Octubre de 2018). </a:t>
            </a:r>
            <a:r>
              <a:rPr lang="es-ES" sz="700" i="1" dirty="0"/>
              <a:t>Por Ley de Financiamiento, evasión de impuestos dará cárcel</a:t>
            </a:r>
            <a:r>
              <a:rPr lang="es-ES" sz="700" dirty="0"/>
              <a:t>. Obtenido de Por Ley de Financiamiento, evasión de impuestos dará cárcel: https://www.rcnradio.com/economia/por-ley-de-financiamiento-evasion-de-impuestos-dara-carcel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 err="1"/>
              <a:t>Macias</a:t>
            </a:r>
            <a:r>
              <a:rPr lang="es-ES" sz="700" dirty="0"/>
              <a:t> Cardona, H. A., Agudelo Henao, L. F., &amp; </a:t>
            </a:r>
            <a:r>
              <a:rPr lang="es-ES" sz="700" dirty="0" err="1"/>
              <a:t>Lopez</a:t>
            </a:r>
            <a:r>
              <a:rPr lang="es-ES" sz="700" dirty="0"/>
              <a:t> </a:t>
            </a:r>
            <a:r>
              <a:rPr lang="es-ES" sz="700" dirty="0" err="1"/>
              <a:t>Ramirez</a:t>
            </a:r>
            <a:r>
              <a:rPr lang="es-ES" sz="700" dirty="0"/>
              <a:t>, M. R. (12 de 10 de 2007). LOS MÉTODOS PARA MEDIR LA AVASIÓN DE IMPUESTOS. </a:t>
            </a:r>
            <a:r>
              <a:rPr lang="es-ES" sz="700" dirty="0" err="1"/>
              <a:t>Medellin</a:t>
            </a:r>
            <a:r>
              <a:rPr lang="es-ES" sz="700" dirty="0"/>
              <a:t>, Colombia.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Manchego, M. M. (2018). </a:t>
            </a:r>
            <a:r>
              <a:rPr lang="es-ES" sz="700" i="1" dirty="0" err="1"/>
              <a:t>potafolio</a:t>
            </a:r>
            <a:r>
              <a:rPr lang="es-ES" sz="700" dirty="0"/>
              <a:t>.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Manchego, M. M. (2018). Las rutas de evasión de impuestos que tendrá que atacar el gobierno. </a:t>
            </a:r>
            <a:r>
              <a:rPr lang="es-ES" sz="700" i="1" dirty="0"/>
              <a:t>Portafolio</a:t>
            </a:r>
            <a:r>
              <a:rPr lang="es-ES" sz="700" dirty="0"/>
              <a:t>.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PAREDES FLORIL, P. R. (01 de 2015). </a:t>
            </a:r>
            <a:r>
              <a:rPr lang="es-ES" sz="700" i="1" dirty="0"/>
              <a:t>La </a:t>
            </a:r>
            <a:r>
              <a:rPr lang="es-ES" sz="700" i="1" dirty="0" err="1"/>
              <a:t>evasion</a:t>
            </a:r>
            <a:r>
              <a:rPr lang="es-ES" sz="700" i="1" dirty="0"/>
              <a:t> tributaria e incidencia en la </a:t>
            </a:r>
            <a:r>
              <a:rPr lang="es-ES" sz="700" i="1" dirty="0" err="1"/>
              <a:t>recaudacion</a:t>
            </a:r>
            <a:r>
              <a:rPr lang="es-ES" sz="700" i="1" dirty="0"/>
              <a:t> del impuesto a la renta de personas naturales en la Provincia del Guayas, periodo 2009-2012.</a:t>
            </a:r>
            <a:r>
              <a:rPr lang="es-ES" sz="700" dirty="0"/>
              <a:t> Obtenido de http://repositorio.ug.edu.ec/bitstream/redug/6881/1/marzo2015%20tesis%20final%20priscilla%20paredes%20maestria%20en%20tributacion%20y%20finanzas.pdf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Presidencia De la República . (19 de Diciembre de 2018). </a:t>
            </a:r>
            <a:r>
              <a:rPr lang="es-ES" sz="700" i="1" dirty="0"/>
              <a:t>Congreso aprueba Ley de Financiamiento que busca reactivar la economía y la inversión en las regiones</a:t>
            </a:r>
            <a:r>
              <a:rPr lang="es-ES" sz="700" dirty="0"/>
              <a:t>. Obtenido de Congreso aprueba Ley de Financiamiento que busca reactivar la economía y la inversión en las regiones: https://id.presidencia.gov.co/Paginas/prensa/2018/181219-Congreso-aprueba-Ley-de-Financiamiento-que-busca-reactivar-la-economia-y-la-inversion-en-las-regiones.aspx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PROBOGOTA. (2018). </a:t>
            </a:r>
            <a:r>
              <a:rPr lang="es-ES" sz="700" i="1" dirty="0"/>
              <a:t>TODA LA INFORMACIÓN PERTINENTE A USAQUÉN</a:t>
            </a:r>
            <a:r>
              <a:rPr lang="es-ES" sz="700" dirty="0"/>
              <a:t>. Obtenido de TODA LA INFORMACIÓN PERTINENTE A USAQUÉN: http://probogota.org/localidades/usaquen/?gclid=CjwKCAiAiuTfBRAaEiwA4itUqGSvZDahqw1ocsOM1PeW_vg8wrQ_lvspgQA-OuhM1i7Ky9z5D_WBSBoCsiMQAvD_BwE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Redacción Actualidad - U.N. - Colombia.com. (15 de Febrero de 2019). </a:t>
            </a:r>
            <a:r>
              <a:rPr lang="es-ES" sz="700" i="1" dirty="0"/>
              <a:t>Evasión de impuestos, fuera de control en Colombia</a:t>
            </a:r>
            <a:r>
              <a:rPr lang="es-ES" sz="700" dirty="0"/>
              <a:t>. Obtenido de Evasión de impuestos, fuera de control en Colombia: https://www.colombia.com/actualidad/economia/evasion-de-impuestos-fuera-de-control-en-colombia-219198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REDACCIÓN EL TIEMPO. (01 de 03 de 2005). LA CONTADURÍA GENERAL Y SUS COMPETENCIAS. </a:t>
            </a:r>
            <a:r>
              <a:rPr lang="es-ES" sz="700" i="1" dirty="0"/>
              <a:t>EL TIEMPO</a:t>
            </a:r>
            <a:r>
              <a:rPr lang="es-ES" sz="700" dirty="0"/>
              <a:t>, págs. 1-7. Obtenido de https://www.eltiempo.com/archivo/documento/MAM-1674211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REDACCIÓN EL TIEMPO. (01 de 03 de 2005). </a:t>
            </a:r>
            <a:r>
              <a:rPr lang="es-ES" sz="700" i="1" dirty="0"/>
              <a:t>LA CONTADURÍA GENERAL Y SUS COMPETENCIAS</a:t>
            </a:r>
            <a:r>
              <a:rPr lang="es-ES" sz="700" dirty="0"/>
              <a:t>. Obtenido de https://www.eltiempo.com/archivo/documento/MAM-1674211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Sánchez, D. S. (30 de 01 de 2017). Reforma tributaria 2017: Análisis e Impactos. (C. I. Cardona, Entrevistador)</a:t>
            </a:r>
            <a:endParaRPr lang="es-ES" sz="500" dirty="0"/>
          </a:p>
          <a:p>
            <a:pPr marL="0" indent="0" algn="just">
              <a:buNone/>
            </a:pPr>
            <a:r>
              <a:rPr lang="es-ES" sz="700" dirty="0"/>
              <a:t>Smith, A. (s.f.). </a:t>
            </a:r>
            <a:r>
              <a:rPr lang="es-ES" sz="700" i="1" dirty="0"/>
              <a:t>Las riquezas de las naciones, </a:t>
            </a:r>
            <a:r>
              <a:rPr lang="es-ES" sz="700" i="1" dirty="0" err="1"/>
              <a:t>Captilo</a:t>
            </a:r>
            <a:r>
              <a:rPr lang="es-ES" sz="700" i="1" dirty="0"/>
              <a:t> II Sobre las fuentes de donde proceden los ingresos públicos y generales de la sociedad .</a:t>
            </a:r>
            <a:r>
              <a:rPr lang="es-ES" sz="700" dirty="0"/>
              <a:t> </a:t>
            </a:r>
            <a:endParaRPr lang="es-ES" sz="500" dirty="0">
              <a:solidFill>
                <a:srgbClr val="114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1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998450"/>
            <a:ext cx="6858000" cy="556371"/>
          </a:xfrm>
        </p:spPr>
        <p:txBody>
          <a:bodyPr>
            <a:noAutofit/>
          </a:bodyPr>
          <a:lstStyle/>
          <a:p>
            <a:pPr algn="r"/>
            <a:r>
              <a:rPr lang="es-ES" sz="4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72531"/>
            <a:ext cx="8229600" cy="4628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Índice de contenidos</a:t>
            </a:r>
          </a:p>
          <a:p>
            <a:pPr marL="0" indent="0">
              <a:buNone/>
            </a:pPr>
            <a:endParaRPr lang="es-ES" sz="24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u="sng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</a:p>
          <a:p>
            <a:r>
              <a:rPr lang="es-ES" sz="2400" u="sng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Formulación de la pregunta problema</a:t>
            </a:r>
          </a:p>
          <a:p>
            <a:r>
              <a:rPr lang="es-ES" sz="2400" u="sng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(General y Específicos)</a:t>
            </a:r>
          </a:p>
          <a:p>
            <a:r>
              <a:rPr lang="es-ES" sz="2400" u="sng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Referencial (Marco Teórico, Conceptual y Legal)</a:t>
            </a:r>
          </a:p>
          <a:p>
            <a:r>
              <a:rPr lang="es-ES" sz="2400" u="sng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  <a:p>
            <a:r>
              <a:rPr lang="es-ES" sz="2400" u="sng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  <a:p>
            <a:r>
              <a:rPr lang="es-ES" sz="2400" u="sng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r>
              <a:rPr lang="es-ES" sz="2400" u="sng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Referencias Bibliográficas</a:t>
            </a:r>
          </a:p>
          <a:p>
            <a:endParaRPr lang="es-ES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dirty="0">
              <a:solidFill>
                <a:srgbClr val="114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7176" y="672790"/>
            <a:ext cx="6858000" cy="442331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4980" y="2261129"/>
            <a:ext cx="4237463" cy="158347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CO" sz="2400" b="1" i="1" dirty="0"/>
              <a:t>JAVIER ÁVILA MAHECHA Y ÁNGELA CRUZ LASSO</a:t>
            </a:r>
          </a:p>
          <a:p>
            <a:pPr marL="0" indent="0" algn="ctr">
              <a:buNone/>
            </a:pPr>
            <a:r>
              <a:rPr lang="es-CO" sz="2600" b="1" i="1" dirty="0">
                <a:solidFill>
                  <a:srgbClr val="114472"/>
                </a:solidFill>
              </a:rPr>
              <a:t>Colombia: Estimación de la evasión del impuesto de Renta de personas naturales.</a:t>
            </a:r>
            <a:endParaRPr lang="es-ES" sz="2600" b="1" i="1" dirty="0">
              <a:solidFill>
                <a:srgbClr val="114472"/>
              </a:solidFill>
            </a:endParaRPr>
          </a:p>
        </p:txBody>
      </p:sp>
      <p:pic>
        <p:nvPicPr>
          <p:cNvPr id="1028" name="Picture 4" descr="https://lh6.googleusercontent.com/wrHu7ZaNWNw4SeR1AbxiyjlDAuFsq7D-a4U43QTHuR5bcqetEmsd-z3SLLuiSiFb4YXFKRk5Tz2fvA9npd81SwiqmdNVg4lIH0tqp1_d53FLd7LKi7pXu2p7Y8p4kXbF1yzX-L4xbsBRq8xw3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04" y="1951960"/>
            <a:ext cx="29527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160128" y="2451249"/>
            <a:ext cx="2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/>
              <a:t>Sergio Clavijo.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325244" y="4204289"/>
            <a:ext cx="3601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i="1" dirty="0">
                <a:solidFill>
                  <a:srgbClr val="114472"/>
                </a:solidFill>
              </a:rPr>
              <a:t>Tributación en Colombia: reformas, </a:t>
            </a:r>
          </a:p>
          <a:p>
            <a:pPr algn="ctr"/>
            <a:r>
              <a:rPr lang="es-CO" sz="2400" b="1" i="1" dirty="0">
                <a:solidFill>
                  <a:srgbClr val="114472"/>
                </a:solidFill>
              </a:rPr>
              <a:t>evasión y equidad.</a:t>
            </a:r>
            <a:endParaRPr lang="es-ES" sz="2400" dirty="0">
              <a:solidFill>
                <a:srgbClr val="114472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78B6902-83DF-4DB1-8A38-97602F1F6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00" y="4216685"/>
            <a:ext cx="4244163" cy="19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7176" y="672790"/>
            <a:ext cx="6858000" cy="442331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6205" y="1536357"/>
            <a:ext cx="4032738" cy="189264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CO" sz="2400" b="1" i="1" dirty="0"/>
              <a:t>ANA IRENE GOMEZ CARRANZA</a:t>
            </a:r>
          </a:p>
          <a:p>
            <a:pPr marL="0" indent="0" algn="ctr">
              <a:buNone/>
            </a:pPr>
            <a:r>
              <a:rPr lang="es-CO" sz="2600" b="1" i="1" dirty="0">
                <a:solidFill>
                  <a:srgbClr val="114472"/>
                </a:solidFill>
              </a:rPr>
              <a:t>Sistema de tributación para personas naturales en Colombia y posibles adaptaciones del modelo tributario ODCE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0499F5-7913-43D3-ABE9-1B8B171B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26" y="3850236"/>
            <a:ext cx="3658496" cy="18478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5B2F6EC-EDBA-429E-939E-150BA98927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36" t="33386" r="9128" b="9001"/>
          <a:stretch/>
        </p:blipFill>
        <p:spPr>
          <a:xfrm>
            <a:off x="4316701" y="1735016"/>
            <a:ext cx="4528475" cy="33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4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8487" y="150812"/>
            <a:ext cx="3008313" cy="1162050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Definición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04978CB0-B543-4D44-A9B4-DBB2550FE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investigación está orientada en el fenómeno que afecta a la mayoría de las economías latinoamericanas, conocida como  </a:t>
            </a:r>
            <a:r>
              <a:rPr lang="es-E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evasión de impuestos de Renta e IVA, en personas naturales en  calidad de asalariados y comerciantes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ubicados en la ciudad de Bogotá, localidad de Usaquén, definiendo las variables éticas, morales y la educación contable que atribuyen a que este fenómeno afecte el desarrollo del país para que no exista equidad tributaria.</a:t>
            </a:r>
            <a:endParaRPr lang="es-ES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6450419-FB30-4313-B8C5-96AA35289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CO" dirty="0"/>
              <a:t>.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CB7857C-7ACE-4B2B-92B7-91B150C53A6A}"/>
              </a:ext>
            </a:extLst>
          </p:cNvPr>
          <p:cNvSpPr txBox="1">
            <a:spLocks/>
          </p:cNvSpPr>
          <p:nvPr/>
        </p:nvSpPr>
        <p:spPr>
          <a:xfrm>
            <a:off x="724829" y="1906859"/>
            <a:ext cx="7616284" cy="447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400" dirty="0">
              <a:solidFill>
                <a:srgbClr val="114472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E020A54-5EED-44F2-A68E-25980B95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27" y="2702168"/>
            <a:ext cx="3367623" cy="209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8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7176" y="672332"/>
            <a:ext cx="6858000" cy="556371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8824" y="2375660"/>
            <a:ext cx="3804826" cy="33003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s-ES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  <a:p>
            <a:pPr marL="0" indent="0">
              <a:buNone/>
            </a:pPr>
            <a:endParaRPr lang="es-ES" sz="24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Identificar las causas principales que generan la posible evasión de impuestos de Renta e IVA en personas naturales en calidad de asalariados o comerciantes en la localidad de Usaquén de la ciudad de Bogotá DC.</a:t>
            </a:r>
            <a:endParaRPr lang="es-ES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solidFill>
                <a:srgbClr val="11447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63375" y="1913995"/>
            <a:ext cx="2978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96609324"/>
              </p:ext>
            </p:extLst>
          </p:nvPr>
        </p:nvGraphicFramePr>
        <p:xfrm>
          <a:off x="4516245" y="2516459"/>
          <a:ext cx="4328932" cy="3839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50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7176" y="967628"/>
            <a:ext cx="6858000" cy="556371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Referencial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656531C-9AFC-4E1B-88AE-22C510CF821E}"/>
              </a:ext>
            </a:extLst>
          </p:cNvPr>
          <p:cNvSpPr txBox="1">
            <a:spLocks/>
          </p:cNvSpPr>
          <p:nvPr/>
        </p:nvSpPr>
        <p:spPr>
          <a:xfrm>
            <a:off x="457200" y="1523999"/>
            <a:ext cx="8229600" cy="486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 y Conceptual</a:t>
            </a:r>
          </a:p>
          <a:p>
            <a:endParaRPr lang="es-ES" sz="24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dirty="0">
              <a:solidFill>
                <a:srgbClr val="114472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2072049-D3F0-4E23-A52F-33E0E9844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956957"/>
              </p:ext>
            </p:extLst>
          </p:nvPr>
        </p:nvGraphicFramePr>
        <p:xfrm>
          <a:off x="609600" y="2112108"/>
          <a:ext cx="83585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658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7176" y="967628"/>
            <a:ext cx="6858000" cy="556371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Referencial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656531C-9AFC-4E1B-88AE-22C510CF821E}"/>
              </a:ext>
            </a:extLst>
          </p:cNvPr>
          <p:cNvSpPr txBox="1">
            <a:spLocks/>
          </p:cNvSpPr>
          <p:nvPr/>
        </p:nvSpPr>
        <p:spPr>
          <a:xfrm>
            <a:off x="298824" y="1523999"/>
            <a:ext cx="8387976" cy="486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Legal</a:t>
            </a:r>
          </a:p>
          <a:p>
            <a:pPr marL="0" indent="0">
              <a:buNone/>
            </a:pPr>
            <a:endParaRPr lang="es-ES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EDECF0F-BBE5-478E-B604-30D105FA3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244487"/>
              </p:ext>
            </p:extLst>
          </p:nvPr>
        </p:nvGraphicFramePr>
        <p:xfrm>
          <a:off x="3317632" y="1688123"/>
          <a:ext cx="5078590" cy="4698613"/>
        </p:xfrm>
        <a:graphic>
          <a:graphicData uri="http://schemas.openxmlformats.org/drawingml/2006/table">
            <a:tbl>
              <a:tblPr/>
              <a:tblGrid>
                <a:gridCol w="1520022">
                  <a:extLst>
                    <a:ext uri="{9D8B030D-6E8A-4147-A177-3AD203B41FA5}">
                      <a16:colId xmlns:a16="http://schemas.microsoft.com/office/drawing/2014/main" val="4211905645"/>
                    </a:ext>
                  </a:extLst>
                </a:gridCol>
                <a:gridCol w="1768914">
                  <a:extLst>
                    <a:ext uri="{9D8B030D-6E8A-4147-A177-3AD203B41FA5}">
                      <a16:colId xmlns:a16="http://schemas.microsoft.com/office/drawing/2014/main" val="4062589081"/>
                    </a:ext>
                  </a:extLst>
                </a:gridCol>
                <a:gridCol w="1789654">
                  <a:extLst>
                    <a:ext uri="{9D8B030D-6E8A-4147-A177-3AD203B41FA5}">
                      <a16:colId xmlns:a16="http://schemas.microsoft.com/office/drawing/2014/main" val="3452029597"/>
                    </a:ext>
                  </a:extLst>
                </a:gridCol>
              </a:tblGrid>
              <a:tr h="164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CAMBIOS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998770"/>
                  </a:ext>
                </a:extLst>
              </a:tr>
              <a:tr h="1649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IVA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RENTA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819136"/>
                  </a:ext>
                </a:extLst>
              </a:tr>
              <a:tr h="164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145595"/>
                  </a:ext>
                </a:extLst>
              </a:tr>
              <a:tr h="1649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 49 de 1990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Aumento del 10% al 12%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766129"/>
                  </a:ext>
                </a:extLst>
              </a:tr>
              <a:tr h="164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658629"/>
                  </a:ext>
                </a:extLst>
              </a:tr>
              <a:tr h="164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 6  de 1992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Aumento del 12% al 14%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41084"/>
                  </a:ext>
                </a:extLst>
              </a:tr>
              <a:tr h="164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25378"/>
                  </a:ext>
                </a:extLst>
              </a:tr>
              <a:tr h="32215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 223 de 1995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Aumento del 14% al 16%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Tasas del 20% - 35% para Persona Natural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426546"/>
                  </a:ext>
                </a:extLst>
              </a:tr>
              <a:tr h="164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596062"/>
                  </a:ext>
                </a:extLst>
              </a:tr>
              <a:tr h="3221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 487 y 488 de 1998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Disminución de tarifa general del 16% al 15%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208986"/>
                  </a:ext>
                </a:extLst>
              </a:tr>
              <a:tr h="164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672564"/>
                  </a:ext>
                </a:extLst>
              </a:tr>
              <a:tr h="4793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 633 de 2000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Nuevas tarifas de renta liquida no debe ser inferior  al 6%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969858"/>
                  </a:ext>
                </a:extLst>
              </a:tr>
              <a:tr h="164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837479"/>
                  </a:ext>
                </a:extLst>
              </a:tr>
              <a:tr h="6365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 788 de 2002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Exoneraciones entra las rentas de trabajo del 30% al 25%, de valor de los pagos laborales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497579"/>
                  </a:ext>
                </a:extLst>
              </a:tr>
              <a:tr h="164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866091"/>
                  </a:ext>
                </a:extLst>
              </a:tr>
              <a:tr h="4793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 1370 de 2009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Reducción del 40 al 30% para la deducción de las inversiones de activos fijos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163465"/>
                  </a:ext>
                </a:extLst>
              </a:tr>
              <a:tr h="164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515612"/>
                  </a:ext>
                </a:extLst>
              </a:tr>
              <a:tr h="47933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 1819 de 2016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Incrementa la tarifa del IVA del 16% al 19%.</a:t>
                      </a:r>
                    </a:p>
                  </a:txBody>
                  <a:tcPr marL="7568" marR="7568" marT="7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Modifica la presentación de la Renta de personas naturales </a:t>
                      </a:r>
                    </a:p>
                  </a:txBody>
                  <a:tcPr marL="7568" marR="7568" marT="75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82240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3898C643-F035-4687-9DBA-4E99D5C2E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16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69344">
            <a:off x="569641" y="2875246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2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7176" y="967628"/>
            <a:ext cx="6858000" cy="556371"/>
          </a:xfrm>
        </p:spPr>
        <p:txBody>
          <a:bodyPr>
            <a:noAutofit/>
          </a:bodyPr>
          <a:lstStyle/>
          <a:p>
            <a:pPr algn="r"/>
            <a:r>
              <a:rPr lang="es-ES" sz="3200" b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S" sz="32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089E494-6A5C-46DE-A6A4-6C2A91522723}"/>
              </a:ext>
            </a:extLst>
          </p:cNvPr>
          <p:cNvSpPr txBox="1">
            <a:spLocks/>
          </p:cNvSpPr>
          <p:nvPr/>
        </p:nvSpPr>
        <p:spPr>
          <a:xfrm>
            <a:off x="457200" y="1682208"/>
            <a:ext cx="8229600" cy="470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dirty="0">
              <a:solidFill>
                <a:srgbClr val="114472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3BD19B5-8164-4FD9-824A-76C8585BCA7B}"/>
              </a:ext>
            </a:extLst>
          </p:cNvPr>
          <p:cNvSpPr/>
          <p:nvPr/>
        </p:nvSpPr>
        <p:spPr>
          <a:xfrm>
            <a:off x="914400" y="4841631"/>
            <a:ext cx="365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Se delimito la población, y se encuestaron 195 personas naturales  que labora en un centro empresarial que abarca la mayoría de la economía de la localidad de Usaquén, en calidad de asalariados y comerciantes, la investigación es de tipo Mixta.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F460934-D015-4906-97E9-66734665A81A}"/>
              </a:ext>
            </a:extLst>
          </p:cNvPr>
          <p:cNvSpPr/>
          <p:nvPr/>
        </p:nvSpPr>
        <p:spPr>
          <a:xfrm>
            <a:off x="1020850" y="1550349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DE ESTUDIO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8B2FCFB-2A57-4AA1-8957-A3C1A9351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909" y="2016369"/>
            <a:ext cx="1758150" cy="254235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A694031-9A0F-4616-99FC-7770AD48816A}"/>
              </a:ext>
            </a:extLst>
          </p:cNvPr>
          <p:cNvSpPr/>
          <p:nvPr/>
        </p:nvSpPr>
        <p:spPr>
          <a:xfrm>
            <a:off x="5708693" y="4806460"/>
            <a:ext cx="2230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ENCUESTAS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9F87944-3016-4A84-8E06-1C485A34C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176" y="2577524"/>
            <a:ext cx="3888104" cy="1981199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8A90DDC-32D0-4986-B563-84C55FD27A59}"/>
              </a:ext>
            </a:extLst>
          </p:cNvPr>
          <p:cNvSpPr/>
          <p:nvPr/>
        </p:nvSpPr>
        <p:spPr>
          <a:xfrm>
            <a:off x="5973829" y="1822883"/>
            <a:ext cx="1834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INSTRUMENTO</a:t>
            </a:r>
          </a:p>
        </p:txBody>
      </p:sp>
    </p:spTree>
    <p:extLst>
      <p:ext uri="{BB962C8B-B14F-4D97-AF65-F5344CB8AC3E}">
        <p14:creationId xmlns:p14="http://schemas.microsoft.com/office/powerpoint/2010/main" val="2317875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1988</Words>
  <Application>Microsoft Office PowerPoint</Application>
  <PresentationFormat>Presentación en pantalla (4:3)</PresentationFormat>
  <Paragraphs>139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Tema de Office</vt:lpstr>
      <vt:lpstr>Evasión de Renta e IVA de personas Naturales Jeccica Ramos, Lina Usaquén MINUTO DE DIOS UVD CALLE 80 </vt:lpstr>
      <vt:lpstr>Contenido</vt:lpstr>
      <vt:lpstr>Antecedentes</vt:lpstr>
      <vt:lpstr>Antecedentes</vt:lpstr>
      <vt:lpstr>Definición</vt:lpstr>
      <vt:lpstr>Objetivos</vt:lpstr>
      <vt:lpstr>Marco Referencial</vt:lpstr>
      <vt:lpstr>Marco Referencial</vt:lpstr>
      <vt:lpstr>Metodología</vt:lpstr>
      <vt:lpstr>Resultados</vt:lpstr>
      <vt:lpstr>Presentación de PowerPoint</vt:lpstr>
      <vt:lpstr>Presentación de PowerPoint</vt:lpstr>
      <vt:lpstr>Conclusiones</vt:lpstr>
      <vt:lpstr>Referencias Bibliográficas</vt:lpstr>
    </vt:vector>
  </TitlesOfParts>
  <Company>Uniminuto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Ponencia</dc:title>
  <dc:creator>Mauricio Ortiz</dc:creator>
  <cp:lastModifiedBy>JECCICA RAMOS JAVIER HUERTAS</cp:lastModifiedBy>
  <cp:revision>35</cp:revision>
  <dcterms:created xsi:type="dcterms:W3CDTF">2018-10-12T21:00:11Z</dcterms:created>
  <dcterms:modified xsi:type="dcterms:W3CDTF">2019-11-29T01:19:03Z</dcterms:modified>
</cp:coreProperties>
</file>