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301" r:id="rId3"/>
    <p:sldId id="302" r:id="rId4"/>
    <p:sldId id="319" r:id="rId5"/>
    <p:sldId id="322" r:id="rId6"/>
    <p:sldId id="335" r:id="rId7"/>
    <p:sldId id="334" r:id="rId8"/>
    <p:sldId id="326" r:id="rId9"/>
    <p:sldId id="304" r:id="rId10"/>
    <p:sldId id="305" r:id="rId11"/>
    <p:sldId id="312" r:id="rId12"/>
    <p:sldId id="313" r:id="rId13"/>
    <p:sldId id="314" r:id="rId14"/>
    <p:sldId id="336" r:id="rId15"/>
    <p:sldId id="306" r:id="rId16"/>
    <p:sldId id="330" r:id="rId17"/>
    <p:sldId id="307" r:id="rId18"/>
    <p:sldId id="315" r:id="rId19"/>
    <p:sldId id="316" r:id="rId20"/>
    <p:sldId id="317" r:id="rId21"/>
    <p:sldId id="318" r:id="rId22"/>
    <p:sldId id="308" r:id="rId23"/>
    <p:sldId id="320" r:id="rId24"/>
    <p:sldId id="321" r:id="rId25"/>
    <p:sldId id="309" r:id="rId26"/>
    <p:sldId id="310"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2"/>
  </p:normalViewPr>
  <p:slideViewPr>
    <p:cSldViewPr>
      <p:cViewPr varScale="1">
        <p:scale>
          <a:sx n="64" d="100"/>
          <a:sy n="64" d="100"/>
        </p:scale>
        <p:origin x="924" y="72"/>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7005D-B166-46D1-8DEF-F16F3D3FA088}" type="datetimeFigureOut">
              <a:rPr lang="es-CO" smtClean="0"/>
              <a:pPr/>
              <a:t>3/08/2019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5D30A-CBA4-440E-815F-FAA5746B92EE}" type="slidenum">
              <a:rPr lang="es-CO" smtClean="0"/>
              <a:pPr/>
              <a:t>‹Nº›</a:t>
            </a:fld>
            <a:endParaRPr lang="es-CO"/>
          </a:p>
        </p:txBody>
      </p:sp>
    </p:spTree>
    <p:extLst>
      <p:ext uri="{BB962C8B-B14F-4D97-AF65-F5344CB8AC3E}">
        <p14:creationId xmlns:p14="http://schemas.microsoft.com/office/powerpoint/2010/main" val="89283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156D83DB-AB4C-4A8C-B452-8DF414963726}" type="datetime1">
              <a:rPr lang="es-CO" smtClean="0"/>
              <a:pPr/>
              <a:t>3/08/2019</a:t>
            </a:fld>
            <a:endParaRPr lang="es-CO"/>
          </a:p>
        </p:txBody>
      </p:sp>
      <p:sp>
        <p:nvSpPr>
          <p:cNvPr id="5" name="4 Marcador de pie de página"/>
          <p:cNvSpPr>
            <a:spLocks noGrp="1"/>
          </p:cNvSpPr>
          <p:nvPr>
            <p:ph type="ftr" sz="quarter" idx="11"/>
          </p:nvPr>
        </p:nvSpPr>
        <p:spPr/>
        <p:txBody>
          <a:bodyPr/>
          <a:lstStyle/>
          <a:p>
            <a:r>
              <a:rPr lang="es-CO"/>
              <a:t>ABA</a:t>
            </a:r>
          </a:p>
        </p:txBody>
      </p:sp>
      <p:sp>
        <p:nvSpPr>
          <p:cNvPr id="6" name="5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EB4396A-359C-41B4-AF40-0DACB8FAC63D}" type="datetime1">
              <a:rPr lang="es-CO" smtClean="0"/>
              <a:pPr/>
              <a:t>3/08/2019</a:t>
            </a:fld>
            <a:endParaRPr lang="es-CO"/>
          </a:p>
        </p:txBody>
      </p:sp>
      <p:sp>
        <p:nvSpPr>
          <p:cNvPr id="5" name="4 Marcador de pie de página"/>
          <p:cNvSpPr>
            <a:spLocks noGrp="1"/>
          </p:cNvSpPr>
          <p:nvPr>
            <p:ph type="ftr" sz="quarter" idx="11"/>
          </p:nvPr>
        </p:nvSpPr>
        <p:spPr/>
        <p:txBody>
          <a:bodyPr/>
          <a:lstStyle/>
          <a:p>
            <a:r>
              <a:rPr lang="es-CO"/>
              <a:t>ABA</a:t>
            </a:r>
          </a:p>
        </p:txBody>
      </p:sp>
      <p:sp>
        <p:nvSpPr>
          <p:cNvPr id="6" name="5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3E5CC93A-67F2-48CC-AC07-342E63C9C34C}" type="datetime1">
              <a:rPr lang="es-CO" smtClean="0"/>
              <a:pPr/>
              <a:t>3/08/2019</a:t>
            </a:fld>
            <a:endParaRPr lang="es-CO"/>
          </a:p>
        </p:txBody>
      </p:sp>
      <p:sp>
        <p:nvSpPr>
          <p:cNvPr id="5" name="4 Marcador de pie de página"/>
          <p:cNvSpPr>
            <a:spLocks noGrp="1"/>
          </p:cNvSpPr>
          <p:nvPr>
            <p:ph type="ftr" sz="quarter" idx="11"/>
          </p:nvPr>
        </p:nvSpPr>
        <p:spPr/>
        <p:txBody>
          <a:bodyPr/>
          <a:lstStyle/>
          <a:p>
            <a:r>
              <a:rPr lang="es-CO"/>
              <a:t>ABA</a:t>
            </a:r>
          </a:p>
        </p:txBody>
      </p:sp>
      <p:sp>
        <p:nvSpPr>
          <p:cNvPr id="6" name="5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D3A921B-19A0-4A89-8B62-375ACDFE78C5}" type="datetime1">
              <a:rPr lang="es-CO" smtClean="0"/>
              <a:pPr/>
              <a:t>3/08/2019</a:t>
            </a:fld>
            <a:endParaRPr lang="es-CO"/>
          </a:p>
        </p:txBody>
      </p:sp>
      <p:sp>
        <p:nvSpPr>
          <p:cNvPr id="5" name="4 Marcador de pie de página"/>
          <p:cNvSpPr>
            <a:spLocks noGrp="1"/>
          </p:cNvSpPr>
          <p:nvPr>
            <p:ph type="ftr" sz="quarter" idx="11"/>
          </p:nvPr>
        </p:nvSpPr>
        <p:spPr/>
        <p:txBody>
          <a:bodyPr/>
          <a:lstStyle/>
          <a:p>
            <a:r>
              <a:rPr lang="es-CO"/>
              <a:t>ABA</a:t>
            </a:r>
          </a:p>
        </p:txBody>
      </p:sp>
      <p:sp>
        <p:nvSpPr>
          <p:cNvPr id="6" name="5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D21DA55-E6AA-4BD4-AED5-A48E2776C64D}" type="datetime1">
              <a:rPr lang="es-CO" smtClean="0"/>
              <a:pPr/>
              <a:t>3/08/2019</a:t>
            </a:fld>
            <a:endParaRPr lang="es-CO"/>
          </a:p>
        </p:txBody>
      </p:sp>
      <p:sp>
        <p:nvSpPr>
          <p:cNvPr id="5" name="4 Marcador de pie de página"/>
          <p:cNvSpPr>
            <a:spLocks noGrp="1"/>
          </p:cNvSpPr>
          <p:nvPr>
            <p:ph type="ftr" sz="quarter" idx="11"/>
          </p:nvPr>
        </p:nvSpPr>
        <p:spPr/>
        <p:txBody>
          <a:bodyPr/>
          <a:lstStyle/>
          <a:p>
            <a:r>
              <a:rPr lang="es-CO"/>
              <a:t>ABA</a:t>
            </a:r>
          </a:p>
        </p:txBody>
      </p:sp>
      <p:sp>
        <p:nvSpPr>
          <p:cNvPr id="6" name="5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1B18541-2821-4F98-9E11-867C09A00719}" type="datetime1">
              <a:rPr lang="es-CO" smtClean="0"/>
              <a:pPr/>
              <a:t>3/08/2019</a:t>
            </a:fld>
            <a:endParaRPr lang="es-CO"/>
          </a:p>
        </p:txBody>
      </p:sp>
      <p:sp>
        <p:nvSpPr>
          <p:cNvPr id="6" name="5 Marcador de pie de página"/>
          <p:cNvSpPr>
            <a:spLocks noGrp="1"/>
          </p:cNvSpPr>
          <p:nvPr>
            <p:ph type="ftr" sz="quarter" idx="11"/>
          </p:nvPr>
        </p:nvSpPr>
        <p:spPr/>
        <p:txBody>
          <a:bodyPr/>
          <a:lstStyle/>
          <a:p>
            <a:r>
              <a:rPr lang="es-CO"/>
              <a:t>ABA</a:t>
            </a:r>
          </a:p>
        </p:txBody>
      </p:sp>
      <p:sp>
        <p:nvSpPr>
          <p:cNvPr id="7" name="6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0274834-02DD-48D8-860F-B2F98AFF1087}" type="datetime1">
              <a:rPr lang="es-CO" smtClean="0"/>
              <a:pPr/>
              <a:t>3/08/2019</a:t>
            </a:fld>
            <a:endParaRPr lang="es-CO"/>
          </a:p>
        </p:txBody>
      </p:sp>
      <p:sp>
        <p:nvSpPr>
          <p:cNvPr id="8" name="7 Marcador de pie de página"/>
          <p:cNvSpPr>
            <a:spLocks noGrp="1"/>
          </p:cNvSpPr>
          <p:nvPr>
            <p:ph type="ftr" sz="quarter" idx="11"/>
          </p:nvPr>
        </p:nvSpPr>
        <p:spPr/>
        <p:txBody>
          <a:bodyPr/>
          <a:lstStyle/>
          <a:p>
            <a:r>
              <a:rPr lang="es-CO"/>
              <a:t>ABA</a:t>
            </a:r>
          </a:p>
        </p:txBody>
      </p:sp>
      <p:sp>
        <p:nvSpPr>
          <p:cNvPr id="9" name="8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384F7871-1293-463F-A14E-45EE33DBBEEE}" type="datetime1">
              <a:rPr lang="es-CO" smtClean="0"/>
              <a:pPr/>
              <a:t>3/08/2019</a:t>
            </a:fld>
            <a:endParaRPr lang="es-CO"/>
          </a:p>
        </p:txBody>
      </p:sp>
      <p:sp>
        <p:nvSpPr>
          <p:cNvPr id="4" name="3 Marcador de pie de página"/>
          <p:cNvSpPr>
            <a:spLocks noGrp="1"/>
          </p:cNvSpPr>
          <p:nvPr>
            <p:ph type="ftr" sz="quarter" idx="11"/>
          </p:nvPr>
        </p:nvSpPr>
        <p:spPr/>
        <p:txBody>
          <a:bodyPr/>
          <a:lstStyle/>
          <a:p>
            <a:r>
              <a:rPr lang="es-CO"/>
              <a:t>ABA</a:t>
            </a:r>
          </a:p>
        </p:txBody>
      </p:sp>
      <p:sp>
        <p:nvSpPr>
          <p:cNvPr id="5" name="4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16BED9-94EB-4190-92ED-51E6D7E5FF5C}" type="datetime1">
              <a:rPr lang="es-CO" smtClean="0"/>
              <a:pPr/>
              <a:t>3/08/2019</a:t>
            </a:fld>
            <a:endParaRPr lang="es-CO"/>
          </a:p>
        </p:txBody>
      </p:sp>
      <p:sp>
        <p:nvSpPr>
          <p:cNvPr id="3" name="2 Marcador de pie de página"/>
          <p:cNvSpPr>
            <a:spLocks noGrp="1"/>
          </p:cNvSpPr>
          <p:nvPr>
            <p:ph type="ftr" sz="quarter" idx="11"/>
          </p:nvPr>
        </p:nvSpPr>
        <p:spPr/>
        <p:txBody>
          <a:bodyPr/>
          <a:lstStyle/>
          <a:p>
            <a:r>
              <a:rPr lang="es-CO"/>
              <a:t>ABA</a:t>
            </a:r>
          </a:p>
        </p:txBody>
      </p:sp>
      <p:sp>
        <p:nvSpPr>
          <p:cNvPr id="4" name="3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D1116E-B9F8-4951-8D57-F2B81B10586E}" type="datetime1">
              <a:rPr lang="es-CO" smtClean="0"/>
              <a:pPr/>
              <a:t>3/08/2019</a:t>
            </a:fld>
            <a:endParaRPr lang="es-CO"/>
          </a:p>
        </p:txBody>
      </p:sp>
      <p:sp>
        <p:nvSpPr>
          <p:cNvPr id="6" name="5 Marcador de pie de página"/>
          <p:cNvSpPr>
            <a:spLocks noGrp="1"/>
          </p:cNvSpPr>
          <p:nvPr>
            <p:ph type="ftr" sz="quarter" idx="11"/>
          </p:nvPr>
        </p:nvSpPr>
        <p:spPr/>
        <p:txBody>
          <a:bodyPr/>
          <a:lstStyle/>
          <a:p>
            <a:r>
              <a:rPr lang="es-CO"/>
              <a:t>ABA</a:t>
            </a:r>
          </a:p>
        </p:txBody>
      </p:sp>
      <p:sp>
        <p:nvSpPr>
          <p:cNvPr id="7" name="6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EF8F5AB-E3C4-43F7-9040-E34AAAB3B4A1}" type="datetime1">
              <a:rPr lang="es-CO" smtClean="0"/>
              <a:pPr/>
              <a:t>3/08/2019</a:t>
            </a:fld>
            <a:endParaRPr lang="es-CO"/>
          </a:p>
        </p:txBody>
      </p:sp>
      <p:sp>
        <p:nvSpPr>
          <p:cNvPr id="6" name="5 Marcador de pie de página"/>
          <p:cNvSpPr>
            <a:spLocks noGrp="1"/>
          </p:cNvSpPr>
          <p:nvPr>
            <p:ph type="ftr" sz="quarter" idx="11"/>
          </p:nvPr>
        </p:nvSpPr>
        <p:spPr/>
        <p:txBody>
          <a:bodyPr/>
          <a:lstStyle/>
          <a:p>
            <a:r>
              <a:rPr lang="es-CO"/>
              <a:t>ABA</a:t>
            </a:r>
          </a:p>
        </p:txBody>
      </p:sp>
      <p:sp>
        <p:nvSpPr>
          <p:cNvPr id="7" name="6 Marcador de número de diapositiva"/>
          <p:cNvSpPr>
            <a:spLocks noGrp="1"/>
          </p:cNvSpPr>
          <p:nvPr>
            <p:ph type="sldNum" sz="quarter" idx="12"/>
          </p:nvPr>
        </p:nvSpPr>
        <p:spPr/>
        <p:txBody>
          <a:bodyPr/>
          <a:lstStyle/>
          <a:p>
            <a:fld id="{95879783-D689-4C9C-975A-E0CC84D45307}"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6864C-B61B-4D11-845A-728B85FE4914}" type="datetime1">
              <a:rPr lang="es-CO" smtClean="0"/>
              <a:pPr/>
              <a:t>3/08/2019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ABA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79783-D689-4C9C-975A-E0CC84D45307}"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s.pngtree.com/freepng/a-vector-icon%3B-a-puzzled-frown_3427388.html" TargetMode="External"/><Relationship Id="rId2" Type="http://schemas.openxmlformats.org/officeDocument/2006/relationships/hyperlink" Target="https://clouding.io/kb/instalar-zentyal-5-1-en-ubuntu-16-04-lt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342900" y="1412776"/>
            <a:ext cx="8458200" cy="750317"/>
          </a:xfrm>
        </p:spPr>
        <p:txBody>
          <a:bodyPr>
            <a:normAutofit fontScale="90000"/>
          </a:bodyPr>
          <a:lstStyle/>
          <a:p>
            <a:r>
              <a:rPr lang="es-ES" sz="3000" b="1" dirty="0">
                <a:solidFill>
                  <a:schemeClr val="accent1">
                    <a:lumMod val="50000"/>
                  </a:schemeClr>
                </a:solidFill>
                <a:latin typeface="Times New Roman" pitchFamily="18" charset="0"/>
                <a:cs typeface="Times New Roman" pitchFamily="18" charset="0"/>
              </a:rPr>
              <a:t>Plan de mejora para reducir los tiempos de respuesta ante incidencias de tecnología de la empresa </a:t>
            </a:r>
            <a:r>
              <a:rPr lang="es-ES" sz="3000" b="1" dirty="0" err="1">
                <a:solidFill>
                  <a:schemeClr val="accent1">
                    <a:lumMod val="50000"/>
                  </a:schemeClr>
                </a:solidFill>
                <a:latin typeface="Times New Roman" pitchFamily="18" charset="0"/>
                <a:cs typeface="Times New Roman" pitchFamily="18" charset="0"/>
              </a:rPr>
              <a:t>novell</a:t>
            </a:r>
            <a:r>
              <a:rPr lang="es-ES" sz="3000" b="1" dirty="0">
                <a:solidFill>
                  <a:schemeClr val="accent1">
                    <a:lumMod val="50000"/>
                  </a:schemeClr>
                </a:solidFill>
                <a:latin typeface="Times New Roman" pitchFamily="18" charset="0"/>
                <a:cs typeface="Times New Roman" pitchFamily="18" charset="0"/>
              </a:rPr>
              <a:t> software </a:t>
            </a:r>
            <a:r>
              <a:rPr lang="es-ES" sz="3000" b="1" dirty="0" err="1">
                <a:solidFill>
                  <a:schemeClr val="accent1">
                    <a:lumMod val="50000"/>
                  </a:schemeClr>
                </a:solidFill>
                <a:latin typeface="Times New Roman" pitchFamily="18" charset="0"/>
                <a:cs typeface="Times New Roman" pitchFamily="18" charset="0"/>
              </a:rPr>
              <a:t>nola</a:t>
            </a:r>
            <a:r>
              <a:rPr lang="es-ES" sz="3000" b="1" dirty="0">
                <a:solidFill>
                  <a:schemeClr val="accent1">
                    <a:lumMod val="50000"/>
                  </a:schemeClr>
                </a:solidFill>
                <a:latin typeface="Times New Roman" pitchFamily="18" charset="0"/>
                <a:cs typeface="Times New Roman" pitchFamily="18" charset="0"/>
              </a:rPr>
              <a:t> </a:t>
            </a:r>
            <a:r>
              <a:rPr lang="es-ES" sz="3000" b="1" dirty="0" err="1">
                <a:solidFill>
                  <a:schemeClr val="accent1">
                    <a:lumMod val="50000"/>
                  </a:schemeClr>
                </a:solidFill>
                <a:latin typeface="Times New Roman" pitchFamily="18" charset="0"/>
                <a:cs typeface="Times New Roman" pitchFamily="18" charset="0"/>
              </a:rPr>
              <a:t>cia</a:t>
            </a:r>
            <a:r>
              <a:rPr lang="es-ES" sz="3000" b="1" dirty="0">
                <a:solidFill>
                  <a:schemeClr val="accent1">
                    <a:lumMod val="50000"/>
                  </a:schemeClr>
                </a:solidFill>
                <a:latin typeface="Times New Roman" pitchFamily="18" charset="0"/>
                <a:cs typeface="Times New Roman" pitchFamily="18" charset="0"/>
              </a:rPr>
              <a:t> en Colombia</a:t>
            </a:r>
          </a:p>
        </p:txBody>
      </p:sp>
      <p:sp>
        <p:nvSpPr>
          <p:cNvPr id="4" name="Rectangle 2"/>
          <p:cNvSpPr>
            <a:spLocks noChangeArrowheads="1"/>
          </p:cNvSpPr>
          <p:nvPr/>
        </p:nvSpPr>
        <p:spPr bwMode="auto">
          <a:xfrm>
            <a:off x="685800" y="3017837"/>
            <a:ext cx="7772400" cy="822325"/>
          </a:xfrm>
          <a:prstGeom prst="rect">
            <a:avLst/>
          </a:prstGeom>
          <a:noFill/>
          <a:ln w="9525">
            <a:noFill/>
            <a:miter lim="800000"/>
            <a:headEnd/>
            <a:tailEnd/>
          </a:ln>
        </p:spPr>
        <p:txBody>
          <a:bodyPr anchor="ctr"/>
          <a:lstStyle/>
          <a:p>
            <a:pPr algn="ctr"/>
            <a:r>
              <a:rPr lang="es-CO" sz="2600" b="1" dirty="0">
                <a:solidFill>
                  <a:srgbClr val="003366"/>
                </a:solidFill>
              </a:rPr>
              <a:t>Clara Marcela Castro</a:t>
            </a:r>
          </a:p>
          <a:p>
            <a:pPr algn="ctr"/>
            <a:r>
              <a:rPr lang="es-CO" sz="2600" b="1" dirty="0">
                <a:solidFill>
                  <a:srgbClr val="003366"/>
                </a:solidFill>
              </a:rPr>
              <a:t>Edwin Mauricio Castellanos</a:t>
            </a:r>
          </a:p>
          <a:p>
            <a:pPr algn="ctr"/>
            <a:r>
              <a:rPr lang="es-CO" sz="2600" b="1" dirty="0">
                <a:solidFill>
                  <a:srgbClr val="003366"/>
                </a:solidFill>
              </a:rPr>
              <a:t>Omar Ferney Guzman</a:t>
            </a:r>
          </a:p>
        </p:txBody>
      </p:sp>
      <p:sp>
        <p:nvSpPr>
          <p:cNvPr id="5" name="Rectangle 2"/>
          <p:cNvSpPr>
            <a:spLocks noChangeArrowheads="1"/>
          </p:cNvSpPr>
          <p:nvPr/>
        </p:nvSpPr>
        <p:spPr bwMode="auto">
          <a:xfrm>
            <a:off x="827088" y="4221088"/>
            <a:ext cx="7772400" cy="822325"/>
          </a:xfrm>
          <a:prstGeom prst="rect">
            <a:avLst/>
          </a:prstGeom>
          <a:noFill/>
          <a:ln w="9525">
            <a:noFill/>
            <a:miter lim="800000"/>
            <a:headEnd/>
            <a:tailEnd/>
          </a:ln>
        </p:spPr>
        <p:txBody>
          <a:bodyPr anchor="ctr"/>
          <a:lstStyle/>
          <a:p>
            <a:pPr algn="ctr"/>
            <a:br>
              <a:rPr lang="es-CO" sz="3000" b="1" dirty="0">
                <a:latin typeface="Times New Roman" pitchFamily="18" charset="0"/>
                <a:cs typeface="Times New Roman" pitchFamily="18" charset="0"/>
              </a:rPr>
            </a:br>
            <a:r>
              <a:rPr lang="es-CO" sz="3000" b="1" dirty="0">
                <a:latin typeface="Times New Roman" pitchFamily="18" charset="0"/>
                <a:cs typeface="Times New Roman" pitchFamily="18" charset="0"/>
              </a:rPr>
              <a:t>Uniminuto Virtual y a Distancia</a:t>
            </a:r>
            <a:br>
              <a:rPr lang="es-CO" sz="3000" b="1" dirty="0">
                <a:latin typeface="Times New Roman" pitchFamily="18" charset="0"/>
                <a:cs typeface="Times New Roman" pitchFamily="18" charset="0"/>
              </a:rPr>
            </a:br>
            <a:r>
              <a:rPr lang="es-CO" sz="3000" b="1" dirty="0">
                <a:latin typeface="Times New Roman" pitchFamily="18" charset="0"/>
                <a:cs typeface="Times New Roman" pitchFamily="18" charset="0"/>
              </a:rPr>
              <a:t>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1988840"/>
            <a:ext cx="7992888" cy="936104"/>
          </a:xfrm>
          <a:prstGeom prst="rect">
            <a:avLst/>
          </a:prstGeom>
          <a:noFill/>
          <a:ln w="9525">
            <a:noFill/>
            <a:miter lim="800000"/>
            <a:headEnd/>
            <a:tailEnd/>
          </a:ln>
        </p:spPr>
        <p:txBody>
          <a:bodyPr anchor="ctr"/>
          <a:lstStyle/>
          <a:p>
            <a:pPr algn="ctr"/>
            <a:endParaRPr lang="es-ES" sz="1200" dirty="0">
              <a:ln w="12700">
                <a:solidFill>
                  <a:srgbClr val="FFFF00"/>
                </a:solidFill>
                <a:prstDash val="solid"/>
              </a:ln>
              <a:solidFill>
                <a:schemeClr val="tx1">
                  <a:lumMod val="50000"/>
                  <a:lumOff val="50000"/>
                </a:schemeClr>
              </a:solidFill>
              <a:effectLst>
                <a:outerShdw dist="38100" dir="2640000" algn="bl" rotWithShape="0">
                  <a:schemeClr val="tx2">
                    <a:lumMod val="75000"/>
                  </a:schemeClr>
                </a:outerShdw>
              </a:effectLst>
            </a:endParaRPr>
          </a:p>
        </p:txBody>
      </p:sp>
      <p:sp>
        <p:nvSpPr>
          <p:cNvPr id="5" name="Rectangle 2">
            <a:extLst>
              <a:ext uri="{FF2B5EF4-FFF2-40B4-BE49-F238E27FC236}">
                <a16:creationId xmlns:a16="http://schemas.microsoft.com/office/drawing/2014/main" id="{D9C29A44-47BD-4EF0-B3E8-8877B7708C78}"/>
              </a:ext>
            </a:extLst>
          </p:cNvPr>
          <p:cNvSpPr>
            <a:spLocks noChangeArrowheads="1"/>
          </p:cNvSpPr>
          <p:nvPr/>
        </p:nvSpPr>
        <p:spPr bwMode="auto">
          <a:xfrm>
            <a:off x="539552" y="1246449"/>
            <a:ext cx="7992888" cy="936104"/>
          </a:xfrm>
          <a:prstGeom prst="rect">
            <a:avLst/>
          </a:prstGeom>
          <a:noFill/>
          <a:ln w="9525">
            <a:noFill/>
            <a:miter lim="800000"/>
            <a:headEnd/>
            <a:tailEnd/>
          </a:ln>
        </p:spPr>
        <p:txBody>
          <a:bodyPr anchor="ctr"/>
          <a:lstStyle/>
          <a:p>
            <a:r>
              <a:rPr lang="es-ES" sz="2000" dirty="0">
                <a:solidFill>
                  <a:schemeClr val="tx1">
                    <a:lumMod val="75000"/>
                    <a:lumOff val="25000"/>
                  </a:schemeClr>
                </a:solidFill>
                <a:latin typeface="Times New Roman" pitchFamily="18" charset="0"/>
                <a:cs typeface="Times New Roman" pitchFamily="18" charset="0"/>
              </a:rPr>
              <a:t>Se realiza un proceso con el objetivo de obtener  información del estado del área de soporte técnico y del proceso de tratamientos de las incidencias de tecnología e informática de NOVELL.</a:t>
            </a:r>
          </a:p>
        </p:txBody>
      </p:sp>
      <p:sp>
        <p:nvSpPr>
          <p:cNvPr id="6" name="CuadroTexto 5">
            <a:extLst>
              <a:ext uri="{FF2B5EF4-FFF2-40B4-BE49-F238E27FC236}">
                <a16:creationId xmlns:a16="http://schemas.microsoft.com/office/drawing/2014/main" id="{0013E273-4CE6-4CA8-886F-57311654C9C1}"/>
              </a:ext>
            </a:extLst>
          </p:cNvPr>
          <p:cNvSpPr txBox="1"/>
          <p:nvPr/>
        </p:nvSpPr>
        <p:spPr>
          <a:xfrm>
            <a:off x="462079" y="3682848"/>
            <a:ext cx="2433167" cy="1754326"/>
          </a:xfrm>
          <a:prstGeom prst="rect">
            <a:avLst/>
          </a:prstGeom>
          <a:noFill/>
        </p:spPr>
        <p:txBody>
          <a:bodyPr wrap="none" rtlCol="0">
            <a:spAutoFit/>
          </a:bodyPr>
          <a:lstStyle/>
          <a:p>
            <a:pPr algn="ctr"/>
            <a:r>
              <a:rPr lang="es-ES" b="1" dirty="0">
                <a:solidFill>
                  <a:schemeClr val="tx1">
                    <a:lumMod val="75000"/>
                    <a:lumOff val="25000"/>
                  </a:schemeClr>
                </a:solidFill>
              </a:rPr>
              <a:t>ENCUESTA</a:t>
            </a:r>
          </a:p>
          <a:p>
            <a:endParaRPr lang="es-ES" dirty="0"/>
          </a:p>
          <a:p>
            <a:r>
              <a:rPr lang="es-ES" dirty="0"/>
              <a:t>- Satisfacción del cliente</a:t>
            </a:r>
          </a:p>
          <a:p>
            <a:r>
              <a:rPr lang="es-ES" dirty="0"/>
              <a:t>- Calidad del servicio</a:t>
            </a:r>
          </a:p>
          <a:p>
            <a:r>
              <a:rPr lang="es-ES" dirty="0"/>
              <a:t>- Estimación de tiempo</a:t>
            </a:r>
          </a:p>
          <a:p>
            <a:endParaRPr lang="es-CO" dirty="0"/>
          </a:p>
        </p:txBody>
      </p:sp>
      <p:sp>
        <p:nvSpPr>
          <p:cNvPr id="7" name="CuadroTexto 6">
            <a:extLst>
              <a:ext uri="{FF2B5EF4-FFF2-40B4-BE49-F238E27FC236}">
                <a16:creationId xmlns:a16="http://schemas.microsoft.com/office/drawing/2014/main" id="{3C54EB51-00C9-4B7F-AA65-4459C0EB9319}"/>
              </a:ext>
            </a:extLst>
          </p:cNvPr>
          <p:cNvSpPr txBox="1"/>
          <p:nvPr/>
        </p:nvSpPr>
        <p:spPr>
          <a:xfrm>
            <a:off x="3052837" y="3717688"/>
            <a:ext cx="2887315" cy="1477328"/>
          </a:xfrm>
          <a:prstGeom prst="rect">
            <a:avLst/>
          </a:prstGeom>
          <a:noFill/>
        </p:spPr>
        <p:txBody>
          <a:bodyPr wrap="square" rtlCol="0">
            <a:spAutoFit/>
          </a:bodyPr>
          <a:lstStyle/>
          <a:p>
            <a:pPr algn="ctr"/>
            <a:r>
              <a:rPr lang="es-ES" b="1" dirty="0">
                <a:solidFill>
                  <a:schemeClr val="tx1">
                    <a:lumMod val="75000"/>
                    <a:lumOff val="25000"/>
                  </a:schemeClr>
                </a:solidFill>
              </a:rPr>
              <a:t>OBSERVACIÓN DIRECTA DEL PROCESO</a:t>
            </a:r>
          </a:p>
          <a:p>
            <a:endParaRPr lang="es-ES" dirty="0"/>
          </a:p>
          <a:p>
            <a:r>
              <a:rPr lang="es-ES" dirty="0"/>
              <a:t>- Diagrama de proceso</a:t>
            </a:r>
          </a:p>
          <a:p>
            <a:endParaRPr lang="es-CO" dirty="0"/>
          </a:p>
        </p:txBody>
      </p:sp>
      <p:sp>
        <p:nvSpPr>
          <p:cNvPr id="8" name="CuadroTexto 7">
            <a:extLst>
              <a:ext uri="{FF2B5EF4-FFF2-40B4-BE49-F238E27FC236}">
                <a16:creationId xmlns:a16="http://schemas.microsoft.com/office/drawing/2014/main" id="{2E406FF3-9A11-4AF0-9C69-236A2740DCAC}"/>
              </a:ext>
            </a:extLst>
          </p:cNvPr>
          <p:cNvSpPr txBox="1"/>
          <p:nvPr/>
        </p:nvSpPr>
        <p:spPr>
          <a:xfrm>
            <a:off x="6012159" y="3754856"/>
            <a:ext cx="2887315" cy="1477328"/>
          </a:xfrm>
          <a:prstGeom prst="rect">
            <a:avLst/>
          </a:prstGeom>
          <a:noFill/>
        </p:spPr>
        <p:txBody>
          <a:bodyPr wrap="square" rtlCol="0">
            <a:spAutoFit/>
          </a:bodyPr>
          <a:lstStyle/>
          <a:p>
            <a:pPr algn="ctr"/>
            <a:r>
              <a:rPr lang="es-ES" b="1" dirty="0">
                <a:solidFill>
                  <a:schemeClr val="tx1">
                    <a:lumMod val="75000"/>
                    <a:lumOff val="25000"/>
                  </a:schemeClr>
                </a:solidFill>
              </a:rPr>
              <a:t>CONSULTA ADMINISTRATIVA</a:t>
            </a:r>
          </a:p>
          <a:p>
            <a:endParaRPr lang="es-ES" dirty="0"/>
          </a:p>
          <a:p>
            <a:r>
              <a:rPr lang="es-ES" dirty="0"/>
              <a:t>- Cantidad de Incidencias</a:t>
            </a:r>
          </a:p>
          <a:p>
            <a:r>
              <a:rPr lang="es-ES" dirty="0"/>
              <a:t>- Datos Administrativos</a:t>
            </a:r>
          </a:p>
          <a:p>
            <a:endParaRPr lang="es-CO" dirty="0"/>
          </a:p>
        </p:txBody>
      </p:sp>
      <p:pic>
        <p:nvPicPr>
          <p:cNvPr id="9" name="Imagen 8">
            <a:extLst>
              <a:ext uri="{FF2B5EF4-FFF2-40B4-BE49-F238E27FC236}">
                <a16:creationId xmlns:a16="http://schemas.microsoft.com/office/drawing/2014/main" id="{4FAEAE9D-3FC9-40AE-A985-B6E0B0FBC902}"/>
              </a:ext>
            </a:extLst>
          </p:cNvPr>
          <p:cNvPicPr>
            <a:picLocks noChangeAspect="1"/>
          </p:cNvPicPr>
          <p:nvPr/>
        </p:nvPicPr>
        <p:blipFill>
          <a:blip r:embed="rId2"/>
          <a:stretch>
            <a:fillRect/>
          </a:stretch>
        </p:blipFill>
        <p:spPr>
          <a:xfrm>
            <a:off x="1208251" y="2628861"/>
            <a:ext cx="940821" cy="936105"/>
          </a:xfrm>
          <a:prstGeom prst="rect">
            <a:avLst/>
          </a:prstGeom>
        </p:spPr>
      </p:pic>
      <p:pic>
        <p:nvPicPr>
          <p:cNvPr id="10" name="Imagen 9">
            <a:extLst>
              <a:ext uri="{FF2B5EF4-FFF2-40B4-BE49-F238E27FC236}">
                <a16:creationId xmlns:a16="http://schemas.microsoft.com/office/drawing/2014/main" id="{D3FBDB9D-ABE8-4BA2-A646-9448B524CF0E}"/>
              </a:ext>
            </a:extLst>
          </p:cNvPr>
          <p:cNvPicPr>
            <a:picLocks noChangeAspect="1"/>
          </p:cNvPicPr>
          <p:nvPr/>
        </p:nvPicPr>
        <p:blipFill>
          <a:blip r:embed="rId3"/>
          <a:stretch>
            <a:fillRect/>
          </a:stretch>
        </p:blipFill>
        <p:spPr>
          <a:xfrm>
            <a:off x="4028528" y="2628861"/>
            <a:ext cx="935931" cy="935931"/>
          </a:xfrm>
          <a:prstGeom prst="rect">
            <a:avLst/>
          </a:prstGeom>
        </p:spPr>
      </p:pic>
      <p:pic>
        <p:nvPicPr>
          <p:cNvPr id="11" name="Imagen 10">
            <a:extLst>
              <a:ext uri="{FF2B5EF4-FFF2-40B4-BE49-F238E27FC236}">
                <a16:creationId xmlns:a16="http://schemas.microsoft.com/office/drawing/2014/main" id="{0FFE9A8B-FE56-477A-B96A-31554484AAAE}"/>
              </a:ext>
            </a:extLst>
          </p:cNvPr>
          <p:cNvPicPr>
            <a:picLocks noChangeAspect="1"/>
          </p:cNvPicPr>
          <p:nvPr/>
        </p:nvPicPr>
        <p:blipFill rotWithShape="1">
          <a:blip r:embed="rId4"/>
          <a:srcRect b="13427"/>
          <a:stretch/>
        </p:blipFill>
        <p:spPr>
          <a:xfrm>
            <a:off x="6539034" y="2492896"/>
            <a:ext cx="1833563" cy="935931"/>
          </a:xfrm>
          <a:prstGeom prst="rect">
            <a:avLst/>
          </a:prstGeom>
        </p:spPr>
      </p:pic>
      <p:sp>
        <p:nvSpPr>
          <p:cNvPr id="12" name="Rectangle 2">
            <a:extLst>
              <a:ext uri="{FF2B5EF4-FFF2-40B4-BE49-F238E27FC236}">
                <a16:creationId xmlns:a16="http://schemas.microsoft.com/office/drawing/2014/main" id="{B29EB906-777E-4BC9-9B66-6AA184109B2F}"/>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4. Diagnostico.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sultado de imagen para soporte">
            <a:extLst>
              <a:ext uri="{FF2B5EF4-FFF2-40B4-BE49-F238E27FC236}">
                <a16:creationId xmlns:a16="http://schemas.microsoft.com/office/drawing/2014/main" id="{FF758E90-B09D-425C-8B1D-265D892D66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008" y="4377498"/>
            <a:ext cx="1671498" cy="11237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539552" y="1988840"/>
            <a:ext cx="7992888" cy="936104"/>
          </a:xfrm>
          <a:prstGeom prst="rect">
            <a:avLst/>
          </a:prstGeom>
          <a:noFill/>
          <a:ln w="9525">
            <a:noFill/>
            <a:miter lim="800000"/>
            <a:headEnd/>
            <a:tailEnd/>
          </a:ln>
        </p:spPr>
        <p:txBody>
          <a:bodyPr anchor="ctr"/>
          <a:lstStyle/>
          <a:p>
            <a:pPr algn="ctr"/>
            <a:endParaRPr lang="es-ES" sz="1200" dirty="0">
              <a:ln w="12700">
                <a:solidFill>
                  <a:srgbClr val="FFFF00"/>
                </a:solidFill>
                <a:prstDash val="solid"/>
              </a:ln>
              <a:solidFill>
                <a:schemeClr val="tx1">
                  <a:lumMod val="50000"/>
                  <a:lumOff val="50000"/>
                </a:schemeClr>
              </a:solidFill>
              <a:effectLst>
                <a:outerShdw dist="38100" dir="2640000" algn="bl" rotWithShape="0">
                  <a:schemeClr val="tx2">
                    <a:lumMod val="75000"/>
                  </a:schemeClr>
                </a:outerShdw>
              </a:effectLst>
            </a:endParaRPr>
          </a:p>
        </p:txBody>
      </p:sp>
      <p:sp>
        <p:nvSpPr>
          <p:cNvPr id="5" name="Rectangle 2">
            <a:extLst>
              <a:ext uri="{FF2B5EF4-FFF2-40B4-BE49-F238E27FC236}">
                <a16:creationId xmlns:a16="http://schemas.microsoft.com/office/drawing/2014/main" id="{D9C29A44-47BD-4EF0-B3E8-8877B7708C78}"/>
              </a:ext>
            </a:extLst>
          </p:cNvPr>
          <p:cNvSpPr>
            <a:spLocks noChangeArrowheads="1"/>
          </p:cNvSpPr>
          <p:nvPr/>
        </p:nvSpPr>
        <p:spPr bwMode="auto">
          <a:xfrm>
            <a:off x="683568" y="1282159"/>
            <a:ext cx="4072677" cy="2520875"/>
          </a:xfrm>
          <a:prstGeom prst="rect">
            <a:avLst/>
          </a:prstGeom>
          <a:noFill/>
          <a:ln w="9525">
            <a:noFill/>
            <a:miter lim="800000"/>
            <a:headEnd/>
            <a:tailEnd/>
          </a:ln>
        </p:spPr>
        <p:txBody>
          <a:bodyPr anchor="ctr"/>
          <a:lstStyle/>
          <a:p>
            <a:r>
              <a:rPr lang="es-ES" sz="2000" dirty="0">
                <a:solidFill>
                  <a:schemeClr val="tx1">
                    <a:lumMod val="75000"/>
                    <a:lumOff val="25000"/>
                  </a:schemeClr>
                </a:solidFill>
                <a:latin typeface="Times New Roman" pitchFamily="18" charset="0"/>
                <a:cs typeface="Times New Roman" pitchFamily="18" charset="0"/>
              </a:rPr>
              <a:t>SERVICIO AL CLIENTE</a:t>
            </a:r>
          </a:p>
          <a:p>
            <a:endParaRPr lang="es-ES" sz="2000" dirty="0">
              <a:solidFill>
                <a:schemeClr val="tx1">
                  <a:lumMod val="75000"/>
                  <a:lumOff val="25000"/>
                </a:schemeClr>
              </a:solidFill>
              <a:latin typeface="Times New Roman" pitchFamily="18" charset="0"/>
              <a:cs typeface="Times New Roman" pitchFamily="18" charset="0"/>
            </a:endParaRPr>
          </a:p>
          <a:p>
            <a:r>
              <a:rPr lang="es-ES" sz="2000" dirty="0">
                <a:solidFill>
                  <a:schemeClr val="tx1">
                    <a:lumMod val="75000"/>
                    <a:lumOff val="25000"/>
                  </a:schemeClr>
                </a:solidFill>
                <a:latin typeface="Times New Roman" pitchFamily="18" charset="0"/>
                <a:cs typeface="Times New Roman" pitchFamily="18" charset="0"/>
              </a:rPr>
              <a:t>- Mala percepción del área</a:t>
            </a:r>
          </a:p>
          <a:p>
            <a:r>
              <a:rPr lang="es-ES" sz="2000" dirty="0">
                <a:solidFill>
                  <a:schemeClr val="tx1">
                    <a:lumMod val="75000"/>
                    <a:lumOff val="25000"/>
                  </a:schemeClr>
                </a:solidFill>
                <a:latin typeface="Times New Roman" pitchFamily="18" charset="0"/>
                <a:cs typeface="Times New Roman" pitchFamily="18" charset="0"/>
              </a:rPr>
              <a:t>- No hay disponibilidad para atender requerimientos</a:t>
            </a:r>
          </a:p>
          <a:p>
            <a:r>
              <a:rPr lang="es-ES" sz="2000" dirty="0">
                <a:solidFill>
                  <a:schemeClr val="tx1">
                    <a:lumMod val="75000"/>
                    <a:lumOff val="25000"/>
                  </a:schemeClr>
                </a:solidFill>
                <a:latin typeface="Times New Roman" pitchFamily="18" charset="0"/>
                <a:cs typeface="Times New Roman" pitchFamily="18" charset="0"/>
              </a:rPr>
              <a:t>- Dificultad de tramitar solicitudes de incidencias</a:t>
            </a:r>
          </a:p>
          <a:p>
            <a:r>
              <a:rPr lang="es-ES" sz="2000" dirty="0">
                <a:solidFill>
                  <a:schemeClr val="tx1">
                    <a:lumMod val="75000"/>
                    <a:lumOff val="25000"/>
                  </a:schemeClr>
                </a:solidFill>
                <a:latin typeface="Times New Roman" pitchFamily="18" charset="0"/>
                <a:cs typeface="Times New Roman" pitchFamily="18" charset="0"/>
              </a:rPr>
              <a:t>- Falta de Canales de comunicación</a:t>
            </a:r>
          </a:p>
        </p:txBody>
      </p:sp>
      <p:sp>
        <p:nvSpPr>
          <p:cNvPr id="12" name="Rectangle 2">
            <a:extLst>
              <a:ext uri="{FF2B5EF4-FFF2-40B4-BE49-F238E27FC236}">
                <a16:creationId xmlns:a16="http://schemas.microsoft.com/office/drawing/2014/main" id="{4D375887-C2B7-4A99-A089-E65E32659813}"/>
              </a:ext>
            </a:extLst>
          </p:cNvPr>
          <p:cNvSpPr>
            <a:spLocks noChangeArrowheads="1"/>
          </p:cNvSpPr>
          <p:nvPr/>
        </p:nvSpPr>
        <p:spPr bwMode="auto">
          <a:xfrm>
            <a:off x="4688487" y="1192854"/>
            <a:ext cx="4428335" cy="2380162"/>
          </a:xfrm>
          <a:prstGeom prst="rect">
            <a:avLst/>
          </a:prstGeom>
          <a:noFill/>
          <a:ln w="9525">
            <a:noFill/>
            <a:miter lim="800000"/>
            <a:headEnd/>
            <a:tailEnd/>
          </a:ln>
        </p:spPr>
        <p:txBody>
          <a:bodyPr anchor="ctr"/>
          <a:lstStyle/>
          <a:p>
            <a:r>
              <a:rPr lang="es-ES" sz="2000" dirty="0">
                <a:solidFill>
                  <a:schemeClr val="tx1">
                    <a:lumMod val="75000"/>
                    <a:lumOff val="25000"/>
                  </a:schemeClr>
                </a:solidFill>
                <a:latin typeface="Times New Roman" pitchFamily="18" charset="0"/>
                <a:cs typeface="Times New Roman" pitchFamily="18" charset="0"/>
              </a:rPr>
              <a:t>CALIDAD DEL SERVICIO</a:t>
            </a:r>
          </a:p>
          <a:p>
            <a:endParaRPr lang="es-ES" sz="2000" dirty="0">
              <a:solidFill>
                <a:schemeClr val="tx1">
                  <a:lumMod val="75000"/>
                  <a:lumOff val="25000"/>
                </a:schemeClr>
              </a:solidFill>
              <a:latin typeface="Times New Roman" pitchFamily="18" charset="0"/>
              <a:cs typeface="Times New Roman" pitchFamily="18" charset="0"/>
            </a:endParaRPr>
          </a:p>
          <a:p>
            <a:r>
              <a:rPr lang="es-ES" sz="2000" dirty="0">
                <a:solidFill>
                  <a:schemeClr val="tx1">
                    <a:lumMod val="75000"/>
                    <a:lumOff val="25000"/>
                  </a:schemeClr>
                </a:solidFill>
                <a:latin typeface="Times New Roman" pitchFamily="18" charset="0"/>
                <a:cs typeface="Times New Roman" pitchFamily="18" charset="0"/>
              </a:rPr>
              <a:t>- No hay control sobre incidencias.</a:t>
            </a:r>
          </a:p>
          <a:p>
            <a:r>
              <a:rPr lang="es-ES" sz="2000" dirty="0">
                <a:solidFill>
                  <a:schemeClr val="tx1">
                    <a:lumMod val="75000"/>
                    <a:lumOff val="25000"/>
                  </a:schemeClr>
                </a:solidFill>
                <a:latin typeface="Times New Roman" pitchFamily="18" charset="0"/>
                <a:cs typeface="Times New Roman" pitchFamily="18" charset="0"/>
              </a:rPr>
              <a:t>- Falta de comunicación sobre el estado y solución.</a:t>
            </a:r>
          </a:p>
          <a:p>
            <a:r>
              <a:rPr lang="es-ES" sz="2000" dirty="0">
                <a:solidFill>
                  <a:schemeClr val="tx1">
                    <a:lumMod val="75000"/>
                    <a:lumOff val="25000"/>
                  </a:schemeClr>
                </a:solidFill>
                <a:latin typeface="Times New Roman" pitchFamily="18" charset="0"/>
                <a:cs typeface="Times New Roman" pitchFamily="18" charset="0"/>
              </a:rPr>
              <a:t>- La solución brindada genera reprocesos.</a:t>
            </a:r>
          </a:p>
          <a:p>
            <a:r>
              <a:rPr lang="es-ES" sz="2000" dirty="0">
                <a:solidFill>
                  <a:schemeClr val="tx1">
                    <a:lumMod val="75000"/>
                    <a:lumOff val="25000"/>
                  </a:schemeClr>
                </a:solidFill>
                <a:latin typeface="Times New Roman" pitchFamily="18" charset="0"/>
                <a:cs typeface="Times New Roman" pitchFamily="18" charset="0"/>
              </a:rPr>
              <a:t>Incumplimiento de tiempos de solución.</a:t>
            </a:r>
          </a:p>
        </p:txBody>
      </p:sp>
      <p:sp>
        <p:nvSpPr>
          <p:cNvPr id="13" name="Multiply 3">
            <a:extLst>
              <a:ext uri="{FF2B5EF4-FFF2-40B4-BE49-F238E27FC236}">
                <a16:creationId xmlns:a16="http://schemas.microsoft.com/office/drawing/2014/main" id="{F645526C-E0A5-4990-B107-A12F0A86E941}"/>
              </a:ext>
            </a:extLst>
          </p:cNvPr>
          <p:cNvSpPr/>
          <p:nvPr/>
        </p:nvSpPr>
        <p:spPr>
          <a:xfrm>
            <a:off x="1403648" y="4261787"/>
            <a:ext cx="2326809" cy="1026159"/>
          </a:xfrm>
          <a:prstGeom prst="mathMultiply">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qual 6">
            <a:extLst>
              <a:ext uri="{FF2B5EF4-FFF2-40B4-BE49-F238E27FC236}">
                <a16:creationId xmlns:a16="http://schemas.microsoft.com/office/drawing/2014/main" id="{C190E562-6826-4C24-A7C1-9743E22EE2A5}"/>
              </a:ext>
            </a:extLst>
          </p:cNvPr>
          <p:cNvSpPr/>
          <p:nvPr/>
        </p:nvSpPr>
        <p:spPr>
          <a:xfrm>
            <a:off x="3730457" y="4574375"/>
            <a:ext cx="1085816" cy="40098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5" name="Picture 8">
            <a:extLst>
              <a:ext uri="{FF2B5EF4-FFF2-40B4-BE49-F238E27FC236}">
                <a16:creationId xmlns:a16="http://schemas.microsoft.com/office/drawing/2014/main" id="{93AFA8D9-A14E-4D65-A7DA-1A2194C917D8}"/>
              </a:ext>
            </a:extLst>
          </p:cNvPr>
          <p:cNvPicPr>
            <a:picLocks noChangeAspect="1"/>
          </p:cNvPicPr>
          <p:nvPr/>
        </p:nvPicPr>
        <p:blipFill>
          <a:blip r:embed="rId3"/>
          <a:stretch>
            <a:fillRect/>
          </a:stretch>
        </p:blipFill>
        <p:spPr>
          <a:xfrm>
            <a:off x="5239934" y="4268022"/>
            <a:ext cx="1244799" cy="505312"/>
          </a:xfrm>
          <a:prstGeom prst="rect">
            <a:avLst/>
          </a:prstGeom>
        </p:spPr>
      </p:pic>
      <p:pic>
        <p:nvPicPr>
          <p:cNvPr id="16" name="Picture 9">
            <a:extLst>
              <a:ext uri="{FF2B5EF4-FFF2-40B4-BE49-F238E27FC236}">
                <a16:creationId xmlns:a16="http://schemas.microsoft.com/office/drawing/2014/main" id="{CE25B763-74E9-43F6-8B26-F29AF488DC77}"/>
              </a:ext>
            </a:extLst>
          </p:cNvPr>
          <p:cNvPicPr>
            <a:picLocks noChangeAspect="1"/>
          </p:cNvPicPr>
          <p:nvPr/>
        </p:nvPicPr>
        <p:blipFill>
          <a:blip r:embed="rId4"/>
          <a:stretch>
            <a:fillRect/>
          </a:stretch>
        </p:blipFill>
        <p:spPr>
          <a:xfrm>
            <a:off x="5653688" y="4912197"/>
            <a:ext cx="1879579" cy="543361"/>
          </a:xfrm>
          <a:prstGeom prst="rect">
            <a:avLst/>
          </a:prstGeom>
        </p:spPr>
      </p:pic>
      <p:pic>
        <p:nvPicPr>
          <p:cNvPr id="17" name="Picture 10">
            <a:extLst>
              <a:ext uri="{FF2B5EF4-FFF2-40B4-BE49-F238E27FC236}">
                <a16:creationId xmlns:a16="http://schemas.microsoft.com/office/drawing/2014/main" id="{1FEA8615-7FB9-491E-9082-F74A6F910561}"/>
              </a:ext>
            </a:extLst>
          </p:cNvPr>
          <p:cNvPicPr>
            <a:picLocks noChangeAspect="1"/>
          </p:cNvPicPr>
          <p:nvPr/>
        </p:nvPicPr>
        <p:blipFill>
          <a:blip r:embed="rId5"/>
          <a:stretch>
            <a:fillRect/>
          </a:stretch>
        </p:blipFill>
        <p:spPr>
          <a:xfrm>
            <a:off x="6675197" y="4268021"/>
            <a:ext cx="1319013" cy="505313"/>
          </a:xfrm>
          <a:prstGeom prst="rect">
            <a:avLst/>
          </a:prstGeom>
        </p:spPr>
      </p:pic>
      <p:sp>
        <p:nvSpPr>
          <p:cNvPr id="19" name="Rectangle 2">
            <a:extLst>
              <a:ext uri="{FF2B5EF4-FFF2-40B4-BE49-F238E27FC236}">
                <a16:creationId xmlns:a16="http://schemas.microsoft.com/office/drawing/2014/main" id="{15CD6866-711A-496D-A50E-917E56252EFB}"/>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4. Diagnostico.</a:t>
            </a:r>
          </a:p>
        </p:txBody>
      </p:sp>
    </p:spTree>
    <p:extLst>
      <p:ext uri="{BB962C8B-B14F-4D97-AF65-F5344CB8AC3E}">
        <p14:creationId xmlns:p14="http://schemas.microsoft.com/office/powerpoint/2010/main" val="276827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1988840"/>
            <a:ext cx="7992888" cy="936104"/>
          </a:xfrm>
          <a:prstGeom prst="rect">
            <a:avLst/>
          </a:prstGeom>
          <a:noFill/>
          <a:ln w="9525">
            <a:noFill/>
            <a:miter lim="800000"/>
            <a:headEnd/>
            <a:tailEnd/>
          </a:ln>
        </p:spPr>
        <p:txBody>
          <a:bodyPr anchor="ctr"/>
          <a:lstStyle/>
          <a:p>
            <a:pPr algn="ctr"/>
            <a:endParaRPr lang="es-ES" sz="1200" dirty="0">
              <a:ln w="12700">
                <a:solidFill>
                  <a:srgbClr val="FFFF00"/>
                </a:solidFill>
                <a:prstDash val="solid"/>
              </a:ln>
              <a:solidFill>
                <a:schemeClr val="tx1">
                  <a:lumMod val="50000"/>
                  <a:lumOff val="50000"/>
                </a:schemeClr>
              </a:solidFill>
              <a:effectLst>
                <a:outerShdw dist="38100" dir="2640000" algn="bl" rotWithShape="0">
                  <a:schemeClr val="tx2">
                    <a:lumMod val="75000"/>
                  </a:schemeClr>
                </a:outerShdw>
              </a:effectLst>
            </a:endParaRPr>
          </a:p>
        </p:txBody>
      </p:sp>
      <p:sp>
        <p:nvSpPr>
          <p:cNvPr id="5" name="Rectangle 2">
            <a:extLst>
              <a:ext uri="{FF2B5EF4-FFF2-40B4-BE49-F238E27FC236}">
                <a16:creationId xmlns:a16="http://schemas.microsoft.com/office/drawing/2014/main" id="{D9C29A44-47BD-4EF0-B3E8-8877B7708C78}"/>
              </a:ext>
            </a:extLst>
          </p:cNvPr>
          <p:cNvSpPr>
            <a:spLocks noChangeArrowheads="1"/>
          </p:cNvSpPr>
          <p:nvPr/>
        </p:nvSpPr>
        <p:spPr bwMode="auto">
          <a:xfrm>
            <a:off x="604570" y="1606448"/>
            <a:ext cx="3528392" cy="822326"/>
          </a:xfrm>
          <a:prstGeom prst="rect">
            <a:avLst/>
          </a:prstGeom>
          <a:noFill/>
          <a:ln w="9525">
            <a:noFill/>
            <a:miter lim="800000"/>
            <a:headEnd/>
            <a:tailEnd/>
          </a:ln>
        </p:spPr>
        <p:txBody>
          <a:bodyPr anchor="ctr"/>
          <a:lstStyle/>
          <a:p>
            <a:pPr algn="ctr"/>
            <a:r>
              <a:rPr lang="es-ES" sz="2000" b="1" dirty="0">
                <a:solidFill>
                  <a:schemeClr val="tx1">
                    <a:lumMod val="75000"/>
                    <a:lumOff val="25000"/>
                  </a:schemeClr>
                </a:solidFill>
                <a:latin typeface="Times New Roman" pitchFamily="18" charset="0"/>
                <a:cs typeface="Times New Roman" pitchFamily="18" charset="0"/>
              </a:rPr>
              <a:t>PROMEDIO DE SOLUCIÓN HORAS POR TIPO DE INCIDENCIAS</a:t>
            </a:r>
          </a:p>
        </p:txBody>
      </p:sp>
      <p:sp>
        <p:nvSpPr>
          <p:cNvPr id="12" name="Rectangle 2">
            <a:extLst>
              <a:ext uri="{FF2B5EF4-FFF2-40B4-BE49-F238E27FC236}">
                <a16:creationId xmlns:a16="http://schemas.microsoft.com/office/drawing/2014/main" id="{4D375887-C2B7-4A99-A089-E65E32659813}"/>
              </a:ext>
            </a:extLst>
          </p:cNvPr>
          <p:cNvSpPr>
            <a:spLocks noChangeArrowheads="1"/>
          </p:cNvSpPr>
          <p:nvPr/>
        </p:nvSpPr>
        <p:spPr bwMode="auto">
          <a:xfrm>
            <a:off x="4981926" y="1392540"/>
            <a:ext cx="3766538" cy="1156026"/>
          </a:xfrm>
          <a:prstGeom prst="rect">
            <a:avLst/>
          </a:prstGeom>
          <a:noFill/>
          <a:ln w="9525">
            <a:noFill/>
            <a:miter lim="800000"/>
            <a:headEnd/>
            <a:tailEnd/>
          </a:ln>
        </p:spPr>
        <p:txBody>
          <a:bodyPr anchor="ctr"/>
          <a:lstStyle/>
          <a:p>
            <a:pPr algn="ctr"/>
            <a:r>
              <a:rPr lang="es-ES" sz="2000" b="1" dirty="0">
                <a:solidFill>
                  <a:schemeClr val="tx1">
                    <a:lumMod val="75000"/>
                    <a:lumOff val="25000"/>
                  </a:schemeClr>
                </a:solidFill>
                <a:latin typeface="Times New Roman" pitchFamily="18" charset="0"/>
                <a:cs typeface="Times New Roman" pitchFamily="18" charset="0"/>
              </a:rPr>
              <a:t>DIAGRAMA DE PROCESO DE INCIDENCIA</a:t>
            </a:r>
          </a:p>
        </p:txBody>
      </p:sp>
      <p:graphicFrame>
        <p:nvGraphicFramePr>
          <p:cNvPr id="19" name="Tabla 18">
            <a:extLst>
              <a:ext uri="{FF2B5EF4-FFF2-40B4-BE49-F238E27FC236}">
                <a16:creationId xmlns:a16="http://schemas.microsoft.com/office/drawing/2014/main" id="{C37F1F80-083C-4D7D-8509-2BA29F50E99F}"/>
              </a:ext>
            </a:extLst>
          </p:cNvPr>
          <p:cNvGraphicFramePr>
            <a:graphicFrameLocks noGrp="1"/>
          </p:cNvGraphicFramePr>
          <p:nvPr>
            <p:extLst>
              <p:ext uri="{D42A27DB-BD31-4B8C-83A1-F6EECF244321}">
                <p14:modId xmlns:p14="http://schemas.microsoft.com/office/powerpoint/2010/main" val="1472740120"/>
              </p:ext>
            </p:extLst>
          </p:nvPr>
        </p:nvGraphicFramePr>
        <p:xfrm>
          <a:off x="381290" y="2934075"/>
          <a:ext cx="3967229" cy="1997964"/>
        </p:xfrm>
        <a:graphic>
          <a:graphicData uri="http://schemas.openxmlformats.org/drawingml/2006/table">
            <a:tbl>
              <a:tblPr firstRow="1" firstCol="1" bandRow="1">
                <a:tableStyleId>{5C22544A-7EE6-4342-B048-85BDC9FD1C3A}</a:tableStyleId>
              </a:tblPr>
              <a:tblGrid>
                <a:gridCol w="1011507">
                  <a:extLst>
                    <a:ext uri="{9D8B030D-6E8A-4147-A177-3AD203B41FA5}">
                      <a16:colId xmlns:a16="http://schemas.microsoft.com/office/drawing/2014/main" val="20000"/>
                    </a:ext>
                  </a:extLst>
                </a:gridCol>
                <a:gridCol w="1436765">
                  <a:extLst>
                    <a:ext uri="{9D8B030D-6E8A-4147-A177-3AD203B41FA5}">
                      <a16:colId xmlns:a16="http://schemas.microsoft.com/office/drawing/2014/main" val="20001"/>
                    </a:ext>
                  </a:extLst>
                </a:gridCol>
                <a:gridCol w="1518957">
                  <a:extLst>
                    <a:ext uri="{9D8B030D-6E8A-4147-A177-3AD203B41FA5}">
                      <a16:colId xmlns:a16="http://schemas.microsoft.com/office/drawing/2014/main" val="20002"/>
                    </a:ext>
                  </a:extLst>
                </a:gridCol>
              </a:tblGrid>
              <a:tr h="410875">
                <a:tc>
                  <a:txBody>
                    <a:bodyPr/>
                    <a:lstStyle/>
                    <a:p>
                      <a:pPr algn="ctr">
                        <a:lnSpc>
                          <a:spcPct val="125000"/>
                        </a:lnSpc>
                        <a:spcAft>
                          <a:spcPts val="0"/>
                        </a:spcAft>
                      </a:pPr>
                      <a:r>
                        <a:rPr lang="es-CO" sz="1600" b="1" dirty="0">
                          <a:effectLst/>
                        </a:rPr>
                        <a:t>Categoría</a:t>
                      </a:r>
                      <a:endParaRPr lang="es-CO"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25000"/>
                        </a:lnSpc>
                        <a:spcAft>
                          <a:spcPts val="0"/>
                        </a:spcAft>
                      </a:pPr>
                      <a:r>
                        <a:rPr lang="es-CO" sz="1600" b="1" dirty="0">
                          <a:effectLst/>
                        </a:rPr>
                        <a:t>Promedio Horas</a:t>
                      </a:r>
                      <a:endParaRPr lang="es-CO"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25000"/>
                        </a:lnSpc>
                        <a:spcAft>
                          <a:spcPts val="0"/>
                        </a:spcAft>
                      </a:pPr>
                      <a:r>
                        <a:rPr lang="es-CO" sz="1400" b="1" dirty="0">
                          <a:effectLst/>
                        </a:rPr>
                        <a:t>Promedio Categoría (horas)</a:t>
                      </a:r>
                      <a:endParaRPr lang="es-CO"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25729">
                <a:tc rowSpan="3">
                  <a:txBody>
                    <a:bodyPr/>
                    <a:lstStyle/>
                    <a:p>
                      <a:pPr algn="ctr">
                        <a:lnSpc>
                          <a:spcPct val="125000"/>
                        </a:lnSpc>
                        <a:spcAft>
                          <a:spcPts val="0"/>
                        </a:spcAft>
                      </a:pPr>
                      <a:r>
                        <a:rPr lang="es-CO" sz="1600" b="1">
                          <a:effectLst/>
                        </a:rPr>
                        <a:t>Básica</a:t>
                      </a:r>
                      <a:endParaRPr lang="es-CO"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25000"/>
                        </a:lnSpc>
                        <a:spcAft>
                          <a:spcPts val="0"/>
                        </a:spcAft>
                      </a:pPr>
                      <a:r>
                        <a:rPr lang="es-CO" sz="1600" b="1">
                          <a:effectLst/>
                        </a:rPr>
                        <a:t>1</a:t>
                      </a:r>
                      <a:endParaRPr lang="es-CO"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rowSpan="3">
                  <a:txBody>
                    <a:bodyPr/>
                    <a:lstStyle/>
                    <a:p>
                      <a:pPr marL="0" indent="0" algn="ctr">
                        <a:lnSpc>
                          <a:spcPct val="125000"/>
                        </a:lnSpc>
                        <a:spcAft>
                          <a:spcPts val="0"/>
                        </a:spcAft>
                      </a:pPr>
                      <a:r>
                        <a:rPr lang="es-CO" sz="1600" b="1" dirty="0">
                          <a:effectLst/>
                        </a:rPr>
                        <a:t>3,2</a:t>
                      </a:r>
                      <a:endParaRPr lang="es-CO"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25729">
                <a:tc vMerge="1">
                  <a:txBody>
                    <a:bodyPr/>
                    <a:lstStyle/>
                    <a:p>
                      <a:endParaRPr lang="es-CO"/>
                    </a:p>
                  </a:txBody>
                  <a:tcPr/>
                </a:tc>
                <a:tc>
                  <a:txBody>
                    <a:bodyPr/>
                    <a:lstStyle/>
                    <a:p>
                      <a:pPr algn="ctr">
                        <a:lnSpc>
                          <a:spcPct val="125000"/>
                        </a:lnSpc>
                        <a:spcAft>
                          <a:spcPts val="0"/>
                        </a:spcAft>
                      </a:pPr>
                      <a:r>
                        <a:rPr lang="es-CO" sz="1600" b="1">
                          <a:effectLst/>
                        </a:rPr>
                        <a:t>2,5</a:t>
                      </a:r>
                      <a:endParaRPr lang="es-CO"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vMerge="1">
                  <a:txBody>
                    <a:bodyPr/>
                    <a:lstStyle/>
                    <a:p>
                      <a:endParaRPr lang="es-CO"/>
                    </a:p>
                  </a:txBody>
                  <a:tcPr/>
                </a:tc>
                <a:extLst>
                  <a:ext uri="{0D108BD9-81ED-4DB2-BD59-A6C34878D82A}">
                    <a16:rowId xmlns:a16="http://schemas.microsoft.com/office/drawing/2014/main" val="10002"/>
                  </a:ext>
                </a:extLst>
              </a:tr>
              <a:tr h="225729">
                <a:tc vMerge="1">
                  <a:txBody>
                    <a:bodyPr/>
                    <a:lstStyle/>
                    <a:p>
                      <a:endParaRPr lang="es-CO"/>
                    </a:p>
                  </a:txBody>
                  <a:tcPr/>
                </a:tc>
                <a:tc>
                  <a:txBody>
                    <a:bodyPr/>
                    <a:lstStyle/>
                    <a:p>
                      <a:pPr algn="ctr">
                        <a:lnSpc>
                          <a:spcPct val="125000"/>
                        </a:lnSpc>
                        <a:spcAft>
                          <a:spcPts val="0"/>
                        </a:spcAft>
                      </a:pPr>
                      <a:r>
                        <a:rPr lang="es-CO" sz="1600" b="1">
                          <a:effectLst/>
                        </a:rPr>
                        <a:t>6</a:t>
                      </a:r>
                      <a:endParaRPr lang="es-CO"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vMerge="1">
                  <a:txBody>
                    <a:bodyPr/>
                    <a:lstStyle/>
                    <a:p>
                      <a:endParaRPr lang="es-CO"/>
                    </a:p>
                  </a:txBody>
                  <a:tcPr/>
                </a:tc>
                <a:extLst>
                  <a:ext uri="{0D108BD9-81ED-4DB2-BD59-A6C34878D82A}">
                    <a16:rowId xmlns:a16="http://schemas.microsoft.com/office/drawing/2014/main" val="10003"/>
                  </a:ext>
                </a:extLst>
              </a:tr>
              <a:tr h="225729">
                <a:tc rowSpan="2">
                  <a:txBody>
                    <a:bodyPr/>
                    <a:lstStyle/>
                    <a:p>
                      <a:pPr algn="ctr">
                        <a:lnSpc>
                          <a:spcPct val="125000"/>
                        </a:lnSpc>
                        <a:spcAft>
                          <a:spcPts val="0"/>
                        </a:spcAft>
                      </a:pPr>
                      <a:r>
                        <a:rPr lang="es-CO" sz="1600" b="1">
                          <a:effectLst/>
                        </a:rPr>
                        <a:t>Critica</a:t>
                      </a:r>
                      <a:endParaRPr lang="es-CO"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25000"/>
                        </a:lnSpc>
                        <a:spcAft>
                          <a:spcPts val="0"/>
                        </a:spcAft>
                      </a:pPr>
                      <a:r>
                        <a:rPr lang="es-CO" sz="1600" b="1">
                          <a:effectLst/>
                        </a:rPr>
                        <a:t>12</a:t>
                      </a:r>
                      <a:endParaRPr lang="es-CO"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lnSpc>
                          <a:spcPct val="125000"/>
                        </a:lnSpc>
                        <a:spcAft>
                          <a:spcPts val="0"/>
                        </a:spcAft>
                      </a:pPr>
                      <a:r>
                        <a:rPr lang="es-CO" sz="1600" b="1" dirty="0">
                          <a:effectLst/>
                        </a:rPr>
                        <a:t>19,8</a:t>
                      </a:r>
                      <a:endParaRPr lang="es-CO"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25729">
                <a:tc vMerge="1">
                  <a:txBody>
                    <a:bodyPr/>
                    <a:lstStyle/>
                    <a:p>
                      <a:endParaRPr lang="es-CO"/>
                    </a:p>
                  </a:txBody>
                  <a:tcPr/>
                </a:tc>
                <a:tc>
                  <a:txBody>
                    <a:bodyPr/>
                    <a:lstStyle/>
                    <a:p>
                      <a:pPr algn="ctr">
                        <a:lnSpc>
                          <a:spcPct val="125000"/>
                        </a:lnSpc>
                        <a:spcAft>
                          <a:spcPts val="0"/>
                        </a:spcAft>
                      </a:pPr>
                      <a:r>
                        <a:rPr lang="es-CO" sz="1600" b="1" dirty="0">
                          <a:effectLst/>
                        </a:rPr>
                        <a:t>27,5</a:t>
                      </a:r>
                      <a:endParaRPr lang="es-CO"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vMerge="1">
                  <a:txBody>
                    <a:bodyPr/>
                    <a:lstStyle/>
                    <a:p>
                      <a:endParaRPr lang="es-CO"/>
                    </a:p>
                  </a:txBody>
                  <a:tcPr/>
                </a:tc>
                <a:extLst>
                  <a:ext uri="{0D108BD9-81ED-4DB2-BD59-A6C34878D82A}">
                    <a16:rowId xmlns:a16="http://schemas.microsoft.com/office/drawing/2014/main" val="10005"/>
                  </a:ext>
                </a:extLst>
              </a:tr>
            </a:tbl>
          </a:graphicData>
        </a:graphic>
      </p:graphicFrame>
      <p:pic>
        <p:nvPicPr>
          <p:cNvPr id="20" name="Imagen 19">
            <a:extLst>
              <a:ext uri="{FF2B5EF4-FFF2-40B4-BE49-F238E27FC236}">
                <a16:creationId xmlns:a16="http://schemas.microsoft.com/office/drawing/2014/main" id="{9CF8AEA9-8060-4666-AE7B-D36A545D32BC}"/>
              </a:ext>
            </a:extLst>
          </p:cNvPr>
          <p:cNvPicPr/>
          <p:nvPr/>
        </p:nvPicPr>
        <p:blipFill rotWithShape="1">
          <a:blip r:embed="rId2">
            <a:extLst>
              <a:ext uri="{28A0092B-C50C-407E-A947-70E740481C1C}">
                <a14:useLocalDpi xmlns:a14="http://schemas.microsoft.com/office/drawing/2010/main" val="0"/>
              </a:ext>
            </a:extLst>
          </a:blip>
          <a:srcRect l="-2" r="36979" b="8489"/>
          <a:stretch/>
        </p:blipFill>
        <p:spPr bwMode="auto">
          <a:xfrm>
            <a:off x="4776169" y="2638240"/>
            <a:ext cx="4178051" cy="2730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
            <a:extLst>
              <a:ext uri="{FF2B5EF4-FFF2-40B4-BE49-F238E27FC236}">
                <a16:creationId xmlns:a16="http://schemas.microsoft.com/office/drawing/2014/main" id="{6E20882F-05E9-47DD-93CB-50075A79C389}"/>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4. Diagnostico.</a:t>
            </a:r>
          </a:p>
        </p:txBody>
      </p:sp>
    </p:spTree>
    <p:extLst>
      <p:ext uri="{BB962C8B-B14F-4D97-AF65-F5344CB8AC3E}">
        <p14:creationId xmlns:p14="http://schemas.microsoft.com/office/powerpoint/2010/main" val="272490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1988840"/>
            <a:ext cx="7992888" cy="936104"/>
          </a:xfrm>
          <a:prstGeom prst="rect">
            <a:avLst/>
          </a:prstGeom>
          <a:noFill/>
          <a:ln w="9525">
            <a:noFill/>
            <a:miter lim="800000"/>
            <a:headEnd/>
            <a:tailEnd/>
          </a:ln>
        </p:spPr>
        <p:txBody>
          <a:bodyPr anchor="ctr"/>
          <a:lstStyle/>
          <a:p>
            <a:pPr algn="ctr"/>
            <a:endParaRPr lang="es-ES" sz="1200" dirty="0">
              <a:ln w="12700">
                <a:solidFill>
                  <a:srgbClr val="FFFF00"/>
                </a:solidFill>
                <a:prstDash val="solid"/>
              </a:ln>
              <a:solidFill>
                <a:schemeClr val="tx1">
                  <a:lumMod val="50000"/>
                  <a:lumOff val="50000"/>
                </a:schemeClr>
              </a:solidFill>
              <a:effectLst>
                <a:outerShdw dist="38100" dir="2640000" algn="bl" rotWithShape="0">
                  <a:schemeClr val="tx2">
                    <a:lumMod val="75000"/>
                  </a:schemeClr>
                </a:outerShdw>
              </a:effectLst>
            </a:endParaRPr>
          </a:p>
        </p:txBody>
      </p:sp>
      <p:sp>
        <p:nvSpPr>
          <p:cNvPr id="5" name="Rectangle 2">
            <a:extLst>
              <a:ext uri="{FF2B5EF4-FFF2-40B4-BE49-F238E27FC236}">
                <a16:creationId xmlns:a16="http://schemas.microsoft.com/office/drawing/2014/main" id="{D9C29A44-47BD-4EF0-B3E8-8877B7708C78}"/>
              </a:ext>
            </a:extLst>
          </p:cNvPr>
          <p:cNvSpPr>
            <a:spLocks noChangeArrowheads="1"/>
          </p:cNvSpPr>
          <p:nvPr/>
        </p:nvSpPr>
        <p:spPr bwMode="auto">
          <a:xfrm>
            <a:off x="745919" y="1333371"/>
            <a:ext cx="3528392" cy="822326"/>
          </a:xfrm>
          <a:prstGeom prst="rect">
            <a:avLst/>
          </a:prstGeom>
          <a:noFill/>
          <a:ln w="9525">
            <a:noFill/>
            <a:miter lim="800000"/>
            <a:headEnd/>
            <a:tailEnd/>
          </a:ln>
        </p:spPr>
        <p:txBody>
          <a:bodyPr anchor="ctr"/>
          <a:lstStyle/>
          <a:p>
            <a:pPr algn="ctr"/>
            <a:r>
              <a:rPr lang="es-ES" sz="2000" b="1" dirty="0">
                <a:solidFill>
                  <a:schemeClr val="tx1">
                    <a:lumMod val="75000"/>
                    <a:lumOff val="25000"/>
                  </a:schemeClr>
                </a:solidFill>
                <a:latin typeface="Times New Roman" pitchFamily="18" charset="0"/>
                <a:cs typeface="Times New Roman" pitchFamily="18" charset="0"/>
              </a:rPr>
              <a:t>DATOS ADMINISTRATIVOS</a:t>
            </a:r>
          </a:p>
        </p:txBody>
      </p:sp>
      <p:sp>
        <p:nvSpPr>
          <p:cNvPr id="12" name="Rectangle 2">
            <a:extLst>
              <a:ext uri="{FF2B5EF4-FFF2-40B4-BE49-F238E27FC236}">
                <a16:creationId xmlns:a16="http://schemas.microsoft.com/office/drawing/2014/main" id="{4D375887-C2B7-4A99-A089-E65E32659813}"/>
              </a:ext>
            </a:extLst>
          </p:cNvPr>
          <p:cNvSpPr>
            <a:spLocks noChangeArrowheads="1"/>
          </p:cNvSpPr>
          <p:nvPr/>
        </p:nvSpPr>
        <p:spPr bwMode="auto">
          <a:xfrm>
            <a:off x="5268951" y="2518731"/>
            <a:ext cx="3401606" cy="1820537"/>
          </a:xfrm>
          <a:prstGeom prst="rect">
            <a:avLst/>
          </a:prstGeom>
          <a:noFill/>
          <a:ln w="9525">
            <a:noFill/>
            <a:miter lim="800000"/>
            <a:headEnd/>
            <a:tailEnd/>
          </a:ln>
        </p:spPr>
        <p:txBody>
          <a:bodyPr anchor="ctr"/>
          <a:lstStyle/>
          <a:p>
            <a:r>
              <a:rPr lang="es-ES" sz="2000" b="1" dirty="0">
                <a:solidFill>
                  <a:schemeClr val="tx1">
                    <a:lumMod val="75000"/>
                    <a:lumOff val="25000"/>
                  </a:schemeClr>
                </a:solidFill>
                <a:latin typeface="Times New Roman" pitchFamily="18" charset="0"/>
                <a:cs typeface="Times New Roman" pitchFamily="18" charset="0"/>
              </a:rPr>
              <a:t>- Datos de Sueldos promedios</a:t>
            </a:r>
          </a:p>
          <a:p>
            <a:endParaRPr lang="es-ES" sz="2000" b="1" dirty="0">
              <a:solidFill>
                <a:schemeClr val="tx1">
                  <a:lumMod val="75000"/>
                  <a:lumOff val="25000"/>
                </a:schemeClr>
              </a:solidFill>
              <a:latin typeface="Times New Roman" pitchFamily="18" charset="0"/>
              <a:cs typeface="Times New Roman" pitchFamily="18" charset="0"/>
            </a:endParaRPr>
          </a:p>
          <a:p>
            <a:r>
              <a:rPr lang="es-ES" sz="2000" b="1" dirty="0">
                <a:solidFill>
                  <a:schemeClr val="tx1">
                    <a:lumMod val="75000"/>
                    <a:lumOff val="25000"/>
                  </a:schemeClr>
                </a:solidFill>
                <a:latin typeface="Times New Roman" pitchFamily="18" charset="0"/>
                <a:cs typeface="Times New Roman" pitchFamily="18" charset="0"/>
              </a:rPr>
              <a:t>- Datos financieros</a:t>
            </a:r>
          </a:p>
          <a:p>
            <a:endParaRPr lang="es-ES" sz="2000" b="1" dirty="0">
              <a:solidFill>
                <a:schemeClr val="tx1">
                  <a:lumMod val="75000"/>
                  <a:lumOff val="25000"/>
                </a:schemeClr>
              </a:solidFill>
              <a:latin typeface="Times New Roman" pitchFamily="18" charset="0"/>
              <a:cs typeface="Times New Roman" pitchFamily="18" charset="0"/>
            </a:endParaRPr>
          </a:p>
          <a:p>
            <a:r>
              <a:rPr lang="es-ES" sz="2000" b="1" dirty="0">
                <a:solidFill>
                  <a:schemeClr val="tx1">
                    <a:lumMod val="75000"/>
                    <a:lumOff val="25000"/>
                  </a:schemeClr>
                </a:solidFill>
                <a:latin typeface="Times New Roman" pitchFamily="18" charset="0"/>
                <a:cs typeface="Times New Roman" pitchFamily="18" charset="0"/>
              </a:rPr>
              <a:t>- Crecimiento de la compañía</a:t>
            </a:r>
          </a:p>
        </p:txBody>
      </p:sp>
      <p:graphicFrame>
        <p:nvGraphicFramePr>
          <p:cNvPr id="9" name="Tabla 8">
            <a:extLst>
              <a:ext uri="{FF2B5EF4-FFF2-40B4-BE49-F238E27FC236}">
                <a16:creationId xmlns:a16="http://schemas.microsoft.com/office/drawing/2014/main" id="{B275AB1F-6065-4492-A174-6DF59E344D36}"/>
              </a:ext>
            </a:extLst>
          </p:cNvPr>
          <p:cNvGraphicFramePr>
            <a:graphicFrameLocks noGrp="1"/>
          </p:cNvGraphicFramePr>
          <p:nvPr>
            <p:extLst>
              <p:ext uri="{D42A27DB-BD31-4B8C-83A1-F6EECF244321}">
                <p14:modId xmlns:p14="http://schemas.microsoft.com/office/powerpoint/2010/main" val="341357626"/>
              </p:ext>
            </p:extLst>
          </p:nvPr>
        </p:nvGraphicFramePr>
        <p:xfrm>
          <a:off x="401435" y="2155697"/>
          <a:ext cx="4217360" cy="1650765"/>
        </p:xfrm>
        <a:graphic>
          <a:graphicData uri="http://schemas.openxmlformats.org/drawingml/2006/table">
            <a:tbl>
              <a:tblPr firstRow="1" firstCol="1" bandRow="1">
                <a:tableStyleId>{5C22544A-7EE6-4342-B048-85BDC9FD1C3A}</a:tableStyleId>
              </a:tblPr>
              <a:tblGrid>
                <a:gridCol w="1781580">
                  <a:extLst>
                    <a:ext uri="{9D8B030D-6E8A-4147-A177-3AD203B41FA5}">
                      <a16:colId xmlns:a16="http://schemas.microsoft.com/office/drawing/2014/main" val="20000"/>
                    </a:ext>
                  </a:extLst>
                </a:gridCol>
                <a:gridCol w="2435780">
                  <a:extLst>
                    <a:ext uri="{9D8B030D-6E8A-4147-A177-3AD203B41FA5}">
                      <a16:colId xmlns:a16="http://schemas.microsoft.com/office/drawing/2014/main" val="20001"/>
                    </a:ext>
                  </a:extLst>
                </a:gridCol>
              </a:tblGrid>
              <a:tr h="550255">
                <a:tc>
                  <a:txBody>
                    <a:bodyPr/>
                    <a:lstStyle/>
                    <a:p>
                      <a:pPr algn="ctr">
                        <a:lnSpc>
                          <a:spcPct val="125000"/>
                        </a:lnSpc>
                        <a:spcAft>
                          <a:spcPts val="0"/>
                        </a:spcAft>
                      </a:pPr>
                      <a:r>
                        <a:rPr lang="es-CO" sz="1600" b="1" dirty="0">
                          <a:effectLst/>
                        </a:rPr>
                        <a:t>Incidencia</a:t>
                      </a:r>
                      <a:endParaRPr lang="es-CO"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es-CO" sz="1600" b="1" dirty="0">
                          <a:effectLst/>
                        </a:rPr>
                        <a:t>Cantidad diaria</a:t>
                      </a:r>
                      <a:endParaRPr lang="es-CO"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50255">
                <a:tc>
                  <a:txBody>
                    <a:bodyPr/>
                    <a:lstStyle/>
                    <a:p>
                      <a:pPr algn="ctr">
                        <a:lnSpc>
                          <a:spcPct val="125000"/>
                        </a:lnSpc>
                        <a:spcAft>
                          <a:spcPts val="0"/>
                        </a:spcAft>
                      </a:pPr>
                      <a:r>
                        <a:rPr lang="es-CO" sz="1600" b="1">
                          <a:effectLst/>
                        </a:rPr>
                        <a:t>Criticas</a:t>
                      </a:r>
                      <a:endParaRPr lang="es-CO"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es-CO" sz="1600" b="1">
                          <a:effectLst/>
                        </a:rPr>
                        <a:t>5</a:t>
                      </a:r>
                      <a:endParaRPr lang="es-CO"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50255">
                <a:tc>
                  <a:txBody>
                    <a:bodyPr/>
                    <a:lstStyle/>
                    <a:p>
                      <a:pPr algn="ctr">
                        <a:lnSpc>
                          <a:spcPct val="125000"/>
                        </a:lnSpc>
                        <a:spcAft>
                          <a:spcPts val="0"/>
                        </a:spcAft>
                      </a:pPr>
                      <a:r>
                        <a:rPr lang="es-CO" sz="1600" b="1">
                          <a:effectLst/>
                        </a:rPr>
                        <a:t>Menores</a:t>
                      </a:r>
                      <a:endParaRPr lang="es-CO"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es-CO" sz="1600" b="1" dirty="0">
                          <a:effectLst/>
                        </a:rPr>
                        <a:t>10</a:t>
                      </a:r>
                      <a:endParaRPr lang="es-CO"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0" name="Rectangle 2">
            <a:extLst>
              <a:ext uri="{FF2B5EF4-FFF2-40B4-BE49-F238E27FC236}">
                <a16:creationId xmlns:a16="http://schemas.microsoft.com/office/drawing/2014/main" id="{74218D5F-2A6D-48F7-B20D-1BBB077BB2AC}"/>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4. Diagnostico.</a:t>
            </a:r>
          </a:p>
        </p:txBody>
      </p:sp>
    </p:spTree>
    <p:extLst>
      <p:ext uri="{BB962C8B-B14F-4D97-AF65-F5344CB8AC3E}">
        <p14:creationId xmlns:p14="http://schemas.microsoft.com/office/powerpoint/2010/main" val="335663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Resultado de imagen para icono de soporte">
            <a:extLst>
              <a:ext uri="{FF2B5EF4-FFF2-40B4-BE49-F238E27FC236}">
                <a16:creationId xmlns:a16="http://schemas.microsoft.com/office/drawing/2014/main" id="{C1735ACC-542C-410C-8AFC-C24DBE0215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437" y="2007979"/>
            <a:ext cx="1914843" cy="12626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BA6CC40A-5959-4084-B98D-0F6958D68C8A}"/>
              </a:ext>
            </a:extLst>
          </p:cNvPr>
          <p:cNvPicPr>
            <a:picLocks noChangeAspect="1"/>
          </p:cNvPicPr>
          <p:nvPr/>
        </p:nvPicPr>
        <p:blipFill>
          <a:blip r:embed="rId3"/>
          <a:stretch>
            <a:fillRect/>
          </a:stretch>
        </p:blipFill>
        <p:spPr>
          <a:xfrm>
            <a:off x="5579650" y="3052407"/>
            <a:ext cx="1110415" cy="459482"/>
          </a:xfrm>
          <a:prstGeom prst="rect">
            <a:avLst/>
          </a:prstGeom>
        </p:spPr>
      </p:pic>
      <p:cxnSp>
        <p:nvCxnSpPr>
          <p:cNvPr id="22" name="Conector recto de flecha 21">
            <a:extLst>
              <a:ext uri="{FF2B5EF4-FFF2-40B4-BE49-F238E27FC236}">
                <a16:creationId xmlns:a16="http://schemas.microsoft.com/office/drawing/2014/main" id="{E6C20B36-4C2E-4E24-BA5A-69E7232FE10F}"/>
              </a:ext>
            </a:extLst>
          </p:cNvPr>
          <p:cNvCxnSpPr>
            <a:cxnSpLocks/>
          </p:cNvCxnSpPr>
          <p:nvPr/>
        </p:nvCxnSpPr>
        <p:spPr>
          <a:xfrm flipV="1">
            <a:off x="3148906" y="2918073"/>
            <a:ext cx="2011330" cy="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F007BFAA-5B5B-4000-8158-3CC5DEC83E9E}"/>
              </a:ext>
            </a:extLst>
          </p:cNvPr>
          <p:cNvPicPr>
            <a:picLocks noChangeAspect="1"/>
          </p:cNvPicPr>
          <p:nvPr/>
        </p:nvPicPr>
        <p:blipFill>
          <a:blip r:embed="rId4"/>
          <a:stretch>
            <a:fillRect/>
          </a:stretch>
        </p:blipFill>
        <p:spPr>
          <a:xfrm>
            <a:off x="2212802" y="1975098"/>
            <a:ext cx="685800" cy="1885950"/>
          </a:xfrm>
          <a:prstGeom prst="rect">
            <a:avLst/>
          </a:prstGeom>
        </p:spPr>
      </p:pic>
      <p:sp>
        <p:nvSpPr>
          <p:cNvPr id="29" name="Rectangle 2">
            <a:extLst>
              <a:ext uri="{FF2B5EF4-FFF2-40B4-BE49-F238E27FC236}">
                <a16:creationId xmlns:a16="http://schemas.microsoft.com/office/drawing/2014/main" id="{1241E889-9EAC-44A5-9161-5B8CEA157FEF}"/>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5. Descripción del plan de mejora. </a:t>
            </a:r>
          </a:p>
        </p:txBody>
      </p:sp>
      <p:sp>
        <p:nvSpPr>
          <p:cNvPr id="6" name="Rectángulo 5">
            <a:extLst>
              <a:ext uri="{FF2B5EF4-FFF2-40B4-BE49-F238E27FC236}">
                <a16:creationId xmlns:a16="http://schemas.microsoft.com/office/drawing/2014/main" id="{48B26CB0-115B-4E6C-93B1-57DB90D4E554}"/>
              </a:ext>
            </a:extLst>
          </p:cNvPr>
          <p:cNvSpPr/>
          <p:nvPr/>
        </p:nvSpPr>
        <p:spPr>
          <a:xfrm>
            <a:off x="1564828" y="4161972"/>
            <a:ext cx="6014343" cy="1169551"/>
          </a:xfrm>
          <a:prstGeom prst="rect">
            <a:avLst/>
          </a:prstGeom>
          <a:noFill/>
        </p:spPr>
        <p:txBody>
          <a:bodyPr wrap="square" lIns="91440" tIns="45720" rIns="91440" bIns="45720">
            <a:spAutoFit/>
          </a:bodyPr>
          <a:lstStyle/>
          <a:p>
            <a:pPr algn="ctr"/>
            <a:r>
              <a:rPr lang="es-ES" sz="3500" dirty="0">
                <a:ln w="0"/>
                <a:solidFill>
                  <a:schemeClr val="accent1"/>
                </a:solidFill>
                <a:effectLst>
                  <a:outerShdw blurRad="38100" dist="25400" dir="5400000" algn="ctr" rotWithShape="0">
                    <a:srgbClr val="6E747A">
                      <a:alpha val="43000"/>
                    </a:srgbClr>
                  </a:outerShdw>
                </a:effectLst>
              </a:rPr>
              <a:t>Único punto de contacto ante incidencias de tecnología</a:t>
            </a:r>
          </a:p>
        </p:txBody>
      </p:sp>
      <p:pic>
        <p:nvPicPr>
          <p:cNvPr id="8194" name="Picture 2" descr="Resultado de imagen para punto en gps">
            <a:extLst>
              <a:ext uri="{FF2B5EF4-FFF2-40B4-BE49-F238E27FC236}">
                <a16:creationId xmlns:a16="http://schemas.microsoft.com/office/drawing/2014/main" id="{2C471CF0-47D0-4647-A80F-457A0482C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106" y="1128307"/>
            <a:ext cx="1689019" cy="14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9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195B08C-2703-4CE6-9E65-9BFD0BD57C43}"/>
              </a:ext>
            </a:extLst>
          </p:cNvPr>
          <p:cNvPicPr>
            <a:picLocks noChangeAspect="1"/>
          </p:cNvPicPr>
          <p:nvPr/>
        </p:nvPicPr>
        <p:blipFill>
          <a:blip r:embed="rId2"/>
          <a:stretch>
            <a:fillRect/>
          </a:stretch>
        </p:blipFill>
        <p:spPr>
          <a:xfrm>
            <a:off x="0" y="1124744"/>
            <a:ext cx="9144000" cy="4281348"/>
          </a:xfrm>
          <a:prstGeom prst="rect">
            <a:avLst/>
          </a:prstGeom>
        </p:spPr>
      </p:pic>
      <p:sp>
        <p:nvSpPr>
          <p:cNvPr id="5" name="Rectangle 2">
            <a:extLst>
              <a:ext uri="{FF2B5EF4-FFF2-40B4-BE49-F238E27FC236}">
                <a16:creationId xmlns:a16="http://schemas.microsoft.com/office/drawing/2014/main" id="{BE6C3AFC-0F35-4B99-8675-D665261A8F73}"/>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5. Descripción del plan de mejora. </a:t>
            </a:r>
          </a:p>
        </p:txBody>
      </p:sp>
      <p:pic>
        <p:nvPicPr>
          <p:cNvPr id="6" name="Picture 2" descr="Resultado de imagen para icono de soporte">
            <a:extLst>
              <a:ext uri="{FF2B5EF4-FFF2-40B4-BE49-F238E27FC236}">
                <a16:creationId xmlns:a16="http://schemas.microsoft.com/office/drawing/2014/main" id="{921EC324-3AF2-45EF-BF90-80655DE9B6EB}"/>
              </a:ext>
            </a:extLst>
          </p:cNvPr>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79712" y="2132928"/>
            <a:ext cx="2088232" cy="1376928"/>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DFA91D1-BDB1-410E-B1FE-4DAC32D9F5E9}"/>
              </a:ext>
            </a:extLst>
          </p:cNvPr>
          <p:cNvSpPr txBox="1"/>
          <p:nvPr/>
        </p:nvSpPr>
        <p:spPr>
          <a:xfrm>
            <a:off x="5868144" y="2732799"/>
            <a:ext cx="3275856" cy="2031325"/>
          </a:xfrm>
          <a:prstGeom prst="rect">
            <a:avLst/>
          </a:prstGeom>
          <a:noFill/>
        </p:spPr>
        <p:txBody>
          <a:bodyPr wrap="square" rtlCol="0">
            <a:spAutoFit/>
          </a:bodyPr>
          <a:lstStyle/>
          <a:p>
            <a:pPr marL="285750" indent="-285750">
              <a:buFont typeface="Wingdings" panose="05000000000000000000" pitchFamily="2" charset="2"/>
              <a:buChar char="ü"/>
            </a:pPr>
            <a:r>
              <a:rPr lang="es-ES" dirty="0">
                <a:solidFill>
                  <a:schemeClr val="bg1"/>
                </a:solidFill>
              </a:rPr>
              <a:t>Sistema único de incidencias. </a:t>
            </a:r>
          </a:p>
          <a:p>
            <a:pPr marL="285750" indent="-285750">
              <a:buFont typeface="Wingdings" panose="05000000000000000000" pitchFamily="2" charset="2"/>
              <a:buChar char="ü"/>
            </a:pPr>
            <a:r>
              <a:rPr lang="es-ES" dirty="0">
                <a:solidFill>
                  <a:schemeClr val="bg1"/>
                </a:solidFill>
              </a:rPr>
              <a:t>Idioma español.</a:t>
            </a:r>
          </a:p>
          <a:p>
            <a:pPr marL="285750" indent="-285750">
              <a:buFont typeface="Wingdings" panose="05000000000000000000" pitchFamily="2" charset="2"/>
              <a:buChar char="ü"/>
            </a:pPr>
            <a:r>
              <a:rPr lang="es-ES" dirty="0">
                <a:solidFill>
                  <a:schemeClr val="bg1"/>
                </a:solidFill>
              </a:rPr>
              <a:t>Acceso móvil. </a:t>
            </a:r>
          </a:p>
          <a:p>
            <a:pPr marL="285750" indent="-285750">
              <a:buFont typeface="Wingdings" panose="05000000000000000000" pitchFamily="2" charset="2"/>
              <a:buChar char="ü"/>
            </a:pPr>
            <a:r>
              <a:rPr lang="es-ES" dirty="0">
                <a:solidFill>
                  <a:schemeClr val="bg1"/>
                </a:solidFill>
              </a:rPr>
              <a:t>Acceso Web. </a:t>
            </a:r>
          </a:p>
          <a:p>
            <a:pPr marL="285750" indent="-285750">
              <a:buFont typeface="Wingdings" panose="05000000000000000000" pitchFamily="2" charset="2"/>
              <a:buChar char="ü"/>
            </a:pPr>
            <a:r>
              <a:rPr lang="es-ES" dirty="0">
                <a:solidFill>
                  <a:srgbClr val="FFFF00"/>
                </a:solidFill>
              </a:rPr>
              <a:t>Gestion</a:t>
            </a:r>
            <a:r>
              <a:rPr lang="es-ES" dirty="0">
                <a:solidFill>
                  <a:schemeClr val="accent1">
                    <a:lumMod val="75000"/>
                  </a:schemeClr>
                </a:solidFill>
              </a:rPr>
              <a:t>ado loc</a:t>
            </a:r>
            <a:r>
              <a:rPr lang="es-ES" dirty="0">
                <a:solidFill>
                  <a:srgbClr val="FF0000"/>
                </a:solidFill>
              </a:rPr>
              <a:t>almente.</a:t>
            </a:r>
          </a:p>
          <a:p>
            <a:pPr marL="285750" indent="-285750">
              <a:buFont typeface="Wingdings" panose="05000000000000000000" pitchFamily="2" charset="2"/>
              <a:buChar char="ü"/>
            </a:pPr>
            <a:r>
              <a:rPr lang="es-ES" dirty="0">
                <a:solidFill>
                  <a:schemeClr val="bg1"/>
                </a:solidFill>
              </a:rPr>
              <a:t>Acuerdos de niveles de servicio. </a:t>
            </a:r>
            <a:endParaRPr lang="es-CO" dirty="0">
              <a:solidFill>
                <a:schemeClr val="bg1"/>
              </a:solidFill>
            </a:endParaRPr>
          </a:p>
        </p:txBody>
      </p:sp>
      <p:pic>
        <p:nvPicPr>
          <p:cNvPr id="10" name="Imagen 9">
            <a:extLst>
              <a:ext uri="{FF2B5EF4-FFF2-40B4-BE49-F238E27FC236}">
                <a16:creationId xmlns:a16="http://schemas.microsoft.com/office/drawing/2014/main" id="{C87EB3B5-F100-4635-96E6-1D960414B759}"/>
              </a:ext>
            </a:extLst>
          </p:cNvPr>
          <p:cNvPicPr>
            <a:picLocks noChangeAspect="1"/>
          </p:cNvPicPr>
          <p:nvPr/>
        </p:nvPicPr>
        <p:blipFill>
          <a:blip r:embed="rId4"/>
          <a:stretch>
            <a:fillRect/>
          </a:stretch>
        </p:blipFill>
        <p:spPr>
          <a:xfrm>
            <a:off x="6885096" y="1774805"/>
            <a:ext cx="1028700" cy="457200"/>
          </a:xfrm>
          <a:prstGeom prst="rect">
            <a:avLst/>
          </a:prstGeom>
        </p:spPr>
      </p:pic>
      <p:pic>
        <p:nvPicPr>
          <p:cNvPr id="11" name="Imagen 10">
            <a:extLst>
              <a:ext uri="{FF2B5EF4-FFF2-40B4-BE49-F238E27FC236}">
                <a16:creationId xmlns:a16="http://schemas.microsoft.com/office/drawing/2014/main" id="{A3CA9445-B22E-4EBC-81DE-804D5AB9B81C}"/>
              </a:ext>
            </a:extLst>
          </p:cNvPr>
          <p:cNvPicPr>
            <a:picLocks noChangeAspect="1"/>
          </p:cNvPicPr>
          <p:nvPr/>
        </p:nvPicPr>
        <p:blipFill>
          <a:blip r:embed="rId5"/>
          <a:stretch>
            <a:fillRect/>
          </a:stretch>
        </p:blipFill>
        <p:spPr>
          <a:xfrm>
            <a:off x="6599478" y="1393672"/>
            <a:ext cx="1599937" cy="503684"/>
          </a:xfrm>
          <a:prstGeom prst="rect">
            <a:avLst/>
          </a:prstGeom>
        </p:spPr>
      </p:pic>
      <p:pic>
        <p:nvPicPr>
          <p:cNvPr id="12" name="Picture 6" descr="Resultado de imagen para colombia">
            <a:extLst>
              <a:ext uri="{FF2B5EF4-FFF2-40B4-BE49-F238E27FC236}">
                <a16:creationId xmlns:a16="http://schemas.microsoft.com/office/drawing/2014/main" id="{EA7FB720-51CD-4547-8F0F-C88B8520D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376687"/>
            <a:ext cx="1037910" cy="1037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E6C3AFC-0F35-4B99-8675-D665261A8F73}"/>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5. Descripción del plan de mejora. </a:t>
            </a:r>
          </a:p>
        </p:txBody>
      </p:sp>
      <p:cxnSp>
        <p:nvCxnSpPr>
          <p:cNvPr id="3" name="Conector recto 2">
            <a:extLst>
              <a:ext uri="{FF2B5EF4-FFF2-40B4-BE49-F238E27FC236}">
                <a16:creationId xmlns:a16="http://schemas.microsoft.com/office/drawing/2014/main" id="{2F2F0B46-6197-48BA-9112-1DB8D45DC48E}"/>
              </a:ext>
            </a:extLst>
          </p:cNvPr>
          <p:cNvCxnSpPr/>
          <p:nvPr/>
        </p:nvCxnSpPr>
        <p:spPr>
          <a:xfrm>
            <a:off x="1043608" y="3645024"/>
            <a:ext cx="432048"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0FD5F341-5C20-46B1-BE83-28BDB5040400}"/>
              </a:ext>
            </a:extLst>
          </p:cNvPr>
          <p:cNvPicPr>
            <a:picLocks noChangeAspect="1"/>
          </p:cNvPicPr>
          <p:nvPr/>
        </p:nvPicPr>
        <p:blipFill>
          <a:blip r:embed="rId2"/>
          <a:stretch>
            <a:fillRect/>
          </a:stretch>
        </p:blipFill>
        <p:spPr>
          <a:xfrm>
            <a:off x="3413993" y="873893"/>
            <a:ext cx="1799573" cy="799810"/>
          </a:xfrm>
          <a:prstGeom prst="rect">
            <a:avLst/>
          </a:prstGeom>
        </p:spPr>
      </p:pic>
      <p:pic>
        <p:nvPicPr>
          <p:cNvPr id="4102" name="Picture 6" descr="Resultado de imagen para colombia">
            <a:extLst>
              <a:ext uri="{FF2B5EF4-FFF2-40B4-BE49-F238E27FC236}">
                <a16:creationId xmlns:a16="http://schemas.microsoft.com/office/drawing/2014/main" id="{16BD8CB9-569E-40E1-80CC-F0634E95F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22" y="4701691"/>
            <a:ext cx="1631081" cy="163108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33E031C-52C8-4EB9-A92C-5DA2326BE0ED}"/>
              </a:ext>
            </a:extLst>
          </p:cNvPr>
          <p:cNvPicPr>
            <a:picLocks noChangeAspect="1"/>
          </p:cNvPicPr>
          <p:nvPr/>
        </p:nvPicPr>
        <p:blipFill>
          <a:blip r:embed="rId4"/>
          <a:stretch>
            <a:fillRect/>
          </a:stretch>
        </p:blipFill>
        <p:spPr>
          <a:xfrm>
            <a:off x="6058078" y="2430153"/>
            <a:ext cx="2981325" cy="2514600"/>
          </a:xfrm>
          <a:prstGeom prst="rect">
            <a:avLst/>
          </a:prstGeom>
        </p:spPr>
      </p:pic>
      <p:pic>
        <p:nvPicPr>
          <p:cNvPr id="10" name="Imagen 9">
            <a:extLst>
              <a:ext uri="{FF2B5EF4-FFF2-40B4-BE49-F238E27FC236}">
                <a16:creationId xmlns:a16="http://schemas.microsoft.com/office/drawing/2014/main" id="{939710DA-7E6E-4DFE-8DE9-9ABBC12620CF}"/>
              </a:ext>
            </a:extLst>
          </p:cNvPr>
          <p:cNvPicPr>
            <a:picLocks noChangeAspect="1"/>
          </p:cNvPicPr>
          <p:nvPr/>
        </p:nvPicPr>
        <p:blipFill>
          <a:blip r:embed="rId5"/>
          <a:stretch>
            <a:fillRect/>
          </a:stretch>
        </p:blipFill>
        <p:spPr>
          <a:xfrm>
            <a:off x="1741487" y="2031890"/>
            <a:ext cx="1343025" cy="1362075"/>
          </a:xfrm>
          <a:prstGeom prst="rect">
            <a:avLst/>
          </a:prstGeom>
        </p:spPr>
      </p:pic>
      <p:pic>
        <p:nvPicPr>
          <p:cNvPr id="11" name="Imagen 10">
            <a:extLst>
              <a:ext uri="{FF2B5EF4-FFF2-40B4-BE49-F238E27FC236}">
                <a16:creationId xmlns:a16="http://schemas.microsoft.com/office/drawing/2014/main" id="{81B1E536-426B-4A31-BEF7-DF38BD06880C}"/>
              </a:ext>
            </a:extLst>
          </p:cNvPr>
          <p:cNvPicPr>
            <a:picLocks noChangeAspect="1"/>
          </p:cNvPicPr>
          <p:nvPr/>
        </p:nvPicPr>
        <p:blipFill>
          <a:blip r:embed="rId6"/>
          <a:stretch>
            <a:fillRect/>
          </a:stretch>
        </p:blipFill>
        <p:spPr>
          <a:xfrm>
            <a:off x="251520" y="3433087"/>
            <a:ext cx="1685925" cy="1076325"/>
          </a:xfrm>
          <a:prstGeom prst="rect">
            <a:avLst/>
          </a:prstGeom>
        </p:spPr>
      </p:pic>
      <p:pic>
        <p:nvPicPr>
          <p:cNvPr id="12" name="Imagen 11">
            <a:extLst>
              <a:ext uri="{FF2B5EF4-FFF2-40B4-BE49-F238E27FC236}">
                <a16:creationId xmlns:a16="http://schemas.microsoft.com/office/drawing/2014/main" id="{EBA20F49-D740-4AD0-A408-81C5ACBC4E8C}"/>
              </a:ext>
            </a:extLst>
          </p:cNvPr>
          <p:cNvPicPr>
            <a:picLocks noChangeAspect="1"/>
          </p:cNvPicPr>
          <p:nvPr/>
        </p:nvPicPr>
        <p:blipFill>
          <a:blip r:embed="rId7"/>
          <a:stretch>
            <a:fillRect/>
          </a:stretch>
        </p:blipFill>
        <p:spPr>
          <a:xfrm>
            <a:off x="3062196" y="3249303"/>
            <a:ext cx="1257300" cy="1695450"/>
          </a:xfrm>
          <a:prstGeom prst="rect">
            <a:avLst/>
          </a:prstGeom>
        </p:spPr>
      </p:pic>
      <p:cxnSp>
        <p:nvCxnSpPr>
          <p:cNvPr id="16" name="Conector recto 15">
            <a:extLst>
              <a:ext uri="{FF2B5EF4-FFF2-40B4-BE49-F238E27FC236}">
                <a16:creationId xmlns:a16="http://schemas.microsoft.com/office/drawing/2014/main" id="{6E9884B4-600F-4670-AD57-6403C66F2B26}"/>
              </a:ext>
            </a:extLst>
          </p:cNvPr>
          <p:cNvCxnSpPr/>
          <p:nvPr/>
        </p:nvCxnSpPr>
        <p:spPr>
          <a:xfrm>
            <a:off x="2555776" y="3140968"/>
            <a:ext cx="1116437"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305BE9A2-7664-4C2A-BAF7-E03555C89FD3}"/>
              </a:ext>
            </a:extLst>
          </p:cNvPr>
          <p:cNvCxnSpPr/>
          <p:nvPr/>
        </p:nvCxnSpPr>
        <p:spPr>
          <a:xfrm flipH="1">
            <a:off x="1475656" y="4077072"/>
            <a:ext cx="2016224"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 descr="Resultado de imagen para icono de soporte">
            <a:extLst>
              <a:ext uri="{FF2B5EF4-FFF2-40B4-BE49-F238E27FC236}">
                <a16:creationId xmlns:a16="http://schemas.microsoft.com/office/drawing/2014/main" id="{89485C15-8F30-4D76-9BA2-538B173A8D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3591" y="2869708"/>
            <a:ext cx="1914843" cy="12626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20">
            <a:extLst>
              <a:ext uri="{FF2B5EF4-FFF2-40B4-BE49-F238E27FC236}">
                <a16:creationId xmlns:a16="http://schemas.microsoft.com/office/drawing/2014/main" id="{AF388B1A-2D13-45D7-BCF1-A60E00A1F5F6}"/>
              </a:ext>
            </a:extLst>
          </p:cNvPr>
          <p:cNvCxnSpPr>
            <a:cxnSpLocks/>
          </p:cNvCxnSpPr>
          <p:nvPr/>
        </p:nvCxnSpPr>
        <p:spPr>
          <a:xfrm flipH="1">
            <a:off x="4283968" y="1772816"/>
            <a:ext cx="29812" cy="4032448"/>
          </a:xfrm>
          <a:prstGeom prst="line">
            <a:avLst/>
          </a:prstGeom>
          <a:ln w="730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3123BF05-0AB7-403D-A376-0107F766D882}"/>
              </a:ext>
            </a:extLst>
          </p:cNvPr>
          <p:cNvCxnSpPr/>
          <p:nvPr/>
        </p:nvCxnSpPr>
        <p:spPr>
          <a:xfrm flipH="1">
            <a:off x="6258434" y="3861048"/>
            <a:ext cx="40179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8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fade">
                                      <p:cBhvr>
                                        <p:cTn id="52" dur="500"/>
                                        <p:tgtEl>
                                          <p:spTgt spid="4102"/>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76EF34-CF37-457E-ACFC-885192EADE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300" y="1268760"/>
            <a:ext cx="8644179" cy="3888432"/>
          </a:xfrm>
          <a:prstGeom prst="rect">
            <a:avLst/>
          </a:prstGeom>
          <a:noFill/>
          <a:ln>
            <a:noFill/>
          </a:ln>
        </p:spPr>
      </p:pic>
      <p:sp>
        <p:nvSpPr>
          <p:cNvPr id="7" name="Rectangle 2">
            <a:extLst>
              <a:ext uri="{FF2B5EF4-FFF2-40B4-BE49-F238E27FC236}">
                <a16:creationId xmlns:a16="http://schemas.microsoft.com/office/drawing/2014/main" id="{C4A13B4A-1FF0-425F-896A-123C6049AC3B}"/>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6. Análisis financiero (Inversión).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E7B4097-5BAE-4613-8345-06EB62836D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424936" cy="4248472"/>
          </a:xfrm>
          <a:prstGeom prst="rect">
            <a:avLst/>
          </a:prstGeom>
          <a:noFill/>
          <a:ln>
            <a:noFill/>
          </a:ln>
        </p:spPr>
      </p:pic>
      <p:sp>
        <p:nvSpPr>
          <p:cNvPr id="6" name="Rectangle 2">
            <a:extLst>
              <a:ext uri="{FF2B5EF4-FFF2-40B4-BE49-F238E27FC236}">
                <a16:creationId xmlns:a16="http://schemas.microsoft.com/office/drawing/2014/main" id="{564BE8B5-1523-4A99-9D67-165C2B0C1F2A}"/>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6. Análisis financiero (Resumen).</a:t>
            </a:r>
          </a:p>
        </p:txBody>
      </p:sp>
    </p:spTree>
    <p:extLst>
      <p:ext uri="{BB962C8B-B14F-4D97-AF65-F5344CB8AC3E}">
        <p14:creationId xmlns:p14="http://schemas.microsoft.com/office/powerpoint/2010/main" val="411330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7CD299E-CD09-4FC1-87A9-8C8C2A0479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568952" cy="4536504"/>
          </a:xfrm>
          <a:prstGeom prst="rect">
            <a:avLst/>
          </a:prstGeom>
          <a:noFill/>
          <a:ln>
            <a:noFill/>
          </a:ln>
        </p:spPr>
      </p:pic>
      <p:sp>
        <p:nvSpPr>
          <p:cNvPr id="6" name="Rectangle 2">
            <a:extLst>
              <a:ext uri="{FF2B5EF4-FFF2-40B4-BE49-F238E27FC236}">
                <a16:creationId xmlns:a16="http://schemas.microsoft.com/office/drawing/2014/main" id="{E5A6DC7F-FDC0-41C0-A689-91E9DC185ED2}"/>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6. Análisis financiero (Proyección).</a:t>
            </a:r>
          </a:p>
        </p:txBody>
      </p:sp>
    </p:spTree>
    <p:extLst>
      <p:ext uri="{BB962C8B-B14F-4D97-AF65-F5344CB8AC3E}">
        <p14:creationId xmlns:p14="http://schemas.microsoft.com/office/powerpoint/2010/main" val="292517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205038"/>
            <a:ext cx="8229600" cy="9366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            </a:t>
            </a:r>
            <a:endParaRPr kumimoji="0" lang="es-CO"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bwMode="auto">
          <a:xfrm>
            <a:off x="468313" y="1916832"/>
            <a:ext cx="8229600" cy="38068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1. Presentación de la empresa objeto del plan de mejora. </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2. Descripción y formulación del problema.</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3. Objetivos: general y específicos.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4. Diagnostico. </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5. Descripción del plan de mejora. </a:t>
            </a:r>
          </a:p>
          <a:p>
            <a:pPr marL="0" marR="0" lvl="0" indent="0" defTabSz="914400" rtl="0" eaLnBrk="1" fontAlgn="auto" latinLnBrk="0" hangingPunct="1">
              <a:lnSpc>
                <a:spcPct val="90000"/>
              </a:lnSpc>
              <a:spcBef>
                <a:spcPct val="20000"/>
              </a:spcBef>
              <a:spcAft>
                <a:spcPts val="0"/>
              </a:spcAft>
              <a:buClrTx/>
              <a:buSzTx/>
              <a:buFontTx/>
              <a:buNone/>
              <a:tabLst/>
              <a:defRPr/>
            </a:pPr>
            <a:r>
              <a:rPr lang="es-CO" sz="2800" dirty="0">
                <a:latin typeface="Times New Roman" pitchFamily="18" charset="0"/>
                <a:cs typeface="Times New Roman" pitchFamily="18" charset="0"/>
              </a:rPr>
              <a:t>6. Presupuesto (Análisis financiero). </a:t>
            </a:r>
            <a:endParaRPr kumimoji="0" lang="es-CO" sz="2800" b="0" i="0" u="none" strike="noStrike" kern="1200" cap="none" spc="0" normalizeH="0" baseline="0" noProof="0" dirty="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7. Conclusiones.</a:t>
            </a:r>
          </a:p>
          <a:p>
            <a:pPr marL="0" marR="0" lvl="0" indent="0" defTabSz="914400" rtl="0" eaLnBrk="1" fontAlgn="auto" latinLnBrk="0" hangingPunct="1">
              <a:lnSpc>
                <a:spcPct val="90000"/>
              </a:lnSpc>
              <a:spcBef>
                <a:spcPct val="20000"/>
              </a:spcBef>
              <a:spcAft>
                <a:spcPts val="0"/>
              </a:spcAft>
              <a:buClrTx/>
              <a:buSzTx/>
              <a:buFontTx/>
              <a:buNone/>
              <a:tabLst/>
              <a:defRPr/>
            </a:pPr>
            <a:r>
              <a:rPr lang="es-CO" sz="2800" dirty="0">
                <a:latin typeface="Times New Roman" pitchFamily="18" charset="0"/>
                <a:cs typeface="Times New Roman" pitchFamily="18" charset="0"/>
              </a:rPr>
              <a:t>8</a:t>
            </a:r>
            <a:r>
              <a:rPr kumimoji="0" lang="es-CO" sz="2800" b="0" i="0" u="none" strike="noStrike" kern="1200" cap="none" spc="0" normalizeH="0" baseline="0" noProof="0" dirty="0">
                <a:ln>
                  <a:noFill/>
                </a:ln>
                <a:effectLst/>
                <a:uLnTx/>
                <a:uFillTx/>
                <a:latin typeface="Times New Roman" pitchFamily="18" charset="0"/>
                <a:cs typeface="Times New Roman" pitchFamily="18" charset="0"/>
              </a:rPr>
              <a:t>. Recomendaciones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Bibliografía.</a:t>
            </a:r>
          </a:p>
        </p:txBody>
      </p:sp>
      <p:sp>
        <p:nvSpPr>
          <p:cNvPr id="4"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Contenido de la presentación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5CD80E9-410E-4705-A354-50B96440B7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160450"/>
            <a:ext cx="8964488" cy="2844614"/>
          </a:xfrm>
          <a:prstGeom prst="rect">
            <a:avLst/>
          </a:prstGeom>
          <a:noFill/>
          <a:ln>
            <a:noFill/>
          </a:ln>
        </p:spPr>
      </p:pic>
      <p:pic>
        <p:nvPicPr>
          <p:cNvPr id="3" name="Imagen 2">
            <a:extLst>
              <a:ext uri="{FF2B5EF4-FFF2-40B4-BE49-F238E27FC236}">
                <a16:creationId xmlns:a16="http://schemas.microsoft.com/office/drawing/2014/main" id="{097F7D28-DC73-4645-A1C5-7ED920F19656}"/>
              </a:ext>
            </a:extLst>
          </p:cNvPr>
          <p:cNvPicPr>
            <a:picLocks noChangeAspect="1"/>
          </p:cNvPicPr>
          <p:nvPr/>
        </p:nvPicPr>
        <p:blipFill>
          <a:blip r:embed="rId3"/>
          <a:stretch>
            <a:fillRect/>
          </a:stretch>
        </p:blipFill>
        <p:spPr>
          <a:xfrm>
            <a:off x="0" y="4077072"/>
            <a:ext cx="8964488" cy="1368152"/>
          </a:xfrm>
          <a:prstGeom prst="rect">
            <a:avLst/>
          </a:prstGeom>
        </p:spPr>
      </p:pic>
      <p:sp>
        <p:nvSpPr>
          <p:cNvPr id="8" name="Rectangle 2">
            <a:extLst>
              <a:ext uri="{FF2B5EF4-FFF2-40B4-BE49-F238E27FC236}">
                <a16:creationId xmlns:a16="http://schemas.microsoft.com/office/drawing/2014/main" id="{FECF3E33-6E56-4FF0-8401-79895D4B5D63}"/>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b="1" dirty="0">
                <a:solidFill>
                  <a:schemeClr val="tx1">
                    <a:lumMod val="65000"/>
                    <a:lumOff val="35000"/>
                  </a:schemeClr>
                </a:solidFill>
                <a:latin typeface="Times New Roman" pitchFamily="18" charset="0"/>
                <a:cs typeface="Times New Roman" pitchFamily="18" charset="0"/>
              </a:rPr>
              <a:t>6. Análisis financiero (Flujo de caja).</a:t>
            </a:r>
          </a:p>
        </p:txBody>
      </p:sp>
    </p:spTree>
    <p:extLst>
      <p:ext uri="{BB962C8B-B14F-4D97-AF65-F5344CB8AC3E}">
        <p14:creationId xmlns:p14="http://schemas.microsoft.com/office/powerpoint/2010/main" val="82296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a16="http://schemas.microsoft.com/office/drawing/2014/main" id="{A6DC7432-BD3A-4D87-B70B-E8982D836DDF}"/>
              </a:ext>
            </a:extLst>
          </p:cNvPr>
          <p:cNvGraphicFramePr>
            <a:graphicFrameLocks/>
          </p:cNvGraphicFramePr>
          <p:nvPr>
            <p:extLst>
              <p:ext uri="{D42A27DB-BD31-4B8C-83A1-F6EECF244321}">
                <p14:modId xmlns:p14="http://schemas.microsoft.com/office/powerpoint/2010/main" val="1105857976"/>
              </p:ext>
            </p:extLst>
          </p:nvPr>
        </p:nvGraphicFramePr>
        <p:xfrm>
          <a:off x="3326606" y="1340768"/>
          <a:ext cx="2490787" cy="929640"/>
        </p:xfrm>
        <a:graphic>
          <a:graphicData uri="http://schemas.openxmlformats.org/drawingml/2006/table">
            <a:tbl>
              <a:tblPr firstRow="1" bandRow="1">
                <a:tableStyleId>{5C22544A-7EE6-4342-B048-85BDC9FD1C3A}</a:tableStyleId>
              </a:tblPr>
              <a:tblGrid>
                <a:gridCol w="2490787">
                  <a:extLst>
                    <a:ext uri="{9D8B030D-6E8A-4147-A177-3AD203B41FA5}">
                      <a16:colId xmlns:a16="http://schemas.microsoft.com/office/drawing/2014/main" val="20000"/>
                    </a:ext>
                  </a:extLst>
                </a:gridCol>
              </a:tblGrid>
              <a:tr h="449429">
                <a:tc>
                  <a:txBody>
                    <a:bodyPr/>
                    <a:lstStyle/>
                    <a:p>
                      <a:pPr algn="ctr"/>
                      <a:r>
                        <a:rPr lang="es-CO" dirty="0"/>
                        <a:t>TIR</a:t>
                      </a:r>
                    </a:p>
                  </a:txBody>
                  <a:tcPr/>
                </a:tc>
                <a:extLst>
                  <a:ext uri="{0D108BD9-81ED-4DB2-BD59-A6C34878D82A}">
                    <a16:rowId xmlns:a16="http://schemas.microsoft.com/office/drawing/2014/main" val="10000"/>
                  </a:ext>
                </a:extLst>
              </a:tr>
              <a:tr h="480211">
                <a:tc>
                  <a:txBody>
                    <a:bodyPr/>
                    <a:lstStyle/>
                    <a:p>
                      <a:pPr algn="ctr"/>
                      <a:r>
                        <a:rPr lang="es-CO" sz="2000" b="1" dirty="0"/>
                        <a:t>45 %</a:t>
                      </a:r>
                    </a:p>
                  </a:txBody>
                  <a:tcPr/>
                </a:tc>
                <a:extLst>
                  <a:ext uri="{0D108BD9-81ED-4DB2-BD59-A6C34878D82A}">
                    <a16:rowId xmlns:a16="http://schemas.microsoft.com/office/drawing/2014/main" val="10001"/>
                  </a:ext>
                </a:extLst>
              </a:tr>
            </a:tbl>
          </a:graphicData>
        </a:graphic>
      </p:graphicFrame>
      <p:graphicFrame>
        <p:nvGraphicFramePr>
          <p:cNvPr id="7" name="Marcador de contenido 5">
            <a:extLst>
              <a:ext uri="{FF2B5EF4-FFF2-40B4-BE49-F238E27FC236}">
                <a16:creationId xmlns:a16="http://schemas.microsoft.com/office/drawing/2014/main" id="{317C769C-1142-468E-AACE-37D19F4F4661}"/>
              </a:ext>
            </a:extLst>
          </p:cNvPr>
          <p:cNvGraphicFramePr>
            <a:graphicFrameLocks/>
          </p:cNvGraphicFramePr>
          <p:nvPr>
            <p:extLst>
              <p:ext uri="{D42A27DB-BD31-4B8C-83A1-F6EECF244321}">
                <p14:modId xmlns:p14="http://schemas.microsoft.com/office/powerpoint/2010/main" val="2386705118"/>
              </p:ext>
            </p:extLst>
          </p:nvPr>
        </p:nvGraphicFramePr>
        <p:xfrm>
          <a:off x="3415506" y="4293096"/>
          <a:ext cx="2401887" cy="929640"/>
        </p:xfrm>
        <a:graphic>
          <a:graphicData uri="http://schemas.openxmlformats.org/drawingml/2006/table">
            <a:tbl>
              <a:tblPr firstRow="1" bandRow="1">
                <a:tableStyleId>{5C22544A-7EE6-4342-B048-85BDC9FD1C3A}</a:tableStyleId>
              </a:tblPr>
              <a:tblGrid>
                <a:gridCol w="2401887">
                  <a:extLst>
                    <a:ext uri="{9D8B030D-6E8A-4147-A177-3AD203B41FA5}">
                      <a16:colId xmlns:a16="http://schemas.microsoft.com/office/drawing/2014/main" val="20000"/>
                    </a:ext>
                  </a:extLst>
                </a:gridCol>
              </a:tblGrid>
              <a:tr h="449429">
                <a:tc>
                  <a:txBody>
                    <a:bodyPr/>
                    <a:lstStyle/>
                    <a:p>
                      <a:pPr algn="ctr"/>
                      <a:r>
                        <a:rPr lang="es-CO" dirty="0"/>
                        <a:t>VPN</a:t>
                      </a:r>
                    </a:p>
                  </a:txBody>
                  <a:tcPr/>
                </a:tc>
                <a:extLst>
                  <a:ext uri="{0D108BD9-81ED-4DB2-BD59-A6C34878D82A}">
                    <a16:rowId xmlns:a16="http://schemas.microsoft.com/office/drawing/2014/main" val="10000"/>
                  </a:ext>
                </a:extLst>
              </a:tr>
              <a:tr h="480211">
                <a:tc>
                  <a:txBody>
                    <a:bodyPr/>
                    <a:lstStyle/>
                    <a:p>
                      <a:pPr algn="ctr"/>
                      <a:r>
                        <a:rPr lang="es-CO" sz="2000" b="1" dirty="0"/>
                        <a:t> $ 23.061.391 </a:t>
                      </a:r>
                    </a:p>
                  </a:txBody>
                  <a:tcPr/>
                </a:tc>
                <a:extLst>
                  <a:ext uri="{0D108BD9-81ED-4DB2-BD59-A6C34878D82A}">
                    <a16:rowId xmlns:a16="http://schemas.microsoft.com/office/drawing/2014/main" val="10001"/>
                  </a:ext>
                </a:extLst>
              </a:tr>
            </a:tbl>
          </a:graphicData>
        </a:graphic>
      </p:graphicFrame>
      <p:graphicFrame>
        <p:nvGraphicFramePr>
          <p:cNvPr id="8" name="Marcador de contenido 5">
            <a:extLst>
              <a:ext uri="{FF2B5EF4-FFF2-40B4-BE49-F238E27FC236}">
                <a16:creationId xmlns:a16="http://schemas.microsoft.com/office/drawing/2014/main" id="{EF5BC0F7-3E49-4ECD-8AD1-E9E7278CFFC3}"/>
              </a:ext>
            </a:extLst>
          </p:cNvPr>
          <p:cNvGraphicFramePr>
            <a:graphicFrameLocks/>
          </p:cNvGraphicFramePr>
          <p:nvPr>
            <p:extLst>
              <p:ext uri="{D42A27DB-BD31-4B8C-83A1-F6EECF244321}">
                <p14:modId xmlns:p14="http://schemas.microsoft.com/office/powerpoint/2010/main" val="2914053252"/>
              </p:ext>
            </p:extLst>
          </p:nvPr>
        </p:nvGraphicFramePr>
        <p:xfrm>
          <a:off x="5817393" y="2694733"/>
          <a:ext cx="2401887" cy="951520"/>
        </p:xfrm>
        <a:graphic>
          <a:graphicData uri="http://schemas.openxmlformats.org/drawingml/2006/table">
            <a:tbl>
              <a:tblPr firstRow="1" bandRow="1">
                <a:tableStyleId>{5C22544A-7EE6-4342-B048-85BDC9FD1C3A}</a:tableStyleId>
              </a:tblPr>
              <a:tblGrid>
                <a:gridCol w="2401887">
                  <a:extLst>
                    <a:ext uri="{9D8B030D-6E8A-4147-A177-3AD203B41FA5}">
                      <a16:colId xmlns:a16="http://schemas.microsoft.com/office/drawing/2014/main" val="20000"/>
                    </a:ext>
                  </a:extLst>
                </a:gridCol>
              </a:tblGrid>
              <a:tr h="471309">
                <a:tc>
                  <a:txBody>
                    <a:bodyPr/>
                    <a:lstStyle/>
                    <a:p>
                      <a:pPr algn="ctr"/>
                      <a:r>
                        <a:rPr lang="es-CO" dirty="0"/>
                        <a:t>Payback</a:t>
                      </a:r>
                    </a:p>
                  </a:txBody>
                  <a:tcPr/>
                </a:tc>
                <a:extLst>
                  <a:ext uri="{0D108BD9-81ED-4DB2-BD59-A6C34878D82A}">
                    <a16:rowId xmlns:a16="http://schemas.microsoft.com/office/drawing/2014/main" val="10000"/>
                  </a:ext>
                </a:extLst>
              </a:tr>
              <a:tr h="480211">
                <a:tc>
                  <a:txBody>
                    <a:bodyPr/>
                    <a:lstStyle/>
                    <a:p>
                      <a:pPr algn="ctr"/>
                      <a:r>
                        <a:rPr lang="es-CO" sz="2000" b="1" dirty="0"/>
                        <a:t> 3 años</a:t>
                      </a:r>
                    </a:p>
                  </a:txBody>
                  <a:tcPr/>
                </a:tc>
                <a:extLst>
                  <a:ext uri="{0D108BD9-81ED-4DB2-BD59-A6C34878D82A}">
                    <a16:rowId xmlns:a16="http://schemas.microsoft.com/office/drawing/2014/main" val="10001"/>
                  </a:ext>
                </a:extLst>
              </a:tr>
            </a:tbl>
          </a:graphicData>
        </a:graphic>
      </p:graphicFrame>
      <p:graphicFrame>
        <p:nvGraphicFramePr>
          <p:cNvPr id="9" name="Marcador de contenido 5">
            <a:extLst>
              <a:ext uri="{FF2B5EF4-FFF2-40B4-BE49-F238E27FC236}">
                <a16:creationId xmlns:a16="http://schemas.microsoft.com/office/drawing/2014/main" id="{91E208D9-05C0-426B-A1C3-59A864AEDFFF}"/>
              </a:ext>
            </a:extLst>
          </p:cNvPr>
          <p:cNvGraphicFramePr>
            <a:graphicFrameLocks/>
          </p:cNvGraphicFramePr>
          <p:nvPr>
            <p:extLst>
              <p:ext uri="{D42A27DB-BD31-4B8C-83A1-F6EECF244321}">
                <p14:modId xmlns:p14="http://schemas.microsoft.com/office/powerpoint/2010/main" val="1519497018"/>
              </p:ext>
            </p:extLst>
          </p:nvPr>
        </p:nvGraphicFramePr>
        <p:xfrm>
          <a:off x="924719" y="2694733"/>
          <a:ext cx="2401887" cy="929640"/>
        </p:xfrm>
        <a:graphic>
          <a:graphicData uri="http://schemas.openxmlformats.org/drawingml/2006/table">
            <a:tbl>
              <a:tblPr firstRow="1" bandRow="1">
                <a:tableStyleId>{5C22544A-7EE6-4342-B048-85BDC9FD1C3A}</a:tableStyleId>
              </a:tblPr>
              <a:tblGrid>
                <a:gridCol w="2401887">
                  <a:extLst>
                    <a:ext uri="{9D8B030D-6E8A-4147-A177-3AD203B41FA5}">
                      <a16:colId xmlns:a16="http://schemas.microsoft.com/office/drawing/2014/main" val="20000"/>
                    </a:ext>
                  </a:extLst>
                </a:gridCol>
              </a:tblGrid>
              <a:tr h="449429">
                <a:tc>
                  <a:txBody>
                    <a:bodyPr/>
                    <a:lstStyle/>
                    <a:p>
                      <a:pPr algn="ctr"/>
                      <a:r>
                        <a:rPr lang="es-CO" dirty="0"/>
                        <a:t>B/C</a:t>
                      </a:r>
                    </a:p>
                  </a:txBody>
                  <a:tcPr/>
                </a:tc>
                <a:extLst>
                  <a:ext uri="{0D108BD9-81ED-4DB2-BD59-A6C34878D82A}">
                    <a16:rowId xmlns:a16="http://schemas.microsoft.com/office/drawing/2014/main" val="10000"/>
                  </a:ext>
                </a:extLst>
              </a:tr>
              <a:tr h="480211">
                <a:tc>
                  <a:txBody>
                    <a:bodyPr/>
                    <a:lstStyle/>
                    <a:p>
                      <a:pPr algn="ctr"/>
                      <a:r>
                        <a:rPr lang="es-CO" sz="2000" b="1" dirty="0"/>
                        <a:t> 1,46</a:t>
                      </a:r>
                    </a:p>
                  </a:txBody>
                  <a:tcPr/>
                </a:tc>
                <a:extLst>
                  <a:ext uri="{0D108BD9-81ED-4DB2-BD59-A6C34878D82A}">
                    <a16:rowId xmlns:a16="http://schemas.microsoft.com/office/drawing/2014/main" val="10001"/>
                  </a:ext>
                </a:extLst>
              </a:tr>
            </a:tbl>
          </a:graphicData>
        </a:graphic>
      </p:graphicFrame>
      <p:sp>
        <p:nvSpPr>
          <p:cNvPr id="10" name="Rectangle 2">
            <a:extLst>
              <a:ext uri="{FF2B5EF4-FFF2-40B4-BE49-F238E27FC236}">
                <a16:creationId xmlns:a16="http://schemas.microsoft.com/office/drawing/2014/main" id="{DD5CD300-B9C0-4743-A889-A8E0148E38E9}"/>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6. Análisis financiero (Indicadores).</a:t>
            </a:r>
          </a:p>
        </p:txBody>
      </p:sp>
    </p:spTree>
    <p:extLst>
      <p:ext uri="{BB962C8B-B14F-4D97-AF65-F5344CB8AC3E}">
        <p14:creationId xmlns:p14="http://schemas.microsoft.com/office/powerpoint/2010/main" val="3743534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27584" y="1124744"/>
            <a:ext cx="7992888" cy="5040560"/>
          </a:xfrm>
          <a:prstGeom prst="rect">
            <a:avLst/>
          </a:prstGeom>
          <a:noFill/>
          <a:ln w="9525">
            <a:noFill/>
            <a:miter lim="800000"/>
            <a:headEnd/>
            <a:tailEnd/>
          </a:ln>
        </p:spPr>
        <p:txBody>
          <a:bodyPr anchor="ctr"/>
          <a:lstStyle/>
          <a:p>
            <a:r>
              <a:rPr lang="es-CO" b="1" dirty="0">
                <a:latin typeface="Times New Roman" panose="02020603050405020304" pitchFamily="18" charset="0"/>
                <a:cs typeface="Times New Roman" panose="02020603050405020304" pitchFamily="18" charset="0"/>
              </a:rPr>
              <a:t>Frente a: diagnóstico y análisis. </a:t>
            </a:r>
            <a:endParaRPr lang="en-US" sz="2400" b="1"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De acuerdo con el diagnóstico realizado, podemos definir las siguientes conclusiones:</a:t>
            </a:r>
            <a:endParaRPr lang="en-US" sz="1400"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El personal de </a:t>
            </a:r>
            <a:r>
              <a:rPr lang="es-CO" dirty="0" err="1">
                <a:latin typeface="Times New Roman" panose="02020603050405020304" pitchFamily="18" charset="0"/>
                <a:cs typeface="Times New Roman" panose="02020603050405020304" pitchFamily="18" charset="0"/>
              </a:rPr>
              <a:t>Microfocus</a:t>
            </a:r>
            <a:r>
              <a:rPr lang="es-CO" dirty="0">
                <a:latin typeface="Times New Roman" panose="02020603050405020304" pitchFamily="18" charset="0"/>
                <a:cs typeface="Times New Roman" panose="02020603050405020304" pitchFamily="18" charset="0"/>
              </a:rPr>
              <a:t> se siente insatisfecho con los tiempos de respuesta que tienen actualmente frente a incidencias de tecnología, especialmente con las incidencias críticas. </a:t>
            </a:r>
          </a:p>
          <a:p>
            <a:pPr lvl="1"/>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El personal de Novell en Colombia necesita de manera urgente, un área de soporte local que permita canalizar todas las incidencias. </a:t>
            </a:r>
          </a:p>
          <a:p>
            <a:pPr lvl="1"/>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No hay ningún tipo de trazabilidad frente a las incidencias de tecnología. </a:t>
            </a:r>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El idioma es una barrera cuando se debe relatar una historia referente a una incidencia. </a:t>
            </a:r>
            <a:endParaRPr lang="en-US" sz="1400" dirty="0">
              <a:latin typeface="Times New Roman" panose="02020603050405020304" pitchFamily="18" charset="0"/>
              <a:cs typeface="Times New Roman" panose="02020603050405020304" pitchFamily="18" charset="0"/>
            </a:endParaRPr>
          </a:p>
          <a:p>
            <a:r>
              <a:rPr lang="es-CO" dirty="0"/>
              <a:t> </a:t>
            </a:r>
            <a:endParaRPr lang="en-US" sz="1400" dirty="0"/>
          </a:p>
        </p:txBody>
      </p:sp>
      <p:sp>
        <p:nvSpPr>
          <p:cNvPr id="4" name="Rectangle 2">
            <a:extLst>
              <a:ext uri="{FF2B5EF4-FFF2-40B4-BE49-F238E27FC236}">
                <a16:creationId xmlns:a16="http://schemas.microsoft.com/office/drawing/2014/main" id="{C550F37C-9A4F-42C4-8F2F-C40AC4E0AECC}"/>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7. Conclusiones.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3568" y="1039008"/>
            <a:ext cx="7992888" cy="4779984"/>
          </a:xfrm>
          <a:prstGeom prst="rect">
            <a:avLst/>
          </a:prstGeom>
          <a:noFill/>
          <a:ln w="9525">
            <a:noFill/>
            <a:miter lim="800000"/>
            <a:headEnd/>
            <a:tailEnd/>
          </a:ln>
        </p:spPr>
        <p:txBody>
          <a:bodyPr anchor="ctr"/>
          <a:lstStyle/>
          <a:p>
            <a:r>
              <a:rPr lang="es-CO" dirty="0"/>
              <a:t> </a:t>
            </a:r>
            <a:endParaRPr lang="en-US" sz="1400" dirty="0"/>
          </a:p>
          <a:p>
            <a:r>
              <a:rPr lang="es-CO" b="1" dirty="0">
                <a:latin typeface="Times New Roman" panose="02020603050405020304" pitchFamily="18" charset="0"/>
                <a:cs typeface="Times New Roman" panose="02020603050405020304" pitchFamily="18" charset="0"/>
              </a:rPr>
              <a:t>Frente a: Propuesta del proyecto y plan de mejora.</a:t>
            </a:r>
            <a:endParaRPr lang="en-US" sz="2400" b="1"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Frente a la propuesta de mejora, tenemos las siguientes conclusiones: </a:t>
            </a:r>
            <a:endParaRPr lang="en-US" sz="1400"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Incorporar herramientas tecnológicas, tales como el software </a:t>
            </a:r>
            <a:r>
              <a:rPr lang="es-CO" dirty="0" err="1">
                <a:latin typeface="Times New Roman" panose="02020603050405020304" pitchFamily="18" charset="0"/>
                <a:cs typeface="Times New Roman" panose="02020603050405020304" pitchFamily="18" charset="0"/>
              </a:rPr>
              <a:t>ServiceDesk</a:t>
            </a:r>
            <a:r>
              <a:rPr lang="es-CO" dirty="0">
                <a:latin typeface="Times New Roman" panose="02020603050405020304" pitchFamily="18" charset="0"/>
                <a:cs typeface="Times New Roman" panose="02020603050405020304" pitchFamily="18" charset="0"/>
              </a:rPr>
              <a:t> plus, el servidor, la plataforma de directorio activo </a:t>
            </a:r>
            <a:r>
              <a:rPr lang="es-CO" dirty="0" err="1">
                <a:latin typeface="Times New Roman" panose="02020603050405020304" pitchFamily="18" charset="0"/>
                <a:cs typeface="Times New Roman" panose="02020603050405020304" pitchFamily="18" charset="0"/>
              </a:rPr>
              <a:t>Zentyal</a:t>
            </a:r>
            <a:r>
              <a:rPr lang="es-CO" dirty="0">
                <a:latin typeface="Times New Roman" panose="02020603050405020304" pitchFamily="18" charset="0"/>
                <a:cs typeface="Times New Roman" panose="02020603050405020304" pitchFamily="18" charset="0"/>
              </a:rPr>
              <a:t>, en conjunto para la solución de las incidencias, permite mejorar los tiempos de respuesta ante incidencias de tecnología. </a:t>
            </a:r>
          </a:p>
          <a:p>
            <a:pPr lvl="1"/>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Centralizar todas las incidencias en un único punto de acceso, a través de una herramienta tecnológica, elimina la barrera del idioma que se tiene actualmente. </a:t>
            </a:r>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Controlar las incidencias críticas, correspondientes a las credenciales de acceso de los usuarios, a través de un sistema de directorio activo ubicado en la sede de Novell, permite mejorar los tiempos de respuesta ante este tipo de incidencias. </a:t>
            </a:r>
          </a:p>
          <a:p>
            <a:pPr lvl="1"/>
            <a:endParaRPr lang="en-US" sz="1400" dirty="0">
              <a:latin typeface="Times New Roman" panose="02020603050405020304" pitchFamily="18" charset="0"/>
              <a:cs typeface="Times New Roman" panose="02020603050405020304" pitchFamily="18" charset="0"/>
            </a:endParaRPr>
          </a:p>
          <a:p>
            <a:pPr lvl="1"/>
            <a:r>
              <a:rPr lang="es-CO" dirty="0">
                <a:latin typeface="Times New Roman" panose="02020603050405020304" pitchFamily="18" charset="0"/>
                <a:cs typeface="Times New Roman" panose="02020603050405020304" pitchFamily="18" charset="0"/>
              </a:rPr>
              <a:t>Adquirir un servidor en donde acondicionar todas las herramientas de esta propuesta es indispensable para el uso de estas. </a:t>
            </a:r>
            <a:endParaRPr lang="en-US" sz="1400" dirty="0">
              <a:latin typeface="Times New Roman" panose="02020603050405020304" pitchFamily="18" charset="0"/>
              <a:cs typeface="Times New Roman" panose="02020603050405020304" pitchFamily="18" charset="0"/>
            </a:endParaRPr>
          </a:p>
          <a:p>
            <a:r>
              <a:rPr lang="es-CO" dirty="0"/>
              <a:t> </a:t>
            </a:r>
            <a:endParaRPr lang="en-US" sz="1400" dirty="0"/>
          </a:p>
          <a:p>
            <a:r>
              <a:rPr lang="es-CO" dirty="0"/>
              <a:t> </a:t>
            </a:r>
            <a:endParaRPr lang="en-US" sz="1400" dirty="0"/>
          </a:p>
        </p:txBody>
      </p:sp>
      <p:sp>
        <p:nvSpPr>
          <p:cNvPr id="4" name="Rectangle 2">
            <a:extLst>
              <a:ext uri="{FF2B5EF4-FFF2-40B4-BE49-F238E27FC236}">
                <a16:creationId xmlns:a16="http://schemas.microsoft.com/office/drawing/2014/main" id="{6E821CA0-6C5F-489B-AFEF-4208F28C1732}"/>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7. Conclusiones.</a:t>
            </a:r>
          </a:p>
        </p:txBody>
      </p:sp>
    </p:spTree>
    <p:extLst>
      <p:ext uri="{BB962C8B-B14F-4D97-AF65-F5344CB8AC3E}">
        <p14:creationId xmlns:p14="http://schemas.microsoft.com/office/powerpoint/2010/main" val="303210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3568" y="1232756"/>
            <a:ext cx="7992888" cy="4392488"/>
          </a:xfrm>
          <a:prstGeom prst="rect">
            <a:avLst/>
          </a:prstGeom>
          <a:noFill/>
          <a:ln w="9525">
            <a:noFill/>
            <a:miter lim="800000"/>
            <a:headEnd/>
            <a:tailEnd/>
          </a:ln>
        </p:spPr>
        <p:txBody>
          <a:bodyPr anchor="ctr"/>
          <a:lstStyle/>
          <a:p>
            <a:r>
              <a:rPr lang="es-CO" dirty="0"/>
              <a:t> </a:t>
            </a:r>
            <a:endParaRPr lang="en-US" sz="1400" dirty="0"/>
          </a:p>
          <a:p>
            <a:r>
              <a:rPr lang="es-CO" dirty="0"/>
              <a:t> </a:t>
            </a:r>
            <a:endParaRPr lang="en-US" sz="1400" dirty="0"/>
          </a:p>
          <a:p>
            <a:r>
              <a:rPr lang="es-CO" sz="1600" b="1" dirty="0">
                <a:latin typeface="Times New Roman" panose="02020603050405020304" pitchFamily="18" charset="0"/>
                <a:cs typeface="Times New Roman" panose="02020603050405020304" pitchFamily="18" charset="0"/>
              </a:rPr>
              <a:t>Frente a: Balance de los flujos financieros.  </a:t>
            </a:r>
            <a:endParaRPr lang="en-US" sz="1600" b="1" dirty="0">
              <a:latin typeface="Times New Roman" panose="02020603050405020304" pitchFamily="18" charset="0"/>
              <a:cs typeface="Times New Roman" panose="02020603050405020304" pitchFamily="18" charset="0"/>
            </a:endParaRPr>
          </a:p>
          <a:p>
            <a:r>
              <a:rPr lang="es-CO"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s-CO" sz="1600" dirty="0">
                <a:latin typeface="Times New Roman" panose="02020603050405020304" pitchFamily="18" charset="0"/>
                <a:cs typeface="Times New Roman" panose="02020603050405020304" pitchFamily="18" charset="0"/>
              </a:rPr>
              <a:t>Frente al balance de los flujos financieros, tenemos las siguientes conclusiones: </a:t>
            </a:r>
            <a:endParaRPr lang="en-US" sz="1600" dirty="0">
              <a:latin typeface="Times New Roman" panose="02020603050405020304" pitchFamily="18" charset="0"/>
              <a:cs typeface="Times New Roman" panose="02020603050405020304" pitchFamily="18" charset="0"/>
            </a:endParaRPr>
          </a:p>
          <a:p>
            <a:r>
              <a:rPr lang="es-CO"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lvl="0"/>
            <a:r>
              <a:rPr lang="es-CO" sz="1600" dirty="0">
                <a:latin typeface="Times New Roman" panose="02020603050405020304" pitchFamily="18" charset="0"/>
                <a:cs typeface="Times New Roman" panose="02020603050405020304" pitchFamily="18" charset="0"/>
              </a:rPr>
              <a:t>En el ejercicio financiero se observa que al final de la proyección en la VPN se obtienen más de 23 millones de pesos como ganancia por la implementación del proyecto.</a:t>
            </a:r>
          </a:p>
          <a:p>
            <a:pPr lvl="0"/>
            <a:endParaRPr lang="en-US" sz="1600" dirty="0">
              <a:latin typeface="Times New Roman" panose="02020603050405020304" pitchFamily="18" charset="0"/>
              <a:cs typeface="Times New Roman" panose="02020603050405020304" pitchFamily="18" charset="0"/>
            </a:endParaRPr>
          </a:p>
          <a:p>
            <a:pPr lvl="0"/>
            <a:r>
              <a:rPr lang="es-CO" sz="1600" dirty="0">
                <a:latin typeface="Times New Roman" panose="02020603050405020304" pitchFamily="18" charset="0"/>
                <a:cs typeface="Times New Roman" panose="02020603050405020304" pitchFamily="18" charset="0"/>
              </a:rPr>
              <a:t> Otro indicador que respaldan la implementación del proyecto es el beneficio costo del proyecto, el cual arroja un valor positivo en 1,46 veces la inversión inicial. Con lo cual apoya aún más la viabilidad de su ejecución.</a:t>
            </a:r>
          </a:p>
          <a:p>
            <a:pPr lvl="0"/>
            <a:endParaRPr lang="en-US" sz="1600" dirty="0">
              <a:latin typeface="Times New Roman" panose="02020603050405020304" pitchFamily="18" charset="0"/>
              <a:cs typeface="Times New Roman" panose="02020603050405020304" pitchFamily="18" charset="0"/>
            </a:endParaRPr>
          </a:p>
          <a:p>
            <a:pPr lvl="0"/>
            <a:r>
              <a:rPr lang="es-CO" sz="1600" dirty="0">
                <a:latin typeface="Times New Roman" panose="02020603050405020304" pitchFamily="18" charset="0"/>
                <a:cs typeface="Times New Roman" panose="02020603050405020304" pitchFamily="18" charset="0"/>
              </a:rPr>
              <a:t>El costo de la implementación de todo el plan de mejora es recuperado en un poco más de 3 años, con lo que además de cifras de mejora del servicio, se reciben ganancias económicas luego de este tiempo. </a:t>
            </a:r>
          </a:p>
          <a:p>
            <a:pPr lvl="0"/>
            <a:endParaRPr lang="en-US" sz="1600" dirty="0">
              <a:latin typeface="Times New Roman" panose="02020603050405020304" pitchFamily="18" charset="0"/>
              <a:cs typeface="Times New Roman" panose="02020603050405020304" pitchFamily="18" charset="0"/>
            </a:endParaRPr>
          </a:p>
          <a:p>
            <a:pPr lvl="0"/>
            <a:r>
              <a:rPr lang="es-CO" sz="1600" dirty="0">
                <a:latin typeface="Times New Roman" panose="02020603050405020304" pitchFamily="18" charset="0"/>
                <a:cs typeface="Times New Roman" panose="02020603050405020304" pitchFamily="18" charset="0"/>
              </a:rPr>
              <a:t>El análisis financiero determina un proyecto viable con la implementación de la mejora de los tiempos de incidencias y las cifras respaldan el rendimiento con la proyección definida.</a:t>
            </a:r>
            <a:endParaRPr lang="en-US" sz="1600" dirty="0">
              <a:latin typeface="Times New Roman" panose="02020603050405020304" pitchFamily="18" charset="0"/>
              <a:cs typeface="Times New Roman" panose="02020603050405020304" pitchFamily="18" charset="0"/>
            </a:endParaRPr>
          </a:p>
          <a:p>
            <a:endParaRPr lang="es-CO" sz="3000" dirty="0">
              <a:solidFill>
                <a:srgbClr val="FF0000"/>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9CB5D317-F75F-40CB-BA67-418677D0FD43}"/>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7. Conclusiones.</a:t>
            </a:r>
          </a:p>
        </p:txBody>
      </p:sp>
    </p:spTree>
    <p:extLst>
      <p:ext uri="{BB962C8B-B14F-4D97-AF65-F5344CB8AC3E}">
        <p14:creationId xmlns:p14="http://schemas.microsoft.com/office/powerpoint/2010/main" val="154407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8. Recomendaciones</a:t>
            </a:r>
          </a:p>
        </p:txBody>
      </p:sp>
      <p:sp>
        <p:nvSpPr>
          <p:cNvPr id="3" name="Rectangle 2"/>
          <p:cNvSpPr>
            <a:spLocks noChangeArrowheads="1"/>
          </p:cNvSpPr>
          <p:nvPr/>
        </p:nvSpPr>
        <p:spPr bwMode="auto">
          <a:xfrm>
            <a:off x="539552" y="1844824"/>
            <a:ext cx="7992888" cy="3096344"/>
          </a:xfrm>
          <a:prstGeom prst="rect">
            <a:avLst/>
          </a:prstGeom>
          <a:noFill/>
          <a:ln w="9525">
            <a:noFill/>
            <a:miter lim="800000"/>
            <a:headEnd/>
            <a:tailEnd/>
          </a:ln>
        </p:spPr>
        <p:txBody>
          <a:bodyPr anchor="ctr"/>
          <a:lstStyle/>
          <a:p>
            <a:pPr marL="457200" indent="-457200">
              <a:buFontTx/>
              <a:buChar char="-"/>
            </a:pPr>
            <a:r>
              <a:rPr lang="es-CO" sz="2400" dirty="0">
                <a:solidFill>
                  <a:schemeClr val="accent1">
                    <a:lumMod val="50000"/>
                  </a:schemeClr>
                </a:solidFill>
                <a:latin typeface="Times New Roman" pitchFamily="18" charset="0"/>
                <a:cs typeface="Times New Roman" pitchFamily="18" charset="0"/>
              </a:rPr>
              <a:t>Parametrizar los productos en la herramientas ServiceDesk Plus antes de iniciar la operación.</a:t>
            </a:r>
          </a:p>
          <a:p>
            <a:pPr marL="457200" indent="-457200">
              <a:buFontTx/>
              <a:buChar char="-"/>
            </a:pPr>
            <a:r>
              <a:rPr lang="es-CO" sz="2400" dirty="0">
                <a:solidFill>
                  <a:schemeClr val="accent1">
                    <a:lumMod val="50000"/>
                  </a:schemeClr>
                </a:solidFill>
                <a:latin typeface="Times New Roman" pitchFamily="18" charset="0"/>
                <a:cs typeface="Times New Roman" pitchFamily="18" charset="0"/>
              </a:rPr>
              <a:t>Verificar si cuentan con un servidor disponible al momento de la implementación del plan, se ahorrarían este rubro. </a:t>
            </a:r>
          </a:p>
          <a:p>
            <a:pPr marL="457200" indent="-457200">
              <a:buFontTx/>
              <a:buChar char="-"/>
            </a:pPr>
            <a:r>
              <a:rPr lang="es-CO" sz="2400" dirty="0">
                <a:solidFill>
                  <a:schemeClr val="accent1">
                    <a:lumMod val="50000"/>
                  </a:schemeClr>
                </a:solidFill>
                <a:latin typeface="Times New Roman" pitchFamily="18" charset="0"/>
                <a:cs typeface="Times New Roman" pitchFamily="18" charset="0"/>
              </a:rPr>
              <a:t>Realizar una campaña previa a la implementación, para que los empleados de Novell sepan que viene un cambio.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Bibliografía</a:t>
            </a:r>
          </a:p>
        </p:txBody>
      </p:sp>
      <p:sp>
        <p:nvSpPr>
          <p:cNvPr id="3" name="CuadroTexto 2">
            <a:extLst>
              <a:ext uri="{FF2B5EF4-FFF2-40B4-BE49-F238E27FC236}">
                <a16:creationId xmlns:a16="http://schemas.microsoft.com/office/drawing/2014/main" id="{6143F2BC-FC50-4EB1-B236-8483F815515E}"/>
              </a:ext>
            </a:extLst>
          </p:cNvPr>
          <p:cNvSpPr txBox="1"/>
          <p:nvPr/>
        </p:nvSpPr>
        <p:spPr>
          <a:xfrm>
            <a:off x="684213" y="1844824"/>
            <a:ext cx="7772400" cy="3416320"/>
          </a:xfrm>
          <a:prstGeom prst="rect">
            <a:avLst/>
          </a:prstGeom>
          <a:noFill/>
        </p:spPr>
        <p:txBody>
          <a:bodyPr wrap="square" rtlCol="0">
            <a:spAutoFit/>
          </a:bodyPr>
          <a:lstStyle/>
          <a:p>
            <a:r>
              <a:rPr lang="es-CO" dirty="0"/>
              <a:t>Martinez, J. L. (2018). </a:t>
            </a:r>
            <a:r>
              <a:rPr lang="es-CO" i="1" dirty="0"/>
              <a:t>Informe Incidencias de tecnología</a:t>
            </a:r>
            <a:r>
              <a:rPr lang="es-CO" dirty="0"/>
              <a:t>. Caracas. </a:t>
            </a:r>
            <a:r>
              <a:rPr lang="en-US" dirty="0"/>
              <a:t>Retrieved from https://drive.google.com/file/d/1NhpZF4MJ-mmmp1KarPn-AQ3S6o7QlsWt/view?usp=sharing</a:t>
            </a:r>
            <a:endParaRPr lang="es-CO" dirty="0"/>
          </a:p>
          <a:p>
            <a:endParaRPr lang="es-CO" dirty="0"/>
          </a:p>
          <a:p>
            <a:r>
              <a:rPr lang="es-CO" dirty="0"/>
              <a:t>Micro Focus. (2018). </a:t>
            </a:r>
            <a:r>
              <a:rPr lang="es-CO" i="1" dirty="0"/>
              <a:t>Organización Micro Focus</a:t>
            </a:r>
            <a:r>
              <a:rPr lang="es-CO" dirty="0"/>
              <a:t> (p. 17). Colombia.</a:t>
            </a:r>
          </a:p>
          <a:p>
            <a:endParaRPr lang="es-CO" dirty="0"/>
          </a:p>
          <a:p>
            <a:r>
              <a:rPr lang="es-CO" dirty="0"/>
              <a:t>Clouding.io (2019) imagen logo Ubuntu. España </a:t>
            </a:r>
            <a:r>
              <a:rPr lang="es-CO" dirty="0" err="1"/>
              <a:t>from</a:t>
            </a:r>
            <a:r>
              <a:rPr lang="es-CO" dirty="0"/>
              <a:t> </a:t>
            </a:r>
            <a:r>
              <a:rPr lang="es-CO" dirty="0">
                <a:hlinkClick r:id="rId2"/>
              </a:rPr>
              <a:t>https://clouding.io/kb/instalar-zentyal-5-1-en-ubuntu-16-04-lts/</a:t>
            </a:r>
            <a:endParaRPr lang="es-CO" dirty="0"/>
          </a:p>
          <a:p>
            <a:endParaRPr lang="es-CO" dirty="0"/>
          </a:p>
          <a:p>
            <a:r>
              <a:rPr lang="es-CO" dirty="0"/>
              <a:t>es.pngtree.com (2019) Imagen </a:t>
            </a:r>
            <a:r>
              <a:rPr lang="es-CO" dirty="0" err="1"/>
              <a:t>confused</a:t>
            </a:r>
            <a:r>
              <a:rPr lang="es-CO" dirty="0"/>
              <a:t>. </a:t>
            </a:r>
            <a:r>
              <a:rPr lang="es-CO" dirty="0" err="1"/>
              <a:t>From</a:t>
            </a:r>
            <a:r>
              <a:rPr lang="es-CO" dirty="0"/>
              <a:t> </a:t>
            </a:r>
            <a:r>
              <a:rPr lang="es-CO" dirty="0">
                <a:hlinkClick r:id="rId3"/>
              </a:rPr>
              <a:t>https://es.pngtree.com/freepng/a-vector-icon%3B-a-puzzled-frown_3427388.html</a:t>
            </a:r>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1. Presentación de la empresa.</a:t>
            </a:r>
          </a:p>
        </p:txBody>
      </p:sp>
      <p:sp>
        <p:nvSpPr>
          <p:cNvPr id="4" name="Rectángulo 3"/>
          <p:cNvSpPr/>
          <p:nvPr/>
        </p:nvSpPr>
        <p:spPr>
          <a:xfrm>
            <a:off x="395536" y="1039857"/>
            <a:ext cx="4032448" cy="5155257"/>
          </a:xfrm>
          <a:prstGeom prst="rect">
            <a:avLst/>
          </a:prstGeom>
        </p:spPr>
        <p:txBody>
          <a:bodyPr wrap="square">
            <a:spAutoFit/>
          </a:bodyPr>
          <a:lstStyle/>
          <a:p>
            <a:pPr>
              <a:lnSpc>
                <a:spcPct val="150000"/>
              </a:lnSpc>
              <a:spcAft>
                <a:spcPts val="0"/>
              </a:spcAft>
            </a:pPr>
            <a:r>
              <a:rPr lang="es-CO"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800"/>
              </a:spcAft>
            </a:pPr>
            <a:r>
              <a:rPr lang="x-none" sz="1600" dirty="0">
                <a:latin typeface="Times New Roman" panose="02020603050405020304" pitchFamily="18" charset="0"/>
                <a:ea typeface="Times New Roman" panose="02020603050405020304" pitchFamily="18" charset="0"/>
                <a:cs typeface="Times New Roman" panose="02020603050405020304" pitchFamily="18" charset="0"/>
              </a:rPr>
              <a:t>Novell es una empresa que suministra productos y servicios de tecnología.</a:t>
            </a:r>
          </a:p>
          <a:p>
            <a:pPr indent="449580" algn="just">
              <a:lnSpc>
                <a:spcPct val="150000"/>
              </a:lnSpc>
              <a:spcAft>
                <a:spcPts val="800"/>
              </a:spcAft>
            </a:pPr>
            <a:r>
              <a:rPr lang="x-none" sz="1600" dirty="0">
                <a:latin typeface="Times New Roman" panose="02020603050405020304" pitchFamily="18" charset="0"/>
                <a:ea typeface="Times New Roman" panose="02020603050405020304" pitchFamily="18" charset="0"/>
                <a:cs typeface="Times New Roman" panose="02020603050405020304" pitchFamily="18" charset="0"/>
              </a:rPr>
              <a:t>En la actualidad Novell tiene una franquicia de la empresa Micro </a:t>
            </a:r>
            <a:r>
              <a:rPr lang="x-none" sz="1600" dirty="0" err="1">
                <a:latin typeface="Times New Roman" panose="02020603050405020304" pitchFamily="18" charset="0"/>
                <a:ea typeface="Times New Roman" panose="02020603050405020304" pitchFamily="18" charset="0"/>
                <a:cs typeface="Times New Roman" panose="02020603050405020304" pitchFamily="18" charset="0"/>
              </a:rPr>
              <a:t>Focus</a:t>
            </a:r>
            <a:r>
              <a:rPr lang="x-none" sz="1600">
                <a:latin typeface="Times New Roman" panose="02020603050405020304" pitchFamily="18" charset="0"/>
                <a:ea typeface="Times New Roman" panose="02020603050405020304" pitchFamily="18" charset="0"/>
                <a:cs typeface="Times New Roman" panose="02020603050405020304" pitchFamily="18" charset="0"/>
              </a:rPr>
              <a:t>, con </a:t>
            </a:r>
            <a:r>
              <a:rPr lang="x-none" sz="1600" dirty="0">
                <a:latin typeface="Times New Roman" panose="02020603050405020304" pitchFamily="18" charset="0"/>
                <a:ea typeface="Times New Roman" panose="02020603050405020304" pitchFamily="18" charset="0"/>
                <a:cs typeface="Times New Roman" panose="02020603050405020304" pitchFamily="18" charset="0"/>
              </a:rPr>
              <a:t>sede en la ciudad de </a:t>
            </a:r>
            <a:r>
              <a:rPr lang="x-none" sz="1600" dirty="0" err="1">
                <a:latin typeface="Times New Roman" panose="02020603050405020304" pitchFamily="18" charset="0"/>
                <a:ea typeface="Times New Roman" panose="02020603050405020304" pitchFamily="18" charset="0"/>
                <a:cs typeface="Times New Roman" panose="02020603050405020304" pitchFamily="18" charset="0"/>
              </a:rPr>
              <a:t>Newbury</a:t>
            </a:r>
            <a:r>
              <a:rPr lang="x-none" sz="1600" dirty="0">
                <a:latin typeface="Times New Roman" panose="02020603050405020304" pitchFamily="18" charset="0"/>
                <a:ea typeface="Times New Roman" panose="02020603050405020304" pitchFamily="18" charset="0"/>
                <a:cs typeface="Times New Roman" panose="02020603050405020304" pitchFamily="18" charset="0"/>
              </a:rPr>
              <a:t> Reino unido, esta franquicia le permite a Novell ofrecer todos sus productos y servicios tal cual como si fuera Micro </a:t>
            </a:r>
            <a:r>
              <a:rPr lang="x-none" sz="1600" dirty="0" err="1">
                <a:latin typeface="Times New Roman" panose="02020603050405020304" pitchFamily="18" charset="0"/>
                <a:ea typeface="Times New Roman" panose="02020603050405020304" pitchFamily="18" charset="0"/>
                <a:cs typeface="Times New Roman" panose="02020603050405020304" pitchFamily="18" charset="0"/>
              </a:rPr>
              <a:t>Focus</a:t>
            </a:r>
            <a:r>
              <a:rPr lang="x-none" sz="1600" dirty="0">
                <a:latin typeface="Times New Roman" panose="02020603050405020304" pitchFamily="18" charset="0"/>
                <a:ea typeface="Times New Roman" panose="02020603050405020304" pitchFamily="18" charset="0"/>
                <a:cs typeface="Times New Roman" panose="02020603050405020304" pitchFamily="18" charset="0"/>
              </a:rPr>
              <a:t>, para Latinoamérica (Micro </a:t>
            </a:r>
            <a:r>
              <a:rPr lang="x-none" sz="1600" dirty="0" err="1">
                <a:latin typeface="Times New Roman" panose="02020603050405020304" pitchFamily="18" charset="0"/>
                <a:ea typeface="Times New Roman" panose="02020603050405020304" pitchFamily="18" charset="0"/>
                <a:cs typeface="Times New Roman" panose="02020603050405020304" pitchFamily="18" charset="0"/>
              </a:rPr>
              <a:t>Focus</a:t>
            </a:r>
            <a:r>
              <a:rPr lang="x-none" sz="1600" dirty="0">
                <a:latin typeface="Times New Roman" panose="02020603050405020304" pitchFamily="18" charset="0"/>
                <a:ea typeface="Times New Roman" panose="02020603050405020304" pitchFamily="18" charset="0"/>
                <a:cs typeface="Times New Roman" panose="02020603050405020304" pitchFamily="18" charset="0"/>
              </a:rPr>
              <a:t>, </a:t>
            </a:r>
            <a:r>
              <a:rPr lang="x-none" sz="1600">
                <a:latin typeface="Times New Roman" panose="02020603050405020304" pitchFamily="18" charset="0"/>
                <a:ea typeface="Times New Roman" panose="02020603050405020304" pitchFamily="18" charset="0"/>
                <a:cs typeface="Times New Roman" panose="02020603050405020304" pitchFamily="18" charset="0"/>
              </a:rPr>
              <a:t>2018).</a:t>
            </a:r>
            <a:endParaRPr lang="es-CO"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50000"/>
              </a:lnSpc>
              <a:spcAft>
                <a:spcPts val="800"/>
              </a:spcAft>
            </a:pPr>
            <a:r>
              <a:rPr lang="es-CO" sz="1600" dirty="0">
                <a:latin typeface="Times New Roman" panose="02020603050405020304" pitchFamily="18" charset="0"/>
                <a:cs typeface="Times New Roman" panose="02020603050405020304" pitchFamily="18" charset="0"/>
              </a:rPr>
              <a:t>Micro </a:t>
            </a:r>
            <a:r>
              <a:rPr lang="es-CO" sz="1600" dirty="0" err="1">
                <a:latin typeface="Times New Roman" panose="02020603050405020304" pitchFamily="18" charset="0"/>
                <a:cs typeface="Times New Roman" panose="02020603050405020304" pitchFamily="18" charset="0"/>
              </a:rPr>
              <a:t>Focus</a:t>
            </a:r>
            <a:r>
              <a:rPr lang="es-CO" sz="1600" dirty="0">
                <a:latin typeface="Times New Roman" panose="02020603050405020304" pitchFamily="18" charset="0"/>
                <a:cs typeface="Times New Roman" panose="02020603050405020304" pitchFamily="18" charset="0"/>
              </a:rPr>
              <a:t>, es una compañía privada de software empresarial.</a:t>
            </a:r>
          </a:p>
          <a:p>
            <a:pPr indent="449580" algn="just">
              <a:lnSpc>
                <a:spcPct val="150000"/>
              </a:lnSpc>
              <a:spcAft>
                <a:spcPts val="80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1"/>
          <p:cNvPicPr>
            <a:picLocks noChangeAspect="1"/>
          </p:cNvPicPr>
          <p:nvPr/>
        </p:nvPicPr>
        <p:blipFill>
          <a:blip r:embed="rId2"/>
          <a:stretch>
            <a:fillRect/>
          </a:stretch>
        </p:blipFill>
        <p:spPr>
          <a:xfrm>
            <a:off x="5607533" y="1420500"/>
            <a:ext cx="1772779" cy="747891"/>
          </a:xfrm>
          <a:prstGeom prst="rect">
            <a:avLst/>
          </a:prstGeom>
        </p:spPr>
      </p:pic>
      <p:pic>
        <p:nvPicPr>
          <p:cNvPr id="6" name="Picture 4"/>
          <p:cNvPicPr>
            <a:picLocks noChangeAspect="1"/>
          </p:cNvPicPr>
          <p:nvPr/>
        </p:nvPicPr>
        <p:blipFill>
          <a:blip r:embed="rId3"/>
          <a:stretch>
            <a:fillRect/>
          </a:stretch>
        </p:blipFill>
        <p:spPr>
          <a:xfrm>
            <a:off x="5181692" y="2504982"/>
            <a:ext cx="2486652" cy="793984"/>
          </a:xfrm>
          <a:prstGeom prst="rect">
            <a:avLst/>
          </a:prstGeom>
        </p:spPr>
      </p:pic>
      <p:sp>
        <p:nvSpPr>
          <p:cNvPr id="7" name="TextBox 2"/>
          <p:cNvSpPr txBox="1"/>
          <p:nvPr/>
        </p:nvSpPr>
        <p:spPr>
          <a:xfrm>
            <a:off x="6910201" y="3849793"/>
            <a:ext cx="1982279" cy="1477328"/>
          </a:xfrm>
          <a:prstGeom prst="rect">
            <a:avLst/>
          </a:prstGeom>
          <a:noFill/>
        </p:spPr>
        <p:txBody>
          <a:bodyPr wrap="square" rtlCol="0">
            <a:spAutoFit/>
          </a:bodyPr>
          <a:lstStyle/>
          <a:p>
            <a:r>
              <a:rPr lang="es-CO" i="1" dirty="0">
                <a:latin typeface="Times New Roman" panose="02020603050405020304" pitchFamily="18" charset="0"/>
                <a:cs typeface="Times New Roman" panose="02020603050405020304" pitchFamily="18" charset="0"/>
              </a:rPr>
              <a:t>Novell opera como </a:t>
            </a:r>
            <a:r>
              <a:rPr lang="es-CO" i="1" dirty="0" err="1">
                <a:latin typeface="Times New Roman" panose="02020603050405020304" pitchFamily="18" charset="0"/>
                <a:cs typeface="Times New Roman" panose="02020603050405020304" pitchFamily="18" charset="0"/>
              </a:rPr>
              <a:t>Microfocus</a:t>
            </a:r>
            <a:r>
              <a:rPr lang="es-CO" i="1" dirty="0">
                <a:latin typeface="Times New Roman" panose="02020603050405020304" pitchFamily="18" charset="0"/>
                <a:cs typeface="Times New Roman" panose="02020603050405020304" pitchFamily="18" charset="0"/>
              </a:rPr>
              <a:t> en los países de américa latina donde tiene presencia. </a:t>
            </a:r>
          </a:p>
        </p:txBody>
      </p:sp>
      <p:sp>
        <p:nvSpPr>
          <p:cNvPr id="8" name="TextBox 2"/>
          <p:cNvSpPr txBox="1"/>
          <p:nvPr/>
        </p:nvSpPr>
        <p:spPr>
          <a:xfrm>
            <a:off x="5004048" y="2168391"/>
            <a:ext cx="3092823" cy="369332"/>
          </a:xfrm>
          <a:prstGeom prst="rect">
            <a:avLst/>
          </a:prstGeom>
          <a:noFill/>
        </p:spPr>
        <p:txBody>
          <a:bodyPr wrap="square" rtlCol="0">
            <a:spAutoFit/>
          </a:bodyPr>
          <a:lstStyle/>
          <a:p>
            <a:pPr algn="ctr"/>
            <a:r>
              <a:rPr lang="es-CO" i="1" dirty="0"/>
              <a:t>Es:</a:t>
            </a:r>
          </a:p>
        </p:txBody>
      </p:sp>
      <p:pic>
        <p:nvPicPr>
          <p:cNvPr id="9" name="8 Imagen"/>
          <p:cNvPicPr/>
          <p:nvPr/>
        </p:nvPicPr>
        <p:blipFill rotWithShape="1">
          <a:blip r:embed="rId4">
            <a:extLst>
              <a:ext uri="{28A0092B-C50C-407E-A947-70E740481C1C}">
                <a14:useLocalDpi xmlns:a14="http://schemas.microsoft.com/office/drawing/2010/main" val="0"/>
              </a:ext>
            </a:extLst>
          </a:blip>
          <a:srcRect l="3680" t="13231" r="64871" b="16441"/>
          <a:stretch/>
        </p:blipFill>
        <p:spPr bwMode="auto">
          <a:xfrm>
            <a:off x="4863016" y="3299644"/>
            <a:ext cx="2079804" cy="257762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extLst>
              <a:ext uri="{28A0092B-C50C-407E-A947-70E740481C1C}">
                <a14:useLocalDpi xmlns:a14="http://schemas.microsoft.com/office/drawing/2010/main" val="0"/>
              </a:ext>
            </a:extLst>
          </a:blip>
          <a:srcRect b="17994"/>
          <a:stretch/>
        </p:blipFill>
        <p:spPr bwMode="auto">
          <a:xfrm>
            <a:off x="500119" y="1268761"/>
            <a:ext cx="4303395" cy="2361544"/>
          </a:xfrm>
          <a:prstGeom prst="rect">
            <a:avLst/>
          </a:prstGeom>
          <a:noFill/>
          <a:ln>
            <a:noFill/>
          </a:ln>
        </p:spPr>
      </p:pic>
      <p:pic>
        <p:nvPicPr>
          <p:cNvPr id="6" name="5 Imagen"/>
          <p:cNvPicPr/>
          <p:nvPr/>
        </p:nvPicPr>
        <p:blipFill rotWithShape="1">
          <a:blip r:embed="rId3">
            <a:extLst>
              <a:ext uri="{28A0092B-C50C-407E-A947-70E740481C1C}">
                <a14:useLocalDpi xmlns:a14="http://schemas.microsoft.com/office/drawing/2010/main" val="0"/>
              </a:ext>
            </a:extLst>
          </a:blip>
          <a:srcRect b="18959"/>
          <a:stretch/>
        </p:blipFill>
        <p:spPr bwMode="auto">
          <a:xfrm>
            <a:off x="385761" y="3630305"/>
            <a:ext cx="4173220" cy="2333767"/>
          </a:xfrm>
          <a:prstGeom prst="rect">
            <a:avLst/>
          </a:prstGeom>
          <a:noFill/>
          <a:ln>
            <a:noFill/>
          </a:ln>
        </p:spPr>
      </p:pic>
      <p:sp>
        <p:nvSpPr>
          <p:cNvPr id="7" name="6 Rectángulo"/>
          <p:cNvSpPr/>
          <p:nvPr/>
        </p:nvSpPr>
        <p:spPr>
          <a:xfrm>
            <a:off x="4776074" y="5049870"/>
            <a:ext cx="4188414" cy="523220"/>
          </a:xfrm>
          <a:prstGeom prst="rect">
            <a:avLst/>
          </a:prstGeom>
        </p:spPr>
        <p:txBody>
          <a:bodyPr wrap="square">
            <a:spAutoFit/>
          </a:bodyPr>
          <a:lstStyle/>
          <a:p>
            <a:r>
              <a:rPr lang="es-CO" sz="1400" dirty="0"/>
              <a:t>Fuente: Recuperado de Organización Micro </a:t>
            </a:r>
            <a:r>
              <a:rPr lang="es-CO" sz="1400" dirty="0" err="1"/>
              <a:t>Focus</a:t>
            </a:r>
            <a:r>
              <a:rPr lang="es-CO" sz="1400" dirty="0"/>
              <a:t>, </a:t>
            </a:r>
          </a:p>
          <a:p>
            <a:r>
              <a:rPr lang="es-CO" sz="1400" dirty="0"/>
              <a:t>(Micro </a:t>
            </a:r>
            <a:r>
              <a:rPr lang="es-CO" sz="1400" dirty="0" err="1"/>
              <a:t>Focus</a:t>
            </a:r>
            <a:r>
              <a:rPr lang="es-CO" sz="1400" dirty="0"/>
              <a:t>, 2018).</a:t>
            </a:r>
          </a:p>
        </p:txBody>
      </p:sp>
      <p:pic>
        <p:nvPicPr>
          <p:cNvPr id="8" name="7 Imagen"/>
          <p:cNvPicPr/>
          <p:nvPr/>
        </p:nvPicPr>
        <p:blipFill rotWithShape="1">
          <a:blip r:embed="rId4">
            <a:extLst>
              <a:ext uri="{28A0092B-C50C-407E-A947-70E740481C1C}">
                <a14:useLocalDpi xmlns:a14="http://schemas.microsoft.com/office/drawing/2010/main" val="0"/>
              </a:ext>
            </a:extLst>
          </a:blip>
          <a:srcRect l="4030" r="25224"/>
          <a:stretch/>
        </p:blipFill>
        <p:spPr bwMode="auto">
          <a:xfrm>
            <a:off x="4803514" y="1269315"/>
            <a:ext cx="3944950" cy="3611264"/>
          </a:xfrm>
          <a:prstGeom prst="rect">
            <a:avLst/>
          </a:prstGeom>
          <a:noFill/>
          <a:ln>
            <a:noFill/>
          </a:ln>
        </p:spPr>
      </p:pic>
      <p:sp>
        <p:nvSpPr>
          <p:cNvPr id="9" name="Rectangle 2">
            <a:extLst>
              <a:ext uri="{FF2B5EF4-FFF2-40B4-BE49-F238E27FC236}">
                <a16:creationId xmlns:a16="http://schemas.microsoft.com/office/drawing/2014/main" id="{3F95BB51-D098-4F50-BBED-AAE6672E282B}"/>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1. Presentación de la empresa.</a:t>
            </a:r>
          </a:p>
        </p:txBody>
      </p:sp>
    </p:spTree>
    <p:extLst>
      <p:ext uri="{BB962C8B-B14F-4D97-AF65-F5344CB8AC3E}">
        <p14:creationId xmlns:p14="http://schemas.microsoft.com/office/powerpoint/2010/main" val="238414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1685D93-7C53-4AB0-9F88-D0E991152E89}"/>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1. Presentación de la empresa.</a:t>
            </a:r>
          </a:p>
        </p:txBody>
      </p:sp>
      <p:pic>
        <p:nvPicPr>
          <p:cNvPr id="2" name="Imagen 1">
            <a:extLst>
              <a:ext uri="{FF2B5EF4-FFF2-40B4-BE49-F238E27FC236}">
                <a16:creationId xmlns:a16="http://schemas.microsoft.com/office/drawing/2014/main" id="{07A39B63-4993-40BD-BB29-C8427B0721B7}"/>
              </a:ext>
            </a:extLst>
          </p:cNvPr>
          <p:cNvPicPr>
            <a:picLocks noChangeAspect="1"/>
          </p:cNvPicPr>
          <p:nvPr/>
        </p:nvPicPr>
        <p:blipFill>
          <a:blip r:embed="rId2"/>
          <a:stretch>
            <a:fillRect/>
          </a:stretch>
        </p:blipFill>
        <p:spPr>
          <a:xfrm>
            <a:off x="1079612" y="963785"/>
            <a:ext cx="6984776" cy="4930430"/>
          </a:xfrm>
          <a:prstGeom prst="rect">
            <a:avLst/>
          </a:prstGeom>
        </p:spPr>
      </p:pic>
    </p:spTree>
    <p:extLst>
      <p:ext uri="{BB962C8B-B14F-4D97-AF65-F5344CB8AC3E}">
        <p14:creationId xmlns:p14="http://schemas.microsoft.com/office/powerpoint/2010/main" val="229446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412F673-06B8-4F7A-BE24-161D60B3B4FE}"/>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1. Descripción y formulación del problema.</a:t>
            </a:r>
          </a:p>
        </p:txBody>
      </p:sp>
      <p:pic>
        <p:nvPicPr>
          <p:cNvPr id="4" name="Imagen 3">
            <a:extLst>
              <a:ext uri="{FF2B5EF4-FFF2-40B4-BE49-F238E27FC236}">
                <a16:creationId xmlns:a16="http://schemas.microsoft.com/office/drawing/2014/main" id="{D0355EDC-D01D-4C90-8332-9F0D789061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93058"/>
            <a:ext cx="9144000" cy="4471883"/>
          </a:xfrm>
          <a:prstGeom prst="rect">
            <a:avLst/>
          </a:prstGeom>
        </p:spPr>
      </p:pic>
      <p:sp>
        <p:nvSpPr>
          <p:cNvPr id="14" name="Elipse 13">
            <a:extLst>
              <a:ext uri="{FF2B5EF4-FFF2-40B4-BE49-F238E27FC236}">
                <a16:creationId xmlns:a16="http://schemas.microsoft.com/office/drawing/2014/main" id="{DB80B52A-1E51-4938-A738-68BAF6FBA597}"/>
              </a:ext>
            </a:extLst>
          </p:cNvPr>
          <p:cNvSpPr/>
          <p:nvPr/>
        </p:nvSpPr>
        <p:spPr>
          <a:xfrm>
            <a:off x="467544" y="992342"/>
            <a:ext cx="6192688" cy="256906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extLst>
              <a:ext uri="{FF2B5EF4-FFF2-40B4-BE49-F238E27FC236}">
                <a16:creationId xmlns:a16="http://schemas.microsoft.com/office/drawing/2014/main" id="{5FAFBCA3-2AF5-4822-871B-C9BC3E0F4506}"/>
              </a:ext>
            </a:extLst>
          </p:cNvPr>
          <p:cNvPicPr>
            <a:picLocks noChangeAspect="1"/>
          </p:cNvPicPr>
          <p:nvPr/>
        </p:nvPicPr>
        <p:blipFill>
          <a:blip r:embed="rId3"/>
          <a:stretch>
            <a:fillRect/>
          </a:stretch>
        </p:blipFill>
        <p:spPr>
          <a:xfrm>
            <a:off x="8167266" y="1412776"/>
            <a:ext cx="720080" cy="556862"/>
          </a:xfrm>
          <a:prstGeom prst="rect">
            <a:avLst/>
          </a:prstGeom>
        </p:spPr>
      </p:pic>
      <p:pic>
        <p:nvPicPr>
          <p:cNvPr id="16" name="Imagen 15">
            <a:extLst>
              <a:ext uri="{FF2B5EF4-FFF2-40B4-BE49-F238E27FC236}">
                <a16:creationId xmlns:a16="http://schemas.microsoft.com/office/drawing/2014/main" id="{2EEC1CEA-6816-487B-8C07-3959FACD75A0}"/>
              </a:ext>
            </a:extLst>
          </p:cNvPr>
          <p:cNvPicPr>
            <a:picLocks noChangeAspect="1"/>
          </p:cNvPicPr>
          <p:nvPr/>
        </p:nvPicPr>
        <p:blipFill>
          <a:blip r:embed="rId4"/>
          <a:stretch>
            <a:fillRect/>
          </a:stretch>
        </p:blipFill>
        <p:spPr>
          <a:xfrm>
            <a:off x="8137104" y="2138562"/>
            <a:ext cx="783706" cy="772095"/>
          </a:xfrm>
          <a:prstGeom prst="rect">
            <a:avLst/>
          </a:prstGeom>
        </p:spPr>
      </p:pic>
      <p:pic>
        <p:nvPicPr>
          <p:cNvPr id="17" name="Imagen 16">
            <a:extLst>
              <a:ext uri="{FF2B5EF4-FFF2-40B4-BE49-F238E27FC236}">
                <a16:creationId xmlns:a16="http://schemas.microsoft.com/office/drawing/2014/main" id="{AE424DAB-B2D8-403F-95BA-87B3B023E6C6}"/>
              </a:ext>
            </a:extLst>
          </p:cNvPr>
          <p:cNvPicPr>
            <a:picLocks noChangeAspect="1"/>
          </p:cNvPicPr>
          <p:nvPr/>
        </p:nvPicPr>
        <p:blipFill>
          <a:blip r:embed="rId5"/>
          <a:stretch>
            <a:fillRect/>
          </a:stretch>
        </p:blipFill>
        <p:spPr>
          <a:xfrm>
            <a:off x="7489053" y="1366467"/>
            <a:ext cx="539331" cy="772095"/>
          </a:xfrm>
          <a:prstGeom prst="rect">
            <a:avLst/>
          </a:prstGeom>
        </p:spPr>
      </p:pic>
      <p:pic>
        <p:nvPicPr>
          <p:cNvPr id="18" name="Imagen 17">
            <a:extLst>
              <a:ext uri="{FF2B5EF4-FFF2-40B4-BE49-F238E27FC236}">
                <a16:creationId xmlns:a16="http://schemas.microsoft.com/office/drawing/2014/main" id="{4359F2B5-585B-4F1E-9B45-9A336AB697E5}"/>
              </a:ext>
            </a:extLst>
          </p:cNvPr>
          <p:cNvPicPr>
            <a:picLocks noChangeAspect="1"/>
          </p:cNvPicPr>
          <p:nvPr/>
        </p:nvPicPr>
        <p:blipFill>
          <a:blip r:embed="rId6"/>
          <a:stretch>
            <a:fillRect/>
          </a:stretch>
        </p:blipFill>
        <p:spPr>
          <a:xfrm>
            <a:off x="7140550" y="2280865"/>
            <a:ext cx="883308" cy="644079"/>
          </a:xfrm>
          <a:prstGeom prst="rect">
            <a:avLst/>
          </a:prstGeom>
        </p:spPr>
      </p:pic>
      <p:sp>
        <p:nvSpPr>
          <p:cNvPr id="19" name="Rectángulo 18">
            <a:extLst>
              <a:ext uri="{FF2B5EF4-FFF2-40B4-BE49-F238E27FC236}">
                <a16:creationId xmlns:a16="http://schemas.microsoft.com/office/drawing/2014/main" id="{1F940DE9-2221-4452-B9A1-8DDD9EFE2199}"/>
              </a:ext>
            </a:extLst>
          </p:cNvPr>
          <p:cNvSpPr/>
          <p:nvPr/>
        </p:nvSpPr>
        <p:spPr>
          <a:xfrm>
            <a:off x="7236296" y="3074810"/>
            <a:ext cx="1728192" cy="492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01AED8C5-C95A-4CDD-A066-E6E31E784FFA}"/>
              </a:ext>
            </a:extLst>
          </p:cNvPr>
          <p:cNvSpPr txBox="1"/>
          <p:nvPr/>
        </p:nvSpPr>
        <p:spPr>
          <a:xfrm>
            <a:off x="7236296" y="3068960"/>
            <a:ext cx="1728192" cy="492443"/>
          </a:xfrm>
          <a:prstGeom prst="rect">
            <a:avLst/>
          </a:prstGeom>
          <a:noFill/>
        </p:spPr>
        <p:txBody>
          <a:bodyPr wrap="square" rtlCol="0">
            <a:spAutoFit/>
          </a:bodyPr>
          <a:lstStyle/>
          <a:p>
            <a:pPr algn="ctr"/>
            <a:r>
              <a:rPr lang="es-ES" sz="2600" b="1" dirty="0">
                <a:solidFill>
                  <a:schemeClr val="accent1">
                    <a:lumMod val="75000"/>
                  </a:schemeClr>
                </a:solidFill>
              </a:rPr>
              <a:t>Tecnología</a:t>
            </a:r>
            <a:endParaRPr lang="es-CO" sz="2600" b="1" dirty="0">
              <a:solidFill>
                <a:schemeClr val="accent1">
                  <a:lumMod val="75000"/>
                </a:schemeClr>
              </a:solidFill>
            </a:endParaRPr>
          </a:p>
        </p:txBody>
      </p:sp>
      <p:pic>
        <p:nvPicPr>
          <p:cNvPr id="21" name="Imagen 20">
            <a:extLst>
              <a:ext uri="{FF2B5EF4-FFF2-40B4-BE49-F238E27FC236}">
                <a16:creationId xmlns:a16="http://schemas.microsoft.com/office/drawing/2014/main" id="{B37FFB0F-7342-41C8-977B-6D65B4C3A477}"/>
              </a:ext>
            </a:extLst>
          </p:cNvPr>
          <p:cNvPicPr>
            <a:picLocks noChangeAspect="1"/>
          </p:cNvPicPr>
          <p:nvPr/>
        </p:nvPicPr>
        <p:blipFill>
          <a:blip r:embed="rId7"/>
          <a:stretch>
            <a:fillRect/>
          </a:stretch>
        </p:blipFill>
        <p:spPr>
          <a:xfrm>
            <a:off x="6440999" y="1366466"/>
            <a:ext cx="883308" cy="792379"/>
          </a:xfrm>
          <a:prstGeom prst="rect">
            <a:avLst/>
          </a:prstGeom>
        </p:spPr>
      </p:pic>
      <p:sp>
        <p:nvSpPr>
          <p:cNvPr id="22" name="Signo de multiplicación 21">
            <a:extLst>
              <a:ext uri="{FF2B5EF4-FFF2-40B4-BE49-F238E27FC236}">
                <a16:creationId xmlns:a16="http://schemas.microsoft.com/office/drawing/2014/main" id="{32D5BA4B-5E36-493A-AD28-3A64215C8382}"/>
              </a:ext>
            </a:extLst>
          </p:cNvPr>
          <p:cNvSpPr/>
          <p:nvPr/>
        </p:nvSpPr>
        <p:spPr>
          <a:xfrm>
            <a:off x="6300192" y="1193058"/>
            <a:ext cx="3060000" cy="2168864"/>
          </a:xfrm>
          <a:prstGeom prst="mathMultiply">
            <a:avLst/>
          </a:prstGeom>
          <a:solidFill>
            <a:srgbClr val="FF0000">
              <a:alpha val="62000"/>
            </a:srgbClr>
          </a:solidFill>
          <a:ln w="19050"/>
          <a:effectLst>
            <a:glow rad="1016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Elipse 22">
            <a:extLst>
              <a:ext uri="{FF2B5EF4-FFF2-40B4-BE49-F238E27FC236}">
                <a16:creationId xmlns:a16="http://schemas.microsoft.com/office/drawing/2014/main" id="{34B439D1-70E5-49AA-97CB-47E5B08F28F7}"/>
              </a:ext>
            </a:extLst>
          </p:cNvPr>
          <p:cNvSpPr/>
          <p:nvPr/>
        </p:nvSpPr>
        <p:spPr>
          <a:xfrm>
            <a:off x="4440070" y="1456700"/>
            <a:ext cx="2376264" cy="407875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075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412F673-06B8-4F7A-BE24-161D60B3B4FE}"/>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1. Descripción y formulación del problema.</a:t>
            </a:r>
          </a:p>
        </p:txBody>
      </p:sp>
      <p:pic>
        <p:nvPicPr>
          <p:cNvPr id="1026" name="Picture 2" descr="Resultado de imagen para icono de soporte">
            <a:extLst>
              <a:ext uri="{FF2B5EF4-FFF2-40B4-BE49-F238E27FC236}">
                <a16:creationId xmlns:a16="http://schemas.microsoft.com/office/drawing/2014/main" id="{CBBD9ED8-3F1E-4E65-9C2D-47B0F041B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1914843" cy="126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E0D4586-8504-47D8-B5F2-38222AC3C5A1}"/>
              </a:ext>
            </a:extLst>
          </p:cNvPr>
          <p:cNvPicPr>
            <a:picLocks noChangeAspect="1"/>
          </p:cNvPicPr>
          <p:nvPr/>
        </p:nvPicPr>
        <p:blipFill>
          <a:blip r:embed="rId3"/>
          <a:stretch>
            <a:fillRect/>
          </a:stretch>
        </p:blipFill>
        <p:spPr>
          <a:xfrm>
            <a:off x="624996" y="2307986"/>
            <a:ext cx="1599937" cy="503684"/>
          </a:xfrm>
          <a:prstGeom prst="rect">
            <a:avLst/>
          </a:prstGeom>
        </p:spPr>
      </p:pic>
      <p:pic>
        <p:nvPicPr>
          <p:cNvPr id="16" name="Picture 2" descr="Resultado de imagen para icono de soporte">
            <a:extLst>
              <a:ext uri="{FF2B5EF4-FFF2-40B4-BE49-F238E27FC236}">
                <a16:creationId xmlns:a16="http://schemas.microsoft.com/office/drawing/2014/main" id="{C1735ACC-542C-410C-8AFC-C24DBE0215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2422" y="1190425"/>
            <a:ext cx="1914843" cy="12626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BA6CC40A-5959-4084-B98D-0F6958D68C8A}"/>
              </a:ext>
            </a:extLst>
          </p:cNvPr>
          <p:cNvPicPr>
            <a:picLocks noChangeAspect="1"/>
          </p:cNvPicPr>
          <p:nvPr/>
        </p:nvPicPr>
        <p:blipFill>
          <a:blip r:embed="rId4"/>
          <a:stretch>
            <a:fillRect/>
          </a:stretch>
        </p:blipFill>
        <p:spPr>
          <a:xfrm>
            <a:off x="3814635" y="2234853"/>
            <a:ext cx="1110415" cy="459482"/>
          </a:xfrm>
          <a:prstGeom prst="rect">
            <a:avLst/>
          </a:prstGeom>
        </p:spPr>
      </p:pic>
      <p:pic>
        <p:nvPicPr>
          <p:cNvPr id="18" name="Picture 2" descr="Resultado de imagen para icono de soporte">
            <a:extLst>
              <a:ext uri="{FF2B5EF4-FFF2-40B4-BE49-F238E27FC236}">
                <a16:creationId xmlns:a16="http://schemas.microsoft.com/office/drawing/2014/main" id="{675B64D8-AC23-4DC4-9A3A-97A867829F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000" y="1190425"/>
            <a:ext cx="1914843" cy="12626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E8978EDD-6662-4074-858B-FF5F61F8452D}"/>
              </a:ext>
            </a:extLst>
          </p:cNvPr>
          <p:cNvSpPr/>
          <p:nvPr/>
        </p:nvSpPr>
        <p:spPr>
          <a:xfrm>
            <a:off x="6514755" y="2380500"/>
            <a:ext cx="1728192" cy="492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33D2664B-F637-4A66-9C37-1E37C4F80FD7}"/>
              </a:ext>
            </a:extLst>
          </p:cNvPr>
          <p:cNvSpPr txBox="1"/>
          <p:nvPr/>
        </p:nvSpPr>
        <p:spPr>
          <a:xfrm>
            <a:off x="6514755" y="2374650"/>
            <a:ext cx="1728192" cy="492443"/>
          </a:xfrm>
          <a:prstGeom prst="rect">
            <a:avLst/>
          </a:prstGeom>
          <a:noFill/>
        </p:spPr>
        <p:txBody>
          <a:bodyPr wrap="square" rtlCol="0">
            <a:spAutoFit/>
          </a:bodyPr>
          <a:lstStyle/>
          <a:p>
            <a:pPr algn="ctr"/>
            <a:r>
              <a:rPr lang="es-ES" sz="2600" b="1" dirty="0">
                <a:solidFill>
                  <a:schemeClr val="accent1">
                    <a:lumMod val="75000"/>
                  </a:schemeClr>
                </a:solidFill>
              </a:rPr>
              <a:t>Otras</a:t>
            </a:r>
            <a:endParaRPr lang="es-CO" sz="2600" b="1" dirty="0">
              <a:solidFill>
                <a:schemeClr val="accent1">
                  <a:lumMod val="75000"/>
                </a:schemeClr>
              </a:solidFill>
            </a:endParaRPr>
          </a:p>
        </p:txBody>
      </p:sp>
      <p:pic>
        <p:nvPicPr>
          <p:cNvPr id="17" name="Imagen 16">
            <a:extLst>
              <a:ext uri="{FF2B5EF4-FFF2-40B4-BE49-F238E27FC236}">
                <a16:creationId xmlns:a16="http://schemas.microsoft.com/office/drawing/2014/main" id="{F5EA805B-8FDF-4F3A-993F-F0FF3B5A268A}"/>
              </a:ext>
            </a:extLst>
          </p:cNvPr>
          <p:cNvPicPr>
            <a:picLocks noChangeAspect="1"/>
          </p:cNvPicPr>
          <p:nvPr/>
        </p:nvPicPr>
        <p:blipFill>
          <a:blip r:embed="rId5"/>
          <a:stretch>
            <a:fillRect/>
          </a:stretch>
        </p:blipFill>
        <p:spPr>
          <a:xfrm>
            <a:off x="3941068" y="3429000"/>
            <a:ext cx="685800" cy="1885950"/>
          </a:xfrm>
          <a:prstGeom prst="rect">
            <a:avLst/>
          </a:prstGeom>
        </p:spPr>
      </p:pic>
      <p:pic>
        <p:nvPicPr>
          <p:cNvPr id="21" name="Picture 2" descr="Resultado de imagen para idea">
            <a:extLst>
              <a:ext uri="{FF2B5EF4-FFF2-40B4-BE49-F238E27FC236}">
                <a16:creationId xmlns:a16="http://schemas.microsoft.com/office/drawing/2014/main" id="{735B2E44-3D9B-47CE-8CA0-70457190B2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9842" y="2962329"/>
            <a:ext cx="1070248" cy="107024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recto de flecha 21">
            <a:extLst>
              <a:ext uri="{FF2B5EF4-FFF2-40B4-BE49-F238E27FC236}">
                <a16:creationId xmlns:a16="http://schemas.microsoft.com/office/drawing/2014/main" id="{E6C20B36-4C2E-4E24-BA5A-69E7232FE10F}"/>
              </a:ext>
            </a:extLst>
          </p:cNvPr>
          <p:cNvCxnSpPr/>
          <p:nvPr/>
        </p:nvCxnSpPr>
        <p:spPr>
          <a:xfrm flipH="1" flipV="1">
            <a:off x="2224933" y="2961012"/>
            <a:ext cx="1410963" cy="1410963"/>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AFB372DF-DAE5-40F4-BC46-3E9C1B111B17}"/>
              </a:ext>
            </a:extLst>
          </p:cNvPr>
          <p:cNvPicPr>
            <a:picLocks noChangeAspect="1"/>
          </p:cNvPicPr>
          <p:nvPr/>
        </p:nvPicPr>
        <p:blipFill>
          <a:blip r:embed="rId7"/>
          <a:stretch>
            <a:fillRect/>
          </a:stretch>
        </p:blipFill>
        <p:spPr>
          <a:xfrm>
            <a:off x="5148064" y="3361064"/>
            <a:ext cx="3276600" cy="2333625"/>
          </a:xfrm>
          <a:prstGeom prst="rect">
            <a:avLst/>
          </a:prstGeom>
        </p:spPr>
      </p:pic>
      <p:pic>
        <p:nvPicPr>
          <p:cNvPr id="24" name="Imagen 23">
            <a:extLst>
              <a:ext uri="{FF2B5EF4-FFF2-40B4-BE49-F238E27FC236}">
                <a16:creationId xmlns:a16="http://schemas.microsoft.com/office/drawing/2014/main" id="{31B4E593-9439-4AAC-819A-6E9BF6E9C735}"/>
              </a:ext>
            </a:extLst>
          </p:cNvPr>
          <p:cNvPicPr>
            <a:picLocks noChangeAspect="1"/>
          </p:cNvPicPr>
          <p:nvPr/>
        </p:nvPicPr>
        <p:blipFill>
          <a:blip r:embed="rId8"/>
          <a:stretch>
            <a:fillRect/>
          </a:stretch>
        </p:blipFill>
        <p:spPr>
          <a:xfrm>
            <a:off x="3797424" y="3284984"/>
            <a:ext cx="990600" cy="2028825"/>
          </a:xfrm>
          <a:prstGeom prst="rect">
            <a:avLst/>
          </a:prstGeom>
        </p:spPr>
      </p:pic>
      <p:pic>
        <p:nvPicPr>
          <p:cNvPr id="25" name="Picture 4" descr="Resultado de imagen para check">
            <a:extLst>
              <a:ext uri="{FF2B5EF4-FFF2-40B4-BE49-F238E27FC236}">
                <a16:creationId xmlns:a16="http://schemas.microsoft.com/office/drawing/2014/main" id="{F6A71659-E8D2-4994-AC27-87DC665E65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4763" y="3581400"/>
            <a:ext cx="1484784" cy="148478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id="{F007BFAA-5B5B-4000-8158-3CC5DEC83E9E}"/>
              </a:ext>
            </a:extLst>
          </p:cNvPr>
          <p:cNvPicPr>
            <a:picLocks noChangeAspect="1"/>
          </p:cNvPicPr>
          <p:nvPr/>
        </p:nvPicPr>
        <p:blipFill>
          <a:blip r:embed="rId5"/>
          <a:stretch>
            <a:fillRect/>
          </a:stretch>
        </p:blipFill>
        <p:spPr>
          <a:xfrm>
            <a:off x="3923928" y="3429000"/>
            <a:ext cx="685800" cy="1885950"/>
          </a:xfrm>
          <a:prstGeom prst="rect">
            <a:avLst/>
          </a:prstGeom>
        </p:spPr>
      </p:pic>
      <p:pic>
        <p:nvPicPr>
          <p:cNvPr id="27" name="Picture 2" descr="Resultado de imagen para tiempo">
            <a:extLst>
              <a:ext uri="{FF2B5EF4-FFF2-40B4-BE49-F238E27FC236}">
                <a16:creationId xmlns:a16="http://schemas.microsoft.com/office/drawing/2014/main" id="{CA96D9F9-5546-45DC-858E-195FC00B52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685" y="3744411"/>
            <a:ext cx="1297011" cy="15669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usuario confundido">
            <a:extLst>
              <a:ext uri="{FF2B5EF4-FFF2-40B4-BE49-F238E27FC236}">
                <a16:creationId xmlns:a16="http://schemas.microsoft.com/office/drawing/2014/main" id="{A9E3AB3E-9748-416D-A221-257C728E01C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3768" y="3113589"/>
            <a:ext cx="2420888"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412F673-06B8-4F7A-BE24-161D60B3B4FE}"/>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1. Descripción y formulación del problema.</a:t>
            </a:r>
          </a:p>
        </p:txBody>
      </p:sp>
      <p:pic>
        <p:nvPicPr>
          <p:cNvPr id="4" name="Imagen 3">
            <a:extLst>
              <a:ext uri="{FF2B5EF4-FFF2-40B4-BE49-F238E27FC236}">
                <a16:creationId xmlns:a16="http://schemas.microsoft.com/office/drawing/2014/main" id="{D557CFB6-408F-4BCD-BEE8-09E0C5594210}"/>
              </a:ext>
            </a:extLst>
          </p:cNvPr>
          <p:cNvPicPr>
            <a:picLocks noChangeAspect="1"/>
          </p:cNvPicPr>
          <p:nvPr/>
        </p:nvPicPr>
        <p:blipFill rotWithShape="1">
          <a:blip r:embed="rId2"/>
          <a:srcRect b="2007"/>
          <a:stretch/>
        </p:blipFill>
        <p:spPr>
          <a:xfrm>
            <a:off x="251520" y="1124744"/>
            <a:ext cx="8640960" cy="4782842"/>
          </a:xfrm>
          <a:prstGeom prst="rect">
            <a:avLst/>
          </a:prstGeom>
        </p:spPr>
      </p:pic>
    </p:spTree>
    <p:extLst>
      <p:ext uri="{BB962C8B-B14F-4D97-AF65-F5344CB8AC3E}">
        <p14:creationId xmlns:p14="http://schemas.microsoft.com/office/powerpoint/2010/main" val="3190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1052736"/>
            <a:ext cx="7992888" cy="5040560"/>
          </a:xfrm>
          <a:prstGeom prst="rect">
            <a:avLst/>
          </a:prstGeom>
          <a:noFill/>
          <a:ln w="9525">
            <a:noFill/>
            <a:miter lim="800000"/>
            <a:headEnd/>
            <a:tailEnd/>
          </a:ln>
        </p:spPr>
        <p:txBody>
          <a:bodyPr anchor="ctr"/>
          <a:lstStyle/>
          <a:p>
            <a:pPr algn="ctr"/>
            <a:r>
              <a:rPr lang="es-CO" sz="2200" b="1" dirty="0"/>
              <a:t>Objetivo general </a:t>
            </a:r>
          </a:p>
          <a:p>
            <a:r>
              <a:rPr lang="es-CO" dirty="0"/>
              <a:t> </a:t>
            </a:r>
          </a:p>
          <a:p>
            <a:r>
              <a:rPr lang="es-CO" dirty="0"/>
              <a:t>Diseñar un plan de mejora para la empresa Novell en Colombia, que permita reducir los tiempos de respuesta ante incidencias con las herramientas tecnológicas.</a:t>
            </a:r>
          </a:p>
          <a:p>
            <a:endParaRPr lang="es-CO" dirty="0"/>
          </a:p>
          <a:p>
            <a:r>
              <a:rPr lang="es-CO" sz="2200" b="1" dirty="0"/>
              <a:t>Objetivos específicos. </a:t>
            </a:r>
          </a:p>
          <a:p>
            <a:r>
              <a:rPr lang="es-CO" dirty="0"/>
              <a:t> </a:t>
            </a:r>
          </a:p>
          <a:p>
            <a:pPr lvl="0"/>
            <a:r>
              <a:rPr lang="es-CO" dirty="0"/>
              <a:t>Realizar un diagnóstico en la empresa Novell Colombia, de acuerdo con el tiempo de solución de las incidencias y a la calidad del servicio por parte del área de soporte técnico. </a:t>
            </a:r>
          </a:p>
          <a:p>
            <a:r>
              <a:rPr lang="es-CO" dirty="0"/>
              <a:t> </a:t>
            </a:r>
          </a:p>
          <a:p>
            <a:pPr lvl="0"/>
            <a:r>
              <a:rPr lang="es-CO" dirty="0"/>
              <a:t>Seleccionar una herramienta de control de incidencias tecnológicas y definir equipos para reducir los tiempos de respuesta que se ajuste a la empresa Novell Colombia. </a:t>
            </a:r>
          </a:p>
          <a:p>
            <a:r>
              <a:rPr lang="es-CO" dirty="0"/>
              <a:t> </a:t>
            </a:r>
          </a:p>
          <a:p>
            <a:pPr lvl="0"/>
            <a:r>
              <a:rPr lang="es-CO" dirty="0"/>
              <a:t>Analizar la viabilidad financiera de la propuesta del plan de mejora.</a:t>
            </a:r>
          </a:p>
          <a:p>
            <a:endParaRPr lang="es-CO" dirty="0"/>
          </a:p>
        </p:txBody>
      </p:sp>
      <p:sp>
        <p:nvSpPr>
          <p:cNvPr id="4" name="Rectangle 2">
            <a:extLst>
              <a:ext uri="{FF2B5EF4-FFF2-40B4-BE49-F238E27FC236}">
                <a16:creationId xmlns:a16="http://schemas.microsoft.com/office/drawing/2014/main" id="{5E926BA7-4D88-4217-AEA9-BF02E52C98DB}"/>
              </a:ext>
            </a:extLst>
          </p:cNvPr>
          <p:cNvSpPr>
            <a:spLocks noChangeArrowheads="1"/>
          </p:cNvSpPr>
          <p:nvPr/>
        </p:nvSpPr>
        <p:spPr bwMode="auto">
          <a:xfrm>
            <a:off x="251520" y="116632"/>
            <a:ext cx="4032448" cy="799811"/>
          </a:xfrm>
          <a:prstGeom prst="rect">
            <a:avLst/>
          </a:prstGeom>
          <a:noFill/>
          <a:ln w="9525">
            <a:noFill/>
            <a:miter lim="800000"/>
            <a:headEnd/>
            <a:tailEnd/>
          </a:ln>
        </p:spPr>
        <p:txBody>
          <a:bodyPr anchor="ctr"/>
          <a:lstStyle/>
          <a:p>
            <a:r>
              <a:rPr lang="es-CO" sz="2000" b="1" dirty="0">
                <a:solidFill>
                  <a:schemeClr val="tx1">
                    <a:lumMod val="65000"/>
                    <a:lumOff val="35000"/>
                  </a:schemeClr>
                </a:solidFill>
                <a:latin typeface="Times New Roman" pitchFamily="18" charset="0"/>
                <a:cs typeface="Times New Roman" pitchFamily="18" charset="0"/>
              </a:rPr>
              <a:t>3. Objetivos.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2080</TotalTime>
  <Words>655</Words>
  <Application>Microsoft Office PowerPoint</Application>
  <PresentationFormat>Presentación en pantalla (4:3)</PresentationFormat>
  <Paragraphs>174</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Times New Roman</vt:lpstr>
      <vt:lpstr>Wingdings</vt:lpstr>
      <vt:lpstr>Tema de Office</vt:lpstr>
      <vt:lpstr>Plan de mejora para reducir los tiempos de respuesta ante incidencias de tecnología de la empresa novell software nola cia en Colombia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uniminuto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Mauricio</dc:creator>
  <cp:lastModifiedBy>Omar Ferney</cp:lastModifiedBy>
  <cp:revision>199</cp:revision>
  <dcterms:created xsi:type="dcterms:W3CDTF">2015-02-13T19:49:51Z</dcterms:created>
  <dcterms:modified xsi:type="dcterms:W3CDTF">2019-08-03T17:05:14Z</dcterms:modified>
</cp:coreProperties>
</file>