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5" r:id="rId5"/>
    <p:sldId id="258" r:id="rId6"/>
    <p:sldId id="259" r:id="rId7"/>
    <p:sldId id="267" r:id="rId8"/>
    <p:sldId id="260" r:id="rId9"/>
    <p:sldId id="261" r:id="rId10"/>
    <p:sldId id="262" r:id="rId11"/>
    <p:sldId id="268"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0" d="100"/>
          <a:sy n="70" d="100"/>
        </p:scale>
        <p:origin x="-13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8F2FEEF9-8241-4316-80E8-94544A1C1498}" type="datetimeFigureOut">
              <a:rPr lang="es-CO" smtClean="0"/>
              <a:t>10/08/2018</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D85BDC99-553C-4A26-8D02-F22F79F68F01}" type="slidenum">
              <a:rPr lang="es-CO" smtClean="0"/>
              <a:t>‹Nº›</a:t>
            </a:fld>
            <a:endParaRPr lang="es-CO" dirty="0"/>
          </a:p>
        </p:txBody>
      </p:sp>
    </p:spTree>
    <p:extLst>
      <p:ext uri="{BB962C8B-B14F-4D97-AF65-F5344CB8AC3E}">
        <p14:creationId xmlns:p14="http://schemas.microsoft.com/office/powerpoint/2010/main" val="2274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2FEEF9-8241-4316-80E8-94544A1C1498}" type="datetimeFigureOut">
              <a:rPr lang="es-CO" smtClean="0"/>
              <a:t>10/08/2018</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D85BDC99-553C-4A26-8D02-F22F79F68F01}" type="slidenum">
              <a:rPr lang="es-CO" smtClean="0"/>
              <a:t>‹Nº›</a:t>
            </a:fld>
            <a:endParaRPr lang="es-CO" dirty="0"/>
          </a:p>
        </p:txBody>
      </p:sp>
    </p:spTree>
    <p:extLst>
      <p:ext uri="{BB962C8B-B14F-4D97-AF65-F5344CB8AC3E}">
        <p14:creationId xmlns:p14="http://schemas.microsoft.com/office/powerpoint/2010/main" val="159441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2FEEF9-8241-4316-80E8-94544A1C1498}" type="datetimeFigureOut">
              <a:rPr lang="es-CO" smtClean="0"/>
              <a:t>10/08/2018</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D85BDC99-553C-4A26-8D02-F22F79F68F01}" type="slidenum">
              <a:rPr lang="es-CO" smtClean="0"/>
              <a:t>‹Nº›</a:t>
            </a:fld>
            <a:endParaRPr lang="es-CO" dirty="0"/>
          </a:p>
        </p:txBody>
      </p:sp>
    </p:spTree>
    <p:extLst>
      <p:ext uri="{BB962C8B-B14F-4D97-AF65-F5344CB8AC3E}">
        <p14:creationId xmlns:p14="http://schemas.microsoft.com/office/powerpoint/2010/main" val="245114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2FEEF9-8241-4316-80E8-94544A1C1498}" type="datetimeFigureOut">
              <a:rPr lang="es-CO" smtClean="0"/>
              <a:t>10/08/2018</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D85BDC99-553C-4A26-8D02-F22F79F68F01}" type="slidenum">
              <a:rPr lang="es-CO" smtClean="0"/>
              <a:t>‹Nº›</a:t>
            </a:fld>
            <a:endParaRPr lang="es-CO" dirty="0"/>
          </a:p>
        </p:txBody>
      </p:sp>
    </p:spTree>
    <p:extLst>
      <p:ext uri="{BB962C8B-B14F-4D97-AF65-F5344CB8AC3E}">
        <p14:creationId xmlns:p14="http://schemas.microsoft.com/office/powerpoint/2010/main" val="259448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F2FEEF9-8241-4316-80E8-94544A1C1498}" type="datetimeFigureOut">
              <a:rPr lang="es-CO" smtClean="0"/>
              <a:t>10/08/2018</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D85BDC99-553C-4A26-8D02-F22F79F68F01}" type="slidenum">
              <a:rPr lang="es-CO" smtClean="0"/>
              <a:t>‹Nº›</a:t>
            </a:fld>
            <a:endParaRPr lang="es-CO" dirty="0"/>
          </a:p>
        </p:txBody>
      </p:sp>
    </p:spTree>
    <p:extLst>
      <p:ext uri="{BB962C8B-B14F-4D97-AF65-F5344CB8AC3E}">
        <p14:creationId xmlns:p14="http://schemas.microsoft.com/office/powerpoint/2010/main" val="316657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F2FEEF9-8241-4316-80E8-94544A1C1498}" type="datetimeFigureOut">
              <a:rPr lang="es-CO" smtClean="0"/>
              <a:t>10/08/2018</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D85BDC99-553C-4A26-8D02-F22F79F68F01}" type="slidenum">
              <a:rPr lang="es-CO" smtClean="0"/>
              <a:t>‹Nº›</a:t>
            </a:fld>
            <a:endParaRPr lang="es-CO" dirty="0"/>
          </a:p>
        </p:txBody>
      </p:sp>
    </p:spTree>
    <p:extLst>
      <p:ext uri="{BB962C8B-B14F-4D97-AF65-F5344CB8AC3E}">
        <p14:creationId xmlns:p14="http://schemas.microsoft.com/office/powerpoint/2010/main" val="180504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F2FEEF9-8241-4316-80E8-94544A1C1498}" type="datetimeFigureOut">
              <a:rPr lang="es-CO" smtClean="0"/>
              <a:t>10/08/2018</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D85BDC99-553C-4A26-8D02-F22F79F68F01}" type="slidenum">
              <a:rPr lang="es-CO" smtClean="0"/>
              <a:t>‹Nº›</a:t>
            </a:fld>
            <a:endParaRPr lang="es-CO" dirty="0"/>
          </a:p>
        </p:txBody>
      </p:sp>
    </p:spTree>
    <p:extLst>
      <p:ext uri="{BB962C8B-B14F-4D97-AF65-F5344CB8AC3E}">
        <p14:creationId xmlns:p14="http://schemas.microsoft.com/office/powerpoint/2010/main" val="390050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F2FEEF9-8241-4316-80E8-94544A1C1498}" type="datetimeFigureOut">
              <a:rPr lang="es-CO" smtClean="0"/>
              <a:t>10/08/2018</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D85BDC99-553C-4A26-8D02-F22F79F68F01}" type="slidenum">
              <a:rPr lang="es-CO" smtClean="0"/>
              <a:t>‹Nº›</a:t>
            </a:fld>
            <a:endParaRPr lang="es-CO" dirty="0"/>
          </a:p>
        </p:txBody>
      </p:sp>
    </p:spTree>
    <p:extLst>
      <p:ext uri="{BB962C8B-B14F-4D97-AF65-F5344CB8AC3E}">
        <p14:creationId xmlns:p14="http://schemas.microsoft.com/office/powerpoint/2010/main" val="107828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FEEF9-8241-4316-80E8-94544A1C1498}" type="datetimeFigureOut">
              <a:rPr lang="es-CO" smtClean="0"/>
              <a:t>10/08/2018</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D85BDC99-553C-4A26-8D02-F22F79F68F01}" type="slidenum">
              <a:rPr lang="es-CO" smtClean="0"/>
              <a:t>‹Nº›</a:t>
            </a:fld>
            <a:endParaRPr lang="es-CO" dirty="0"/>
          </a:p>
        </p:txBody>
      </p:sp>
    </p:spTree>
    <p:extLst>
      <p:ext uri="{BB962C8B-B14F-4D97-AF65-F5344CB8AC3E}">
        <p14:creationId xmlns:p14="http://schemas.microsoft.com/office/powerpoint/2010/main" val="416419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F2FEEF9-8241-4316-80E8-94544A1C1498}" type="datetimeFigureOut">
              <a:rPr lang="es-CO" smtClean="0"/>
              <a:t>10/08/2018</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D85BDC99-553C-4A26-8D02-F22F79F68F01}" type="slidenum">
              <a:rPr lang="es-CO" smtClean="0"/>
              <a:t>‹Nº›</a:t>
            </a:fld>
            <a:endParaRPr lang="es-CO" dirty="0"/>
          </a:p>
        </p:txBody>
      </p:sp>
    </p:spTree>
    <p:extLst>
      <p:ext uri="{BB962C8B-B14F-4D97-AF65-F5344CB8AC3E}">
        <p14:creationId xmlns:p14="http://schemas.microsoft.com/office/powerpoint/2010/main" val="1723395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F2FEEF9-8241-4316-80E8-94544A1C1498}" type="datetimeFigureOut">
              <a:rPr lang="es-CO" smtClean="0"/>
              <a:t>10/08/2018</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D85BDC99-553C-4A26-8D02-F22F79F68F01}" type="slidenum">
              <a:rPr lang="es-CO" smtClean="0"/>
              <a:t>‹Nº›</a:t>
            </a:fld>
            <a:endParaRPr lang="es-CO" dirty="0"/>
          </a:p>
        </p:txBody>
      </p:sp>
    </p:spTree>
    <p:extLst>
      <p:ext uri="{BB962C8B-B14F-4D97-AF65-F5344CB8AC3E}">
        <p14:creationId xmlns:p14="http://schemas.microsoft.com/office/powerpoint/2010/main" val="2077703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FEEF9-8241-4316-80E8-94544A1C1498}" type="datetimeFigureOut">
              <a:rPr lang="es-CO" smtClean="0"/>
              <a:t>10/08/2018</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BDC99-553C-4A26-8D02-F22F79F68F01}" type="slidenum">
              <a:rPr lang="es-CO" smtClean="0"/>
              <a:t>‹Nº›</a:t>
            </a:fld>
            <a:endParaRPr lang="es-CO" dirty="0"/>
          </a:p>
        </p:txBody>
      </p:sp>
    </p:spTree>
    <p:extLst>
      <p:ext uri="{BB962C8B-B14F-4D97-AF65-F5344CB8AC3E}">
        <p14:creationId xmlns:p14="http://schemas.microsoft.com/office/powerpoint/2010/main" val="1745116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xmlns="" id="{56E89E58-C6BC-418C-8242-464062EC8128}"/>
              </a:ext>
            </a:extLst>
          </p:cNvPr>
          <p:cNvSpPr>
            <a:spLocks noGrp="1"/>
          </p:cNvSpPr>
          <p:nvPr>
            <p:ph type="subTitle" idx="1"/>
          </p:nvPr>
        </p:nvSpPr>
        <p:spPr>
          <a:xfrm>
            <a:off x="2729552" y="5438280"/>
            <a:ext cx="5271448" cy="1290067"/>
          </a:xfrm>
        </p:spPr>
        <p:txBody>
          <a:bodyPr>
            <a:noAutofit/>
          </a:bodyPr>
          <a:lstStyle/>
          <a:p>
            <a:pPr algn="r"/>
            <a:r>
              <a:rPr lang="es-CO" sz="2000" b="1" dirty="0">
                <a:solidFill>
                  <a:schemeClr val="bg1"/>
                </a:solidFill>
                <a:latin typeface="Garamond" panose="02020404030301010803" pitchFamily="18" charset="0"/>
              </a:rPr>
              <a:t>Ronald Fernando Pérez </a:t>
            </a:r>
            <a:r>
              <a:rPr lang="es-CO" sz="2000" b="1" dirty="0" smtClean="0">
                <a:solidFill>
                  <a:schemeClr val="bg1"/>
                </a:solidFill>
                <a:latin typeface="Garamond" panose="02020404030301010803" pitchFamily="18" charset="0"/>
              </a:rPr>
              <a:t>Pachón</a:t>
            </a:r>
          </a:p>
          <a:p>
            <a:pPr algn="r"/>
            <a:r>
              <a:rPr lang="es-CO" sz="2000" b="1" dirty="0" smtClean="0">
                <a:solidFill>
                  <a:schemeClr val="bg1"/>
                </a:solidFill>
                <a:latin typeface="Garamond" panose="02020404030301010803" pitchFamily="18" charset="0"/>
              </a:rPr>
              <a:t>Contaduría Pública</a:t>
            </a:r>
          </a:p>
          <a:p>
            <a:pPr algn="r"/>
            <a:r>
              <a:rPr lang="es-CO" sz="2000" b="1" dirty="0" smtClean="0">
                <a:solidFill>
                  <a:schemeClr val="bg1"/>
                </a:solidFill>
                <a:latin typeface="Garamond" panose="02020404030301010803" pitchFamily="18" charset="0"/>
              </a:rPr>
              <a:t>Agosto 11, 2018</a:t>
            </a:r>
            <a:endParaRPr lang="es-CO" sz="2000" b="1" dirty="0">
              <a:solidFill>
                <a:schemeClr val="bg1"/>
              </a:solidFill>
              <a:latin typeface="Garamond" panose="02020404030301010803" pitchFamily="18" charset="0"/>
            </a:endParaRPr>
          </a:p>
        </p:txBody>
      </p:sp>
      <p:sp>
        <p:nvSpPr>
          <p:cNvPr id="7" name="Título 6">
            <a:extLst>
              <a:ext uri="{FF2B5EF4-FFF2-40B4-BE49-F238E27FC236}">
                <a16:creationId xmlns:a16="http://schemas.microsoft.com/office/drawing/2014/main" xmlns="" id="{4D73EAF3-1AE3-4293-BEB4-ACDFA7727548}"/>
              </a:ext>
            </a:extLst>
          </p:cNvPr>
          <p:cNvSpPr>
            <a:spLocks noGrp="1"/>
          </p:cNvSpPr>
          <p:nvPr>
            <p:ph type="ctrTitle"/>
          </p:nvPr>
        </p:nvSpPr>
        <p:spPr>
          <a:xfrm>
            <a:off x="691986" y="2697647"/>
            <a:ext cx="7772400" cy="2619632"/>
          </a:xfrm>
        </p:spPr>
        <p:txBody>
          <a:bodyPr>
            <a:noAutofit/>
          </a:bodyPr>
          <a:lstStyle/>
          <a:p>
            <a:r>
              <a:rPr lang="es-CO" sz="3200" b="1" dirty="0">
                <a:latin typeface="Garamond" panose="02020404030301010803" pitchFamily="18" charset="0"/>
              </a:rPr>
              <a:t>ANÁLISIS </a:t>
            </a:r>
            <a:r>
              <a:rPr lang="es-CO" sz="3200" b="1" dirty="0" smtClean="0">
                <a:latin typeface="Garamond" panose="02020404030301010803" pitchFamily="18" charset="0"/>
              </a:rPr>
              <a:t>DEL PROCESO </a:t>
            </a:r>
            <a:r>
              <a:rPr lang="es-CO" sz="3200" b="1" dirty="0">
                <a:latin typeface="Garamond" panose="02020404030301010803" pitchFamily="18" charset="0"/>
              </a:rPr>
              <a:t>DE CONTRATACIÓN ESTATAL CON LA PROBLEMÁTICA DE LA CORRUPCIÓN A LA LUZ DE LOS MODELOS DE AUDITORIA EN ESTÁNDARES INTERNACIONALES</a:t>
            </a:r>
          </a:p>
        </p:txBody>
      </p:sp>
    </p:spTree>
    <p:extLst>
      <p:ext uri="{BB962C8B-B14F-4D97-AF65-F5344CB8AC3E}">
        <p14:creationId xmlns:p14="http://schemas.microsoft.com/office/powerpoint/2010/main" val="185190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478467" y="0"/>
            <a:ext cx="4878774" cy="872359"/>
          </a:xfrm>
        </p:spPr>
        <p:txBody>
          <a:bodyPr/>
          <a:lstStyle/>
          <a:p>
            <a:pPr algn="ctr"/>
            <a:r>
              <a:rPr lang="es-CO" b="1" dirty="0" smtClean="0">
                <a:solidFill>
                  <a:schemeClr val="bg1"/>
                </a:solidFill>
                <a:latin typeface="Garamond" panose="02020404030301010803" pitchFamily="18" charset="0"/>
              </a:rPr>
              <a:t>FRAUDES</a:t>
            </a:r>
            <a:endParaRPr lang="es-CO" b="1" dirty="0">
              <a:solidFill>
                <a:schemeClr val="bg1"/>
              </a:solidFill>
              <a:latin typeface="Garamond" panose="02020404030301010803" pitchFamily="18"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18363" y="989463"/>
            <a:ext cx="8625386" cy="5816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725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478467" y="0"/>
            <a:ext cx="4878774" cy="872359"/>
          </a:xfrm>
        </p:spPr>
        <p:txBody>
          <a:bodyPr>
            <a:normAutofit/>
          </a:bodyPr>
          <a:lstStyle/>
          <a:p>
            <a:pPr algn="ctr"/>
            <a:r>
              <a:rPr lang="es-CO" sz="4000" b="1" dirty="0" smtClean="0">
                <a:solidFill>
                  <a:schemeClr val="bg1"/>
                </a:solidFill>
                <a:latin typeface="Garamond" panose="02020404030301010803" pitchFamily="18" charset="0"/>
              </a:rPr>
              <a:t>CONCLUSIONES</a:t>
            </a:r>
            <a:endParaRPr lang="es-CO" sz="4000" b="1" dirty="0">
              <a:solidFill>
                <a:schemeClr val="bg1"/>
              </a:solidFill>
              <a:latin typeface="Garamond" panose="02020404030301010803" pitchFamily="18" charset="0"/>
            </a:endParaRPr>
          </a:p>
        </p:txBody>
      </p:sp>
      <p:sp>
        <p:nvSpPr>
          <p:cNvPr id="3" name="2 CuadroTexto"/>
          <p:cNvSpPr txBox="1"/>
          <p:nvPr/>
        </p:nvSpPr>
        <p:spPr>
          <a:xfrm>
            <a:off x="327548" y="1111076"/>
            <a:ext cx="8447964" cy="5262979"/>
          </a:xfrm>
          <a:prstGeom prst="rect">
            <a:avLst/>
          </a:prstGeom>
          <a:noFill/>
        </p:spPr>
        <p:txBody>
          <a:bodyPr wrap="square" rtlCol="0">
            <a:spAutoFit/>
          </a:bodyPr>
          <a:lstStyle/>
          <a:p>
            <a:pPr indent="177800" algn="just"/>
            <a:r>
              <a:rPr lang="es-CO" sz="2100" dirty="0" smtClean="0">
                <a:solidFill>
                  <a:schemeClr val="dk2"/>
                </a:solidFill>
                <a:latin typeface="Garamond" panose="02020404030301010803" pitchFamily="18" charset="0"/>
                <a:ea typeface="Arial"/>
                <a:cs typeface="Arial"/>
                <a:sym typeface="Arial"/>
              </a:rPr>
              <a:t>La </a:t>
            </a:r>
            <a:r>
              <a:rPr lang="es-CO" sz="2100" dirty="0">
                <a:solidFill>
                  <a:schemeClr val="dk2"/>
                </a:solidFill>
                <a:latin typeface="Garamond" panose="02020404030301010803" pitchFamily="18" charset="0"/>
                <a:ea typeface="Arial"/>
                <a:cs typeface="Arial"/>
                <a:sym typeface="Arial"/>
              </a:rPr>
              <a:t>corrupción en Colombia se encuentra en diferentes funciones estatales y va ligada también al sector privado. En la contratación estatal se observa mayor injerencia de esta mala práctica, en especial por la ejecución de los recursos públicos. Por ello, la problemática de usar procesos licitatorios con esquemas que beneficien intereses particulares, al punto que las mismas empresas tienden a realizar cambios a los términos contractuales, a pagar sobornos, crear monopolios o manipular información para favorecimiento de contratos, es cada vez más frecuente, que restringe la libre competencia y marcan una posición dominante al ser únicos proponentes en proyectos </a:t>
            </a:r>
            <a:r>
              <a:rPr lang="es-CO" sz="2100" dirty="0" smtClean="0">
                <a:solidFill>
                  <a:schemeClr val="dk2"/>
                </a:solidFill>
                <a:latin typeface="Garamond" panose="02020404030301010803" pitchFamily="18" charset="0"/>
                <a:ea typeface="Arial"/>
                <a:cs typeface="Arial"/>
                <a:sym typeface="Arial"/>
              </a:rPr>
              <a:t>públicos.</a:t>
            </a:r>
          </a:p>
          <a:p>
            <a:pPr indent="177800" algn="just"/>
            <a:r>
              <a:rPr lang="es-CO" sz="2100" dirty="0" smtClean="0">
                <a:solidFill>
                  <a:schemeClr val="dk2"/>
                </a:solidFill>
                <a:latin typeface="Garamond" panose="02020404030301010803" pitchFamily="18" charset="0"/>
                <a:ea typeface="Arial"/>
                <a:cs typeface="Arial"/>
                <a:sym typeface="Arial"/>
              </a:rPr>
              <a:t>Un </a:t>
            </a:r>
            <a:r>
              <a:rPr lang="es-CO" sz="2100" dirty="0">
                <a:solidFill>
                  <a:schemeClr val="dk2"/>
                </a:solidFill>
                <a:latin typeface="Garamond" panose="02020404030301010803" pitchFamily="18" charset="0"/>
                <a:ea typeface="Arial"/>
                <a:cs typeface="Arial"/>
                <a:sym typeface="Arial"/>
              </a:rPr>
              <a:t>Estado débil da oportunidad a la corrupción, por sus falencias e ineficiencias en los sistemas de control político, por la injusticia e impunidad, dificultades para desagregar funciones públicas (descentralización), y una escasa participación ciudadana en las decisiones públicas. Los graves escándalos ocurridos en los últimos años, como los casos de Dragacol, Reficar y </a:t>
            </a:r>
            <a:r>
              <a:rPr lang="es-CO" sz="2100" dirty="0" smtClean="0">
                <a:solidFill>
                  <a:schemeClr val="dk2"/>
                </a:solidFill>
                <a:latin typeface="Garamond" panose="02020404030301010803" pitchFamily="18" charset="0"/>
                <a:ea typeface="Arial"/>
                <a:cs typeface="Arial"/>
                <a:sym typeface="Arial"/>
              </a:rPr>
              <a:t>Odebrecht, </a:t>
            </a:r>
            <a:r>
              <a:rPr lang="es-CO" sz="2100" dirty="0">
                <a:solidFill>
                  <a:schemeClr val="dk2"/>
                </a:solidFill>
                <a:latin typeface="Garamond" panose="02020404030301010803" pitchFamily="18" charset="0"/>
                <a:ea typeface="Arial"/>
                <a:cs typeface="Arial"/>
                <a:sym typeface="Arial"/>
              </a:rPr>
              <a:t>han generado una ola de desconfianza y malestar de los ciudadanos, en las instancias del poder político e incluso en el mismo sistema </a:t>
            </a:r>
            <a:r>
              <a:rPr lang="es-CO" sz="2100" dirty="0" smtClean="0">
                <a:solidFill>
                  <a:schemeClr val="dk2"/>
                </a:solidFill>
                <a:latin typeface="Garamond" panose="02020404030301010803" pitchFamily="18" charset="0"/>
                <a:ea typeface="Arial"/>
                <a:cs typeface="Arial"/>
                <a:sym typeface="Arial"/>
              </a:rPr>
              <a:t>económico.</a:t>
            </a:r>
            <a:endParaRPr lang="es-CO" sz="2100" dirty="0">
              <a:solidFill>
                <a:schemeClr val="dk2"/>
              </a:solidFill>
              <a:latin typeface="Garamond" panose="02020404030301010803" pitchFamily="18" charset="0"/>
              <a:ea typeface="Arial"/>
              <a:cs typeface="Arial"/>
              <a:sym typeface="Arial"/>
            </a:endParaRPr>
          </a:p>
        </p:txBody>
      </p:sp>
    </p:spTree>
    <p:extLst>
      <p:ext uri="{BB962C8B-B14F-4D97-AF65-F5344CB8AC3E}">
        <p14:creationId xmlns:p14="http://schemas.microsoft.com/office/powerpoint/2010/main" val="151985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xmlns="" id="{CA902DBE-4FFB-49C2-942F-9AC57EFB5F80}"/>
              </a:ext>
            </a:extLst>
          </p:cNvPr>
          <p:cNvSpPr txBox="1">
            <a:spLocks/>
          </p:cNvSpPr>
          <p:nvPr/>
        </p:nvSpPr>
        <p:spPr>
          <a:xfrm>
            <a:off x="2270235" y="0"/>
            <a:ext cx="5213132" cy="872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4000" b="1" dirty="0" smtClean="0">
                <a:solidFill>
                  <a:schemeClr val="bg1"/>
                </a:solidFill>
                <a:latin typeface="Garamond" panose="02020404030301010803" pitchFamily="18" charset="0"/>
              </a:rPr>
              <a:t>BIBLIOGRAFÍA</a:t>
            </a:r>
            <a:endParaRPr lang="es-CO" sz="4000" b="1" dirty="0">
              <a:solidFill>
                <a:schemeClr val="bg1"/>
              </a:solidFill>
              <a:latin typeface="Garamond" panose="02020404030301010803" pitchFamily="18" charset="0"/>
            </a:endParaRPr>
          </a:p>
        </p:txBody>
      </p:sp>
      <p:sp>
        <p:nvSpPr>
          <p:cNvPr id="6" name="Shape 32"/>
          <p:cNvSpPr txBox="1">
            <a:spLocks/>
          </p:cNvSpPr>
          <p:nvPr/>
        </p:nvSpPr>
        <p:spPr>
          <a:xfrm>
            <a:off x="323776" y="1023584"/>
            <a:ext cx="8492678" cy="569111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36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6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6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6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6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36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36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36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3600" b="0" i="0" u="none" strike="noStrike" cap="none">
                <a:solidFill>
                  <a:schemeClr val="dk2"/>
                </a:solidFill>
                <a:latin typeface="Arial"/>
                <a:ea typeface="Arial"/>
                <a:cs typeface="Arial"/>
                <a:sym typeface="Arial"/>
              </a:defRPr>
            </a:lvl9pPr>
          </a:lstStyle>
          <a:p>
            <a:pPr marL="171450" indent="-171450" algn="just">
              <a:buFont typeface="Wingdings" panose="05000000000000000000" pitchFamily="2" charset="2"/>
              <a:buChar char="v"/>
            </a:pPr>
            <a:r>
              <a:rPr lang="es-CO" sz="600" dirty="0">
                <a:latin typeface="Garamond" panose="02020404030301010803" pitchFamily="18" charset="0"/>
                <a:ea typeface="Gadugi" panose="020B0502040204020203" pitchFamily="34" charset="0"/>
              </a:rPr>
              <a:t>Asociación Nacional de Industriales - ANDI, (2014). Colombia: Balance 2014 y perspectivas 2015. Recuperado de: http://www.andi.com.co/SitEco/Documents/Balance%202014%20y%20perspectivas%202015.pdf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Asociación </a:t>
            </a:r>
            <a:r>
              <a:rPr lang="es-CO" sz="600" dirty="0">
                <a:latin typeface="Garamond" panose="02020404030301010803" pitchFamily="18" charset="0"/>
                <a:ea typeface="Gadugi" panose="020B0502040204020203" pitchFamily="34" charset="0"/>
              </a:rPr>
              <a:t>Nacional de Industriales - ANDI, (2016). Colombia: Balance 2016 y Perspectivas 2017. Recuperado de: http://www.andi.com.co/Documents/Documentos%202016/ANDI-Balance%202016-Perspectivas2017.pdf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Arango</a:t>
            </a:r>
            <a:r>
              <a:rPr lang="es-CO" sz="600" dirty="0">
                <a:latin typeface="Garamond" panose="02020404030301010803" pitchFamily="18" charset="0"/>
                <a:ea typeface="Gadugi" panose="020B0502040204020203" pitchFamily="34" charset="0"/>
              </a:rPr>
              <a:t>, G., (2013). Beneficios y obstáculos de la implementación de un modelo de control interno: MECI - COSO. Universidad Militar Nueva Granada. Recuperado de: https://repository.unimilitar.edu.co/bitstream/10654/10710/2/Trabajo%20de%20Grado%20Control%20Interno.pdf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Arens</a:t>
            </a:r>
            <a:r>
              <a:rPr lang="es-CO" sz="600" dirty="0">
                <a:latin typeface="Garamond" panose="02020404030301010803" pitchFamily="18" charset="0"/>
                <a:ea typeface="Gadugi" panose="020B0502040204020203" pitchFamily="34" charset="0"/>
              </a:rPr>
              <a:t>, A., Beasley, M. y Elder, R. (2007). Auditoría: Un enfoque integral. Decimoprimera edición. México D.F. Editorial Pearson – Prentice Hall.</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Arteaga</a:t>
            </a:r>
            <a:r>
              <a:rPr lang="es-CO" sz="600" dirty="0">
                <a:latin typeface="Garamond" panose="02020404030301010803" pitchFamily="18" charset="0"/>
                <a:ea typeface="Gadugi" panose="020B0502040204020203" pitchFamily="34" charset="0"/>
              </a:rPr>
              <a:t>, A. M. (2005). ¿Es la corrupción la causa de la pobreza? Medellín: IPC, Instituto Popular de Capacitación. Recuperado de: http://bibliotecavirtual.clacso.org.ar/Colombia/ipc/20121206124103/pobreza.pdf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Bedoya</a:t>
            </a:r>
            <a:r>
              <a:rPr lang="es-CO" sz="600" dirty="0">
                <a:latin typeface="Garamond" panose="02020404030301010803" pitchFamily="18" charset="0"/>
                <a:ea typeface="Gadugi" panose="020B0502040204020203" pitchFamily="34" charset="0"/>
              </a:rPr>
              <a:t>, L. (2017). Funcionarios públicos a favor de la delincuencia, ¿por qué los funcionarios públicos son corruptos? Universidad Militar Nueva Granada. Recuperado de: https://repository.unimilitar.edu.co/bitstream/10654/16051/1/BedoyaSantaLuisaFernanda2017.pdf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Bermúdez</a:t>
            </a:r>
            <a:r>
              <a:rPr lang="es-CO" sz="600" dirty="0">
                <a:latin typeface="Garamond" panose="02020404030301010803" pitchFamily="18" charset="0"/>
                <a:ea typeface="Gadugi" panose="020B0502040204020203" pitchFamily="34" charset="0"/>
              </a:rPr>
              <a:t>, J., Pérez, W. y Rodríguez, M., (2010). Impacto de las normas de aseguramiento en la revisoría fiscal. Adversia - Universidad de Antioquia. Recuperado de: https://aprendeenlinea.udea.edu.co/revistas/index.php/adversia/article/download/11711/10670</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Bernal</a:t>
            </a:r>
            <a:r>
              <a:rPr lang="es-CO" sz="600" dirty="0">
                <a:latin typeface="Garamond" panose="02020404030301010803" pitchFamily="18" charset="0"/>
                <a:ea typeface="Gadugi" panose="020B0502040204020203" pitchFamily="34" charset="0"/>
              </a:rPr>
              <a:t>, F. (2011). NIA 400 - Evaluaciones de Riesgo y Control Interno (Parte I). Actualidad Empresarial, Nº 229. Recuperado de: http://aempresarial.com/servicios/revista/229_11_ GEOTXJYSELSHRRWPDLEHVQGGCRCOHXVNCJGZTFRXRKFIBCXFNC.pdf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Carbajo</a:t>
            </a:r>
            <a:r>
              <a:rPr lang="es-CO" sz="600" dirty="0">
                <a:latin typeface="Garamond" panose="02020404030301010803" pitchFamily="18" charset="0"/>
                <a:ea typeface="Gadugi" panose="020B0502040204020203" pitchFamily="34" charset="0"/>
              </a:rPr>
              <a:t>, (2012). Corrupción en el sector privado: La corrupción privada y el derecho privado patrimonial. Recuperado de: https://dialnet.unirioja.es/descarga/articulo/5978945.pdf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Castro</a:t>
            </a:r>
            <a:r>
              <a:rPr lang="es-CO" sz="600" dirty="0">
                <a:latin typeface="Garamond" panose="02020404030301010803" pitchFamily="18" charset="0"/>
                <a:ea typeface="Gadugi" panose="020B0502040204020203" pitchFamily="34" charset="0"/>
              </a:rPr>
              <a:t>, R. (2015). La adopción en Colombia de las normas de aseguramiento de la información. Comunidad Contable - Legis. Recuperado de: http://www.revistaslegis.com/BancoMedios/Imagenes/panorama%2065.pdf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Caracol </a:t>
            </a:r>
            <a:r>
              <a:rPr lang="es-CO" sz="600" dirty="0">
                <a:latin typeface="Garamond" panose="02020404030301010803" pitchFamily="18" charset="0"/>
                <a:ea typeface="Gadugi" panose="020B0502040204020203" pitchFamily="34" charset="0"/>
              </a:rPr>
              <a:t>Radio, (2010). Casos Colombia. Recuperado de: http://caracol.com.co/radio/descargables/2010/07/27/20100727_Casos_Colombia_BaseCorrupcion1998_2008.pdf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Consejo </a:t>
            </a:r>
            <a:r>
              <a:rPr lang="es-CO" sz="600" dirty="0">
                <a:latin typeface="Garamond" panose="02020404030301010803" pitchFamily="18" charset="0"/>
                <a:ea typeface="Gadugi" panose="020B0502040204020203" pitchFamily="34" charset="0"/>
              </a:rPr>
              <a:t>de Normas Internacionales de Auditoría y Aseguramiento (IAASB) (2015). Norma Internacional de Control de Calidad – NICC 1. Federación Internacional de Contadores (IFAC). Recuperado de: http://www.ctcp.gov.co/_files/documents/1500665354-3721.pdf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Consejo </a:t>
            </a:r>
            <a:r>
              <a:rPr lang="es-CO" sz="600" dirty="0">
                <a:latin typeface="Garamond" panose="02020404030301010803" pitchFamily="18" charset="0"/>
                <a:ea typeface="Gadugi" panose="020B0502040204020203" pitchFamily="34" charset="0"/>
              </a:rPr>
              <a:t>de Normas Internacionales de Ética para Contadores (2009). Código de Ética para Profesionales de la Contabilidad - IFAC. Recuperado de: https://www.ifac.org/syst em/files/publications/files/codigo-de-etica-para-profesionales-de-la-contabilidad.pdf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Consejo </a:t>
            </a:r>
            <a:r>
              <a:rPr lang="es-CO" sz="600" dirty="0">
                <a:latin typeface="Garamond" panose="02020404030301010803" pitchFamily="18" charset="0"/>
                <a:ea typeface="Gadugi" panose="020B0502040204020203" pitchFamily="34" charset="0"/>
              </a:rPr>
              <a:t>Técnico de la Contaduría Pública, (2014). Análisis de la adopción en Colombia de los estándares de contabilidad, auditoría y contaduría. Revista LEGIS. Recuperado de: http://legal.legis.com.co/document?obra=rcontador&amp;document=rcontador_7680752a7d92404ce0430a010151404c</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Consejo </a:t>
            </a:r>
            <a:r>
              <a:rPr lang="es-CO" sz="600" dirty="0">
                <a:latin typeface="Garamond" panose="02020404030301010803" pitchFamily="18" charset="0"/>
                <a:ea typeface="Gadugi" panose="020B0502040204020203" pitchFamily="34" charset="0"/>
              </a:rPr>
              <a:t>Técnico de la Contaduría Pública, (2015). Convergencia con las Normas Internacionales de Auditoría (NIA) en Colombia. Recuperado de: http://www.ctcp.gov.co/puerta/athena/_files/docs/1472852232-7796.pdf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Congreso </a:t>
            </a:r>
            <a:r>
              <a:rPr lang="es-CO" sz="600" dirty="0">
                <a:latin typeface="Garamond" panose="02020404030301010803" pitchFamily="18" charset="0"/>
                <a:ea typeface="Gadugi" panose="020B0502040204020203" pitchFamily="34" charset="0"/>
              </a:rPr>
              <a:t>de la República de Colombia, (1990). La Ley 43 de 1990. Recuperado de: http://www.mineducacion.gov.co/1621/articles-104547_archivo_pdf.pdf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Congreso </a:t>
            </a:r>
            <a:r>
              <a:rPr lang="es-CO" sz="600" dirty="0">
                <a:latin typeface="Garamond" panose="02020404030301010803" pitchFamily="18" charset="0"/>
                <a:ea typeface="Gadugi" panose="020B0502040204020203" pitchFamily="34" charset="0"/>
              </a:rPr>
              <a:t>de la República de Colombia, (1993a). La Ley 80 de 1993. Recuperado de: https://ww w.dane.gov.co/files/acerca/Normatividad/decreto-1170-2015/Ley-80-de-1993.pdf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Congreso </a:t>
            </a:r>
            <a:r>
              <a:rPr lang="es-CO" sz="600" dirty="0">
                <a:latin typeface="Garamond" panose="02020404030301010803" pitchFamily="18" charset="0"/>
                <a:ea typeface="Gadugi" panose="020B0502040204020203" pitchFamily="34" charset="0"/>
              </a:rPr>
              <a:t>de la República de Colombia, (1993b). La Ley 87 de 1993. Recuperado de: http://www.alcaldiabogota.gov.co/sisjur/normas/Norma1.jsp?i=300</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Congreso </a:t>
            </a:r>
            <a:r>
              <a:rPr lang="es-CO" sz="600" dirty="0">
                <a:latin typeface="Garamond" panose="02020404030301010803" pitchFamily="18" charset="0"/>
                <a:ea typeface="Gadugi" panose="020B0502040204020203" pitchFamily="34" charset="0"/>
              </a:rPr>
              <a:t>de la República de Colombia, (2007). La Ley 1150 de 2007. Recuperado de: https://www.mintransporte.gov.co/descargar.php?idFile=711</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Congreso </a:t>
            </a:r>
            <a:r>
              <a:rPr lang="es-CO" sz="600" dirty="0">
                <a:latin typeface="Garamond" panose="02020404030301010803" pitchFamily="18" charset="0"/>
                <a:ea typeface="Gadugi" panose="020B0502040204020203" pitchFamily="34" charset="0"/>
              </a:rPr>
              <a:t>de la República de Colombia, (2009). La Ley 1314 de 2009. Recuperado de: http://www.ctcp.gov.co/_files/documents/DOC_CTCP_8P6QG_246.pdf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Congreso </a:t>
            </a:r>
            <a:r>
              <a:rPr lang="es-CO" sz="600" dirty="0">
                <a:latin typeface="Garamond" panose="02020404030301010803" pitchFamily="18" charset="0"/>
                <a:ea typeface="Gadugi" panose="020B0502040204020203" pitchFamily="34" charset="0"/>
              </a:rPr>
              <a:t>de la República de Colombia, (2011). La Ley 1474 de 2011. Recuperado de: http://www.anticorrupcion.gov.co/Documents/Publicaciones/estatuto-anticorrupcion-ley-1474-2011.pdf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Congreso </a:t>
            </a:r>
            <a:r>
              <a:rPr lang="es-CO" sz="600" dirty="0">
                <a:latin typeface="Garamond" panose="02020404030301010803" pitchFamily="18" charset="0"/>
                <a:ea typeface="Gadugi" panose="020B0502040204020203" pitchFamily="34" charset="0"/>
              </a:rPr>
              <a:t>de la República de Colombia, (2015). Decreto Único Reglamentario 2420 de 2015. Recuperado de: http://www.mincit.gov.co/loader.php?lServicio=Documentos&amp;lFuncion=verPdf&amp;id=79561&amp;name=DECRETO_2420_DE_2015.pdf&amp;prefijo=file</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Congreso </a:t>
            </a:r>
            <a:r>
              <a:rPr lang="es-CO" sz="600" dirty="0">
                <a:latin typeface="Garamond" panose="02020404030301010803" pitchFamily="18" charset="0"/>
                <a:ea typeface="Gadugi" panose="020B0502040204020203" pitchFamily="34" charset="0"/>
              </a:rPr>
              <a:t>de la República de Colombia, (2015). Decreto Único Reglamentario 2496 de 2015. Recuperado de: http://www.mincit.gov.co/loader.php?lServicio=Documentos&amp;lFuncion=verPdf&amp;id=79562&amp;name=DECRETO_2496_DE_2015.pdf&amp;prefijo=file</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Departamento </a:t>
            </a:r>
            <a:r>
              <a:rPr lang="es-CO" sz="600" dirty="0">
                <a:latin typeface="Garamond" panose="02020404030301010803" pitchFamily="18" charset="0"/>
                <a:ea typeface="Gadugi" panose="020B0502040204020203" pitchFamily="34" charset="0"/>
              </a:rPr>
              <a:t>Administrativo de la Función Pública, (2014). Manual Técnico del Modelo Estándar de Control Interno para el Estado Colombiano - MECI 2014. Bogotá, D.C., Colombia. Recuperado de: http://www.funcionpublica.gov.co/documents/418537/506911/Manual+T%C3%A9cnico+del+Modelo+Est%C3%A1ndar+de+Control+Interno+para+el+Estado+Colombiano+MECI+2014/065a3838-cc9f-4eeb-a308-21b2a7a040bd</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Departamento </a:t>
            </a:r>
            <a:r>
              <a:rPr lang="es-CO" sz="600" dirty="0">
                <a:latin typeface="Garamond" panose="02020404030301010803" pitchFamily="18" charset="0"/>
                <a:ea typeface="Gadugi" panose="020B0502040204020203" pitchFamily="34" charset="0"/>
              </a:rPr>
              <a:t>Nacional de Planeación – DNP,  (2014). La Infraestructura en el Plan Nacional de Desarrollo 2014 -2018. Recuperado de: https://colaboracion.dnp.gov.co/CDT/Transporte%20Vas%20Comunicaciones%20Energa%20Minera/Infraestructura%20en%20el%20Plan%20Nacional%20de%20Desarrollo%202014-%202018.pdf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Díaz</a:t>
            </a:r>
            <a:r>
              <a:rPr lang="es-CO" sz="600" dirty="0">
                <a:latin typeface="Garamond" panose="02020404030301010803" pitchFamily="18" charset="0"/>
                <a:ea typeface="Gadugi" panose="020B0502040204020203" pitchFamily="34" charset="0"/>
              </a:rPr>
              <a:t>, D. (2015). Efectos de la implementación de los estándares internacionales de información financiera y de auditoria en el ejercicio del revisor fiscal en Colombia - Fase I. Recuperado de: http://www.unilibre.edu.co/bogota/pdfs/2016/4sin/B45.pdf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Diz</a:t>
            </a:r>
            <a:r>
              <a:rPr lang="es-CO" sz="600" dirty="0">
                <a:latin typeface="Garamond" panose="02020404030301010803" pitchFamily="18" charset="0"/>
                <a:ea typeface="Gadugi" panose="020B0502040204020203" pitchFamily="34" charset="0"/>
              </a:rPr>
              <a:t>, E., (2015). Teoría del riesgo. Cuarta Edición. Ecoe Ediciones. Bogotá, Colombia.</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El </a:t>
            </a:r>
            <a:r>
              <a:rPr lang="es-CO" sz="600" dirty="0">
                <a:latin typeface="Garamond" panose="02020404030301010803" pitchFamily="18" charset="0"/>
                <a:ea typeface="Gadugi" panose="020B0502040204020203" pitchFamily="34" charset="0"/>
              </a:rPr>
              <a:t>Tiempo, (1999). En qué consiste el escándalo Dragacol. Recuperado de: http://www.eltiempo.com/archivo/documento/MAM-954589</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El </a:t>
            </a:r>
            <a:r>
              <a:rPr lang="es-CO" sz="600" dirty="0">
                <a:latin typeface="Garamond" panose="02020404030301010803" pitchFamily="18" charset="0"/>
                <a:ea typeface="Gadugi" panose="020B0502040204020203" pitchFamily="34" charset="0"/>
              </a:rPr>
              <a:t>Tiempo, (2017). Gran mayoría de entidades públicas están en alto riesgo de corrupción. Recuperado de: http://www.eltiempo.com/politica/partidos-politicos/informe-de-2017-de-transparencia-por-colombia-sobre-la-corrupcion-81676</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Estupiñán</a:t>
            </a:r>
            <a:r>
              <a:rPr lang="es-CO" sz="600" dirty="0">
                <a:latin typeface="Garamond" panose="02020404030301010803" pitchFamily="18" charset="0"/>
                <a:ea typeface="Gadugi" panose="020B0502040204020203" pitchFamily="34" charset="0"/>
              </a:rPr>
              <a:t>, R. (2015). Control Interno y Fraudes con base en los ciclos transaccionales Análisis de Informe COSO I, II y III. Tercera Edición. Ecoe Ediciones. Bogotá, Colombia.</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García </a:t>
            </a:r>
            <a:r>
              <a:rPr lang="es-CO" sz="600" dirty="0">
                <a:latin typeface="Garamond" panose="02020404030301010803" pitchFamily="18" charset="0"/>
                <a:ea typeface="Gadugi" panose="020B0502040204020203" pitchFamily="34" charset="0"/>
              </a:rPr>
              <a:t>C., Rodríguez D. y Ruiz J. (2016). La auditoría y su control de calidad: Una mirada desde las normas de aseguramiento de la información, en Colombia. Revista de Investigaciones Contexto - Universidad La Gran Colombia. Recuperado de: http://revistas.ugca.edu.co/index.php/contexto/article/view/652/1016</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Guevara</a:t>
            </a:r>
            <a:r>
              <a:rPr lang="es-CO" sz="600" dirty="0">
                <a:latin typeface="Garamond" panose="02020404030301010803" pitchFamily="18" charset="0"/>
                <a:ea typeface="Gadugi" panose="020B0502040204020203" pitchFamily="34" charset="0"/>
              </a:rPr>
              <a:t>, J., Ochoa, L. y Zamarra, J., (2011). ¿Cuál ha sido la responsabilidad de la Auditoría en los escándalos financieros? Universidad de Antioquia, Medellín, Colombia. Recuperado de: https://aprendeenlinea.udea.edu.co/revistas/index.php/cont/article/view/14632/12788</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Granda</a:t>
            </a:r>
            <a:r>
              <a:rPr lang="es-CO" sz="600" dirty="0">
                <a:latin typeface="Garamond" panose="02020404030301010803" pitchFamily="18" charset="0"/>
                <a:ea typeface="Gadugi" panose="020B0502040204020203" pitchFamily="34" charset="0"/>
              </a:rPr>
              <a:t>, R. (2011). Manual de Control Interno Sector Público – Privado y Solidario. Tercera Edición. Grupo Editoral Nueva Legislación.</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Legis</a:t>
            </a:r>
            <a:r>
              <a:rPr lang="es-CO" sz="600" dirty="0">
                <a:latin typeface="Garamond" panose="02020404030301010803" pitchFamily="18" charset="0"/>
                <a:ea typeface="Gadugi" panose="020B0502040204020203" pitchFamily="34" charset="0"/>
              </a:rPr>
              <a:t>, (2017). Primeras decisiones de la Fiscalía en caso Reficar: Identificado peculado por más de $610.000 millones. Revista Legis. Bogotá, Colombia. Recuperado de: http://www.legisaldia.com/BancoMedios/Archivos/comunicado-casoreficar-17.pdf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Leuro</a:t>
            </a:r>
            <a:r>
              <a:rPr lang="es-CO" sz="600" dirty="0">
                <a:latin typeface="Garamond" panose="02020404030301010803" pitchFamily="18" charset="0"/>
                <a:ea typeface="Gadugi" panose="020B0502040204020203" pitchFamily="34" charset="0"/>
              </a:rPr>
              <a:t>, A. (2014). El riesgo empresarial y su relación con las Normas Internacionales de Auditoria y Aseguramiento. Revista Civilizar de Empresa y Economía - Universidad Sergio Arboleda. Recuperado de: http://revistas.usergioarboleda.edu.co/index.php/ceye/article/download/267/227</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Martínez</a:t>
            </a:r>
            <a:r>
              <a:rPr lang="es-CO" sz="600" dirty="0">
                <a:latin typeface="Garamond" panose="02020404030301010803" pitchFamily="18" charset="0"/>
                <a:ea typeface="Gadugi" panose="020B0502040204020203" pitchFamily="34" charset="0"/>
              </a:rPr>
              <a:t>, E. y Ramírez, J. (2006). La corrupción en la contratación estatal colombiana una aproximación desde el neoinstitucionalismo. Reflexión Política, vol. 8, núm. 15, junio, 2006, pp. 148-162. Universidad Autónoma de Bucaramanga, Colombia. Recuperado de: http://revistasnew.unab.edu.co/index.php/reflexion/article/viewFile/1081/987</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Ministerio </a:t>
            </a:r>
            <a:r>
              <a:rPr lang="es-CO" sz="600" dirty="0">
                <a:latin typeface="Garamond" panose="02020404030301010803" pitchFamily="18" charset="0"/>
                <a:ea typeface="Gadugi" panose="020B0502040204020203" pitchFamily="34" charset="0"/>
              </a:rPr>
              <a:t>de Hacienda y Crédito Público, (2011). Documento Conpes 3714 de 2011. Recuperado de: https://www.colombiacompra.gov.co/sites/default/files/normativas/conpes3714.pdf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Moncayo</a:t>
            </a:r>
            <a:r>
              <a:rPr lang="es-CO" sz="600" dirty="0">
                <a:latin typeface="Garamond" panose="02020404030301010803" pitchFamily="18" charset="0"/>
                <a:ea typeface="Gadugi" panose="020B0502040204020203" pitchFamily="34" charset="0"/>
              </a:rPr>
              <a:t>, C. (2016). La implementación de las Normas Internacionales de Auditoría – NIA en el 2016. Instituto Nacional de Contadores Públicos Colombia. Recuperado de: https://www.incp.org.co/la-implementacion-de-las-normas-internacionales-de-auditoria-nia-en-el-2016/</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Moya</a:t>
            </a:r>
            <a:r>
              <a:rPr lang="es-CO" sz="600" dirty="0">
                <a:latin typeface="Garamond" panose="02020404030301010803" pitchFamily="18" charset="0"/>
                <a:ea typeface="Gadugi" panose="020B0502040204020203" pitchFamily="34" charset="0"/>
              </a:rPr>
              <a:t>, L. (2015). Lo que debemos aclarar en la aplicación de las NAI en Colombia. Comunidad Contable – Legis. Recuperado de: http://www.comunidadcontable.com/BancoConocimiento/Articulos/lo-que-debemos-aclarar-en-la-aplicacion-de-las-nai-en-colombia.asp</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Politécnico </a:t>
            </a:r>
            <a:r>
              <a:rPr lang="es-CO" sz="600" dirty="0">
                <a:latin typeface="Garamond" panose="02020404030301010803" pitchFamily="18" charset="0"/>
                <a:ea typeface="Gadugi" panose="020B0502040204020203" pitchFamily="34" charset="0"/>
              </a:rPr>
              <a:t>de Colombia, (2015). Responsabilidad de los servidores públicos e interventoría. Diplomado de Contratación Estatal. Recuperado de: http://www.politécnicodecolombia.edu.co/</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Politécnico </a:t>
            </a:r>
            <a:r>
              <a:rPr lang="es-CO" sz="600" dirty="0">
                <a:latin typeface="Garamond" panose="02020404030301010803" pitchFamily="18" charset="0"/>
                <a:ea typeface="Gadugi" panose="020B0502040204020203" pitchFamily="34" charset="0"/>
              </a:rPr>
              <a:t>de Colombia, (2016). Contratación estatal - Proceso de selección contractual. Diplomado de Contratación Estatal. Recuperado de: http://www.politécnicodecolombia.edu.co/</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Ramírez</a:t>
            </a:r>
            <a:r>
              <a:rPr lang="es-CO" sz="600" dirty="0">
                <a:latin typeface="Garamond" panose="02020404030301010803" pitchFamily="18" charset="0"/>
                <a:ea typeface="Gadugi" panose="020B0502040204020203" pitchFamily="34" charset="0"/>
              </a:rPr>
              <a:t>, J. (2015). Análisis de los efectos no financieros de la implementación de las NIIF: mirada a algunas experiencias internacionales - Una minirrevisión de literatura. Recuperado de: https://repository.javeriana.edu.co/bitstream/handle/10554/15742/RamirezPinzonJuanFelipe2015.pdf?sequence=1&amp;isAllowed=y</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Rincón</a:t>
            </a:r>
            <a:r>
              <a:rPr lang="es-CO" sz="600" dirty="0">
                <a:latin typeface="Garamond" panose="02020404030301010803" pitchFamily="18" charset="0"/>
                <a:ea typeface="Gadugi" panose="020B0502040204020203" pitchFamily="34" charset="0"/>
              </a:rPr>
              <a:t>, B. y Salomón, J. (2008). La aplicación de los principios de la contratación estatal a los pliegos de condiciones en el concurso de méritos. Universidad de la Sabana. Recuperado de: http://intellectum.unisabana.edu.co/bitstream/handle/10818/3681/132210.pdf?sequence=1</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Rodríguez</a:t>
            </a:r>
            <a:r>
              <a:rPr lang="es-CO" sz="600" dirty="0">
                <a:latin typeface="Garamond" panose="02020404030301010803" pitchFamily="18" charset="0"/>
                <a:ea typeface="Gadugi" panose="020B0502040204020203" pitchFamily="34" charset="0"/>
              </a:rPr>
              <a:t>, N. (2017). Análisis de los efectos en la responsabilidad ética de firmas de auditoría como dadores de fe pública: Caso Odebrecht. Recuperado de: http://repository.unimilitar.edu.co/bitstream/10654/16341/3/RodriguezHernandezNidyaFernanda2017.pdf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Romero</a:t>
            </a:r>
            <a:r>
              <a:rPr lang="es-CO" sz="600" dirty="0">
                <a:latin typeface="Garamond" panose="02020404030301010803" pitchFamily="18" charset="0"/>
                <a:ea typeface="Gadugi" panose="020B0502040204020203" pitchFamily="34" charset="0"/>
              </a:rPr>
              <a:t>, C. (2016). Odebrecht tenía una oficina para gestionar los sobornos en el Perú y en otros países. Diario La República. Recuperado de: https://larepublica.pe/politica/1001967-odebrecht-tenia-una-oficina-para-gestionar-los-sobornos-en-el-peru-y-en-otros-paises</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Semana</a:t>
            </a:r>
            <a:r>
              <a:rPr lang="es-CO" sz="600" dirty="0">
                <a:latin typeface="Garamond" panose="02020404030301010803" pitchFamily="18" charset="0"/>
                <a:ea typeface="Gadugi" panose="020B0502040204020203" pitchFamily="34" charset="0"/>
              </a:rPr>
              <a:t>, (2016). Foro: “Reficar: anatomía del escándalo”. Recuperado de: http://www.forossemana.com/cms_images/wp-content/uploads/2016/03/Conclusiones-Foro-Reficar.pdf</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Semana</a:t>
            </a:r>
            <a:r>
              <a:rPr lang="es-CO" sz="600" dirty="0">
                <a:latin typeface="Garamond" panose="02020404030301010803" pitchFamily="18" charset="0"/>
                <a:ea typeface="Gadugi" panose="020B0502040204020203" pitchFamily="34" charset="0"/>
              </a:rPr>
              <a:t>, (2017a). ¿En qué momento se acabó la ética en Colombia? Recuperado de: http://www.semana.com/nacion/articulo/seis-academicos-reflexionan-sobre-la-crisis-etica/531795</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Semana</a:t>
            </a:r>
            <a:r>
              <a:rPr lang="es-CO" sz="600" dirty="0">
                <a:latin typeface="Garamond" panose="02020404030301010803" pitchFamily="18" charset="0"/>
                <a:ea typeface="Gadugi" panose="020B0502040204020203" pitchFamily="34" charset="0"/>
              </a:rPr>
              <a:t>, (2017b). Lo que debe saber del escándalo de corrupción de Odebrecht. Recuperado de: http://www.semana.com/nacion/articulo/odebrecht-escandalo-de-corrupcion/513209</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Torrez</a:t>
            </a:r>
            <a:r>
              <a:rPr lang="es-CO" sz="600" dirty="0">
                <a:latin typeface="Garamond" panose="02020404030301010803" pitchFamily="18" charset="0"/>
                <a:ea typeface="Gadugi" panose="020B0502040204020203" pitchFamily="34" charset="0"/>
              </a:rPr>
              <a:t>, D. (2017). Contratación pública, competencia y corrupción: los efectos de los arreglos institucionales en la ejecución de megaproyectos de infraestructura en Colombia. Universidad De La Salle Colombia. Recuperado de: http://repository.lasalle.edu.co/bitstream/handle/10185/21307/10121071_2017.pdf?sequence=1</a:t>
            </a:r>
          </a:p>
          <a:p>
            <a:pPr marL="171450" indent="-171450" algn="just">
              <a:buFont typeface="Wingdings" panose="05000000000000000000" pitchFamily="2" charset="2"/>
              <a:buChar char="v"/>
            </a:pPr>
            <a:r>
              <a:rPr lang="es-CO" sz="600" dirty="0" smtClean="0">
                <a:latin typeface="Garamond" panose="02020404030301010803" pitchFamily="18" charset="0"/>
                <a:ea typeface="Gadugi" panose="020B0502040204020203" pitchFamily="34" charset="0"/>
              </a:rPr>
              <a:t>Valencia </a:t>
            </a:r>
            <a:r>
              <a:rPr lang="es-CO" sz="600" dirty="0">
                <a:latin typeface="Garamond" panose="02020404030301010803" pitchFamily="18" charset="0"/>
                <a:ea typeface="Gadugi" panose="020B0502040204020203" pitchFamily="34" charset="0"/>
              </a:rPr>
              <a:t>F. (2015). La Auditoría Continua, una herramienta para la modernización de la función de auditoría en las organizaciones y su aplicación en el Control Fiscal Colombiano. Recuperado de: http://www.bdigital.unal.edu.co/50332/1/10280374.2015.pdf</a:t>
            </a:r>
          </a:p>
        </p:txBody>
      </p:sp>
    </p:spTree>
    <p:extLst>
      <p:ext uri="{BB962C8B-B14F-4D97-AF65-F5344CB8AC3E}">
        <p14:creationId xmlns:p14="http://schemas.microsoft.com/office/powerpoint/2010/main" val="1465075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478467" y="0"/>
            <a:ext cx="4878774" cy="872359"/>
          </a:xfrm>
        </p:spPr>
        <p:txBody>
          <a:bodyPr>
            <a:normAutofit/>
          </a:bodyPr>
          <a:lstStyle/>
          <a:p>
            <a:pPr algn="ctr"/>
            <a:r>
              <a:rPr lang="es-CO" sz="3800" b="1" dirty="0" smtClean="0">
                <a:solidFill>
                  <a:schemeClr val="bg1"/>
                </a:solidFill>
                <a:latin typeface="Garamond" panose="02020404030301010803" pitchFamily="18" charset="0"/>
              </a:rPr>
              <a:t>PLANTEAMIENTO</a:t>
            </a:r>
            <a:endParaRPr lang="es-CO" sz="3800" b="1" dirty="0">
              <a:solidFill>
                <a:schemeClr val="bg1"/>
              </a:solidFill>
              <a:latin typeface="Garamond" panose="02020404030301010803" pitchFamily="18" charset="0"/>
            </a:endParaRPr>
          </a:p>
        </p:txBody>
      </p:sp>
      <p:sp>
        <p:nvSpPr>
          <p:cNvPr id="3" name="Marcador de contenido 2">
            <a:extLst>
              <a:ext uri="{FF2B5EF4-FFF2-40B4-BE49-F238E27FC236}">
                <a16:creationId xmlns:a16="http://schemas.microsoft.com/office/drawing/2014/main" xmlns="" id="{72013130-6FC4-4031-B37D-BC34BD473C35}"/>
              </a:ext>
            </a:extLst>
          </p:cNvPr>
          <p:cNvSpPr>
            <a:spLocks noGrp="1"/>
          </p:cNvSpPr>
          <p:nvPr>
            <p:ph idx="1"/>
          </p:nvPr>
        </p:nvSpPr>
        <p:spPr>
          <a:xfrm>
            <a:off x="210065" y="1190788"/>
            <a:ext cx="8305285" cy="5407720"/>
          </a:xfrm>
        </p:spPr>
        <p:txBody>
          <a:bodyPr>
            <a:normAutofit fontScale="62500" lnSpcReduction="20000"/>
          </a:bodyPr>
          <a:lstStyle/>
          <a:p>
            <a:pPr algn="just">
              <a:buFont typeface="+mj-lt"/>
              <a:buAutoNum type="arabicPeriod"/>
            </a:pPr>
            <a:r>
              <a:rPr lang="es-CO" sz="3400" dirty="0">
                <a:solidFill>
                  <a:schemeClr val="dk2"/>
                </a:solidFill>
                <a:latin typeface="Garamond" panose="02020404030301010803" pitchFamily="18" charset="0"/>
                <a:ea typeface="Arial"/>
                <a:cs typeface="Times New Roman" panose="02020603050405020304" pitchFamily="18" charset="0"/>
                <a:sym typeface="Arial"/>
              </a:rPr>
              <a:t>Auditoría: Actividad de control, por desconfianza y necesidad de seguridad (García, Rodríguez y Ruiz, 2016).</a:t>
            </a:r>
          </a:p>
          <a:p>
            <a:pPr algn="just">
              <a:buFont typeface="+mj-lt"/>
              <a:buAutoNum type="arabicPeriod"/>
            </a:pPr>
            <a:r>
              <a:rPr lang="es-CO" sz="3400" dirty="0">
                <a:solidFill>
                  <a:schemeClr val="dk2"/>
                </a:solidFill>
                <a:latin typeface="Garamond" panose="02020404030301010803" pitchFamily="18" charset="0"/>
                <a:ea typeface="Arial"/>
                <a:cs typeface="Times New Roman" panose="02020603050405020304" pitchFamily="18" charset="0"/>
                <a:sym typeface="Arial"/>
              </a:rPr>
              <a:t>La Ley 43 de 1990 (guía general auditoría).</a:t>
            </a:r>
          </a:p>
          <a:p>
            <a:pPr algn="just">
              <a:buFont typeface="+mj-lt"/>
              <a:buAutoNum type="arabicPeriod"/>
            </a:pPr>
            <a:r>
              <a:rPr lang="es-CO" sz="3400" dirty="0">
                <a:solidFill>
                  <a:schemeClr val="dk2"/>
                </a:solidFill>
                <a:latin typeface="Garamond" panose="02020404030301010803" pitchFamily="18" charset="0"/>
                <a:ea typeface="Arial"/>
                <a:cs typeface="Times New Roman" panose="02020603050405020304" pitchFamily="18" charset="0"/>
                <a:sym typeface="Arial"/>
              </a:rPr>
              <a:t>Ley 1314 de 2009 (convergencia norma internacional).</a:t>
            </a:r>
          </a:p>
          <a:p>
            <a:pPr algn="just">
              <a:buFont typeface="+mj-lt"/>
              <a:buAutoNum type="arabicPeriod"/>
            </a:pPr>
            <a:r>
              <a:rPr lang="es-CO" sz="3400" dirty="0">
                <a:solidFill>
                  <a:schemeClr val="dk2"/>
                </a:solidFill>
                <a:latin typeface="Garamond" panose="02020404030301010803" pitchFamily="18" charset="0"/>
                <a:ea typeface="Arial"/>
                <a:cs typeface="Times New Roman" panose="02020603050405020304" pitchFamily="18" charset="0"/>
                <a:sym typeface="Arial"/>
              </a:rPr>
              <a:t>Estándares de auditoría en la ley colombiana no está acorde con exigencias internacionales (CTCP, 2014).</a:t>
            </a:r>
          </a:p>
          <a:p>
            <a:pPr algn="just">
              <a:buFont typeface="+mj-lt"/>
              <a:buAutoNum type="arabicPeriod"/>
            </a:pPr>
            <a:r>
              <a:rPr lang="es-CO" sz="3400" dirty="0">
                <a:solidFill>
                  <a:schemeClr val="dk2"/>
                </a:solidFill>
                <a:latin typeface="Garamond" panose="02020404030301010803" pitchFamily="18" charset="0"/>
                <a:ea typeface="Arial"/>
                <a:cs typeface="Times New Roman" panose="02020603050405020304" pitchFamily="18" charset="0"/>
                <a:sym typeface="Arial"/>
              </a:rPr>
              <a:t>Afectación Pymes (El Heraldo, 2014).</a:t>
            </a:r>
          </a:p>
          <a:p>
            <a:pPr algn="just">
              <a:buFont typeface="+mj-lt"/>
              <a:buAutoNum type="arabicPeriod"/>
            </a:pPr>
            <a:r>
              <a:rPr lang="es-CO" sz="3400" dirty="0">
                <a:solidFill>
                  <a:schemeClr val="dk2"/>
                </a:solidFill>
                <a:latin typeface="Garamond" panose="02020404030301010803" pitchFamily="18" charset="0"/>
                <a:ea typeface="Arial"/>
                <a:cs typeface="Times New Roman" panose="02020603050405020304" pitchFamily="18" charset="0"/>
                <a:sym typeface="Arial"/>
              </a:rPr>
              <a:t>Fortalecimiento profesión (Leudo, 2014).</a:t>
            </a:r>
          </a:p>
          <a:p>
            <a:pPr algn="just">
              <a:buFont typeface="+mj-lt"/>
              <a:buAutoNum type="arabicPeriod" startAt="7"/>
            </a:pPr>
            <a:r>
              <a:rPr lang="es-CO" sz="3400" dirty="0">
                <a:solidFill>
                  <a:schemeClr val="dk2"/>
                </a:solidFill>
                <a:latin typeface="Garamond" panose="02020404030301010803" pitchFamily="18" charset="0"/>
                <a:ea typeface="Arial"/>
                <a:cs typeface="Times New Roman" panose="02020603050405020304" pitchFamily="18" charset="0"/>
                <a:sym typeface="Arial"/>
              </a:rPr>
              <a:t>Globalización, deuda, crecimiento (Ramírez, 2015).</a:t>
            </a:r>
          </a:p>
          <a:p>
            <a:pPr algn="just">
              <a:buFont typeface="+mj-lt"/>
              <a:buAutoNum type="arabicPeriod" startAt="7"/>
            </a:pPr>
            <a:r>
              <a:rPr lang="es-CO" sz="3400" dirty="0">
                <a:solidFill>
                  <a:schemeClr val="dk2"/>
                </a:solidFill>
                <a:latin typeface="Garamond" panose="02020404030301010803" pitchFamily="18" charset="0"/>
                <a:ea typeface="Arial"/>
                <a:cs typeface="Times New Roman" panose="02020603050405020304" pitchFamily="18" charset="0"/>
                <a:sym typeface="Arial"/>
              </a:rPr>
              <a:t>Auditoría instrumento esencial (Valencia, 2015).</a:t>
            </a:r>
          </a:p>
          <a:p>
            <a:pPr algn="just">
              <a:buFont typeface="+mj-lt"/>
              <a:buAutoNum type="arabicPeriod" startAt="7"/>
            </a:pPr>
            <a:r>
              <a:rPr lang="es-CO" sz="3400" dirty="0">
                <a:solidFill>
                  <a:schemeClr val="dk2"/>
                </a:solidFill>
                <a:latin typeface="Garamond" panose="02020404030301010803" pitchFamily="18" charset="0"/>
                <a:ea typeface="Arial"/>
                <a:cs typeface="Times New Roman" panose="02020603050405020304" pitchFamily="18" charset="0"/>
                <a:sym typeface="Arial"/>
              </a:rPr>
              <a:t>Escándalos que evidencia ausencia de control (Díaz, 2015)</a:t>
            </a:r>
          </a:p>
          <a:p>
            <a:pPr algn="just">
              <a:buFont typeface="+mj-lt"/>
              <a:buAutoNum type="arabicPeriod" startAt="7"/>
            </a:pPr>
            <a:r>
              <a:rPr lang="es-CO" sz="3400" dirty="0">
                <a:solidFill>
                  <a:schemeClr val="dk2"/>
                </a:solidFill>
                <a:latin typeface="Garamond" panose="02020404030301010803" pitchFamily="18" charset="0"/>
                <a:ea typeface="Arial"/>
                <a:cs typeface="Times New Roman" panose="02020603050405020304" pitchFamily="18" charset="0"/>
                <a:sym typeface="Arial"/>
              </a:rPr>
              <a:t>¿Teoría verdadera crecimiento? (ANDI, 2014) y (ANDI, 2016).</a:t>
            </a:r>
          </a:p>
          <a:p>
            <a:pPr algn="just">
              <a:buFont typeface="+mj-lt"/>
              <a:buAutoNum type="arabicPeriod" startAt="7"/>
            </a:pPr>
            <a:r>
              <a:rPr lang="es-CO" sz="3400" dirty="0">
                <a:solidFill>
                  <a:schemeClr val="dk2"/>
                </a:solidFill>
                <a:latin typeface="Garamond" panose="02020404030301010803" pitchFamily="18" charset="0"/>
                <a:ea typeface="Arial"/>
                <a:cs typeface="Times New Roman" panose="02020603050405020304" pitchFamily="18" charset="0"/>
                <a:sym typeface="Arial"/>
              </a:rPr>
              <a:t>Falencias de control, corrupción (El Tiempo, 2017).</a:t>
            </a:r>
          </a:p>
          <a:p>
            <a:pPr algn="just">
              <a:buFont typeface="+mj-lt"/>
              <a:buAutoNum type="arabicPeriod" startAt="7"/>
            </a:pPr>
            <a:r>
              <a:rPr lang="es-CO" sz="3400" dirty="0">
                <a:solidFill>
                  <a:schemeClr val="dk2"/>
                </a:solidFill>
                <a:latin typeface="Garamond" panose="02020404030301010803" pitchFamily="18" charset="0"/>
                <a:ea typeface="Arial"/>
                <a:cs typeface="Times New Roman" panose="02020603050405020304" pitchFamily="18" charset="0"/>
                <a:sym typeface="Arial"/>
              </a:rPr>
              <a:t>Falla la ética en Colombia (Semana, 2017).</a:t>
            </a:r>
          </a:p>
          <a:p>
            <a:pPr algn="just">
              <a:buFont typeface="+mj-lt"/>
              <a:buAutoNum type="arabicPeriod" startAt="7"/>
            </a:pPr>
            <a:r>
              <a:rPr lang="es-CO" sz="3400" dirty="0">
                <a:solidFill>
                  <a:schemeClr val="dk2"/>
                </a:solidFill>
                <a:latin typeface="Garamond" panose="02020404030301010803" pitchFamily="18" charset="0"/>
                <a:ea typeface="Arial"/>
                <a:cs typeface="Times New Roman" panose="02020603050405020304" pitchFamily="18" charset="0"/>
                <a:sym typeface="Arial"/>
              </a:rPr>
              <a:t>Odebrecht presenta un gran escándalo de corrupción en el país, debido a pagos millonarios en calidad de sobornos (Rodríguez, 2017).</a:t>
            </a:r>
          </a:p>
          <a:p>
            <a:pPr marL="0" indent="0">
              <a:buNone/>
            </a:pPr>
            <a:endParaRPr lang="es-CO" dirty="0"/>
          </a:p>
        </p:txBody>
      </p:sp>
      <p:pic>
        <p:nvPicPr>
          <p:cNvPr id="4" name="Picture 2" descr="Resultado de imagen para auditori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59" r="9287" b="8572"/>
          <a:stretch/>
        </p:blipFill>
        <p:spPr bwMode="auto">
          <a:xfrm>
            <a:off x="6912319" y="2906973"/>
            <a:ext cx="2086277" cy="191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158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478467" y="0"/>
            <a:ext cx="4878774" cy="872359"/>
          </a:xfrm>
        </p:spPr>
        <p:txBody>
          <a:bodyPr/>
          <a:lstStyle/>
          <a:p>
            <a:pPr algn="ctr"/>
            <a:r>
              <a:rPr lang="es-CO" b="1" dirty="0" smtClean="0">
                <a:solidFill>
                  <a:schemeClr val="bg1"/>
                </a:solidFill>
                <a:latin typeface="Garamond" panose="02020404030301010803" pitchFamily="18" charset="0"/>
              </a:rPr>
              <a:t>OBJETIVOS </a:t>
            </a:r>
            <a:endParaRPr lang="es-CO" b="1" dirty="0">
              <a:solidFill>
                <a:schemeClr val="bg1"/>
              </a:solidFill>
              <a:latin typeface="Garamond" panose="02020404030301010803" pitchFamily="18" charset="0"/>
            </a:endParaRPr>
          </a:p>
        </p:txBody>
      </p:sp>
      <p:sp>
        <p:nvSpPr>
          <p:cNvPr id="3" name="Shape 32"/>
          <p:cNvSpPr txBox="1">
            <a:spLocks/>
          </p:cNvSpPr>
          <p:nvPr/>
        </p:nvSpPr>
        <p:spPr>
          <a:xfrm>
            <a:off x="467791" y="1284120"/>
            <a:ext cx="8184889" cy="1390838"/>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36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6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6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6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6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36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36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36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3600" b="0" i="0" u="none" strike="noStrike" cap="none">
                <a:solidFill>
                  <a:schemeClr val="dk2"/>
                </a:solidFill>
                <a:latin typeface="Arial"/>
                <a:ea typeface="Arial"/>
                <a:cs typeface="Arial"/>
                <a:sym typeface="Arial"/>
              </a:defRPr>
            </a:lvl9pPr>
          </a:lstStyle>
          <a:p>
            <a:pPr algn="just"/>
            <a:r>
              <a:rPr lang="es-CO" sz="2800" b="1" dirty="0" smtClean="0">
                <a:latin typeface="Garamond" panose="02020404030301010803" pitchFamily="18" charset="0"/>
              </a:rPr>
              <a:t>General: </a:t>
            </a:r>
            <a:r>
              <a:rPr lang="es-CO" sz="2400" dirty="0" smtClean="0">
                <a:latin typeface="Garamond" panose="02020404030301010803" pitchFamily="18" charset="0"/>
              </a:rPr>
              <a:t>Analizar el </a:t>
            </a:r>
            <a:r>
              <a:rPr lang="es-CO" sz="2400" dirty="0">
                <a:latin typeface="Garamond" panose="02020404030301010803" pitchFamily="18" charset="0"/>
              </a:rPr>
              <a:t>proceso de contratación estatal con la problemática de la corrupción a la luz de los modelos de auditoria en estándares internacionales.</a:t>
            </a:r>
            <a:endParaRPr lang="es" sz="2400" b="1" dirty="0">
              <a:latin typeface="Garamond" panose="02020404030301010803" pitchFamily="18" charset="0"/>
              <a:cs typeface="Times New Roman" panose="02020603050405020304" pitchFamily="18" charset="0"/>
            </a:endParaRPr>
          </a:p>
        </p:txBody>
      </p:sp>
      <p:sp>
        <p:nvSpPr>
          <p:cNvPr id="4" name="Shape 32"/>
          <p:cNvSpPr txBox="1">
            <a:spLocks/>
          </p:cNvSpPr>
          <p:nvPr/>
        </p:nvSpPr>
        <p:spPr>
          <a:xfrm>
            <a:off x="511007" y="3261808"/>
            <a:ext cx="8184889" cy="298886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36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6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6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6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6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36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36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36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3600" b="0" i="0" u="none" strike="noStrike" cap="none">
                <a:solidFill>
                  <a:schemeClr val="dk2"/>
                </a:solidFill>
                <a:latin typeface="Arial"/>
                <a:ea typeface="Arial"/>
                <a:cs typeface="Arial"/>
                <a:sym typeface="Arial"/>
              </a:defRPr>
            </a:lvl9pPr>
          </a:lstStyle>
          <a:p>
            <a:pPr algn="just"/>
            <a:r>
              <a:rPr lang="es-CO" sz="2800" b="1" dirty="0" smtClean="0">
                <a:latin typeface="Garamond" panose="02020404030301010803" pitchFamily="18" charset="0"/>
              </a:rPr>
              <a:t>Específicos:</a:t>
            </a:r>
          </a:p>
          <a:p>
            <a:pPr marL="457200" indent="-457200" algn="just">
              <a:buFont typeface="Wingdings" panose="05000000000000000000" pitchFamily="2" charset="2"/>
              <a:buChar char="v"/>
            </a:pPr>
            <a:r>
              <a:rPr lang="es-CO" sz="2400" dirty="0">
                <a:latin typeface="Garamond" panose="02020404030301010803" pitchFamily="18" charset="0"/>
                <a:cs typeface="Times New Roman" panose="02020603050405020304" pitchFamily="18" charset="0"/>
              </a:rPr>
              <a:t>Sintetizar la literatura académica sobre los modelos de auditoría en Colombia (Temático).</a:t>
            </a:r>
          </a:p>
          <a:p>
            <a:pPr marL="457200" indent="-457200" algn="just">
              <a:buFont typeface="Wingdings" panose="05000000000000000000" pitchFamily="2" charset="2"/>
              <a:buChar char="v"/>
            </a:pPr>
            <a:r>
              <a:rPr lang="es-CO" sz="2400" dirty="0">
                <a:latin typeface="Garamond" panose="02020404030301010803" pitchFamily="18" charset="0"/>
                <a:cs typeface="Times New Roman" panose="02020603050405020304" pitchFamily="18" charset="0"/>
              </a:rPr>
              <a:t>Contextualizar el proceso de contratación estatal en Colombia (Contextual).</a:t>
            </a:r>
          </a:p>
          <a:p>
            <a:pPr marL="457200" indent="-457200" algn="just">
              <a:buFont typeface="Wingdings" panose="05000000000000000000" pitchFamily="2" charset="2"/>
              <a:buChar char="v"/>
            </a:pPr>
            <a:r>
              <a:rPr lang="es-CO" sz="2400" dirty="0">
                <a:latin typeface="Garamond" panose="02020404030301010803" pitchFamily="18" charset="0"/>
                <a:cs typeface="Times New Roman" panose="02020603050405020304" pitchFamily="18" charset="0"/>
              </a:rPr>
              <a:t>Identificar los tipos de fraudes ocurridos en el sector público en los últimos años y que normas de auditoria internacional se debieron aplicar para mitigar el riesgo (Estudio de Caso</a:t>
            </a:r>
            <a:r>
              <a:rPr lang="es-CO" sz="2400" dirty="0" smtClean="0">
                <a:latin typeface="Garamond" panose="02020404030301010803" pitchFamily="18" charset="0"/>
                <a:cs typeface="Times New Roman" panose="02020603050405020304" pitchFamily="18" charset="0"/>
              </a:rPr>
              <a:t>).</a:t>
            </a:r>
            <a:endParaRPr lang="es-CO" sz="240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2344066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270235" y="0"/>
            <a:ext cx="5213132" cy="872359"/>
          </a:xfrm>
        </p:spPr>
        <p:txBody>
          <a:bodyPr>
            <a:normAutofit/>
          </a:bodyPr>
          <a:lstStyle/>
          <a:p>
            <a:pPr algn="ctr"/>
            <a:r>
              <a:rPr lang="es-CO" sz="4000" b="1" dirty="0" smtClean="0">
                <a:solidFill>
                  <a:schemeClr val="bg1"/>
                </a:solidFill>
                <a:latin typeface="Garamond" panose="02020404030301010803" pitchFamily="18" charset="0"/>
              </a:rPr>
              <a:t>METODOLOGÍA</a:t>
            </a:r>
            <a:endParaRPr lang="es-CO" sz="4000" b="1" dirty="0">
              <a:solidFill>
                <a:schemeClr val="bg1"/>
              </a:solidFill>
              <a:latin typeface="Garamond" panose="02020404030301010803" pitchFamily="18" charset="0"/>
            </a:endParaRPr>
          </a:p>
        </p:txBody>
      </p:sp>
      <p:sp>
        <p:nvSpPr>
          <p:cNvPr id="3" name="Shape 32"/>
          <p:cNvSpPr txBox="1">
            <a:spLocks/>
          </p:cNvSpPr>
          <p:nvPr/>
        </p:nvSpPr>
        <p:spPr>
          <a:xfrm>
            <a:off x="251768" y="1152326"/>
            <a:ext cx="5125450" cy="5371303"/>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36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6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6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6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6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36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36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36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3600" b="0" i="0" u="none" strike="noStrike" cap="none">
                <a:solidFill>
                  <a:schemeClr val="dk2"/>
                </a:solidFill>
                <a:latin typeface="Arial"/>
                <a:ea typeface="Arial"/>
                <a:cs typeface="Arial"/>
                <a:sym typeface="Arial"/>
              </a:defRPr>
            </a:lvl9pPr>
          </a:lstStyle>
          <a:p>
            <a:pPr marL="285750" indent="-285750" algn="just">
              <a:buFont typeface="Wingdings" panose="05000000000000000000" pitchFamily="2" charset="2"/>
              <a:buChar char="v"/>
            </a:pPr>
            <a:r>
              <a:rPr lang="es-CO" sz="2800" dirty="0">
                <a:latin typeface="Garamond" panose="02020404030301010803" pitchFamily="18" charset="0"/>
              </a:rPr>
              <a:t>Tipo cualitativa con </a:t>
            </a:r>
            <a:r>
              <a:rPr lang="es-CO" sz="2800" dirty="0" smtClean="0">
                <a:latin typeface="Garamond" panose="02020404030301010803" pitchFamily="18" charset="0"/>
              </a:rPr>
              <a:t>enfoque descriptivo.</a:t>
            </a:r>
          </a:p>
          <a:p>
            <a:pPr marL="285750" indent="-285750" algn="just">
              <a:buFont typeface="Wingdings" panose="05000000000000000000" pitchFamily="2" charset="2"/>
              <a:buChar char="v"/>
            </a:pPr>
            <a:r>
              <a:rPr lang="es-CO" sz="2800" dirty="0" smtClean="0">
                <a:latin typeface="Garamond" panose="02020404030301010803" pitchFamily="18" charset="0"/>
              </a:rPr>
              <a:t>Objeto de estudio: La corrupción y la contratación estatal, que serán abordadas a partir de la auditoría.</a:t>
            </a:r>
          </a:p>
          <a:p>
            <a:pPr marL="285750" indent="-285750" algn="just">
              <a:buFont typeface="Wingdings" panose="05000000000000000000" pitchFamily="2" charset="2"/>
              <a:buChar char="v"/>
            </a:pPr>
            <a:r>
              <a:rPr lang="es-CO" sz="2800" dirty="0">
                <a:latin typeface="Garamond" panose="02020404030301010803" pitchFamily="18" charset="0"/>
              </a:rPr>
              <a:t>Este análisis es preliminar y se </a:t>
            </a:r>
            <a:r>
              <a:rPr lang="es-CO" sz="2800" dirty="0" smtClean="0">
                <a:latin typeface="Garamond" panose="02020404030301010803" pitchFamily="18" charset="0"/>
              </a:rPr>
              <a:t>enfoca en </a:t>
            </a:r>
            <a:r>
              <a:rPr lang="es-CO" sz="2800" dirty="0">
                <a:latin typeface="Garamond" panose="02020404030301010803" pitchFamily="18" charset="0"/>
              </a:rPr>
              <a:t>la auditoría, el </a:t>
            </a:r>
            <a:r>
              <a:rPr lang="es-CO" sz="2800" dirty="0" smtClean="0">
                <a:latin typeface="Garamond" panose="02020404030301010803" pitchFamily="18" charset="0"/>
              </a:rPr>
              <a:t>control, </a:t>
            </a:r>
            <a:r>
              <a:rPr lang="es-CO" sz="2800" dirty="0">
                <a:latin typeface="Garamond" panose="02020404030301010803" pitchFamily="18" charset="0"/>
              </a:rPr>
              <a:t>la administración y la gestión pública </a:t>
            </a:r>
            <a:r>
              <a:rPr lang="es-CO" sz="2800" dirty="0" smtClean="0">
                <a:latin typeface="Garamond" panose="02020404030301010803" pitchFamily="18" charset="0"/>
              </a:rPr>
              <a:t>en la contratación estatal, </a:t>
            </a:r>
            <a:r>
              <a:rPr lang="es-CO" sz="2800" dirty="0">
                <a:latin typeface="Garamond" panose="02020404030301010803" pitchFamily="18" charset="0"/>
              </a:rPr>
              <a:t>más no incluirá auditoria forense.</a:t>
            </a:r>
            <a:endParaRPr lang="es-CO" sz="2800" dirty="0" smtClean="0">
              <a:latin typeface="Garamond" panose="02020404030301010803"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526" y="2657879"/>
            <a:ext cx="3370457" cy="217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174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478467" y="0"/>
            <a:ext cx="4878774" cy="872359"/>
          </a:xfrm>
        </p:spPr>
        <p:txBody>
          <a:bodyPr/>
          <a:lstStyle/>
          <a:p>
            <a:pPr algn="ctr"/>
            <a:r>
              <a:rPr lang="es-CO" sz="4000" b="1" dirty="0" smtClean="0">
                <a:solidFill>
                  <a:schemeClr val="bg1"/>
                </a:solidFill>
                <a:latin typeface="Garamond" panose="02020404030301010803" pitchFamily="18" charset="0"/>
              </a:rPr>
              <a:t>JUSTIFICACIÓN</a:t>
            </a:r>
            <a:endParaRPr lang="es-CO" sz="4000" b="1" dirty="0">
              <a:solidFill>
                <a:schemeClr val="bg1"/>
              </a:solidFill>
              <a:latin typeface="Garamond" panose="02020404030301010803" pitchFamily="18" charset="0"/>
            </a:endParaRPr>
          </a:p>
        </p:txBody>
      </p:sp>
      <p:sp>
        <p:nvSpPr>
          <p:cNvPr id="3" name="Shape 32"/>
          <p:cNvSpPr txBox="1">
            <a:spLocks/>
          </p:cNvSpPr>
          <p:nvPr/>
        </p:nvSpPr>
        <p:spPr>
          <a:xfrm>
            <a:off x="347304" y="1164202"/>
            <a:ext cx="8414560" cy="5263894"/>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None/>
              <a:defRPr sz="36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6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6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6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6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36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36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36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3600" b="0" i="0" u="none" strike="noStrike" cap="none">
                <a:solidFill>
                  <a:schemeClr val="dk2"/>
                </a:solidFill>
                <a:latin typeface="Arial"/>
                <a:ea typeface="Arial"/>
                <a:cs typeface="Arial"/>
                <a:sym typeface="Arial"/>
              </a:defRPr>
            </a:lvl9pPr>
          </a:lstStyle>
          <a:p>
            <a:pPr marL="342900" indent="-342900" algn="just">
              <a:buFont typeface="+mj-lt"/>
              <a:buAutoNum type="arabicPeriod"/>
            </a:pPr>
            <a:r>
              <a:rPr lang="es-CO" sz="2800" b="1" dirty="0">
                <a:latin typeface="Garamond" panose="02020404030301010803" pitchFamily="18" charset="0"/>
              </a:rPr>
              <a:t>Profesional:</a:t>
            </a:r>
            <a:r>
              <a:rPr lang="es-CO" sz="2800" dirty="0">
                <a:latin typeface="Garamond" panose="02020404030301010803" pitchFamily="18" charset="0"/>
              </a:rPr>
              <a:t> Desarrolla temáticas de aplicación de la Contaduría Pública como disciplina y profesión en Colombia. Partiendo de la teoría de las </a:t>
            </a:r>
            <a:r>
              <a:rPr lang="es-CO" sz="2800" dirty="0" smtClean="0">
                <a:latin typeface="Garamond" panose="02020404030301010803" pitchFamily="18" charset="0"/>
              </a:rPr>
              <a:t>NAI, MECI, COSO </a:t>
            </a:r>
            <a:r>
              <a:rPr lang="es-CO" sz="2800" dirty="0">
                <a:latin typeface="Garamond" panose="02020404030301010803" pitchFamily="18" charset="0"/>
              </a:rPr>
              <a:t>y llevarla a un contexto de la corrupción.</a:t>
            </a:r>
          </a:p>
          <a:p>
            <a:pPr marL="342900" indent="-342900" algn="just">
              <a:buFont typeface="+mj-lt"/>
              <a:buAutoNum type="arabicPeriod"/>
            </a:pPr>
            <a:r>
              <a:rPr lang="es-CO" sz="2800" b="1" dirty="0">
                <a:latin typeface="Garamond" panose="02020404030301010803" pitchFamily="18" charset="0"/>
              </a:rPr>
              <a:t>Institucional:</a:t>
            </a:r>
            <a:r>
              <a:rPr lang="es-CO" sz="2800" dirty="0">
                <a:latin typeface="Garamond" panose="02020404030301010803" pitchFamily="18" charset="0"/>
              </a:rPr>
              <a:t> La labor de servir en pro de entender los fenómenos y contextualizar la corrupción en Colombia desde la perspectiva teórica de la auditoría y tomar postura frente a ellos.</a:t>
            </a:r>
          </a:p>
          <a:p>
            <a:pPr marL="342900" indent="-342900" algn="just">
              <a:buFont typeface="+mj-lt"/>
              <a:buAutoNum type="arabicPeriod"/>
            </a:pPr>
            <a:r>
              <a:rPr lang="es-CO" sz="2800" b="1" dirty="0">
                <a:latin typeface="Garamond" panose="02020404030301010803" pitchFamily="18" charset="0"/>
              </a:rPr>
              <a:t>Personal:</a:t>
            </a:r>
            <a:r>
              <a:rPr lang="es-CO" sz="2800" dirty="0">
                <a:latin typeface="Garamond" panose="02020404030301010803" pitchFamily="18" charset="0"/>
              </a:rPr>
              <a:t> Aplicar los conocimientos contables </a:t>
            </a:r>
            <a:r>
              <a:rPr lang="es-CO" sz="2800" dirty="0" smtClean="0">
                <a:latin typeface="Garamond" panose="02020404030301010803" pitchFamily="18" charset="0"/>
              </a:rPr>
              <a:t>recibidos </a:t>
            </a:r>
            <a:r>
              <a:rPr lang="es-CO" sz="2800" dirty="0">
                <a:latin typeface="Garamond" panose="02020404030301010803" pitchFamily="18" charset="0"/>
              </a:rPr>
              <a:t>en la academia y obtener mejores herramientas que permitan analizar el contexto social a fin de desarrollar nuevas investigaciones o complementar las existentes</a:t>
            </a:r>
            <a:r>
              <a:rPr lang="es-CO" sz="2200" dirty="0" smtClean="0">
                <a:latin typeface="Garamond" panose="02020404030301010803" pitchFamily="18" charset="0"/>
              </a:rPr>
              <a:t>.</a:t>
            </a:r>
          </a:p>
        </p:txBody>
      </p:sp>
    </p:spTree>
    <p:extLst>
      <p:ext uri="{BB962C8B-B14F-4D97-AF65-F5344CB8AC3E}">
        <p14:creationId xmlns:p14="http://schemas.microsoft.com/office/powerpoint/2010/main" val="409977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478467" y="0"/>
            <a:ext cx="4878774" cy="872359"/>
          </a:xfrm>
        </p:spPr>
        <p:txBody>
          <a:bodyPr>
            <a:normAutofit/>
          </a:bodyPr>
          <a:lstStyle/>
          <a:p>
            <a:pPr algn="ctr"/>
            <a:r>
              <a:rPr lang="es-CO" sz="4000" b="1" dirty="0" smtClean="0">
                <a:solidFill>
                  <a:schemeClr val="bg1"/>
                </a:solidFill>
                <a:latin typeface="Garamond" panose="02020404030301010803" pitchFamily="18" charset="0"/>
              </a:rPr>
              <a:t>ANTECEDENTES</a:t>
            </a:r>
            <a:endParaRPr lang="es-CO" sz="4000" b="1" dirty="0">
              <a:solidFill>
                <a:schemeClr val="bg1"/>
              </a:solidFill>
              <a:latin typeface="Garamond" panose="02020404030301010803" pitchFamily="18" charset="0"/>
            </a:endParaRPr>
          </a:p>
        </p:txBody>
      </p:sp>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67862" y="1017672"/>
            <a:ext cx="7607398" cy="838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67862" y="1965270"/>
            <a:ext cx="7607398" cy="109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67862" y="3125700"/>
            <a:ext cx="7607398" cy="1569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67862" y="4763055"/>
            <a:ext cx="7607398" cy="1965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993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478467" y="0"/>
            <a:ext cx="4878774" cy="872359"/>
          </a:xfrm>
        </p:spPr>
        <p:txBody>
          <a:bodyPr>
            <a:normAutofit/>
          </a:bodyPr>
          <a:lstStyle/>
          <a:p>
            <a:pPr algn="ctr"/>
            <a:r>
              <a:rPr lang="es-CO" b="1" dirty="0" smtClean="0">
                <a:solidFill>
                  <a:schemeClr val="bg1"/>
                </a:solidFill>
                <a:latin typeface="Garamond" panose="02020404030301010803" pitchFamily="18" charset="0"/>
              </a:rPr>
              <a:t>MECI</a:t>
            </a:r>
            <a:endParaRPr lang="es-CO" b="1" dirty="0">
              <a:solidFill>
                <a:schemeClr val="bg1"/>
              </a:solidFill>
              <a:latin typeface="Garamond" panose="02020404030301010803" pitchFamily="18" charset="0"/>
            </a:endParaRPr>
          </a:p>
        </p:txBody>
      </p:sp>
      <p:pic>
        <p:nvPicPr>
          <p:cNvPr id="5" name="4 Imagen"/>
          <p:cNvPicPr/>
          <p:nvPr/>
        </p:nvPicPr>
        <p:blipFill rotWithShape="1">
          <a:blip r:embed="rId2" cstate="print">
            <a:extLst>
              <a:ext uri="{28A0092B-C50C-407E-A947-70E740481C1C}">
                <a14:useLocalDpi xmlns:a14="http://schemas.microsoft.com/office/drawing/2010/main"/>
              </a:ext>
            </a:extLst>
          </a:blip>
          <a:srcRect l="9172" t="11179" r="7597" b="10272"/>
          <a:stretch/>
        </p:blipFill>
        <p:spPr bwMode="auto">
          <a:xfrm>
            <a:off x="341193" y="1271390"/>
            <a:ext cx="8611737" cy="5061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6021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478467" y="27296"/>
            <a:ext cx="4878774" cy="872359"/>
          </a:xfrm>
        </p:spPr>
        <p:txBody>
          <a:bodyPr>
            <a:noAutofit/>
          </a:bodyPr>
          <a:lstStyle/>
          <a:p>
            <a:pPr algn="ctr"/>
            <a:r>
              <a:rPr lang="es-CO" sz="3800" b="1" dirty="0" smtClean="0">
                <a:solidFill>
                  <a:schemeClr val="bg1"/>
                </a:solidFill>
                <a:latin typeface="Garamond" panose="02020404030301010803" pitchFamily="18" charset="0"/>
              </a:rPr>
              <a:t>MÓDELO COSO Y NAI</a:t>
            </a:r>
            <a:endParaRPr lang="es-CO" sz="3800" b="1" dirty="0">
              <a:solidFill>
                <a:schemeClr val="bg1"/>
              </a:solidFill>
              <a:latin typeface="Garamond" panose="02020404030301010803" pitchFamily="18" charset="0"/>
            </a:endParaRPr>
          </a:p>
        </p:txBody>
      </p:sp>
      <p:pic>
        <p:nvPicPr>
          <p:cNvPr id="3" name="2 Imagen"/>
          <p:cNvPicPr/>
          <p:nvPr/>
        </p:nvPicPr>
        <p:blipFill rotWithShape="1">
          <a:blip r:embed="rId2" cstate="print">
            <a:extLst>
              <a:ext uri="{28A0092B-C50C-407E-A947-70E740481C1C}">
                <a14:useLocalDpi xmlns:a14="http://schemas.microsoft.com/office/drawing/2010/main"/>
              </a:ext>
            </a:extLst>
          </a:blip>
          <a:srcRect/>
          <a:stretch/>
        </p:blipFill>
        <p:spPr bwMode="auto">
          <a:xfrm>
            <a:off x="251767" y="1940539"/>
            <a:ext cx="4470357" cy="3573166"/>
          </a:xfrm>
          <a:prstGeom prst="rect">
            <a:avLst/>
          </a:prstGeom>
          <a:ln>
            <a:noFill/>
          </a:ln>
          <a:extLst>
            <a:ext uri="{53640926-AAD7-44D8-BBD7-CCE9431645EC}">
              <a14:shadowObscured xmlns:a14="http://schemas.microsoft.com/office/drawing/2010/main"/>
            </a:ext>
          </a:extLst>
        </p:spPr>
      </p:pic>
      <p:pic>
        <p:nvPicPr>
          <p:cNvPr id="4" name="3 Imagen"/>
          <p:cNvPicPr/>
          <p:nvPr/>
        </p:nvPicPr>
        <p:blipFill rotWithShape="1">
          <a:blip r:embed="rId3" cstate="screen">
            <a:extLst>
              <a:ext uri="{28A0092B-C50C-407E-A947-70E740481C1C}">
                <a14:useLocalDpi xmlns:a14="http://schemas.microsoft.com/office/drawing/2010/main"/>
              </a:ext>
            </a:extLst>
          </a:blip>
          <a:srcRect/>
          <a:stretch/>
        </p:blipFill>
        <p:spPr bwMode="auto">
          <a:xfrm>
            <a:off x="4913194" y="1241946"/>
            <a:ext cx="4230806" cy="49908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0915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661312" y="0"/>
            <a:ext cx="4067025" cy="872359"/>
          </a:xfrm>
        </p:spPr>
        <p:txBody>
          <a:bodyPr>
            <a:normAutofit fontScale="90000"/>
          </a:bodyPr>
          <a:lstStyle/>
          <a:p>
            <a:pPr algn="ctr"/>
            <a:r>
              <a:rPr lang="es-CO" sz="3800" b="1" dirty="0" smtClean="0">
                <a:solidFill>
                  <a:schemeClr val="bg1"/>
                </a:solidFill>
                <a:latin typeface="Garamond" panose="02020404030301010803" pitchFamily="18" charset="0"/>
              </a:rPr>
              <a:t>CONTRATACIÓN ESTATAL</a:t>
            </a:r>
            <a:endParaRPr lang="es-CO" sz="3800" b="1" dirty="0">
              <a:solidFill>
                <a:schemeClr val="bg1"/>
              </a:solidFill>
              <a:latin typeface="Garamond" panose="02020404030301010803" pitchFamily="18" charset="0"/>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452715" y="3357354"/>
            <a:ext cx="4296706" cy="2889611"/>
          </a:xfrm>
          <a:prstGeom prst="rect">
            <a:avLst/>
          </a:prstGeom>
          <a:noFill/>
          <a:ln>
            <a:noFill/>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583" y="1230119"/>
            <a:ext cx="7067683" cy="1813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0619" y="4322839"/>
            <a:ext cx="3746132" cy="874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117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TotalTime>
  <Words>2193</Words>
  <Application>Microsoft Office PowerPoint</Application>
  <PresentationFormat>Presentación en pantalla (4:3)</PresentationFormat>
  <Paragraphs>91</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ANÁLISIS DEL PROCESO DE CONTRATACIÓN ESTATAL CON LA PROBLEMÁTICA DE LA CORRUPCIÓN A LA LUZ DE LOS MODELOS DE AUDITORIA EN ESTÁNDARES INTERNACIONALES</vt:lpstr>
      <vt:lpstr>PLANTEAMIENTO</vt:lpstr>
      <vt:lpstr>OBJETIVOS </vt:lpstr>
      <vt:lpstr>METODOLOGÍA</vt:lpstr>
      <vt:lpstr>JUSTIFICACIÓN</vt:lpstr>
      <vt:lpstr>ANTECEDENTES</vt:lpstr>
      <vt:lpstr>MECI</vt:lpstr>
      <vt:lpstr>MÓDELO COSO Y NAI</vt:lpstr>
      <vt:lpstr>CONTRATACIÓN ESTATAL</vt:lpstr>
      <vt:lpstr>FRAUDES</vt:lpstr>
      <vt:lpstr>CONCLUSIONES</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Uniminuto</dc:creator>
  <cp:lastModifiedBy>Ronald Perez</cp:lastModifiedBy>
  <cp:revision>22</cp:revision>
  <dcterms:created xsi:type="dcterms:W3CDTF">2018-01-16T16:45:53Z</dcterms:created>
  <dcterms:modified xsi:type="dcterms:W3CDTF">2018-08-11T04:07:07Z</dcterms:modified>
</cp:coreProperties>
</file>