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804" y="-8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B90260-BFFA-4763-8725-FDD47E924E58}"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s-CO"/>
        </a:p>
      </dgm:t>
    </dgm:pt>
    <dgm:pt modelId="{1BEF4018-D1D7-490B-A177-A5B81A6B2069}">
      <dgm:prSet phldrT="[Texto]"/>
      <dgm:spPr>
        <a:solidFill>
          <a:srgbClr val="FFFF00">
            <a:alpha val="50000"/>
          </a:srgbClr>
        </a:solidFill>
      </dgm:spPr>
      <dgm:t>
        <a:bodyPr/>
        <a:lstStyle/>
        <a:p>
          <a:r>
            <a:rPr lang="es-CO" dirty="0" smtClean="0"/>
            <a:t>Cierre Contable Anual</a:t>
          </a:r>
          <a:endParaRPr lang="es-CO" dirty="0"/>
        </a:p>
      </dgm:t>
    </dgm:pt>
    <dgm:pt modelId="{9BA3ED40-9EEC-4A49-B9FA-6694D6991DFD}" type="parTrans" cxnId="{1B10A43A-1B38-4D80-95A5-F696E59D37A8}">
      <dgm:prSet/>
      <dgm:spPr/>
      <dgm:t>
        <a:bodyPr/>
        <a:lstStyle/>
        <a:p>
          <a:endParaRPr lang="es-CO"/>
        </a:p>
      </dgm:t>
    </dgm:pt>
    <dgm:pt modelId="{CF903E39-7BF2-4E75-A36A-466F3210C194}" type="sibTrans" cxnId="{1B10A43A-1B38-4D80-95A5-F696E59D37A8}">
      <dgm:prSet/>
      <dgm:spPr/>
      <dgm:t>
        <a:bodyPr/>
        <a:lstStyle/>
        <a:p>
          <a:endParaRPr lang="es-CO"/>
        </a:p>
      </dgm:t>
    </dgm:pt>
    <dgm:pt modelId="{FEDC7283-0B72-447F-91DE-86F0B5280D00}">
      <dgm:prSet phldrT="[Texto]"/>
      <dgm:spPr>
        <a:solidFill>
          <a:schemeClr val="accent3">
            <a:lumMod val="75000"/>
            <a:alpha val="50000"/>
          </a:schemeClr>
        </a:solidFill>
      </dgm:spPr>
      <dgm:t>
        <a:bodyPr/>
        <a:lstStyle/>
        <a:p>
          <a:r>
            <a:rPr lang="es-CO" dirty="0" smtClean="0"/>
            <a:t>Ajustes de meses anteriores</a:t>
          </a:r>
          <a:endParaRPr lang="es-CO" dirty="0"/>
        </a:p>
      </dgm:t>
    </dgm:pt>
    <dgm:pt modelId="{71E49CA1-B1EF-4338-95EE-C6FCF896CF11}" type="parTrans" cxnId="{6538B847-BFD3-49C3-967F-ACB06ED0A0F6}">
      <dgm:prSet/>
      <dgm:spPr/>
      <dgm:t>
        <a:bodyPr/>
        <a:lstStyle/>
        <a:p>
          <a:endParaRPr lang="es-CO"/>
        </a:p>
      </dgm:t>
    </dgm:pt>
    <dgm:pt modelId="{F4226A16-7B4A-4ACE-BE5D-76E165166067}" type="sibTrans" cxnId="{6538B847-BFD3-49C3-967F-ACB06ED0A0F6}">
      <dgm:prSet/>
      <dgm:spPr/>
      <dgm:t>
        <a:bodyPr/>
        <a:lstStyle/>
        <a:p>
          <a:endParaRPr lang="es-CO"/>
        </a:p>
      </dgm:t>
    </dgm:pt>
    <dgm:pt modelId="{01D15223-B358-4ED2-8723-146B63DF5A99}">
      <dgm:prSet phldrT="[Texto]"/>
      <dgm:spPr>
        <a:solidFill>
          <a:schemeClr val="accent2">
            <a:lumMod val="75000"/>
            <a:alpha val="50000"/>
          </a:schemeClr>
        </a:solidFill>
      </dgm:spPr>
      <dgm:t>
        <a:bodyPr/>
        <a:lstStyle/>
        <a:p>
          <a:r>
            <a:rPr lang="es-CO" dirty="0" smtClean="0"/>
            <a:t>Reporte de informes a entes externos e internos</a:t>
          </a:r>
          <a:endParaRPr lang="es-CO" dirty="0"/>
        </a:p>
      </dgm:t>
    </dgm:pt>
    <dgm:pt modelId="{15E2A650-90E6-4E0D-9B5A-1C66A5180594}" type="parTrans" cxnId="{57BF6BC2-433D-42D1-93CB-EB819CEB4D6C}">
      <dgm:prSet/>
      <dgm:spPr/>
      <dgm:t>
        <a:bodyPr/>
        <a:lstStyle/>
        <a:p>
          <a:endParaRPr lang="es-CO"/>
        </a:p>
      </dgm:t>
    </dgm:pt>
    <dgm:pt modelId="{0AC0468F-3E86-43CD-953F-4E98B66C9519}" type="sibTrans" cxnId="{57BF6BC2-433D-42D1-93CB-EB819CEB4D6C}">
      <dgm:prSet/>
      <dgm:spPr/>
      <dgm:t>
        <a:bodyPr/>
        <a:lstStyle/>
        <a:p>
          <a:endParaRPr lang="es-CO"/>
        </a:p>
      </dgm:t>
    </dgm:pt>
    <dgm:pt modelId="{4FB3A023-2BC8-4822-A798-F82B9E60E48F}">
      <dgm:prSet phldrT="[Texto]"/>
      <dgm:spPr>
        <a:solidFill>
          <a:schemeClr val="accent1">
            <a:lumMod val="75000"/>
            <a:alpha val="50000"/>
          </a:schemeClr>
        </a:solidFill>
      </dgm:spPr>
      <dgm:t>
        <a:bodyPr/>
        <a:lstStyle/>
        <a:p>
          <a:r>
            <a:rPr lang="es-CO" dirty="0" smtClean="0"/>
            <a:t>Reprocesos en la actividad diaria</a:t>
          </a:r>
          <a:endParaRPr lang="es-CO" dirty="0"/>
        </a:p>
      </dgm:t>
    </dgm:pt>
    <dgm:pt modelId="{450B0000-9BD4-491B-A245-0028045B501A}" type="parTrans" cxnId="{87E5DC05-D69E-4048-B47F-76C82ABFCC3D}">
      <dgm:prSet/>
      <dgm:spPr/>
      <dgm:t>
        <a:bodyPr/>
        <a:lstStyle/>
        <a:p>
          <a:endParaRPr lang="es-CO"/>
        </a:p>
      </dgm:t>
    </dgm:pt>
    <dgm:pt modelId="{823E7E51-AFA3-482F-B822-371E5F28C047}" type="sibTrans" cxnId="{87E5DC05-D69E-4048-B47F-76C82ABFCC3D}">
      <dgm:prSet/>
      <dgm:spPr/>
      <dgm:t>
        <a:bodyPr/>
        <a:lstStyle/>
        <a:p>
          <a:endParaRPr lang="es-CO"/>
        </a:p>
      </dgm:t>
    </dgm:pt>
    <dgm:pt modelId="{0F1D0524-4D49-45FC-94BA-030A6BDF0251}">
      <dgm:prSet phldrT="[Texto]"/>
      <dgm:spPr>
        <a:solidFill>
          <a:schemeClr val="accent4">
            <a:lumMod val="60000"/>
            <a:lumOff val="40000"/>
            <a:alpha val="50000"/>
          </a:schemeClr>
        </a:solidFill>
      </dgm:spPr>
      <dgm:t>
        <a:bodyPr/>
        <a:lstStyle/>
        <a:p>
          <a:r>
            <a:rPr lang="es-CO" dirty="0" smtClean="0"/>
            <a:t>Mayor cantidad de tiempo utilizado </a:t>
          </a:r>
          <a:endParaRPr lang="es-CO" dirty="0"/>
        </a:p>
      </dgm:t>
    </dgm:pt>
    <dgm:pt modelId="{6FB93C56-1239-4F5D-80B5-32F8F8996A70}" type="parTrans" cxnId="{93326908-9707-4E05-B246-423736A9DE3C}">
      <dgm:prSet/>
      <dgm:spPr/>
      <dgm:t>
        <a:bodyPr/>
        <a:lstStyle/>
        <a:p>
          <a:endParaRPr lang="es-CO"/>
        </a:p>
      </dgm:t>
    </dgm:pt>
    <dgm:pt modelId="{475E39EC-9068-4CD9-9DBB-0D2FD9FD195C}" type="sibTrans" cxnId="{93326908-9707-4E05-B246-423736A9DE3C}">
      <dgm:prSet/>
      <dgm:spPr/>
      <dgm:t>
        <a:bodyPr/>
        <a:lstStyle/>
        <a:p>
          <a:endParaRPr lang="es-CO"/>
        </a:p>
      </dgm:t>
    </dgm:pt>
    <dgm:pt modelId="{D1C433EB-8EE4-498B-BA9A-AF8291DB4088}" type="pres">
      <dgm:prSet presAssocID="{3DB90260-BFFA-4763-8725-FDD47E924E58}" presName="composite" presStyleCnt="0">
        <dgm:presLayoutVars>
          <dgm:chMax val="1"/>
          <dgm:dir/>
          <dgm:resizeHandles val="exact"/>
        </dgm:presLayoutVars>
      </dgm:prSet>
      <dgm:spPr/>
      <dgm:t>
        <a:bodyPr/>
        <a:lstStyle/>
        <a:p>
          <a:endParaRPr lang="es-CO"/>
        </a:p>
      </dgm:t>
    </dgm:pt>
    <dgm:pt modelId="{E022079C-CD6D-43D9-9DE5-52DE93EF64AB}" type="pres">
      <dgm:prSet presAssocID="{3DB90260-BFFA-4763-8725-FDD47E924E58}" presName="radial" presStyleCnt="0">
        <dgm:presLayoutVars>
          <dgm:animLvl val="ctr"/>
        </dgm:presLayoutVars>
      </dgm:prSet>
      <dgm:spPr/>
    </dgm:pt>
    <dgm:pt modelId="{6DB5AA67-4988-46E1-BD47-26A241750295}" type="pres">
      <dgm:prSet presAssocID="{1BEF4018-D1D7-490B-A177-A5B81A6B2069}" presName="centerShape" presStyleLbl="vennNode1" presStyleIdx="0" presStyleCnt="5"/>
      <dgm:spPr/>
      <dgm:t>
        <a:bodyPr/>
        <a:lstStyle/>
        <a:p>
          <a:endParaRPr lang="es-CO"/>
        </a:p>
      </dgm:t>
    </dgm:pt>
    <dgm:pt modelId="{3EDCD642-D9A5-44B4-9DF3-2EC47844806B}" type="pres">
      <dgm:prSet presAssocID="{FEDC7283-0B72-447F-91DE-86F0B5280D00}" presName="node" presStyleLbl="vennNode1" presStyleIdx="1" presStyleCnt="5">
        <dgm:presLayoutVars>
          <dgm:bulletEnabled val="1"/>
        </dgm:presLayoutVars>
      </dgm:prSet>
      <dgm:spPr/>
      <dgm:t>
        <a:bodyPr/>
        <a:lstStyle/>
        <a:p>
          <a:endParaRPr lang="es-CO"/>
        </a:p>
      </dgm:t>
    </dgm:pt>
    <dgm:pt modelId="{BC4ED5FA-F31D-470D-AB80-DAD47B818CA2}" type="pres">
      <dgm:prSet presAssocID="{01D15223-B358-4ED2-8723-146B63DF5A99}" presName="node" presStyleLbl="vennNode1" presStyleIdx="2" presStyleCnt="5">
        <dgm:presLayoutVars>
          <dgm:bulletEnabled val="1"/>
        </dgm:presLayoutVars>
      </dgm:prSet>
      <dgm:spPr/>
      <dgm:t>
        <a:bodyPr/>
        <a:lstStyle/>
        <a:p>
          <a:endParaRPr lang="es-CO"/>
        </a:p>
      </dgm:t>
    </dgm:pt>
    <dgm:pt modelId="{08740815-FB12-4808-B3F2-33BCC7F55659}" type="pres">
      <dgm:prSet presAssocID="{4FB3A023-2BC8-4822-A798-F82B9E60E48F}" presName="node" presStyleLbl="vennNode1" presStyleIdx="3" presStyleCnt="5">
        <dgm:presLayoutVars>
          <dgm:bulletEnabled val="1"/>
        </dgm:presLayoutVars>
      </dgm:prSet>
      <dgm:spPr/>
      <dgm:t>
        <a:bodyPr/>
        <a:lstStyle/>
        <a:p>
          <a:endParaRPr lang="es-CO"/>
        </a:p>
      </dgm:t>
    </dgm:pt>
    <dgm:pt modelId="{2971C21F-99B7-4B3C-968B-08152E96C616}" type="pres">
      <dgm:prSet presAssocID="{0F1D0524-4D49-45FC-94BA-030A6BDF0251}" presName="node" presStyleLbl="vennNode1" presStyleIdx="4" presStyleCnt="5">
        <dgm:presLayoutVars>
          <dgm:bulletEnabled val="1"/>
        </dgm:presLayoutVars>
      </dgm:prSet>
      <dgm:spPr/>
      <dgm:t>
        <a:bodyPr/>
        <a:lstStyle/>
        <a:p>
          <a:endParaRPr lang="es-CO"/>
        </a:p>
      </dgm:t>
    </dgm:pt>
  </dgm:ptLst>
  <dgm:cxnLst>
    <dgm:cxn modelId="{1B10A43A-1B38-4D80-95A5-F696E59D37A8}" srcId="{3DB90260-BFFA-4763-8725-FDD47E924E58}" destId="{1BEF4018-D1D7-490B-A177-A5B81A6B2069}" srcOrd="0" destOrd="0" parTransId="{9BA3ED40-9EEC-4A49-B9FA-6694D6991DFD}" sibTransId="{CF903E39-7BF2-4E75-A36A-466F3210C194}"/>
    <dgm:cxn modelId="{0E5664A3-6DE0-49F0-B0DF-305990957440}" type="presOf" srcId="{FEDC7283-0B72-447F-91DE-86F0B5280D00}" destId="{3EDCD642-D9A5-44B4-9DF3-2EC47844806B}" srcOrd="0" destOrd="0" presId="urn:microsoft.com/office/officeart/2005/8/layout/radial3"/>
    <dgm:cxn modelId="{CFC4BA12-A248-4D28-97B0-A13D60265139}" type="presOf" srcId="{1BEF4018-D1D7-490B-A177-A5B81A6B2069}" destId="{6DB5AA67-4988-46E1-BD47-26A241750295}" srcOrd="0" destOrd="0" presId="urn:microsoft.com/office/officeart/2005/8/layout/radial3"/>
    <dgm:cxn modelId="{A7A47571-9435-4C40-8523-FEF234AE6560}" type="presOf" srcId="{0F1D0524-4D49-45FC-94BA-030A6BDF0251}" destId="{2971C21F-99B7-4B3C-968B-08152E96C616}" srcOrd="0" destOrd="0" presId="urn:microsoft.com/office/officeart/2005/8/layout/radial3"/>
    <dgm:cxn modelId="{EDCBBAAB-0C37-4060-9A11-1970F531A0B5}" type="presOf" srcId="{3DB90260-BFFA-4763-8725-FDD47E924E58}" destId="{D1C433EB-8EE4-498B-BA9A-AF8291DB4088}" srcOrd="0" destOrd="0" presId="urn:microsoft.com/office/officeart/2005/8/layout/radial3"/>
    <dgm:cxn modelId="{E51B66A5-F48A-4E58-AA0D-1AA129696BC6}" type="presOf" srcId="{4FB3A023-2BC8-4822-A798-F82B9E60E48F}" destId="{08740815-FB12-4808-B3F2-33BCC7F55659}" srcOrd="0" destOrd="0" presId="urn:microsoft.com/office/officeart/2005/8/layout/radial3"/>
    <dgm:cxn modelId="{25243850-4DBA-4BCB-B958-D755B6B64F65}" type="presOf" srcId="{01D15223-B358-4ED2-8723-146B63DF5A99}" destId="{BC4ED5FA-F31D-470D-AB80-DAD47B818CA2}" srcOrd="0" destOrd="0" presId="urn:microsoft.com/office/officeart/2005/8/layout/radial3"/>
    <dgm:cxn modelId="{6538B847-BFD3-49C3-967F-ACB06ED0A0F6}" srcId="{1BEF4018-D1D7-490B-A177-A5B81A6B2069}" destId="{FEDC7283-0B72-447F-91DE-86F0B5280D00}" srcOrd="0" destOrd="0" parTransId="{71E49CA1-B1EF-4338-95EE-C6FCF896CF11}" sibTransId="{F4226A16-7B4A-4ACE-BE5D-76E165166067}"/>
    <dgm:cxn modelId="{93326908-9707-4E05-B246-423736A9DE3C}" srcId="{1BEF4018-D1D7-490B-A177-A5B81A6B2069}" destId="{0F1D0524-4D49-45FC-94BA-030A6BDF0251}" srcOrd="3" destOrd="0" parTransId="{6FB93C56-1239-4F5D-80B5-32F8F8996A70}" sibTransId="{475E39EC-9068-4CD9-9DBB-0D2FD9FD195C}"/>
    <dgm:cxn modelId="{87E5DC05-D69E-4048-B47F-76C82ABFCC3D}" srcId="{1BEF4018-D1D7-490B-A177-A5B81A6B2069}" destId="{4FB3A023-2BC8-4822-A798-F82B9E60E48F}" srcOrd="2" destOrd="0" parTransId="{450B0000-9BD4-491B-A245-0028045B501A}" sibTransId="{823E7E51-AFA3-482F-B822-371E5F28C047}"/>
    <dgm:cxn modelId="{57BF6BC2-433D-42D1-93CB-EB819CEB4D6C}" srcId="{1BEF4018-D1D7-490B-A177-A5B81A6B2069}" destId="{01D15223-B358-4ED2-8723-146B63DF5A99}" srcOrd="1" destOrd="0" parTransId="{15E2A650-90E6-4E0D-9B5A-1C66A5180594}" sibTransId="{0AC0468F-3E86-43CD-953F-4E98B66C9519}"/>
    <dgm:cxn modelId="{843DA268-529D-4891-A9AC-D4FC6D390F94}" type="presParOf" srcId="{D1C433EB-8EE4-498B-BA9A-AF8291DB4088}" destId="{E022079C-CD6D-43D9-9DE5-52DE93EF64AB}" srcOrd="0" destOrd="0" presId="urn:microsoft.com/office/officeart/2005/8/layout/radial3"/>
    <dgm:cxn modelId="{851076A5-E7DE-4CA8-B84E-96A769722401}" type="presParOf" srcId="{E022079C-CD6D-43D9-9DE5-52DE93EF64AB}" destId="{6DB5AA67-4988-46E1-BD47-26A241750295}" srcOrd="0" destOrd="0" presId="urn:microsoft.com/office/officeart/2005/8/layout/radial3"/>
    <dgm:cxn modelId="{CCD44A78-8928-4CBF-912E-5D2680929909}" type="presParOf" srcId="{E022079C-CD6D-43D9-9DE5-52DE93EF64AB}" destId="{3EDCD642-D9A5-44B4-9DF3-2EC47844806B}" srcOrd="1" destOrd="0" presId="urn:microsoft.com/office/officeart/2005/8/layout/radial3"/>
    <dgm:cxn modelId="{52BAC0AE-4C83-4DC9-B917-3062CA986E56}" type="presParOf" srcId="{E022079C-CD6D-43D9-9DE5-52DE93EF64AB}" destId="{BC4ED5FA-F31D-470D-AB80-DAD47B818CA2}" srcOrd="2" destOrd="0" presId="urn:microsoft.com/office/officeart/2005/8/layout/radial3"/>
    <dgm:cxn modelId="{3715D2C8-F1AD-4B32-A11E-D740D89492F0}" type="presParOf" srcId="{E022079C-CD6D-43D9-9DE5-52DE93EF64AB}" destId="{08740815-FB12-4808-B3F2-33BCC7F55659}" srcOrd="3" destOrd="0" presId="urn:microsoft.com/office/officeart/2005/8/layout/radial3"/>
    <dgm:cxn modelId="{584D160D-0942-480A-A633-416A562BB81D}" type="presParOf" srcId="{E022079C-CD6D-43D9-9DE5-52DE93EF64AB}" destId="{2971C21F-99B7-4B3C-968B-08152E96C616}"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951E93-083C-426D-8C0A-F48E3F80004A}"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s-CO"/>
        </a:p>
      </dgm:t>
    </dgm:pt>
    <dgm:pt modelId="{D0B89675-7CB4-4E50-8E9F-3DDAADD788F2}">
      <dgm:prSet phldrT="[Texto]"/>
      <dgm:spPr/>
      <dgm:t>
        <a:bodyPr/>
        <a:lstStyle/>
        <a:p>
          <a:r>
            <a:rPr lang="es-CO" dirty="0" smtClean="0"/>
            <a:t>En el primer año el tiempo del cierre mejoro en un 40% </a:t>
          </a:r>
          <a:endParaRPr lang="es-CO" dirty="0"/>
        </a:p>
      </dgm:t>
    </dgm:pt>
    <dgm:pt modelId="{383A51D0-0B2E-4C63-99D4-4D9B574CA6C4}" type="parTrans" cxnId="{9AF12AA6-2EAC-46F6-AEE8-456DD5B36F3F}">
      <dgm:prSet/>
      <dgm:spPr/>
      <dgm:t>
        <a:bodyPr/>
        <a:lstStyle/>
        <a:p>
          <a:endParaRPr lang="es-CO"/>
        </a:p>
      </dgm:t>
    </dgm:pt>
    <dgm:pt modelId="{180499DE-765B-4FBA-B2B7-F8EEDA1704F1}" type="sibTrans" cxnId="{9AF12AA6-2EAC-46F6-AEE8-456DD5B36F3F}">
      <dgm:prSet/>
      <dgm:spPr/>
      <dgm:t>
        <a:bodyPr/>
        <a:lstStyle/>
        <a:p>
          <a:endParaRPr lang="es-CO"/>
        </a:p>
      </dgm:t>
    </dgm:pt>
    <dgm:pt modelId="{E4DABE78-3963-4774-9225-6CCDD9ADA822}">
      <dgm:prSet phldrT="[Texto]"/>
      <dgm:spPr/>
      <dgm:t>
        <a:bodyPr/>
        <a:lstStyle/>
        <a:p>
          <a:r>
            <a:rPr lang="es-CO" dirty="0" smtClean="0"/>
            <a:t>Los ajustes a realizar  son mínimos y la información es real.</a:t>
          </a:r>
          <a:endParaRPr lang="es-CO" dirty="0"/>
        </a:p>
      </dgm:t>
    </dgm:pt>
    <dgm:pt modelId="{DC19ED24-6D7D-4034-90FC-ACA38C6DA419}" type="parTrans" cxnId="{3B712B12-851E-423D-85F8-8BAA3D918F4E}">
      <dgm:prSet/>
      <dgm:spPr/>
      <dgm:t>
        <a:bodyPr/>
        <a:lstStyle/>
        <a:p>
          <a:endParaRPr lang="es-CO"/>
        </a:p>
      </dgm:t>
    </dgm:pt>
    <dgm:pt modelId="{8CA206E8-476F-4C0B-AF49-73CE15E65971}" type="sibTrans" cxnId="{3B712B12-851E-423D-85F8-8BAA3D918F4E}">
      <dgm:prSet/>
      <dgm:spPr/>
      <dgm:t>
        <a:bodyPr/>
        <a:lstStyle/>
        <a:p>
          <a:endParaRPr lang="es-CO"/>
        </a:p>
      </dgm:t>
    </dgm:pt>
    <dgm:pt modelId="{E005441D-EF00-4B3A-A237-41352177E502}">
      <dgm:prSet phldrT="[Texto]"/>
      <dgm:spPr/>
      <dgm:t>
        <a:bodyPr/>
        <a:lstStyle/>
        <a:p>
          <a:r>
            <a:rPr lang="es-CO" dirty="0" smtClean="0"/>
            <a:t>Se propone realizar conciliación mensual</a:t>
          </a:r>
          <a:endParaRPr lang="es-CO" dirty="0"/>
        </a:p>
      </dgm:t>
    </dgm:pt>
    <dgm:pt modelId="{0CE0A453-54FB-47D7-9856-96546E94B352}" type="parTrans" cxnId="{F786D761-12F0-4009-93A8-0741E26903D1}">
      <dgm:prSet/>
      <dgm:spPr/>
      <dgm:t>
        <a:bodyPr/>
        <a:lstStyle/>
        <a:p>
          <a:endParaRPr lang="es-CO"/>
        </a:p>
      </dgm:t>
    </dgm:pt>
    <dgm:pt modelId="{02AA421B-B8BF-476D-ACEA-51CCB2AC62CD}" type="sibTrans" cxnId="{F786D761-12F0-4009-93A8-0741E26903D1}">
      <dgm:prSet/>
      <dgm:spPr/>
      <dgm:t>
        <a:bodyPr/>
        <a:lstStyle/>
        <a:p>
          <a:endParaRPr lang="es-CO"/>
        </a:p>
      </dgm:t>
    </dgm:pt>
    <dgm:pt modelId="{0C7A187F-288F-4021-A1D7-E452A9ACC8F0}">
      <dgm:prSet phldrT="[Texto]"/>
      <dgm:spPr/>
      <dgm:t>
        <a:bodyPr/>
        <a:lstStyle/>
        <a:p>
          <a:r>
            <a:rPr lang="es-CO" dirty="0" smtClean="0"/>
            <a:t>Tener mayor control en los casos especiales</a:t>
          </a:r>
          <a:endParaRPr lang="es-CO" dirty="0"/>
        </a:p>
      </dgm:t>
    </dgm:pt>
    <dgm:pt modelId="{C6ED5B20-5913-4570-9652-FAA7D0F643CE}" type="parTrans" cxnId="{7FA859E5-0A46-4B38-B958-DC2D7316B799}">
      <dgm:prSet/>
      <dgm:spPr/>
      <dgm:t>
        <a:bodyPr/>
        <a:lstStyle/>
        <a:p>
          <a:endParaRPr lang="es-CO"/>
        </a:p>
      </dgm:t>
    </dgm:pt>
    <dgm:pt modelId="{4985B586-0738-4A4E-9016-B90C2537BD06}" type="sibTrans" cxnId="{7FA859E5-0A46-4B38-B958-DC2D7316B799}">
      <dgm:prSet/>
      <dgm:spPr/>
      <dgm:t>
        <a:bodyPr/>
        <a:lstStyle/>
        <a:p>
          <a:endParaRPr lang="es-CO"/>
        </a:p>
      </dgm:t>
    </dgm:pt>
    <dgm:pt modelId="{1B1360A5-22EC-43B2-B3CD-938D20592971}">
      <dgm:prSet phldrT="[Texto]" custT="1"/>
      <dgm:spPr/>
      <dgm:t>
        <a:bodyPr/>
        <a:lstStyle/>
        <a:p>
          <a:r>
            <a:rPr lang="es-CO" sz="400" dirty="0" smtClean="0"/>
            <a:t>Se elaboro formato con la información necesaria para el área de nomina y contabilidad</a:t>
          </a:r>
          <a:endParaRPr lang="es-CO" sz="400" dirty="0"/>
        </a:p>
      </dgm:t>
    </dgm:pt>
    <dgm:pt modelId="{17904396-EE16-45EC-B590-9EB63099A3F4}" type="parTrans" cxnId="{04FBA65C-C815-43B8-BB87-6A86C65637A9}">
      <dgm:prSet/>
      <dgm:spPr/>
      <dgm:t>
        <a:bodyPr/>
        <a:lstStyle/>
        <a:p>
          <a:endParaRPr lang="es-CO"/>
        </a:p>
      </dgm:t>
    </dgm:pt>
    <dgm:pt modelId="{3AB7768A-9102-4120-9BF4-2E69069D18BD}" type="sibTrans" cxnId="{04FBA65C-C815-43B8-BB87-6A86C65637A9}">
      <dgm:prSet/>
      <dgm:spPr/>
      <dgm:t>
        <a:bodyPr/>
        <a:lstStyle/>
        <a:p>
          <a:endParaRPr lang="es-CO"/>
        </a:p>
      </dgm:t>
    </dgm:pt>
    <dgm:pt modelId="{716C7750-90C1-46AE-92D8-DEB22F359CBE}">
      <dgm:prSet phldrT="[Texto]"/>
      <dgm:spPr/>
      <dgm:t>
        <a:bodyPr/>
        <a:lstStyle/>
        <a:p>
          <a:r>
            <a:rPr lang="es-CO" dirty="0" smtClean="0"/>
            <a:t>Validación de las cuentas que general mayor inconsistencia</a:t>
          </a:r>
          <a:endParaRPr lang="es-CO" dirty="0"/>
        </a:p>
      </dgm:t>
    </dgm:pt>
    <dgm:pt modelId="{6E73890C-BADD-46F3-81FB-FBFE3EBD34B2}" type="parTrans" cxnId="{CDC75EF9-2AD3-4FA0-BA20-C0578A643F1C}">
      <dgm:prSet/>
      <dgm:spPr/>
      <dgm:t>
        <a:bodyPr/>
        <a:lstStyle/>
        <a:p>
          <a:endParaRPr lang="es-CO"/>
        </a:p>
      </dgm:t>
    </dgm:pt>
    <dgm:pt modelId="{FD1FECBA-AED4-4F6A-B264-176A41DCFF2B}" type="sibTrans" cxnId="{CDC75EF9-2AD3-4FA0-BA20-C0578A643F1C}">
      <dgm:prSet/>
      <dgm:spPr/>
      <dgm:t>
        <a:bodyPr/>
        <a:lstStyle/>
        <a:p>
          <a:endParaRPr lang="es-CO"/>
        </a:p>
      </dgm:t>
    </dgm:pt>
    <dgm:pt modelId="{CD98798F-7859-4C48-BDCC-3813EB3A4306}">
      <dgm:prSet phldrT="[Texto]" custT="1"/>
      <dgm:spPr/>
      <dgm:t>
        <a:bodyPr/>
        <a:lstStyle/>
        <a:p>
          <a:r>
            <a:rPr lang="es-CO" sz="400" dirty="0" smtClean="0"/>
            <a:t>Se plantean políticas con el fin de generar cumplimiento en los tiempos de conciliación</a:t>
          </a:r>
          <a:endParaRPr lang="es-CO" sz="400" dirty="0"/>
        </a:p>
      </dgm:t>
    </dgm:pt>
    <dgm:pt modelId="{D87BCE7A-6232-4258-AFC3-750B29D5AA4E}" type="parTrans" cxnId="{7AF15024-BE10-4AF1-9892-DA3BA22469B7}">
      <dgm:prSet/>
      <dgm:spPr/>
      <dgm:t>
        <a:bodyPr/>
        <a:lstStyle/>
        <a:p>
          <a:endParaRPr lang="es-CO"/>
        </a:p>
      </dgm:t>
    </dgm:pt>
    <dgm:pt modelId="{00FE0202-855A-42B6-B07C-6B7F46B13528}" type="sibTrans" cxnId="{7AF15024-BE10-4AF1-9892-DA3BA22469B7}">
      <dgm:prSet/>
      <dgm:spPr/>
      <dgm:t>
        <a:bodyPr/>
        <a:lstStyle/>
        <a:p>
          <a:endParaRPr lang="es-CO"/>
        </a:p>
      </dgm:t>
    </dgm:pt>
    <dgm:pt modelId="{C46ED8C9-BB9C-4F2C-B407-19368E61EA9F}">
      <dgm:prSet phldrT="[Texto]"/>
      <dgm:spPr/>
      <dgm:t>
        <a:bodyPr/>
        <a:lstStyle/>
        <a:p>
          <a:r>
            <a:rPr lang="es-CO" dirty="0" smtClean="0"/>
            <a:t>Se genera responsabilidad por medio del beneficio del cumplimiento</a:t>
          </a:r>
          <a:endParaRPr lang="es-CO" dirty="0"/>
        </a:p>
      </dgm:t>
    </dgm:pt>
    <dgm:pt modelId="{4F3E184E-280B-47AF-9779-02FD245000E9}" type="parTrans" cxnId="{665BD31E-069D-411A-93C6-FF642A31C1DB}">
      <dgm:prSet/>
      <dgm:spPr/>
      <dgm:t>
        <a:bodyPr/>
        <a:lstStyle/>
        <a:p>
          <a:endParaRPr lang="es-CO"/>
        </a:p>
      </dgm:t>
    </dgm:pt>
    <dgm:pt modelId="{CDA0A5CC-EB71-4140-BEB1-0943C9387D1F}" type="sibTrans" cxnId="{665BD31E-069D-411A-93C6-FF642A31C1DB}">
      <dgm:prSet/>
      <dgm:spPr/>
      <dgm:t>
        <a:bodyPr/>
        <a:lstStyle/>
        <a:p>
          <a:endParaRPr lang="es-CO"/>
        </a:p>
      </dgm:t>
    </dgm:pt>
    <dgm:pt modelId="{2AB164B7-992A-418F-9F17-E76586C5FA64}" type="pres">
      <dgm:prSet presAssocID="{6B951E93-083C-426D-8C0A-F48E3F80004A}" presName="cycleMatrixDiagram" presStyleCnt="0">
        <dgm:presLayoutVars>
          <dgm:chMax val="1"/>
          <dgm:dir/>
          <dgm:animLvl val="lvl"/>
          <dgm:resizeHandles val="exact"/>
        </dgm:presLayoutVars>
      </dgm:prSet>
      <dgm:spPr/>
      <dgm:t>
        <a:bodyPr/>
        <a:lstStyle/>
        <a:p>
          <a:endParaRPr lang="es-CO"/>
        </a:p>
      </dgm:t>
    </dgm:pt>
    <dgm:pt modelId="{42F13549-14D8-4CB4-B8B5-7744ECFD203B}" type="pres">
      <dgm:prSet presAssocID="{6B951E93-083C-426D-8C0A-F48E3F80004A}" presName="children" presStyleCnt="0"/>
      <dgm:spPr/>
    </dgm:pt>
    <dgm:pt modelId="{769C1A9E-FB43-45D3-BC80-431066DE2654}" type="pres">
      <dgm:prSet presAssocID="{6B951E93-083C-426D-8C0A-F48E3F80004A}" presName="child1group" presStyleCnt="0"/>
      <dgm:spPr/>
    </dgm:pt>
    <dgm:pt modelId="{29699BEA-DA5A-4A4E-B7A8-CD5CB304B538}" type="pres">
      <dgm:prSet presAssocID="{6B951E93-083C-426D-8C0A-F48E3F80004A}" presName="child1" presStyleLbl="bgAcc1" presStyleIdx="0" presStyleCnt="4"/>
      <dgm:spPr/>
      <dgm:t>
        <a:bodyPr/>
        <a:lstStyle/>
        <a:p>
          <a:endParaRPr lang="es-CO"/>
        </a:p>
      </dgm:t>
    </dgm:pt>
    <dgm:pt modelId="{E258D544-1725-4900-BE10-FD7BC2ACA5F8}" type="pres">
      <dgm:prSet presAssocID="{6B951E93-083C-426D-8C0A-F48E3F80004A}" presName="child1Text" presStyleLbl="bgAcc1" presStyleIdx="0" presStyleCnt="4">
        <dgm:presLayoutVars>
          <dgm:bulletEnabled val="1"/>
        </dgm:presLayoutVars>
      </dgm:prSet>
      <dgm:spPr/>
      <dgm:t>
        <a:bodyPr/>
        <a:lstStyle/>
        <a:p>
          <a:endParaRPr lang="es-CO"/>
        </a:p>
      </dgm:t>
    </dgm:pt>
    <dgm:pt modelId="{92330D7A-E3F7-40FD-BFB0-D1381639A74E}" type="pres">
      <dgm:prSet presAssocID="{6B951E93-083C-426D-8C0A-F48E3F80004A}" presName="child2group" presStyleCnt="0"/>
      <dgm:spPr/>
    </dgm:pt>
    <dgm:pt modelId="{188FF067-95BE-449D-B487-AE2CB06AE2DE}" type="pres">
      <dgm:prSet presAssocID="{6B951E93-083C-426D-8C0A-F48E3F80004A}" presName="child2" presStyleLbl="bgAcc1" presStyleIdx="1" presStyleCnt="4"/>
      <dgm:spPr/>
      <dgm:t>
        <a:bodyPr/>
        <a:lstStyle/>
        <a:p>
          <a:endParaRPr lang="es-CO"/>
        </a:p>
      </dgm:t>
    </dgm:pt>
    <dgm:pt modelId="{3CCF9CDB-C9D7-47DB-9D80-83877193D50D}" type="pres">
      <dgm:prSet presAssocID="{6B951E93-083C-426D-8C0A-F48E3F80004A}" presName="child2Text" presStyleLbl="bgAcc1" presStyleIdx="1" presStyleCnt="4">
        <dgm:presLayoutVars>
          <dgm:bulletEnabled val="1"/>
        </dgm:presLayoutVars>
      </dgm:prSet>
      <dgm:spPr/>
      <dgm:t>
        <a:bodyPr/>
        <a:lstStyle/>
        <a:p>
          <a:endParaRPr lang="es-CO"/>
        </a:p>
      </dgm:t>
    </dgm:pt>
    <dgm:pt modelId="{CE0464C4-C2E3-40FC-87C8-CBBF145708AE}" type="pres">
      <dgm:prSet presAssocID="{6B951E93-083C-426D-8C0A-F48E3F80004A}" presName="child3group" presStyleCnt="0"/>
      <dgm:spPr/>
    </dgm:pt>
    <dgm:pt modelId="{D521C0F5-41BF-4A60-BBC1-6CC890EAA23A}" type="pres">
      <dgm:prSet presAssocID="{6B951E93-083C-426D-8C0A-F48E3F80004A}" presName="child3" presStyleLbl="bgAcc1" presStyleIdx="2" presStyleCnt="4"/>
      <dgm:spPr/>
      <dgm:t>
        <a:bodyPr/>
        <a:lstStyle/>
        <a:p>
          <a:endParaRPr lang="es-CO"/>
        </a:p>
      </dgm:t>
    </dgm:pt>
    <dgm:pt modelId="{5710C9D0-6ED6-47BB-B2B5-23F31BA142B9}" type="pres">
      <dgm:prSet presAssocID="{6B951E93-083C-426D-8C0A-F48E3F80004A}" presName="child3Text" presStyleLbl="bgAcc1" presStyleIdx="2" presStyleCnt="4">
        <dgm:presLayoutVars>
          <dgm:bulletEnabled val="1"/>
        </dgm:presLayoutVars>
      </dgm:prSet>
      <dgm:spPr/>
      <dgm:t>
        <a:bodyPr/>
        <a:lstStyle/>
        <a:p>
          <a:endParaRPr lang="es-CO"/>
        </a:p>
      </dgm:t>
    </dgm:pt>
    <dgm:pt modelId="{A31FBC55-5E93-4270-B3C8-9B3BCD5276A1}" type="pres">
      <dgm:prSet presAssocID="{6B951E93-083C-426D-8C0A-F48E3F80004A}" presName="child4group" presStyleCnt="0"/>
      <dgm:spPr/>
    </dgm:pt>
    <dgm:pt modelId="{6BF14995-8DD4-44F5-8B55-A63FCD02C0B3}" type="pres">
      <dgm:prSet presAssocID="{6B951E93-083C-426D-8C0A-F48E3F80004A}" presName="child4" presStyleLbl="bgAcc1" presStyleIdx="3" presStyleCnt="4"/>
      <dgm:spPr/>
      <dgm:t>
        <a:bodyPr/>
        <a:lstStyle/>
        <a:p>
          <a:endParaRPr lang="es-CO"/>
        </a:p>
      </dgm:t>
    </dgm:pt>
    <dgm:pt modelId="{D8EAB182-AE1F-4683-9B49-C3A0893621FA}" type="pres">
      <dgm:prSet presAssocID="{6B951E93-083C-426D-8C0A-F48E3F80004A}" presName="child4Text" presStyleLbl="bgAcc1" presStyleIdx="3" presStyleCnt="4">
        <dgm:presLayoutVars>
          <dgm:bulletEnabled val="1"/>
        </dgm:presLayoutVars>
      </dgm:prSet>
      <dgm:spPr/>
      <dgm:t>
        <a:bodyPr/>
        <a:lstStyle/>
        <a:p>
          <a:endParaRPr lang="es-CO"/>
        </a:p>
      </dgm:t>
    </dgm:pt>
    <dgm:pt modelId="{3EFBDB5C-FA2A-4609-A3B2-B78C8F25F56F}" type="pres">
      <dgm:prSet presAssocID="{6B951E93-083C-426D-8C0A-F48E3F80004A}" presName="childPlaceholder" presStyleCnt="0"/>
      <dgm:spPr/>
    </dgm:pt>
    <dgm:pt modelId="{0AC0B4CF-9C25-4624-8AC0-66691E62B424}" type="pres">
      <dgm:prSet presAssocID="{6B951E93-083C-426D-8C0A-F48E3F80004A}" presName="circle" presStyleCnt="0"/>
      <dgm:spPr/>
    </dgm:pt>
    <dgm:pt modelId="{D6FBAED7-1C0C-4AC4-9FA4-46C5BA5A8CFF}" type="pres">
      <dgm:prSet presAssocID="{6B951E93-083C-426D-8C0A-F48E3F80004A}" presName="quadrant1" presStyleLbl="node1" presStyleIdx="0" presStyleCnt="4">
        <dgm:presLayoutVars>
          <dgm:chMax val="1"/>
          <dgm:bulletEnabled val="1"/>
        </dgm:presLayoutVars>
      </dgm:prSet>
      <dgm:spPr/>
      <dgm:t>
        <a:bodyPr/>
        <a:lstStyle/>
        <a:p>
          <a:endParaRPr lang="es-CO"/>
        </a:p>
      </dgm:t>
    </dgm:pt>
    <dgm:pt modelId="{A22833AC-4FCC-448D-8159-DE604FFA5AEF}" type="pres">
      <dgm:prSet presAssocID="{6B951E93-083C-426D-8C0A-F48E3F80004A}" presName="quadrant2" presStyleLbl="node1" presStyleIdx="1" presStyleCnt="4">
        <dgm:presLayoutVars>
          <dgm:chMax val="1"/>
          <dgm:bulletEnabled val="1"/>
        </dgm:presLayoutVars>
      </dgm:prSet>
      <dgm:spPr/>
      <dgm:t>
        <a:bodyPr/>
        <a:lstStyle/>
        <a:p>
          <a:endParaRPr lang="es-CO"/>
        </a:p>
      </dgm:t>
    </dgm:pt>
    <dgm:pt modelId="{E2215E12-C88F-41AD-90F7-8042212D0E86}" type="pres">
      <dgm:prSet presAssocID="{6B951E93-083C-426D-8C0A-F48E3F80004A}" presName="quadrant3" presStyleLbl="node1" presStyleIdx="2" presStyleCnt="4">
        <dgm:presLayoutVars>
          <dgm:chMax val="1"/>
          <dgm:bulletEnabled val="1"/>
        </dgm:presLayoutVars>
      </dgm:prSet>
      <dgm:spPr/>
      <dgm:t>
        <a:bodyPr/>
        <a:lstStyle/>
        <a:p>
          <a:endParaRPr lang="es-CO"/>
        </a:p>
      </dgm:t>
    </dgm:pt>
    <dgm:pt modelId="{B16D9601-8AD1-49B0-9E4C-5DAF40392559}" type="pres">
      <dgm:prSet presAssocID="{6B951E93-083C-426D-8C0A-F48E3F80004A}" presName="quadrant4" presStyleLbl="node1" presStyleIdx="3" presStyleCnt="4">
        <dgm:presLayoutVars>
          <dgm:chMax val="1"/>
          <dgm:bulletEnabled val="1"/>
        </dgm:presLayoutVars>
      </dgm:prSet>
      <dgm:spPr/>
      <dgm:t>
        <a:bodyPr/>
        <a:lstStyle/>
        <a:p>
          <a:endParaRPr lang="es-CO"/>
        </a:p>
      </dgm:t>
    </dgm:pt>
    <dgm:pt modelId="{752D2580-ECCC-464A-AC8B-9C353D014817}" type="pres">
      <dgm:prSet presAssocID="{6B951E93-083C-426D-8C0A-F48E3F80004A}" presName="quadrantPlaceholder" presStyleCnt="0"/>
      <dgm:spPr/>
    </dgm:pt>
    <dgm:pt modelId="{082513BF-B2F4-4EF8-B64B-46ACCC80A338}" type="pres">
      <dgm:prSet presAssocID="{6B951E93-083C-426D-8C0A-F48E3F80004A}" presName="center1" presStyleLbl="fgShp" presStyleIdx="0" presStyleCnt="2"/>
      <dgm:spPr/>
    </dgm:pt>
    <dgm:pt modelId="{277067FA-E07B-44B5-AC11-5B249B2582BB}" type="pres">
      <dgm:prSet presAssocID="{6B951E93-083C-426D-8C0A-F48E3F80004A}" presName="center2" presStyleLbl="fgShp" presStyleIdx="1" presStyleCnt="2"/>
      <dgm:spPr/>
    </dgm:pt>
  </dgm:ptLst>
  <dgm:cxnLst>
    <dgm:cxn modelId="{F12ADFEA-E493-44FA-AC76-58EB27CA5D44}" type="presOf" srcId="{1B1360A5-22EC-43B2-B3CD-938D20592971}" destId="{E2215E12-C88F-41AD-90F7-8042212D0E86}" srcOrd="0" destOrd="0" presId="urn:microsoft.com/office/officeart/2005/8/layout/cycle4"/>
    <dgm:cxn modelId="{95C4D6F2-4734-4CDE-8415-2237968CE5EF}" type="presOf" srcId="{6B951E93-083C-426D-8C0A-F48E3F80004A}" destId="{2AB164B7-992A-418F-9F17-E76586C5FA64}" srcOrd="0" destOrd="0" presId="urn:microsoft.com/office/officeart/2005/8/layout/cycle4"/>
    <dgm:cxn modelId="{F786D761-12F0-4009-93A8-0741E26903D1}" srcId="{6B951E93-083C-426D-8C0A-F48E3F80004A}" destId="{E005441D-EF00-4B3A-A237-41352177E502}" srcOrd="1" destOrd="0" parTransId="{0CE0A453-54FB-47D7-9856-96546E94B352}" sibTransId="{02AA421B-B8BF-476D-ACEA-51CCB2AC62CD}"/>
    <dgm:cxn modelId="{4A16E9B9-D8AD-4A4F-AB2D-751F058CF24D}" type="presOf" srcId="{CD98798F-7859-4C48-BDCC-3813EB3A4306}" destId="{B16D9601-8AD1-49B0-9E4C-5DAF40392559}" srcOrd="0" destOrd="0" presId="urn:microsoft.com/office/officeart/2005/8/layout/cycle4"/>
    <dgm:cxn modelId="{02463524-EE69-4E4B-A759-0C80DD03A9AE}" type="presOf" srcId="{E4DABE78-3963-4774-9225-6CCDD9ADA822}" destId="{29699BEA-DA5A-4A4E-B7A8-CD5CB304B538}" srcOrd="0" destOrd="0" presId="urn:microsoft.com/office/officeart/2005/8/layout/cycle4"/>
    <dgm:cxn modelId="{04A7B791-22C7-42E3-B5AD-4BB3AC55135A}" type="presOf" srcId="{0C7A187F-288F-4021-A1D7-E452A9ACC8F0}" destId="{3CCF9CDB-C9D7-47DB-9D80-83877193D50D}" srcOrd="1" destOrd="0" presId="urn:microsoft.com/office/officeart/2005/8/layout/cycle4"/>
    <dgm:cxn modelId="{3B712B12-851E-423D-85F8-8BAA3D918F4E}" srcId="{D0B89675-7CB4-4E50-8E9F-3DDAADD788F2}" destId="{E4DABE78-3963-4774-9225-6CCDD9ADA822}" srcOrd="0" destOrd="0" parTransId="{DC19ED24-6D7D-4034-90FC-ACA38C6DA419}" sibTransId="{8CA206E8-476F-4C0B-AF49-73CE15E65971}"/>
    <dgm:cxn modelId="{CA0AD4AE-ED83-4375-8B3F-01D25434E85A}" type="presOf" srcId="{716C7750-90C1-46AE-92D8-DEB22F359CBE}" destId="{D521C0F5-41BF-4A60-BBC1-6CC890EAA23A}" srcOrd="0" destOrd="0" presId="urn:microsoft.com/office/officeart/2005/8/layout/cycle4"/>
    <dgm:cxn modelId="{CDC75EF9-2AD3-4FA0-BA20-C0578A643F1C}" srcId="{1B1360A5-22EC-43B2-B3CD-938D20592971}" destId="{716C7750-90C1-46AE-92D8-DEB22F359CBE}" srcOrd="0" destOrd="0" parTransId="{6E73890C-BADD-46F3-81FB-FBFE3EBD34B2}" sibTransId="{FD1FECBA-AED4-4F6A-B264-176A41DCFF2B}"/>
    <dgm:cxn modelId="{665BD31E-069D-411A-93C6-FF642A31C1DB}" srcId="{CD98798F-7859-4C48-BDCC-3813EB3A4306}" destId="{C46ED8C9-BB9C-4F2C-B407-19368E61EA9F}" srcOrd="0" destOrd="0" parTransId="{4F3E184E-280B-47AF-9779-02FD245000E9}" sibTransId="{CDA0A5CC-EB71-4140-BEB1-0943C9387D1F}"/>
    <dgm:cxn modelId="{FF150DA5-B8AD-46C6-8EDC-A9B3BE62CEFC}" type="presOf" srcId="{D0B89675-7CB4-4E50-8E9F-3DDAADD788F2}" destId="{D6FBAED7-1C0C-4AC4-9FA4-46C5BA5A8CFF}" srcOrd="0" destOrd="0" presId="urn:microsoft.com/office/officeart/2005/8/layout/cycle4"/>
    <dgm:cxn modelId="{09ECE400-470A-4256-9BC9-C55E0A4C1710}" type="presOf" srcId="{C46ED8C9-BB9C-4F2C-B407-19368E61EA9F}" destId="{6BF14995-8DD4-44F5-8B55-A63FCD02C0B3}" srcOrd="0" destOrd="0" presId="urn:microsoft.com/office/officeart/2005/8/layout/cycle4"/>
    <dgm:cxn modelId="{79C39E75-739E-43A8-8C6B-5E73C61D5AD5}" type="presOf" srcId="{0C7A187F-288F-4021-A1D7-E452A9ACC8F0}" destId="{188FF067-95BE-449D-B487-AE2CB06AE2DE}" srcOrd="0" destOrd="0" presId="urn:microsoft.com/office/officeart/2005/8/layout/cycle4"/>
    <dgm:cxn modelId="{E04E9360-1224-49D5-B2F5-DFC13DF8A540}" type="presOf" srcId="{C46ED8C9-BB9C-4F2C-B407-19368E61EA9F}" destId="{D8EAB182-AE1F-4683-9B49-C3A0893621FA}" srcOrd="1" destOrd="0" presId="urn:microsoft.com/office/officeart/2005/8/layout/cycle4"/>
    <dgm:cxn modelId="{04FBA65C-C815-43B8-BB87-6A86C65637A9}" srcId="{6B951E93-083C-426D-8C0A-F48E3F80004A}" destId="{1B1360A5-22EC-43B2-B3CD-938D20592971}" srcOrd="2" destOrd="0" parTransId="{17904396-EE16-45EC-B590-9EB63099A3F4}" sibTransId="{3AB7768A-9102-4120-9BF4-2E69069D18BD}"/>
    <dgm:cxn modelId="{3866DE10-3593-44C2-A643-7CF6BF75B750}" type="presOf" srcId="{E4DABE78-3963-4774-9225-6CCDD9ADA822}" destId="{E258D544-1725-4900-BE10-FD7BC2ACA5F8}" srcOrd="1" destOrd="0" presId="urn:microsoft.com/office/officeart/2005/8/layout/cycle4"/>
    <dgm:cxn modelId="{4E2CD31A-31E6-4FD5-9108-DE8A69086776}" type="presOf" srcId="{E005441D-EF00-4B3A-A237-41352177E502}" destId="{A22833AC-4FCC-448D-8159-DE604FFA5AEF}" srcOrd="0" destOrd="0" presId="urn:microsoft.com/office/officeart/2005/8/layout/cycle4"/>
    <dgm:cxn modelId="{9AF12AA6-2EAC-46F6-AEE8-456DD5B36F3F}" srcId="{6B951E93-083C-426D-8C0A-F48E3F80004A}" destId="{D0B89675-7CB4-4E50-8E9F-3DDAADD788F2}" srcOrd="0" destOrd="0" parTransId="{383A51D0-0B2E-4C63-99D4-4D9B574CA6C4}" sibTransId="{180499DE-765B-4FBA-B2B7-F8EEDA1704F1}"/>
    <dgm:cxn modelId="{7AF15024-BE10-4AF1-9892-DA3BA22469B7}" srcId="{6B951E93-083C-426D-8C0A-F48E3F80004A}" destId="{CD98798F-7859-4C48-BDCC-3813EB3A4306}" srcOrd="3" destOrd="0" parTransId="{D87BCE7A-6232-4258-AFC3-750B29D5AA4E}" sibTransId="{00FE0202-855A-42B6-B07C-6B7F46B13528}"/>
    <dgm:cxn modelId="{7FA859E5-0A46-4B38-B958-DC2D7316B799}" srcId="{E005441D-EF00-4B3A-A237-41352177E502}" destId="{0C7A187F-288F-4021-A1D7-E452A9ACC8F0}" srcOrd="0" destOrd="0" parTransId="{C6ED5B20-5913-4570-9652-FAA7D0F643CE}" sibTransId="{4985B586-0738-4A4E-9016-B90C2537BD06}"/>
    <dgm:cxn modelId="{53EB7AEF-362E-4D6A-91E4-6A2F65A494D7}" type="presOf" srcId="{716C7750-90C1-46AE-92D8-DEB22F359CBE}" destId="{5710C9D0-6ED6-47BB-B2B5-23F31BA142B9}" srcOrd="1" destOrd="0" presId="urn:microsoft.com/office/officeart/2005/8/layout/cycle4"/>
    <dgm:cxn modelId="{D92A8B59-149B-48F1-9D7B-1832021B16A8}" type="presParOf" srcId="{2AB164B7-992A-418F-9F17-E76586C5FA64}" destId="{42F13549-14D8-4CB4-B8B5-7744ECFD203B}" srcOrd="0" destOrd="0" presId="urn:microsoft.com/office/officeart/2005/8/layout/cycle4"/>
    <dgm:cxn modelId="{FEB5F8BB-2CCB-449E-B87D-CD705D551781}" type="presParOf" srcId="{42F13549-14D8-4CB4-B8B5-7744ECFD203B}" destId="{769C1A9E-FB43-45D3-BC80-431066DE2654}" srcOrd="0" destOrd="0" presId="urn:microsoft.com/office/officeart/2005/8/layout/cycle4"/>
    <dgm:cxn modelId="{A17DCEE0-E686-4FE1-961C-EA0AF8A27342}" type="presParOf" srcId="{769C1A9E-FB43-45D3-BC80-431066DE2654}" destId="{29699BEA-DA5A-4A4E-B7A8-CD5CB304B538}" srcOrd="0" destOrd="0" presId="urn:microsoft.com/office/officeart/2005/8/layout/cycle4"/>
    <dgm:cxn modelId="{8D05C5DF-261F-4243-8282-7E3B34047CB6}" type="presParOf" srcId="{769C1A9E-FB43-45D3-BC80-431066DE2654}" destId="{E258D544-1725-4900-BE10-FD7BC2ACA5F8}" srcOrd="1" destOrd="0" presId="urn:microsoft.com/office/officeart/2005/8/layout/cycle4"/>
    <dgm:cxn modelId="{09E1253D-ABCF-4011-9E02-5BE9D777FE06}" type="presParOf" srcId="{42F13549-14D8-4CB4-B8B5-7744ECFD203B}" destId="{92330D7A-E3F7-40FD-BFB0-D1381639A74E}" srcOrd="1" destOrd="0" presId="urn:microsoft.com/office/officeart/2005/8/layout/cycle4"/>
    <dgm:cxn modelId="{79894523-3C5D-43D7-9284-0ADC6BF8B16F}" type="presParOf" srcId="{92330D7A-E3F7-40FD-BFB0-D1381639A74E}" destId="{188FF067-95BE-449D-B487-AE2CB06AE2DE}" srcOrd="0" destOrd="0" presId="urn:microsoft.com/office/officeart/2005/8/layout/cycle4"/>
    <dgm:cxn modelId="{E6AE8EE9-A3A8-4C1B-AA0C-810E7286A3F8}" type="presParOf" srcId="{92330D7A-E3F7-40FD-BFB0-D1381639A74E}" destId="{3CCF9CDB-C9D7-47DB-9D80-83877193D50D}" srcOrd="1" destOrd="0" presId="urn:microsoft.com/office/officeart/2005/8/layout/cycle4"/>
    <dgm:cxn modelId="{58736BD8-7C1B-4CA2-8EBD-6F70BEB3D82A}" type="presParOf" srcId="{42F13549-14D8-4CB4-B8B5-7744ECFD203B}" destId="{CE0464C4-C2E3-40FC-87C8-CBBF145708AE}" srcOrd="2" destOrd="0" presId="urn:microsoft.com/office/officeart/2005/8/layout/cycle4"/>
    <dgm:cxn modelId="{CE8A8221-CEA7-40DB-8CC4-4915137A6B7A}" type="presParOf" srcId="{CE0464C4-C2E3-40FC-87C8-CBBF145708AE}" destId="{D521C0F5-41BF-4A60-BBC1-6CC890EAA23A}" srcOrd="0" destOrd="0" presId="urn:microsoft.com/office/officeart/2005/8/layout/cycle4"/>
    <dgm:cxn modelId="{FA6B5415-018E-4CF9-B806-4C522305187F}" type="presParOf" srcId="{CE0464C4-C2E3-40FC-87C8-CBBF145708AE}" destId="{5710C9D0-6ED6-47BB-B2B5-23F31BA142B9}" srcOrd="1" destOrd="0" presId="urn:microsoft.com/office/officeart/2005/8/layout/cycle4"/>
    <dgm:cxn modelId="{BB6B1893-BB96-4C8B-B85B-81797343331D}" type="presParOf" srcId="{42F13549-14D8-4CB4-B8B5-7744ECFD203B}" destId="{A31FBC55-5E93-4270-B3C8-9B3BCD5276A1}" srcOrd="3" destOrd="0" presId="urn:microsoft.com/office/officeart/2005/8/layout/cycle4"/>
    <dgm:cxn modelId="{EF2ACD06-7CC0-41D2-8B6F-27B516D31A5A}" type="presParOf" srcId="{A31FBC55-5E93-4270-B3C8-9B3BCD5276A1}" destId="{6BF14995-8DD4-44F5-8B55-A63FCD02C0B3}" srcOrd="0" destOrd="0" presId="urn:microsoft.com/office/officeart/2005/8/layout/cycle4"/>
    <dgm:cxn modelId="{87CD7EE4-E10B-4597-9EBA-77B20CD21792}" type="presParOf" srcId="{A31FBC55-5E93-4270-B3C8-9B3BCD5276A1}" destId="{D8EAB182-AE1F-4683-9B49-C3A0893621FA}" srcOrd="1" destOrd="0" presId="urn:microsoft.com/office/officeart/2005/8/layout/cycle4"/>
    <dgm:cxn modelId="{FE009FF0-D29A-47AD-9B2D-C30946F4B454}" type="presParOf" srcId="{42F13549-14D8-4CB4-B8B5-7744ECFD203B}" destId="{3EFBDB5C-FA2A-4609-A3B2-B78C8F25F56F}" srcOrd="4" destOrd="0" presId="urn:microsoft.com/office/officeart/2005/8/layout/cycle4"/>
    <dgm:cxn modelId="{358ED499-72CB-4315-A6BA-51DE2546AADA}" type="presParOf" srcId="{2AB164B7-992A-418F-9F17-E76586C5FA64}" destId="{0AC0B4CF-9C25-4624-8AC0-66691E62B424}" srcOrd="1" destOrd="0" presId="urn:microsoft.com/office/officeart/2005/8/layout/cycle4"/>
    <dgm:cxn modelId="{1CD385E3-0303-493C-87F4-A877E49EA1DC}" type="presParOf" srcId="{0AC0B4CF-9C25-4624-8AC0-66691E62B424}" destId="{D6FBAED7-1C0C-4AC4-9FA4-46C5BA5A8CFF}" srcOrd="0" destOrd="0" presId="urn:microsoft.com/office/officeart/2005/8/layout/cycle4"/>
    <dgm:cxn modelId="{F9060698-8128-4BE1-8BA7-B8F7D3E2FA3F}" type="presParOf" srcId="{0AC0B4CF-9C25-4624-8AC0-66691E62B424}" destId="{A22833AC-4FCC-448D-8159-DE604FFA5AEF}" srcOrd="1" destOrd="0" presId="urn:microsoft.com/office/officeart/2005/8/layout/cycle4"/>
    <dgm:cxn modelId="{3E83FF5E-308D-4EB7-BC50-30395B93815E}" type="presParOf" srcId="{0AC0B4CF-9C25-4624-8AC0-66691E62B424}" destId="{E2215E12-C88F-41AD-90F7-8042212D0E86}" srcOrd="2" destOrd="0" presId="urn:microsoft.com/office/officeart/2005/8/layout/cycle4"/>
    <dgm:cxn modelId="{41655037-77AA-4194-A226-00BFD02ED1DD}" type="presParOf" srcId="{0AC0B4CF-9C25-4624-8AC0-66691E62B424}" destId="{B16D9601-8AD1-49B0-9E4C-5DAF40392559}" srcOrd="3" destOrd="0" presId="urn:microsoft.com/office/officeart/2005/8/layout/cycle4"/>
    <dgm:cxn modelId="{ECF85461-5285-4FB0-B20B-A6DC8F835332}" type="presParOf" srcId="{0AC0B4CF-9C25-4624-8AC0-66691E62B424}" destId="{752D2580-ECCC-464A-AC8B-9C353D014817}" srcOrd="4" destOrd="0" presId="urn:microsoft.com/office/officeart/2005/8/layout/cycle4"/>
    <dgm:cxn modelId="{F3A9A7D6-CFD3-48B4-8E73-807E5442E468}" type="presParOf" srcId="{2AB164B7-992A-418F-9F17-E76586C5FA64}" destId="{082513BF-B2F4-4EF8-B64B-46ACCC80A338}" srcOrd="2" destOrd="0" presId="urn:microsoft.com/office/officeart/2005/8/layout/cycle4"/>
    <dgm:cxn modelId="{6F8D19C1-BBAC-4C44-9526-8C1175E16F76}" type="presParOf" srcId="{2AB164B7-992A-418F-9F17-E76586C5FA64}" destId="{277067FA-E07B-44B5-AC11-5B249B2582BB}" srcOrd="3" destOrd="0" presId="urn:microsoft.com/office/officeart/2005/8/layout/cycle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5AA67-4988-46E1-BD47-26A241750295}">
      <dsp:nvSpPr>
        <dsp:cNvPr id="0" name=""/>
        <dsp:cNvSpPr/>
      </dsp:nvSpPr>
      <dsp:spPr>
        <a:xfrm>
          <a:off x="1297712" y="404689"/>
          <a:ext cx="1008174" cy="1008174"/>
        </a:xfrm>
        <a:prstGeom prst="ellipse">
          <a:avLst/>
        </a:prstGeom>
        <a:solidFill>
          <a:srgbClr val="FFFF00">
            <a:alpha val="50000"/>
          </a:srgb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O" sz="1300" kern="1200" dirty="0" smtClean="0"/>
            <a:t>Cierre Contable Anual</a:t>
          </a:r>
          <a:endParaRPr lang="es-CO" sz="1300" kern="1200" dirty="0"/>
        </a:p>
      </dsp:txBody>
      <dsp:txXfrm>
        <a:off x="1445356" y="552333"/>
        <a:ext cx="712886" cy="712886"/>
      </dsp:txXfrm>
    </dsp:sp>
    <dsp:sp modelId="{3EDCD642-D9A5-44B4-9DF3-2EC47844806B}">
      <dsp:nvSpPr>
        <dsp:cNvPr id="0" name=""/>
        <dsp:cNvSpPr/>
      </dsp:nvSpPr>
      <dsp:spPr>
        <a:xfrm>
          <a:off x="1549756" y="179"/>
          <a:ext cx="504087" cy="504087"/>
        </a:xfrm>
        <a:prstGeom prst="ellipse">
          <a:avLst/>
        </a:prstGeom>
        <a:solidFill>
          <a:schemeClr val="accent3">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500" kern="1200" dirty="0" smtClean="0"/>
            <a:t>Ajustes de meses anteriores</a:t>
          </a:r>
          <a:endParaRPr lang="es-CO" sz="500" kern="1200" dirty="0"/>
        </a:p>
      </dsp:txBody>
      <dsp:txXfrm>
        <a:off x="1623578" y="74001"/>
        <a:ext cx="356443" cy="356443"/>
      </dsp:txXfrm>
    </dsp:sp>
    <dsp:sp modelId="{BC4ED5FA-F31D-470D-AB80-DAD47B818CA2}">
      <dsp:nvSpPr>
        <dsp:cNvPr id="0" name=""/>
        <dsp:cNvSpPr/>
      </dsp:nvSpPr>
      <dsp:spPr>
        <a:xfrm>
          <a:off x="2206309" y="656733"/>
          <a:ext cx="504087" cy="504087"/>
        </a:xfrm>
        <a:prstGeom prst="ellipse">
          <a:avLst/>
        </a:prstGeom>
        <a:solidFill>
          <a:schemeClr val="accent2">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500" kern="1200" dirty="0" smtClean="0"/>
            <a:t>Reporte de informes a entes externos e internos</a:t>
          </a:r>
          <a:endParaRPr lang="es-CO" sz="500" kern="1200" dirty="0"/>
        </a:p>
      </dsp:txBody>
      <dsp:txXfrm>
        <a:off x="2280131" y="730555"/>
        <a:ext cx="356443" cy="356443"/>
      </dsp:txXfrm>
    </dsp:sp>
    <dsp:sp modelId="{08740815-FB12-4808-B3F2-33BCC7F55659}">
      <dsp:nvSpPr>
        <dsp:cNvPr id="0" name=""/>
        <dsp:cNvSpPr/>
      </dsp:nvSpPr>
      <dsp:spPr>
        <a:xfrm>
          <a:off x="1549756" y="1313286"/>
          <a:ext cx="504087" cy="504087"/>
        </a:xfrm>
        <a:prstGeom prst="ellipse">
          <a:avLst/>
        </a:prstGeom>
        <a:solidFill>
          <a:schemeClr val="accent1">
            <a:lumMod val="75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500" kern="1200" dirty="0" smtClean="0"/>
            <a:t>Reprocesos en la actividad diaria</a:t>
          </a:r>
          <a:endParaRPr lang="es-CO" sz="500" kern="1200" dirty="0"/>
        </a:p>
      </dsp:txBody>
      <dsp:txXfrm>
        <a:off x="1623578" y="1387108"/>
        <a:ext cx="356443" cy="356443"/>
      </dsp:txXfrm>
    </dsp:sp>
    <dsp:sp modelId="{2971C21F-99B7-4B3C-968B-08152E96C616}">
      <dsp:nvSpPr>
        <dsp:cNvPr id="0" name=""/>
        <dsp:cNvSpPr/>
      </dsp:nvSpPr>
      <dsp:spPr>
        <a:xfrm>
          <a:off x="893202" y="656733"/>
          <a:ext cx="504087" cy="504087"/>
        </a:xfrm>
        <a:prstGeom prst="ellipse">
          <a:avLst/>
        </a:prstGeom>
        <a:solidFill>
          <a:schemeClr val="accent4">
            <a:lumMod val="60000"/>
            <a:lumOff val="40000"/>
            <a:alpha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s-CO" sz="500" kern="1200" dirty="0" smtClean="0"/>
            <a:t>Mayor cantidad de tiempo utilizado </a:t>
          </a:r>
          <a:endParaRPr lang="es-CO" sz="500" kern="1200" dirty="0"/>
        </a:p>
      </dsp:txBody>
      <dsp:txXfrm>
        <a:off x="967024" y="730555"/>
        <a:ext cx="356443" cy="356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1C0F5-41BF-4A60-BBC1-6CC890EAA23A}">
      <dsp:nvSpPr>
        <dsp:cNvPr id="0" name=""/>
        <dsp:cNvSpPr/>
      </dsp:nvSpPr>
      <dsp:spPr>
        <a:xfrm>
          <a:off x="1262953" y="1012051"/>
          <a:ext cx="735225" cy="47625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177800">
            <a:lnSpc>
              <a:spcPct val="90000"/>
            </a:lnSpc>
            <a:spcBef>
              <a:spcPct val="0"/>
            </a:spcBef>
            <a:spcAft>
              <a:spcPct val="15000"/>
            </a:spcAft>
            <a:buChar char="••"/>
          </a:pPr>
          <a:r>
            <a:rPr lang="es-CO" sz="400" kern="1200" dirty="0" smtClean="0"/>
            <a:t>Validación de las cuentas que general mayor inconsistencia</a:t>
          </a:r>
          <a:endParaRPr lang="es-CO" sz="400" kern="1200" dirty="0"/>
        </a:p>
      </dsp:txBody>
      <dsp:txXfrm>
        <a:off x="1493983" y="1141578"/>
        <a:ext cx="493733" cy="336270"/>
      </dsp:txXfrm>
    </dsp:sp>
    <dsp:sp modelId="{6BF14995-8DD4-44F5-8B55-A63FCD02C0B3}">
      <dsp:nvSpPr>
        <dsp:cNvPr id="0" name=""/>
        <dsp:cNvSpPr/>
      </dsp:nvSpPr>
      <dsp:spPr>
        <a:xfrm>
          <a:off x="63374" y="1012051"/>
          <a:ext cx="735225" cy="47625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177800">
            <a:lnSpc>
              <a:spcPct val="90000"/>
            </a:lnSpc>
            <a:spcBef>
              <a:spcPct val="0"/>
            </a:spcBef>
            <a:spcAft>
              <a:spcPct val="15000"/>
            </a:spcAft>
            <a:buChar char="••"/>
          </a:pPr>
          <a:r>
            <a:rPr lang="es-CO" sz="400" kern="1200" dirty="0" smtClean="0"/>
            <a:t>Se genera responsabilidad por medio del beneficio del cumplimiento</a:t>
          </a:r>
          <a:endParaRPr lang="es-CO" sz="400" kern="1200" dirty="0"/>
        </a:p>
      </dsp:txBody>
      <dsp:txXfrm>
        <a:off x="73836" y="1141578"/>
        <a:ext cx="493733" cy="336270"/>
      </dsp:txXfrm>
    </dsp:sp>
    <dsp:sp modelId="{188FF067-95BE-449D-B487-AE2CB06AE2DE}">
      <dsp:nvSpPr>
        <dsp:cNvPr id="0" name=""/>
        <dsp:cNvSpPr/>
      </dsp:nvSpPr>
      <dsp:spPr>
        <a:xfrm>
          <a:off x="1262953" y="0"/>
          <a:ext cx="735225" cy="47625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177800">
            <a:lnSpc>
              <a:spcPct val="90000"/>
            </a:lnSpc>
            <a:spcBef>
              <a:spcPct val="0"/>
            </a:spcBef>
            <a:spcAft>
              <a:spcPct val="15000"/>
            </a:spcAft>
            <a:buChar char="••"/>
          </a:pPr>
          <a:r>
            <a:rPr lang="es-CO" sz="400" kern="1200" dirty="0" smtClean="0"/>
            <a:t>Tener mayor control en los casos especiales</a:t>
          </a:r>
          <a:endParaRPr lang="es-CO" sz="400" kern="1200" dirty="0"/>
        </a:p>
      </dsp:txBody>
      <dsp:txXfrm>
        <a:off x="1493983" y="10462"/>
        <a:ext cx="493733" cy="336270"/>
      </dsp:txXfrm>
    </dsp:sp>
    <dsp:sp modelId="{29699BEA-DA5A-4A4E-B7A8-CD5CB304B538}">
      <dsp:nvSpPr>
        <dsp:cNvPr id="0" name=""/>
        <dsp:cNvSpPr/>
      </dsp:nvSpPr>
      <dsp:spPr>
        <a:xfrm>
          <a:off x="63374" y="0"/>
          <a:ext cx="735225" cy="47625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177800">
            <a:lnSpc>
              <a:spcPct val="90000"/>
            </a:lnSpc>
            <a:spcBef>
              <a:spcPct val="0"/>
            </a:spcBef>
            <a:spcAft>
              <a:spcPct val="15000"/>
            </a:spcAft>
            <a:buChar char="••"/>
          </a:pPr>
          <a:r>
            <a:rPr lang="es-CO" sz="400" kern="1200" dirty="0" smtClean="0"/>
            <a:t>Los ajustes a realizar  son mínimos y la información es real.</a:t>
          </a:r>
          <a:endParaRPr lang="es-CO" sz="400" kern="1200" dirty="0"/>
        </a:p>
      </dsp:txBody>
      <dsp:txXfrm>
        <a:off x="73836" y="10462"/>
        <a:ext cx="493733" cy="336270"/>
      </dsp:txXfrm>
    </dsp:sp>
    <dsp:sp modelId="{D6FBAED7-1C0C-4AC4-9FA4-46C5BA5A8CFF}">
      <dsp:nvSpPr>
        <dsp:cNvPr id="0" name=""/>
        <dsp:cNvSpPr/>
      </dsp:nvSpPr>
      <dsp:spPr>
        <a:xfrm>
          <a:off x="371455" y="84833"/>
          <a:ext cx="644438" cy="644438"/>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r>
            <a:rPr lang="es-CO" sz="500" kern="1200" dirty="0" smtClean="0"/>
            <a:t>En el primer año el tiempo del cierre mejoro en un 40% </a:t>
          </a:r>
          <a:endParaRPr lang="es-CO" sz="500" kern="1200" dirty="0"/>
        </a:p>
      </dsp:txBody>
      <dsp:txXfrm>
        <a:off x="560207" y="273585"/>
        <a:ext cx="455686" cy="455686"/>
      </dsp:txXfrm>
    </dsp:sp>
    <dsp:sp modelId="{A22833AC-4FCC-448D-8159-DE604FFA5AEF}">
      <dsp:nvSpPr>
        <dsp:cNvPr id="0" name=""/>
        <dsp:cNvSpPr/>
      </dsp:nvSpPr>
      <dsp:spPr>
        <a:xfrm rot="5400000">
          <a:off x="1045660" y="84833"/>
          <a:ext cx="644438" cy="644438"/>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222250">
            <a:lnSpc>
              <a:spcPct val="90000"/>
            </a:lnSpc>
            <a:spcBef>
              <a:spcPct val="0"/>
            </a:spcBef>
            <a:spcAft>
              <a:spcPct val="35000"/>
            </a:spcAft>
          </a:pPr>
          <a:r>
            <a:rPr lang="es-CO" sz="500" kern="1200" dirty="0" smtClean="0"/>
            <a:t>Se propone realizar conciliación mensual</a:t>
          </a:r>
          <a:endParaRPr lang="es-CO" sz="500" kern="1200" dirty="0"/>
        </a:p>
      </dsp:txBody>
      <dsp:txXfrm rot="-5400000">
        <a:off x="1045660" y="273585"/>
        <a:ext cx="455686" cy="455686"/>
      </dsp:txXfrm>
    </dsp:sp>
    <dsp:sp modelId="{E2215E12-C88F-41AD-90F7-8042212D0E86}">
      <dsp:nvSpPr>
        <dsp:cNvPr id="0" name=""/>
        <dsp:cNvSpPr/>
      </dsp:nvSpPr>
      <dsp:spPr>
        <a:xfrm rot="10800000">
          <a:off x="1045660" y="759038"/>
          <a:ext cx="644438" cy="644438"/>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s-CO" sz="400" kern="1200" dirty="0" smtClean="0"/>
            <a:t>Se elaboro formato con la información necesaria para el área de nomina y contabilidad</a:t>
          </a:r>
          <a:endParaRPr lang="es-CO" sz="400" kern="1200" dirty="0"/>
        </a:p>
      </dsp:txBody>
      <dsp:txXfrm rot="10800000">
        <a:off x="1045660" y="759038"/>
        <a:ext cx="455686" cy="455686"/>
      </dsp:txXfrm>
    </dsp:sp>
    <dsp:sp modelId="{B16D9601-8AD1-49B0-9E4C-5DAF40392559}">
      <dsp:nvSpPr>
        <dsp:cNvPr id="0" name=""/>
        <dsp:cNvSpPr/>
      </dsp:nvSpPr>
      <dsp:spPr>
        <a:xfrm rot="16200000">
          <a:off x="371455" y="759038"/>
          <a:ext cx="644438" cy="644438"/>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 tIns="28448" rIns="28448" bIns="28448" numCol="1" spcCol="1270" anchor="ctr" anchorCtr="0">
          <a:noAutofit/>
        </a:bodyPr>
        <a:lstStyle/>
        <a:p>
          <a:pPr lvl="0" algn="ctr" defTabSz="177800">
            <a:lnSpc>
              <a:spcPct val="90000"/>
            </a:lnSpc>
            <a:spcBef>
              <a:spcPct val="0"/>
            </a:spcBef>
            <a:spcAft>
              <a:spcPct val="35000"/>
            </a:spcAft>
          </a:pPr>
          <a:r>
            <a:rPr lang="es-CO" sz="400" kern="1200" dirty="0" smtClean="0"/>
            <a:t>Se plantean políticas con el fin de generar cumplimiento en los tiempos de conciliación</a:t>
          </a:r>
          <a:endParaRPr lang="es-CO" sz="400" kern="1200" dirty="0"/>
        </a:p>
      </dsp:txBody>
      <dsp:txXfrm rot="5400000">
        <a:off x="560207" y="759038"/>
        <a:ext cx="455686" cy="455686"/>
      </dsp:txXfrm>
    </dsp:sp>
    <dsp:sp modelId="{082513BF-B2F4-4EF8-B64B-46ACCC80A338}">
      <dsp:nvSpPr>
        <dsp:cNvPr id="0" name=""/>
        <dsp:cNvSpPr/>
      </dsp:nvSpPr>
      <dsp:spPr>
        <a:xfrm>
          <a:off x="919525" y="610207"/>
          <a:ext cx="222502" cy="193480"/>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7067FA-E07B-44B5-AC11-5B249B2582BB}">
      <dsp:nvSpPr>
        <dsp:cNvPr id="0" name=""/>
        <dsp:cNvSpPr/>
      </dsp:nvSpPr>
      <dsp:spPr>
        <a:xfrm rot="10800000">
          <a:off x="919525" y="684623"/>
          <a:ext cx="222502" cy="193480"/>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321798" y="4450080"/>
            <a:ext cx="4860036" cy="306832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324788" y="2059749"/>
            <a:ext cx="4860036" cy="23368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342900" y="366185"/>
            <a:ext cx="4514850" cy="780203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514350" y="4778450"/>
            <a:ext cx="4972050" cy="2435151"/>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14350" y="3314400"/>
            <a:ext cx="4972050" cy="1422251"/>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5600700" cy="1524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3429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32004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6172200" cy="1524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42900" y="7315200"/>
            <a:ext cx="303014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3483769" y="7315200"/>
            <a:ext cx="303133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42900" y="2022550"/>
            <a:ext cx="303014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3483769" y="2022550"/>
            <a:ext cx="303133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5760"/>
            <a:ext cx="5602986" cy="1524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8" name="7 Marcador de número de diapositiva"/>
          <p:cNvSpPr>
            <a:spLocks noGrp="1"/>
          </p:cNvSpPr>
          <p:nvPr>
            <p:ph type="sldNum" sz="quarter" idx="11"/>
          </p:nvPr>
        </p:nvSpPr>
        <p:spPr/>
        <p:txBody>
          <a:bodyPr/>
          <a:lstStyle/>
          <a:p>
            <a:fld id="{91F96CF3-F8A2-47B2-B54E-0AA769BF3F43}" type="slidenum">
              <a:rPr lang="es-MX" smtClean="0"/>
              <a:t>‹Nº›</a:t>
            </a:fld>
            <a:endParaRPr lang="es-MX"/>
          </a:p>
        </p:txBody>
      </p:sp>
      <p:sp>
        <p:nvSpPr>
          <p:cNvPr id="9" name="8 Marcador de pie de página"/>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1580704"/>
            <a:ext cx="2400300" cy="973667"/>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42900" y="285899"/>
            <a:ext cx="2057400" cy="12192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 y="2641600"/>
            <a:ext cx="5314950" cy="508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4744068-3760-46DD-9C36-79C3E2C68506}" type="datetimeFigureOut">
              <a:rPr lang="es-MX" smtClean="0"/>
              <a:t>10/08/2018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6117336" y="8562753"/>
            <a:ext cx="571500" cy="486833"/>
          </a:xfrm>
        </p:spPr>
        <p:txBody>
          <a:bodyPr/>
          <a:lstStyle/>
          <a:p>
            <a:fld id="{91F96CF3-F8A2-47B2-B54E-0AA769BF3F43}"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167549" y="2274279"/>
            <a:ext cx="2290401" cy="1671744"/>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799221" y="1359876"/>
            <a:ext cx="3086100"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167550" y="3998354"/>
            <a:ext cx="2290400" cy="3551309"/>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342900" y="8562753"/>
            <a:ext cx="1600200" cy="486833"/>
          </a:xfrm>
        </p:spPr>
        <p:txBody>
          <a:bodyPr/>
          <a:lstStyle/>
          <a:p>
            <a:fld id="{14744068-3760-46DD-9C36-79C3E2C68506}" type="datetimeFigureOut">
              <a:rPr lang="es-MX" smtClean="0"/>
              <a:t>10/08/2018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1F96CF3-F8A2-47B2-B54E-0AA769BF3F43}"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486400" y="0"/>
            <a:ext cx="1371600"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342900" y="366184"/>
            <a:ext cx="5600700" cy="1524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342900" y="2133601"/>
            <a:ext cx="5600700" cy="6034617"/>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342900" y="8562753"/>
            <a:ext cx="1600200" cy="486833"/>
          </a:xfrm>
          <a:prstGeom prst="rect">
            <a:avLst/>
          </a:prstGeom>
        </p:spPr>
        <p:txBody>
          <a:bodyPr vert="horz" bIns="0" anchor="b"/>
          <a:lstStyle>
            <a:lvl1pPr algn="l" eaLnBrk="1" latinLnBrk="0" hangingPunct="1">
              <a:defRPr kumimoji="0" sz="1000">
                <a:solidFill>
                  <a:schemeClr val="tx2">
                    <a:shade val="50000"/>
                  </a:schemeClr>
                </a:solidFill>
              </a:defRPr>
            </a:lvl1pPr>
          </a:lstStyle>
          <a:p>
            <a:fld id="{14744068-3760-46DD-9C36-79C3E2C68506}" type="datetimeFigureOut">
              <a:rPr lang="es-MX" smtClean="0"/>
              <a:t>10/08/2018</a:t>
            </a:fld>
            <a:endParaRPr lang="es-MX"/>
          </a:p>
        </p:txBody>
      </p:sp>
      <p:sp>
        <p:nvSpPr>
          <p:cNvPr id="22" name="21 Marcador de pie de página"/>
          <p:cNvSpPr>
            <a:spLocks noGrp="1"/>
          </p:cNvSpPr>
          <p:nvPr>
            <p:ph type="ftr" sz="quarter" idx="3"/>
          </p:nvPr>
        </p:nvSpPr>
        <p:spPr>
          <a:xfrm>
            <a:off x="2343150" y="8562753"/>
            <a:ext cx="2171700" cy="486833"/>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MX"/>
          </a:p>
        </p:txBody>
      </p:sp>
      <p:sp>
        <p:nvSpPr>
          <p:cNvPr id="18" name="17 Marcador de número de diapositiva"/>
          <p:cNvSpPr>
            <a:spLocks noGrp="1"/>
          </p:cNvSpPr>
          <p:nvPr>
            <p:ph type="sldNum" sz="quarter" idx="4"/>
          </p:nvPr>
        </p:nvSpPr>
        <p:spPr>
          <a:xfrm>
            <a:off x="6115050" y="8562753"/>
            <a:ext cx="571500" cy="486833"/>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1F96CF3-F8A2-47B2-B54E-0AA769BF3F43}"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6541477" cy="683568"/>
          </a:xfrm>
        </p:spPr>
        <p:txBody>
          <a:bodyPr>
            <a:normAutofit fontScale="90000"/>
          </a:bodyPr>
          <a:lstStyle/>
          <a:p>
            <a:pPr algn="ctr"/>
            <a:r>
              <a:rPr lang="es-MX" sz="1600" dirty="0">
                <a:effectLst/>
              </a:rPr>
              <a:t>Aporte en mejoramiento de tiempos de cierre de las cuentas que se vinculan al proceso de nómina y seguridad social en la empresa Thomas Greg and Sons</a:t>
            </a:r>
            <a:endParaRPr lang="es-CO" sz="1600" dirty="0">
              <a:effectLst/>
            </a:endParaRPr>
          </a:p>
        </p:txBody>
      </p:sp>
      <p:sp>
        <p:nvSpPr>
          <p:cNvPr id="3" name="2 Subtítulo"/>
          <p:cNvSpPr>
            <a:spLocks noGrp="1"/>
          </p:cNvSpPr>
          <p:nvPr>
            <p:ph type="subTitle" idx="1"/>
          </p:nvPr>
        </p:nvSpPr>
        <p:spPr>
          <a:xfrm>
            <a:off x="27285" y="489899"/>
            <a:ext cx="6387849" cy="1759808"/>
          </a:xfrm>
        </p:spPr>
        <p:txBody>
          <a:bodyPr>
            <a:normAutofit fontScale="92500" lnSpcReduction="20000"/>
          </a:bodyPr>
          <a:lstStyle/>
          <a:p>
            <a:pPr algn="l"/>
            <a:r>
              <a:rPr lang="es-MX" sz="700" cap="all" dirty="0" smtClean="0">
                <a:solidFill>
                  <a:schemeClr val="accent1">
                    <a:lumMod val="40000"/>
                    <a:lumOff val="60000"/>
                  </a:schemeClr>
                </a:solidFill>
              </a:rPr>
              <a:t>INTRODUCCIÓN</a:t>
            </a:r>
            <a:r>
              <a:rPr lang="es-MX" sz="600" dirty="0" smtClean="0">
                <a:solidFill>
                  <a:schemeClr val="accent1">
                    <a:lumMod val="40000"/>
                    <a:lumOff val="60000"/>
                  </a:schemeClr>
                </a:solidFill>
              </a:rPr>
              <a:t/>
            </a:r>
            <a:br>
              <a:rPr lang="es-MX" sz="600" dirty="0" smtClean="0">
                <a:solidFill>
                  <a:schemeClr val="accent1">
                    <a:lumMod val="40000"/>
                    <a:lumOff val="60000"/>
                  </a:schemeClr>
                </a:solidFill>
              </a:rPr>
            </a:br>
            <a:r>
              <a:rPr lang="es-MX" sz="800" dirty="0"/>
              <a:t>En este informe se expone inicialmente a la empresa Thomas Greg and </a:t>
            </a:r>
            <a:r>
              <a:rPr lang="es-MX" sz="800" dirty="0" err="1"/>
              <a:t>Sons</a:t>
            </a:r>
            <a:r>
              <a:rPr lang="es-MX" sz="800" dirty="0"/>
              <a:t>, en la cual se desarrollaron varias actividades y se dio apoyo en la problemática que el estudiante evidencio, esto se logró gracias a los conocimientos adquiridos en cada una de las materias desarrolladas y el conocimiento adquirido por los tutores de la universidad minuto de Dios.</a:t>
            </a:r>
            <a:endParaRPr lang="es-CO" sz="800" dirty="0"/>
          </a:p>
          <a:p>
            <a:pPr algn="l"/>
            <a:r>
              <a:rPr lang="es-MX" sz="800" dirty="0"/>
              <a:t>En el capítulo 1. Se encuentra la historia de la empresa donde el estudiante laboro, información tributaria, la misión, visión y valores corporativos los cuales fueron tomados de la página web de la empresa.  Se presenta la ubicación del área donde se realizó la validación de la práctica, en este caso es el área de nómina y podemos ver según el organigrama corporativo donde está dicha área y adicional se da a conocer el diagrama donde encontramos los cargos que existen actualmente; también veremos los logros alcanzados de acuerdo a la problemática que se encontró y la opción que se brindó para su buen desarrollo. Continuamos con el DOFA, el cual se da a conocer las estrategias frente a las debilidades, oportunidades, fortalezas y amenazas; esto va de acuerdo a lo encontrado en la empresa y con ayuda de esto llegamos a unos objetivos generales y específicos.</a:t>
            </a:r>
            <a:endParaRPr lang="es-CO" sz="800" dirty="0"/>
          </a:p>
          <a:p>
            <a:pPr algn="l"/>
            <a:r>
              <a:rPr lang="es-MX" sz="800" dirty="0"/>
              <a:t>En el capítulo 2.Se Menciona las actividades que realizaron durante el tiempo que se estuvo trabajando en la compañía y los ascensos que se tuvieron gracias al conocimiento adquirido y se menciona las materias que fueron de gran apoyo para lograr este objetivo, finalmente encontramos los beneficios que se logró y el beneficio que le trajo a la empresa el aporte que se dio a la problemática encontrada que es mejoramiento en el tiempo en el que se realiza el cierre de final de año por medio de un formato único que implementa el área de nómina con el fin de que con el área contable se maneje una misma información, adicional que otras áreas adopten esta iniciativa y así tener claro que todas las áreas que conforman la empresa tenga la misma información.</a:t>
            </a:r>
            <a:endParaRPr lang="es-CO" sz="800" dirty="0"/>
          </a:p>
          <a:p>
            <a:pPr algn="l"/>
            <a:r>
              <a:rPr lang="es-MX" sz="800" dirty="0"/>
              <a:t>En el capítulo 3. Se habla de forma general que se logró finalmente en este tiempo por medio de la implementación del formato creado y la mejora que se tuvo ya que se pasó de tener un cierre total en el mes de marzo a lograr tenerlo en el mes de enero de los siguientes años adicional, reconocer el aprendizaje de todo este proceso, se menciona las conclusiones que se obtuvieron y el aprendizaje adquirido como profesionales.</a:t>
            </a:r>
            <a:endParaRPr lang="es-CO" sz="800" dirty="0"/>
          </a:p>
        </p:txBody>
      </p:sp>
      <p:sp>
        <p:nvSpPr>
          <p:cNvPr id="4" name="2 Subtítulo"/>
          <p:cNvSpPr txBox="1">
            <a:spLocks/>
          </p:cNvSpPr>
          <p:nvPr/>
        </p:nvSpPr>
        <p:spPr>
          <a:xfrm>
            <a:off x="2276872" y="4355976"/>
            <a:ext cx="1440160" cy="1080120"/>
          </a:xfrm>
          <a:prstGeom prst="rect">
            <a:avLst/>
          </a:prstGeom>
        </p:spPr>
        <p:txBody>
          <a:bodyPr vert="horz" tIns="0" rIns="45720" bIns="0" anchor="b">
            <a:normAutofit/>
          </a:bodyPr>
          <a:lstStyle/>
          <a:p>
            <a:pPr lvl="0">
              <a:spcBef>
                <a:spcPct val="20000"/>
              </a:spcBef>
              <a:buClr>
                <a:schemeClr val="accent1"/>
              </a:buClr>
              <a:buSzPct val="80000"/>
            </a:pPr>
            <a:r>
              <a:rPr lang="es-MX" sz="2000" cap="all" dirty="0">
                <a:solidFill>
                  <a:schemeClr val="accent2">
                    <a:lumMod val="60000"/>
                    <a:lumOff val="40000"/>
                  </a:schemeClr>
                </a:solidFill>
              </a:rPr>
              <a:t> </a:t>
            </a:r>
            <a:endParaRPr kumimoji="0" lang="es-MX" sz="2000" b="0" i="0" u="none" strike="noStrike" kern="1200" cap="none" spc="0" normalizeH="0" baseline="0" noProof="0" dirty="0">
              <a:ln>
                <a:noFill/>
              </a:ln>
              <a:solidFill>
                <a:schemeClr val="accent2">
                  <a:lumMod val="60000"/>
                  <a:lumOff val="40000"/>
                </a:schemeClr>
              </a:solidFill>
              <a:effectLst/>
              <a:uLnTx/>
              <a:uFillTx/>
              <a:latin typeface="+mn-lt"/>
              <a:ea typeface="+mn-ea"/>
              <a:cs typeface="+mn-cs"/>
            </a:endParaRPr>
          </a:p>
        </p:txBody>
      </p:sp>
      <p:sp>
        <p:nvSpPr>
          <p:cNvPr id="5" name="4 Elipse"/>
          <p:cNvSpPr/>
          <p:nvPr/>
        </p:nvSpPr>
        <p:spPr>
          <a:xfrm>
            <a:off x="535378" y="4911632"/>
            <a:ext cx="126876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 cap="all" dirty="0" smtClean="0">
                <a:solidFill>
                  <a:schemeClr val="accent2">
                    <a:lumMod val="60000"/>
                    <a:lumOff val="40000"/>
                  </a:schemeClr>
                </a:solidFill>
              </a:rPr>
              <a:t>¿QUÉ POLÍTICAS SE PUEDEN ESTABLECER EN LA EMPRESA THOMAS GREG AND SONS PARA REALIZAR CONCILIACIÓN CONTABLE DE LAS CUENTAS RELACIONADAS CON EL PROCESO DE NÓMINA Y SEGURIDAD SOCIAL CON EL FIN DE MEJORAR los tiempos del CIERRE ANUAL?.</a:t>
            </a:r>
            <a:endParaRPr lang="es-MX" sz="400" dirty="0"/>
          </a:p>
        </p:txBody>
      </p:sp>
      <p:sp>
        <p:nvSpPr>
          <p:cNvPr id="6" name="5 Rectángulo redondeado"/>
          <p:cNvSpPr/>
          <p:nvPr/>
        </p:nvSpPr>
        <p:spPr>
          <a:xfrm>
            <a:off x="571382" y="5733808"/>
            <a:ext cx="1196752" cy="49437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400" cap="all" dirty="0">
                <a:solidFill>
                  <a:schemeClr val="accent3">
                    <a:lumMod val="40000"/>
                    <a:lumOff val="60000"/>
                  </a:schemeClr>
                </a:solidFill>
              </a:rPr>
              <a:t>OBJETIVO GENERAL: </a:t>
            </a:r>
            <a:r>
              <a:rPr lang="es-MX" sz="500" dirty="0"/>
              <a:t>Garantizar mes a mes un cierre contable de todas las cuentas que se aplican en nómina y seguridad social en la empresa Thomas Greg and </a:t>
            </a:r>
            <a:r>
              <a:rPr lang="es-MX" sz="500" dirty="0" err="1"/>
              <a:t>Sons</a:t>
            </a:r>
            <a:r>
              <a:rPr lang="es-MX" sz="500" dirty="0"/>
              <a:t>.</a:t>
            </a:r>
            <a:endParaRPr lang="es-CO" sz="500" dirty="0"/>
          </a:p>
          <a:p>
            <a:pPr algn="ctr"/>
            <a:endParaRPr lang="es-MX" sz="400" dirty="0">
              <a:solidFill>
                <a:schemeClr val="accent3">
                  <a:lumMod val="40000"/>
                  <a:lumOff val="60000"/>
                </a:schemeClr>
              </a:solidFill>
            </a:endParaRPr>
          </a:p>
        </p:txBody>
      </p:sp>
      <p:sp>
        <p:nvSpPr>
          <p:cNvPr id="7" name="6 Trapecio"/>
          <p:cNvSpPr/>
          <p:nvPr/>
        </p:nvSpPr>
        <p:spPr>
          <a:xfrm>
            <a:off x="292132" y="6314015"/>
            <a:ext cx="1633872" cy="1884028"/>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s-MX" sz="400" cap="all" dirty="0"/>
              <a:t>OBJETIVOS ESPECÍFICOS: </a:t>
            </a:r>
            <a:r>
              <a:rPr lang="es-MX" sz="500" dirty="0"/>
              <a:t>Establecer formato único con la información necesaria para realizar conciliación entre el área de nómina y contabilidad, los primeros tres días habilites de cada mes en la empresa Thomas Greg and </a:t>
            </a:r>
            <a:r>
              <a:rPr lang="es-MX" sz="500" dirty="0" err="1"/>
              <a:t>Sons</a:t>
            </a:r>
            <a:r>
              <a:rPr lang="es-MX" sz="500" dirty="0" smtClean="0"/>
              <a:t>.</a:t>
            </a:r>
          </a:p>
          <a:p>
            <a:endParaRPr lang="es-CO" sz="500" dirty="0"/>
          </a:p>
          <a:p>
            <a:r>
              <a:rPr lang="es-MX" sz="500" dirty="0"/>
              <a:t>Proponer para la empresa Thomas Greg and </a:t>
            </a:r>
            <a:r>
              <a:rPr lang="es-MX" sz="500" dirty="0" err="1"/>
              <a:t>Sons</a:t>
            </a:r>
            <a:r>
              <a:rPr lang="es-MX" sz="500" dirty="0"/>
              <a:t> políticas para generar cumplimiento en la elaboración de la conciliación entre las áreas de nómina y contabilidad</a:t>
            </a:r>
            <a:r>
              <a:rPr lang="es-MX" sz="500" dirty="0" smtClean="0"/>
              <a:t>.</a:t>
            </a:r>
          </a:p>
          <a:p>
            <a:endParaRPr lang="es-CO" sz="500" dirty="0"/>
          </a:p>
          <a:p>
            <a:r>
              <a:rPr lang="es-MX" sz="500" dirty="0"/>
              <a:t>Obtener resultados en efectividad de tiempo y minimizar los ajustes realizados en el cierre de fin de año de la empresa Thomas Greg and </a:t>
            </a:r>
            <a:r>
              <a:rPr lang="es-MX" sz="500" dirty="0" err="1"/>
              <a:t>Sons</a:t>
            </a:r>
            <a:r>
              <a:rPr lang="es-MX" sz="500" dirty="0"/>
              <a:t>.</a:t>
            </a:r>
            <a:endParaRPr lang="es-CO" sz="500" dirty="0"/>
          </a:p>
          <a:p>
            <a:pPr algn="ctr"/>
            <a:r>
              <a:rPr lang="es-MX" sz="400" cap="all" dirty="0" smtClean="0"/>
              <a:t>.</a:t>
            </a:r>
            <a:endParaRPr lang="es-MX" sz="400" dirty="0"/>
          </a:p>
        </p:txBody>
      </p:sp>
      <p:sp>
        <p:nvSpPr>
          <p:cNvPr id="8" name="7 Flecha curvada hacia la derecha"/>
          <p:cNvSpPr/>
          <p:nvPr/>
        </p:nvSpPr>
        <p:spPr>
          <a:xfrm>
            <a:off x="90029" y="5256755"/>
            <a:ext cx="360040"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9" name="8 Flecha curvada hacia la derecha"/>
          <p:cNvSpPr/>
          <p:nvPr/>
        </p:nvSpPr>
        <p:spPr>
          <a:xfrm>
            <a:off x="67717" y="5985836"/>
            <a:ext cx="404664" cy="7200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1" name="2 Subtítulo"/>
          <p:cNvSpPr txBox="1">
            <a:spLocks/>
          </p:cNvSpPr>
          <p:nvPr/>
        </p:nvSpPr>
        <p:spPr>
          <a:xfrm>
            <a:off x="2636907" y="7523810"/>
            <a:ext cx="4102472" cy="1321276"/>
          </a:xfrm>
          <a:prstGeom prst="rect">
            <a:avLst/>
          </a:prstGeom>
        </p:spPr>
        <p:txBody>
          <a:bodyPr vert="horz" tIns="0" rIns="45720" bIns="0" anchor="b">
            <a:normAutofit fontScale="62500" lnSpcReduction="20000"/>
          </a:bodyPr>
          <a:lstStyle/>
          <a:p>
            <a:r>
              <a:rPr lang="es-MX" sz="800" b="1" cap="all" dirty="0"/>
              <a:t>CONCLUSIONES:</a:t>
            </a:r>
            <a:r>
              <a:rPr lang="es-MX" sz="800" dirty="0" smtClean="0"/>
              <a:t/>
            </a:r>
            <a:br>
              <a:rPr lang="es-MX" sz="800" dirty="0" smtClean="0"/>
            </a:br>
            <a:r>
              <a:rPr lang="es-MX" sz="800" dirty="0"/>
              <a:t>Durante el tiempo que se estuvo trabajando en la empresa Thomas Greg ando </a:t>
            </a:r>
            <a:r>
              <a:rPr lang="es-MX" sz="800" dirty="0" err="1"/>
              <a:t>Sons</a:t>
            </a:r>
            <a:r>
              <a:rPr lang="es-MX" sz="800" dirty="0"/>
              <a:t> se dieron las posibles soluciones y en una de ellas fue elaborar un formato donde se brindara al área contable información clara y precisa de los saldos que se tenían en nómina y seguridad social. Se llegó a esta solución ya que en cierres de años anteriores lo que se evidenciaba era que siempre se tenían saldos diferentes y se debía buscar en que momento la información cambio y realizar la respectiva solución; pero esto generaba reprocesos en las dos áreas y generaba que el tiempo del cierre final fuera mayor. Al implementarse este formato se implementó políticas de cumplimiento ya que no se realizaba en los tiempos necesarios, con esto se logró optimizar los errores y generar correcciones que se tenía en la parametrización del sistema como por ejemplo información que estaba quedando contabilizada en cuentas que no correspondía y así tener una información con mayor calidad y veracidad.</a:t>
            </a:r>
            <a:endParaRPr lang="es-CO" sz="800" dirty="0"/>
          </a:p>
          <a:p>
            <a:r>
              <a:rPr lang="es-MX" sz="800" dirty="0"/>
              <a:t>Se logró evidenciar falencias respecto a la comunicación entre áreas y esto se fue mejorando con el tiempo. En cuanto al tiempo utilizado en el cierre final fue evidente el cambio ya que en promedio los años anteriores el cierre se terminaba a mediados del mes de marzo y en los años siguientes se logró entregar para revisión en el mes de enero, esto ayudo a que la información fuera validad con mayor efectividad por los jefes encargados. </a:t>
            </a:r>
            <a:endParaRPr lang="es-CO" sz="800" dirty="0"/>
          </a:p>
          <a:p>
            <a:r>
              <a:rPr lang="es-MX" sz="800" dirty="0"/>
              <a:t>La única recomendación que debo hacerle a la universidad es intensificar los horarios de las materias que son fuertes en la carrera de contaduría pública; ya que hay otras que cuentan con mayor tiempo y no son propias de la carrera.</a:t>
            </a:r>
            <a:endParaRPr lang="es-CO" sz="800" dirty="0"/>
          </a:p>
          <a:p>
            <a:pPr lvl="0">
              <a:spcBef>
                <a:spcPct val="20000"/>
              </a:spcBef>
              <a:buClr>
                <a:schemeClr val="accent1"/>
              </a:buClr>
              <a:buSzPct val="80000"/>
            </a:pPr>
            <a:r>
              <a:rPr lang="es-MX" sz="800" cap="all" dirty="0"/>
              <a:t> </a:t>
            </a:r>
            <a:endParaRPr kumimoji="0" lang="es-MX" sz="600" b="0" i="0" u="none" strike="noStrike" kern="1200" cap="none" spc="0" normalizeH="0" baseline="0" noProof="0" dirty="0">
              <a:ln>
                <a:noFill/>
              </a:ln>
              <a:solidFill>
                <a:schemeClr val="accent1">
                  <a:lumMod val="40000"/>
                  <a:lumOff val="60000"/>
                </a:schemeClr>
              </a:solidFill>
              <a:effectLst/>
              <a:uLnTx/>
              <a:uFillTx/>
              <a:latin typeface="+mn-lt"/>
              <a:ea typeface="+mn-ea"/>
              <a:cs typeface="+mn-cs"/>
            </a:endParaRPr>
          </a:p>
        </p:txBody>
      </p:sp>
      <p:sp>
        <p:nvSpPr>
          <p:cNvPr id="10" name="Pentágono 9"/>
          <p:cNvSpPr/>
          <p:nvPr/>
        </p:nvSpPr>
        <p:spPr>
          <a:xfrm>
            <a:off x="2767236" y="2444428"/>
            <a:ext cx="72008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dirty="0" smtClean="0"/>
              <a:t>Cierre contable</a:t>
            </a:r>
            <a:endParaRPr lang="es-CO" sz="800" dirty="0"/>
          </a:p>
        </p:txBody>
      </p:sp>
      <p:sp>
        <p:nvSpPr>
          <p:cNvPr id="12" name="Pentágono 11"/>
          <p:cNvSpPr/>
          <p:nvPr/>
        </p:nvSpPr>
        <p:spPr>
          <a:xfrm>
            <a:off x="3517652" y="2467918"/>
            <a:ext cx="72008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dirty="0" smtClean="0"/>
              <a:t>Nomina</a:t>
            </a:r>
            <a:endParaRPr lang="es-CO" sz="800" dirty="0"/>
          </a:p>
        </p:txBody>
      </p:sp>
      <p:sp>
        <p:nvSpPr>
          <p:cNvPr id="13" name="Pentágono 12"/>
          <p:cNvSpPr/>
          <p:nvPr/>
        </p:nvSpPr>
        <p:spPr>
          <a:xfrm>
            <a:off x="4268068" y="2478386"/>
            <a:ext cx="72008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dirty="0" smtClean="0"/>
              <a:t>Seguridad social</a:t>
            </a:r>
            <a:endParaRPr lang="es-CO" sz="800" dirty="0"/>
          </a:p>
        </p:txBody>
      </p:sp>
      <p:sp>
        <p:nvSpPr>
          <p:cNvPr id="14" name="Pentágono 13"/>
          <p:cNvSpPr/>
          <p:nvPr/>
        </p:nvSpPr>
        <p:spPr>
          <a:xfrm>
            <a:off x="5018484" y="2489970"/>
            <a:ext cx="786780"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dirty="0" smtClean="0"/>
              <a:t>Conciliación</a:t>
            </a:r>
            <a:endParaRPr lang="es-CO" sz="800" dirty="0"/>
          </a:p>
        </p:txBody>
      </p:sp>
      <p:graphicFrame>
        <p:nvGraphicFramePr>
          <p:cNvPr id="15" name="Diagrama 14"/>
          <p:cNvGraphicFramePr/>
          <p:nvPr>
            <p:extLst>
              <p:ext uri="{D42A27DB-BD31-4B8C-83A1-F6EECF244321}">
                <p14:modId xmlns:p14="http://schemas.microsoft.com/office/powerpoint/2010/main" val="2565690977"/>
              </p:ext>
            </p:extLst>
          </p:nvPr>
        </p:nvGraphicFramePr>
        <p:xfrm>
          <a:off x="-632042" y="2483783"/>
          <a:ext cx="3603600" cy="1817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2 Subtítulo"/>
          <p:cNvSpPr txBox="1">
            <a:spLocks/>
          </p:cNvSpPr>
          <p:nvPr/>
        </p:nvSpPr>
        <p:spPr>
          <a:xfrm>
            <a:off x="90029" y="2453695"/>
            <a:ext cx="720080" cy="196537"/>
          </a:xfrm>
          <a:prstGeom prst="rect">
            <a:avLst/>
          </a:prstGeom>
        </p:spPr>
        <p:txBody>
          <a:bodyPr vert="horz" tIns="0" rIns="45720" bIns="0" anchor="b">
            <a:normAutofit fontScale="92500" lnSpcReduction="10000"/>
          </a:bodyPr>
          <a:lstStyle/>
          <a:p>
            <a:pPr lvl="0">
              <a:spcBef>
                <a:spcPct val="20000"/>
              </a:spcBef>
              <a:buClr>
                <a:schemeClr val="accent1"/>
              </a:buClr>
              <a:buSzPct val="80000"/>
            </a:pPr>
            <a:r>
              <a:rPr lang="es-MX" sz="800" dirty="0" smtClean="0"/>
              <a:t>Diagnostico</a:t>
            </a:r>
            <a:br>
              <a:rPr lang="es-MX" sz="800" dirty="0" smtClean="0"/>
            </a:br>
            <a:r>
              <a:rPr lang="es-MX" sz="800" cap="all" dirty="0"/>
              <a:t> </a:t>
            </a:r>
            <a:endParaRPr kumimoji="0" lang="es-MX" sz="600" b="0" i="0" u="none" strike="noStrike" kern="1200" cap="none" spc="0" normalizeH="0" baseline="0" noProof="0" dirty="0">
              <a:ln>
                <a:noFill/>
              </a:ln>
              <a:solidFill>
                <a:schemeClr val="accent1">
                  <a:lumMod val="40000"/>
                  <a:lumOff val="60000"/>
                </a:schemeClr>
              </a:solidFill>
              <a:effectLst/>
              <a:uLnTx/>
              <a:uFillTx/>
              <a:latin typeface="+mn-lt"/>
              <a:ea typeface="+mn-ea"/>
              <a:cs typeface="+mn-cs"/>
            </a:endParaRPr>
          </a:p>
        </p:txBody>
      </p:sp>
      <p:sp>
        <p:nvSpPr>
          <p:cNvPr id="17" name="2 Subtítulo"/>
          <p:cNvSpPr txBox="1">
            <a:spLocks/>
          </p:cNvSpPr>
          <p:nvPr/>
        </p:nvSpPr>
        <p:spPr>
          <a:xfrm>
            <a:off x="2611512" y="2304346"/>
            <a:ext cx="1105520" cy="203532"/>
          </a:xfrm>
          <a:prstGeom prst="rect">
            <a:avLst/>
          </a:prstGeom>
        </p:spPr>
        <p:txBody>
          <a:bodyPr vert="horz" tIns="0" rIns="45720" bIns="0" anchor="b">
            <a:normAutofit fontScale="92500" lnSpcReduction="10000"/>
          </a:bodyPr>
          <a:lstStyle/>
          <a:p>
            <a:pPr lvl="0">
              <a:spcBef>
                <a:spcPct val="20000"/>
              </a:spcBef>
              <a:buClr>
                <a:schemeClr val="accent1"/>
              </a:buClr>
              <a:buSzPct val="80000"/>
            </a:pPr>
            <a:r>
              <a:rPr lang="es-MX" sz="800" dirty="0" smtClean="0"/>
              <a:t>Palabras Claves</a:t>
            </a:r>
            <a:br>
              <a:rPr lang="es-MX" sz="800" dirty="0" smtClean="0"/>
            </a:br>
            <a:r>
              <a:rPr lang="es-MX" sz="800" cap="all" dirty="0"/>
              <a:t> </a:t>
            </a:r>
            <a:endParaRPr kumimoji="0" lang="es-MX" sz="600" b="0" i="0" u="none" strike="noStrike" kern="1200" cap="none" spc="0" normalizeH="0" baseline="0" noProof="0" dirty="0">
              <a:ln>
                <a:noFill/>
              </a:ln>
              <a:solidFill>
                <a:schemeClr val="accent1">
                  <a:lumMod val="40000"/>
                  <a:lumOff val="60000"/>
                </a:schemeClr>
              </a:solidFill>
              <a:effectLst/>
              <a:uLnTx/>
              <a:uFillTx/>
              <a:latin typeface="+mn-lt"/>
              <a:ea typeface="+mn-ea"/>
              <a:cs typeface="+mn-cs"/>
            </a:endParaRPr>
          </a:p>
        </p:txBody>
      </p:sp>
      <p:graphicFrame>
        <p:nvGraphicFramePr>
          <p:cNvPr id="18" name="Diagrama 17"/>
          <p:cNvGraphicFramePr/>
          <p:nvPr>
            <p:extLst>
              <p:ext uri="{D42A27DB-BD31-4B8C-83A1-F6EECF244321}">
                <p14:modId xmlns:p14="http://schemas.microsoft.com/office/powerpoint/2010/main" val="1927896051"/>
              </p:ext>
            </p:extLst>
          </p:nvPr>
        </p:nvGraphicFramePr>
        <p:xfrm>
          <a:off x="3877692" y="3391131"/>
          <a:ext cx="2061554" cy="14883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9" name="2 Subtítulo"/>
          <p:cNvSpPr txBox="1">
            <a:spLocks/>
          </p:cNvSpPr>
          <p:nvPr/>
        </p:nvSpPr>
        <p:spPr>
          <a:xfrm>
            <a:off x="2996952" y="3097848"/>
            <a:ext cx="900175" cy="255364"/>
          </a:xfrm>
          <a:prstGeom prst="rect">
            <a:avLst/>
          </a:prstGeom>
        </p:spPr>
        <p:txBody>
          <a:bodyPr vert="horz" tIns="0" rIns="45720" bIns="0" anchor="b">
            <a:normAutofit/>
          </a:bodyPr>
          <a:lstStyle/>
          <a:p>
            <a:pPr lvl="0">
              <a:spcBef>
                <a:spcPct val="20000"/>
              </a:spcBef>
              <a:buClr>
                <a:schemeClr val="accent1"/>
              </a:buClr>
              <a:buSzPct val="80000"/>
            </a:pPr>
            <a:r>
              <a:rPr lang="es-MX" sz="800" dirty="0" smtClean="0"/>
              <a:t>Plan de trabajo</a:t>
            </a:r>
            <a:br>
              <a:rPr lang="es-MX" sz="800" dirty="0" smtClean="0"/>
            </a:br>
            <a:r>
              <a:rPr lang="es-MX" sz="800" cap="all" dirty="0"/>
              <a:t> </a:t>
            </a:r>
            <a:endParaRPr kumimoji="0" lang="es-MX" sz="600" b="0" i="0" u="none" strike="noStrike" kern="1200" cap="none" spc="0" normalizeH="0" baseline="0" noProof="0" dirty="0">
              <a:ln>
                <a:noFill/>
              </a:ln>
              <a:solidFill>
                <a:schemeClr val="accent1">
                  <a:lumMod val="40000"/>
                  <a:lumOff val="60000"/>
                </a:schemeClr>
              </a:solidFill>
              <a:effectLst/>
              <a:uLnTx/>
              <a:uFillTx/>
              <a:latin typeface="+mn-lt"/>
              <a:ea typeface="+mn-ea"/>
              <a:cs typeface="+mn-cs"/>
            </a:endParaRPr>
          </a:p>
        </p:txBody>
      </p:sp>
      <p:sp>
        <p:nvSpPr>
          <p:cNvPr id="20" name="2 Subtítulo"/>
          <p:cNvSpPr txBox="1">
            <a:spLocks/>
          </p:cNvSpPr>
          <p:nvPr/>
        </p:nvSpPr>
        <p:spPr>
          <a:xfrm>
            <a:off x="2564904" y="4998059"/>
            <a:ext cx="3981218" cy="705662"/>
          </a:xfrm>
          <a:prstGeom prst="rect">
            <a:avLst/>
          </a:prstGeom>
        </p:spPr>
        <p:txBody>
          <a:bodyPr vert="horz" tIns="0" rIns="45720" bIns="0" anchor="b">
            <a:normAutofit/>
          </a:bodyPr>
          <a:lstStyle/>
          <a:p>
            <a:r>
              <a:rPr lang="es-CO" sz="800" dirty="0"/>
              <a:t>«El cierre contable es el proceso que consiste en cancelar las cuentas de resultados (compuestas por las cuentas de ingresos, gastos, costos de venta y costos de producción) y trasladar dichas cifras a las cuentas de balance respectivas (activo, pasivo y patrimonio). Este cierre permite conocer el resultado económico del periodo y cuantificar las ganancias o las pérdidas.»</a:t>
            </a:r>
            <a:r>
              <a:rPr lang="es-MX" sz="800" cap="all" dirty="0"/>
              <a:t> </a:t>
            </a:r>
            <a:endParaRPr kumimoji="0" lang="es-MX" sz="600" b="0" i="0" u="none" strike="noStrike" kern="1200" cap="none" spc="0" normalizeH="0" baseline="0" noProof="0" dirty="0">
              <a:ln>
                <a:noFill/>
              </a:ln>
              <a:solidFill>
                <a:schemeClr val="accent1">
                  <a:lumMod val="40000"/>
                  <a:lumOff val="60000"/>
                </a:schemeClr>
              </a:solidFill>
              <a:effectLst/>
              <a:uLnTx/>
              <a:uFillTx/>
              <a:latin typeface="+mn-lt"/>
              <a:ea typeface="+mn-ea"/>
              <a:cs typeface="+mn-cs"/>
            </a:endParaRPr>
          </a:p>
        </p:txBody>
      </p:sp>
      <p:pic>
        <p:nvPicPr>
          <p:cNvPr id="22" name="Imagen 21"/>
          <p:cNvPicPr>
            <a:picLocks noChangeAspect="1"/>
          </p:cNvPicPr>
          <p:nvPr/>
        </p:nvPicPr>
        <p:blipFill>
          <a:blip r:embed="rId12"/>
          <a:stretch>
            <a:fillRect/>
          </a:stretch>
        </p:blipFill>
        <p:spPr>
          <a:xfrm>
            <a:off x="2797823" y="5864028"/>
            <a:ext cx="3743653" cy="137226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882</TotalTime>
  <Words>343</Words>
  <Application>Microsoft Office PowerPoint</Application>
  <PresentationFormat>Presentación en pantalla (4:3)</PresentationFormat>
  <Paragraphs>39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Franklin Gothic Book</vt:lpstr>
      <vt:lpstr>Wingdings 2</vt:lpstr>
      <vt:lpstr>Técnico</vt:lpstr>
      <vt:lpstr>Aporte en mejoramiento de tiempos de cierre de las cuentas que se vinculan al proceso de nómina y seguridad social en la empresa Thomas Greg and Sons</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Tatiana Riaño</dc:creator>
  <cp:lastModifiedBy>Mearion Tatiana Riaño Cardozo</cp:lastModifiedBy>
  <cp:revision>20</cp:revision>
  <dcterms:created xsi:type="dcterms:W3CDTF">2018-07-23T14:46:10Z</dcterms:created>
  <dcterms:modified xsi:type="dcterms:W3CDTF">2018-08-10T12:05:24Z</dcterms:modified>
</cp:coreProperties>
</file>