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540" y="4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F2FEEF9-8241-4316-80E8-94544A1C1498}" type="datetimeFigureOut">
              <a:rPr lang="es-CO" smtClean="0"/>
              <a:t>11/08/2018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2274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F2FEEF9-8241-4316-80E8-94544A1C1498}" type="datetimeFigureOut">
              <a:rPr lang="es-CO" smtClean="0"/>
              <a:t>11/08/2018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159441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F2FEEF9-8241-4316-80E8-94544A1C1498}" type="datetimeFigureOut">
              <a:rPr lang="es-CO" smtClean="0"/>
              <a:t>11/08/2018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245114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F2FEEF9-8241-4316-80E8-94544A1C1498}" type="datetimeFigureOut">
              <a:rPr lang="es-CO" smtClean="0"/>
              <a:t>11/08/2018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259448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F2FEEF9-8241-4316-80E8-94544A1C1498}" type="datetimeFigureOut">
              <a:rPr lang="es-CO" smtClean="0"/>
              <a:t>11/08/2018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316657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F2FEEF9-8241-4316-80E8-94544A1C1498}" type="datetimeFigureOut">
              <a:rPr lang="es-CO" smtClean="0"/>
              <a:t>11/08/2018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180504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F2FEEF9-8241-4316-80E8-94544A1C1498}" type="datetimeFigureOut">
              <a:rPr lang="es-CO" smtClean="0"/>
              <a:t>11/08/2018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390050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F2FEEF9-8241-4316-80E8-94544A1C1498}" type="datetimeFigureOut">
              <a:rPr lang="es-CO" smtClean="0"/>
              <a:t>11/08/2018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10782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FEEF9-8241-4316-80E8-94544A1C1498}" type="datetimeFigureOut">
              <a:rPr lang="es-CO" smtClean="0"/>
              <a:t>11/08/2018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416419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F2FEEF9-8241-4316-80E8-94544A1C1498}" type="datetimeFigureOut">
              <a:rPr lang="es-CO" smtClean="0"/>
              <a:t>11/08/2018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172339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F2FEEF9-8241-4316-80E8-94544A1C1498}" type="datetimeFigureOut">
              <a:rPr lang="es-CO" smtClean="0"/>
              <a:t>11/08/2018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85BDC99-553C-4A26-8D02-F22F79F68F01}" type="slidenum">
              <a:rPr lang="es-CO" smtClean="0"/>
              <a:t>‹Nº›</a:t>
            </a:fld>
            <a:endParaRPr lang="es-CO"/>
          </a:p>
        </p:txBody>
      </p:sp>
    </p:spTree>
    <p:extLst>
      <p:ext uri="{BB962C8B-B14F-4D97-AF65-F5344CB8AC3E}">
        <p14:creationId xmlns:p14="http://schemas.microsoft.com/office/powerpoint/2010/main" val="207770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FEEF9-8241-4316-80E8-94544A1C1498}" type="datetimeFigureOut">
              <a:rPr lang="es-CO" smtClean="0"/>
              <a:t>11/08/2018</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BDC99-553C-4A26-8D02-F22F79F68F01}" type="slidenum">
              <a:rPr lang="es-CO" smtClean="0"/>
              <a:t>‹Nº›</a:t>
            </a:fld>
            <a:endParaRPr lang="es-CO"/>
          </a:p>
        </p:txBody>
      </p:sp>
    </p:spTree>
    <p:extLst>
      <p:ext uri="{BB962C8B-B14F-4D97-AF65-F5344CB8AC3E}">
        <p14:creationId xmlns:p14="http://schemas.microsoft.com/office/powerpoint/2010/main" val="174511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cielo.org.co/" TargetMode="External"/><Relationship Id="rId2" Type="http://schemas.openxmlformats.org/officeDocument/2006/relationships/hyperlink" Target="http://repository.uniminuto.edu:8080/xmlui/bitstream/handle/10656/5404/CULTURA%20TRIBUTARIA%20EN%20COLOMBIA.pdf?sequence=1&amp;isAllowed=y" TargetMode="External"/><Relationship Id="rId1" Type="http://schemas.openxmlformats.org/officeDocument/2006/relationships/slideLayout" Target="../slideLayouts/slideLayout1.xml"/><Relationship Id="rId6" Type="http://schemas.openxmlformats.org/officeDocument/2006/relationships/hyperlink" Target="http://www.scielo.org.co/pdf/rfce/v23n2/v23n2a14.pdf" TargetMode="External"/><Relationship Id="rId5" Type="http://schemas.openxmlformats.org/officeDocument/2006/relationships/hyperlink" Target="http://www.elnuevoherald.com/noticias/finanzas/article68407952.html" TargetMode="External"/><Relationship Id="rId4" Type="http://schemas.openxmlformats.org/officeDocument/2006/relationships/hyperlink" Target="http://repositorio.uancv.edu.pe/handle/UANCV/37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4D73EAF3-1AE3-4293-BEB4-ACDFA7727548}"/>
              </a:ext>
            </a:extLst>
          </p:cNvPr>
          <p:cNvSpPr>
            <a:spLocks noGrp="1"/>
          </p:cNvSpPr>
          <p:nvPr>
            <p:ph type="ctrTitle"/>
          </p:nvPr>
        </p:nvSpPr>
        <p:spPr>
          <a:xfrm>
            <a:off x="685800" y="1325365"/>
            <a:ext cx="7772400" cy="2681556"/>
          </a:xfrm>
        </p:spPr>
        <p:txBody>
          <a:bodyPr>
            <a:normAutofit/>
          </a:bodyPr>
          <a:lstStyle/>
          <a:p>
            <a:r>
              <a:rPr lang="es-CO" sz="1800" b="1" dirty="0" smtClean="0"/>
              <a:t/>
            </a:r>
            <a:br>
              <a:rPr lang="es-CO" sz="1800" b="1" dirty="0" smtClean="0"/>
            </a:br>
            <a:r>
              <a:rPr lang="es-CO" sz="1800" b="1" dirty="0" smtClean="0"/>
              <a:t>EVASION DE IMPUESTOS NACIONALES EN COLOMBIA: REVISION DOCUMENTAL</a:t>
            </a:r>
            <a:endParaRPr lang="es-CO" sz="1800" dirty="0"/>
          </a:p>
        </p:txBody>
      </p:sp>
    </p:spTree>
    <p:extLst>
      <p:ext uri="{BB962C8B-B14F-4D97-AF65-F5344CB8AC3E}">
        <p14:creationId xmlns:p14="http://schemas.microsoft.com/office/powerpoint/2010/main" val="185190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5">
            <a:extLst>
              <a:ext uri="{FF2B5EF4-FFF2-40B4-BE49-F238E27FC236}">
                <a16:creationId xmlns:a16="http://schemas.microsoft.com/office/drawing/2014/main" xmlns="" id="{CA902DBE-4FFB-49C2-942F-9AC57EFB5F80}"/>
              </a:ext>
            </a:extLst>
          </p:cNvPr>
          <p:cNvSpPr txBox="1">
            <a:spLocks/>
          </p:cNvSpPr>
          <p:nvPr/>
        </p:nvSpPr>
        <p:spPr>
          <a:xfrm>
            <a:off x="1451369" y="-109182"/>
            <a:ext cx="5213132" cy="87235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800" dirty="0">
                <a:solidFill>
                  <a:schemeClr val="bg1"/>
                </a:solidFill>
              </a:rPr>
              <a:t>Bibliografía</a:t>
            </a:r>
          </a:p>
        </p:txBody>
      </p:sp>
      <p:sp>
        <p:nvSpPr>
          <p:cNvPr id="2" name="1 Título"/>
          <p:cNvSpPr>
            <a:spLocks noGrp="1"/>
          </p:cNvSpPr>
          <p:nvPr>
            <p:ph type="ctrTitle"/>
          </p:nvPr>
        </p:nvSpPr>
        <p:spPr>
          <a:xfrm>
            <a:off x="214866" y="-1160060"/>
            <a:ext cx="8929134" cy="6641330"/>
          </a:xfrm>
        </p:spPr>
        <p:txBody>
          <a:bodyPr>
            <a:noAutofit/>
          </a:bodyPr>
          <a:lstStyle/>
          <a:p>
            <a:pPr lvl="0" algn="l"/>
            <a:r>
              <a:rPr lang="es-CO" sz="800" dirty="0" smtClean="0"/>
              <a:t/>
            </a:r>
            <a:br>
              <a:rPr lang="es-CO" sz="800" dirty="0" smtClean="0"/>
            </a:br>
            <a:r>
              <a:rPr lang="es-CO" sz="800" dirty="0"/>
              <a:t/>
            </a:r>
            <a:br>
              <a:rPr lang="es-CO" sz="800" dirty="0"/>
            </a:br>
            <a:r>
              <a:rPr lang="es-CO" sz="800" dirty="0" smtClean="0"/>
              <a:t/>
            </a:r>
            <a:br>
              <a:rPr lang="es-CO" sz="800" dirty="0" smtClean="0"/>
            </a:br>
            <a:r>
              <a:rPr lang="es-CO" sz="800" dirty="0" smtClean="0"/>
              <a:t/>
            </a:r>
            <a:br>
              <a:rPr lang="es-CO" sz="800" dirty="0" smtClean="0"/>
            </a:br>
            <a:r>
              <a:rPr lang="es-CO" sz="800" dirty="0" smtClean="0"/>
              <a:t>			Bibliografía</a:t>
            </a:r>
            <a:r>
              <a:rPr lang="es-CO" sz="800" dirty="0"/>
              <a:t/>
            </a:r>
            <a:br>
              <a:rPr lang="es-CO" sz="800" dirty="0"/>
            </a:br>
            <a:r>
              <a:rPr lang="es-CO" sz="800" dirty="0" err="1"/>
              <a:t>Alink</a:t>
            </a:r>
            <a:r>
              <a:rPr lang="es-CO" sz="800" dirty="0"/>
              <a:t>, M. (2011). Manual de Administración Tributaria.</a:t>
            </a:r>
            <a:br>
              <a:rPr lang="es-CO" sz="800" dirty="0"/>
            </a:br>
            <a:r>
              <a:rPr lang="es-CO" sz="800" dirty="0"/>
              <a:t>Anaya, B. (2012). Los tributos y los ciudadanos. </a:t>
            </a:r>
            <a:r>
              <a:rPr lang="es-CO" sz="800" dirty="0" err="1"/>
              <a:t>Bogota</a:t>
            </a:r>
            <a:r>
              <a:rPr lang="es-CO" sz="800" dirty="0"/>
              <a:t>: Al universal.</a:t>
            </a:r>
            <a:br>
              <a:rPr lang="es-CO" sz="800" dirty="0"/>
            </a:br>
            <a:r>
              <a:rPr lang="es-CO" sz="800" dirty="0"/>
              <a:t>Camacho </a:t>
            </a:r>
            <a:r>
              <a:rPr lang="es-CO" sz="800" dirty="0" err="1"/>
              <a:t>Gavilan</a:t>
            </a:r>
            <a:r>
              <a:rPr lang="es-CO" sz="800" dirty="0"/>
              <a:t>, A. P., &amp; </a:t>
            </a:r>
            <a:r>
              <a:rPr lang="es-CO" sz="800" dirty="0" err="1"/>
              <a:t>Patarroyo</a:t>
            </a:r>
            <a:r>
              <a:rPr lang="es-CO" sz="800" dirty="0"/>
              <a:t> Coronado, Y. T. (2017). Repository.uniminuto.edu. </a:t>
            </a:r>
            <a:r>
              <a:rPr lang="es-CO" sz="800" u="sng" dirty="0">
                <a:hlinkClick r:id="rId2"/>
              </a:rPr>
              <a:t>http://repository.uniminuto.edu:8080/xmlui/bitstream/handle/10656/5404/CULTURA%20TRIBUTARIA%20EN%20COLOMBIA.pdf?sequence=1&amp;isAllowed=y</a:t>
            </a:r>
            <a:r>
              <a:rPr lang="es-CO" sz="800" dirty="0"/>
              <a:t> Colombia. (1989). Decreto 624 de 1989. Bogotá.</a:t>
            </a:r>
            <a:br>
              <a:rPr lang="es-CO" sz="800" dirty="0"/>
            </a:br>
            <a:r>
              <a:rPr lang="es-CO" sz="800" dirty="0"/>
              <a:t>Contable, C. (2016). Así funciona el sistema tributario de Colombia y la DIAN.. </a:t>
            </a:r>
            <a:br>
              <a:rPr lang="es-CO" sz="800" dirty="0"/>
            </a:br>
            <a:r>
              <a:rPr lang="es-CO" sz="800" dirty="0"/>
              <a:t>DIAN. (2013). Glosario de términos en materia tributaria. </a:t>
            </a:r>
            <a:r>
              <a:rPr lang="es-CO" sz="800" dirty="0" err="1"/>
              <a:t>Bogota</a:t>
            </a:r>
            <a:r>
              <a:rPr lang="es-CO" sz="800" dirty="0"/>
              <a:t>: gov.co.</a:t>
            </a:r>
            <a:br>
              <a:rPr lang="es-CO" sz="800" dirty="0"/>
            </a:br>
            <a:r>
              <a:rPr lang="es-CO" sz="800" dirty="0"/>
              <a:t>Díaz, M. (2016). Sistema Tributario Colombiano. Recuperado el 2017. Recuperado de: www.scielo.org.bo.</a:t>
            </a:r>
            <a:br>
              <a:rPr lang="es-CO" sz="800" dirty="0"/>
            </a:br>
            <a:r>
              <a:rPr lang="es-CO" sz="800" dirty="0"/>
              <a:t>Escobar, J. H. (2013). Evasión de impuestos de industria y comercios en Bogotá es del 13%.  </a:t>
            </a:r>
            <a:r>
              <a:rPr lang="es-CO" sz="800" dirty="0" err="1"/>
              <a:t>Legis</a:t>
            </a:r>
            <a:r>
              <a:rPr lang="es-CO" sz="800" dirty="0"/>
              <a:t>. Obtenido de </a:t>
            </a:r>
            <a:r>
              <a:rPr lang="es-CO" sz="800" dirty="0" err="1"/>
              <a:t>Legis</a:t>
            </a:r>
            <a:r>
              <a:rPr lang="es-CO" sz="800" dirty="0"/>
              <a:t>: http://www.comunidadcontable.com/BancoConocimiento/C/contrapartida_654/contrapartida_654.asp?CodSeccion=107 espectador, E. (2014). </a:t>
            </a:r>
            <a:r>
              <a:rPr lang="es-CO" sz="800" dirty="0" err="1"/>
              <a:t>Evasion</a:t>
            </a:r>
            <a:r>
              <a:rPr lang="es-CO" sz="800" dirty="0"/>
              <a:t> de impuestos de industria y comercios en Bogotá es del 13%. </a:t>
            </a:r>
            <a:r>
              <a:rPr lang="es-CO" sz="800" dirty="0" err="1"/>
              <a:t>Bogota</a:t>
            </a:r>
            <a:r>
              <a:rPr lang="es-CO" sz="800" dirty="0"/>
              <a:t>: Espectador.</a:t>
            </a:r>
            <a:br>
              <a:rPr lang="es-CO" sz="800" dirty="0"/>
            </a:br>
            <a:r>
              <a:rPr lang="es-CO" sz="800" dirty="0"/>
              <a:t>Esperanza, R. A. (2014). Acercamiento Histórico y Desarrollo Técnico de la Estructura Tributaria de Colombia y España Delimitada al Impuesto De Renta para las Personas Naturales.</a:t>
            </a:r>
            <a:br>
              <a:rPr lang="es-CO" sz="800" dirty="0"/>
            </a:br>
            <a:r>
              <a:rPr lang="es-CO" sz="800" dirty="0"/>
              <a:t>Hacienda, (2014). Bogotá: Información institucional. shd.gov.co.</a:t>
            </a:r>
            <a:br>
              <a:rPr lang="es-CO" sz="800" dirty="0"/>
            </a:br>
            <a:r>
              <a:rPr lang="es-CO" sz="800" dirty="0"/>
              <a:t>Lerma, D. R. (2015). Influencia de la cultura tributaria en el cumplimiento de obligaciones tributarias de los contribuyentes del nuevo régimen único simplificado de la ciudad de puno, periodo 2014. Facultad de ciencias contables y financieras. </a:t>
            </a:r>
            <a:r>
              <a:rPr lang="es-CO" sz="800" dirty="0" err="1"/>
              <a:t>Juliaca</a:t>
            </a:r>
            <a:r>
              <a:rPr lang="es-CO" sz="800" dirty="0"/>
              <a:t>, Perú, Perú.</a:t>
            </a:r>
            <a:br>
              <a:rPr lang="es-CO" sz="800" dirty="0"/>
            </a:br>
            <a:r>
              <a:rPr lang="es-CO" sz="800" dirty="0" err="1"/>
              <a:t>Mindiola</a:t>
            </a:r>
            <a:r>
              <a:rPr lang="es-CO" sz="800" dirty="0"/>
              <a:t> </a:t>
            </a:r>
            <a:r>
              <a:rPr lang="es-CO" sz="800" dirty="0" err="1"/>
              <a:t>Perez</a:t>
            </a:r>
            <a:r>
              <a:rPr lang="es-CO" sz="800" dirty="0"/>
              <a:t>, G. P., &amp; </a:t>
            </a:r>
            <a:r>
              <a:rPr lang="es-CO" sz="800" dirty="0" err="1"/>
              <a:t>Cardenas</a:t>
            </a:r>
            <a:r>
              <a:rPr lang="es-CO" sz="800" dirty="0"/>
              <a:t> </a:t>
            </a:r>
            <a:r>
              <a:rPr lang="es-CO" sz="800" dirty="0" err="1"/>
              <a:t>Ramirez</a:t>
            </a:r>
            <a:r>
              <a:rPr lang="es-CO" sz="800" dirty="0"/>
              <a:t>, E. J. (2014). Repositorio </a:t>
            </a:r>
            <a:r>
              <a:rPr lang="es-CO" sz="800" dirty="0" err="1"/>
              <a:t>ufpso</a:t>
            </a:r>
            <a:r>
              <a:rPr lang="es-CO" sz="800" dirty="0"/>
              <a:t>. Obtenido de Repositorio </a:t>
            </a:r>
            <a:r>
              <a:rPr lang="es-CO" sz="800" dirty="0" err="1"/>
              <a:t>ufspo</a:t>
            </a:r>
            <a:r>
              <a:rPr lang="es-CO" sz="800" dirty="0"/>
              <a:t>: http://repositorio.ufpso.edu.co:8080/dspaceufpso/bitstream/123456789/233/1/251 90.pdf</a:t>
            </a:r>
            <a:br>
              <a:rPr lang="es-CO" sz="800" dirty="0"/>
            </a:br>
            <a:r>
              <a:rPr lang="es-CO" sz="800" dirty="0"/>
              <a:t>Murcia, A. (2013). Reseña Lisboa. </a:t>
            </a:r>
            <a:r>
              <a:rPr lang="es-CO" sz="800" dirty="0" err="1"/>
              <a:t>Bogota</a:t>
            </a:r>
            <a:r>
              <a:rPr lang="es-CO" sz="800" dirty="0"/>
              <a:t>: </a:t>
            </a:r>
            <a:r>
              <a:rPr lang="es-CO" sz="800" dirty="0" err="1"/>
              <a:t>infosuba</a:t>
            </a:r>
            <a:r>
              <a:rPr lang="es-CO" sz="800" dirty="0"/>
              <a:t>.</a:t>
            </a:r>
            <a:br>
              <a:rPr lang="es-CO" sz="800" dirty="0"/>
            </a:br>
            <a:r>
              <a:rPr lang="es-CO" sz="800" dirty="0" err="1"/>
              <a:t>Pinzon</a:t>
            </a:r>
            <a:r>
              <a:rPr lang="es-CO" sz="800" dirty="0"/>
              <a:t>, J. A. (2014). scielo.org.co. Obtenido de scielo.org.co: http://www.scielo.org.co/pdf/rfce/v23n2/v23n2a14.pdf</a:t>
            </a:r>
            <a:br>
              <a:rPr lang="es-CO" sz="800" dirty="0"/>
            </a:br>
            <a:r>
              <a:rPr lang="es-CO" sz="800" dirty="0"/>
              <a:t>Portafolio. (2013). Cambios para las pymes en la reforma Tributaria. Cambios para las pymes en la reforma tributaria.</a:t>
            </a:r>
            <a:br>
              <a:rPr lang="es-CO" sz="800" dirty="0"/>
            </a:br>
            <a:r>
              <a:rPr lang="es-CO" sz="800" dirty="0" err="1"/>
              <a:t>Rodriguez</a:t>
            </a:r>
            <a:r>
              <a:rPr lang="es-CO" sz="800" dirty="0"/>
              <a:t> Bejarano, J. R., &amp; Villarreal, Y. C. (2011). Repository.lasalle.edu.co. Obtenido de Repository.lasalle.edu.co: http://repository.lasalle.edu.co/bitstream/handle/10185/4796/T17.11%20R618a.pd </a:t>
            </a:r>
            <a:r>
              <a:rPr lang="es-CO" sz="800" dirty="0" err="1"/>
              <a:t>f?sequence</a:t>
            </a:r>
            <a:r>
              <a:rPr lang="es-CO" sz="800" dirty="0"/>
              <a:t>=2</a:t>
            </a:r>
            <a:br>
              <a:rPr lang="es-CO" sz="800" dirty="0"/>
            </a:br>
            <a:r>
              <a:rPr lang="es-CO" sz="800" dirty="0"/>
              <a:t>Rojas, A. (2013). Aspectos tributarios del sector salud en el impuesto de industria y comercio, avisos y tableros. Aspectos tributarios del sector salud en el impuesto de industria comercio, avisos y tableros. Recuperado de: http://repository.lasalle.edu.co/bitstream/handle/10185/4796/T17.11%20R618a.pd </a:t>
            </a:r>
            <a:r>
              <a:rPr lang="es-CO" sz="800" dirty="0" err="1"/>
              <a:t>f?sequence</a:t>
            </a:r>
            <a:r>
              <a:rPr lang="es-CO" sz="800" dirty="0"/>
              <a:t>=2</a:t>
            </a:r>
            <a:br>
              <a:rPr lang="es-CO" sz="800" dirty="0"/>
            </a:br>
            <a:r>
              <a:rPr lang="es-CO" sz="800" dirty="0"/>
              <a:t>Seba, B. (2014). La cultura tributaria como herramienta de política fiscal, con énfasis en la experiencia de </a:t>
            </a:r>
            <a:r>
              <a:rPr lang="es-CO" sz="800" dirty="0" err="1"/>
              <a:t>Bogota</a:t>
            </a:r>
            <a:r>
              <a:rPr lang="es-CO" sz="800" dirty="0"/>
              <a:t>. Revista ciudad. </a:t>
            </a:r>
            <a:r>
              <a:rPr lang="es-CO" sz="800" dirty="0" err="1"/>
              <a:t>Estadospolitica</a:t>
            </a:r>
            <a:r>
              <a:rPr lang="es-CO" sz="800" dirty="0"/>
              <a:t>, </a:t>
            </a:r>
            <a:r>
              <a:rPr lang="es-CO" sz="800" dirty="0" err="1"/>
              <a:t>pag</a:t>
            </a:r>
            <a:r>
              <a:rPr lang="es-CO" sz="800" dirty="0"/>
              <a:t> 21 - 35.</a:t>
            </a:r>
            <a:br>
              <a:rPr lang="es-CO" sz="800" dirty="0"/>
            </a:br>
            <a:r>
              <a:rPr lang="es-CO" sz="800" dirty="0"/>
              <a:t>Tapia, D. L. (2008). </a:t>
            </a:r>
            <a:r>
              <a:rPr lang="es-CO" sz="800" dirty="0" err="1"/>
              <a:t>Congreso.gob</a:t>
            </a:r>
            <a:r>
              <a:rPr lang="es-CO" sz="800" dirty="0"/>
              <a:t>. Obtenido de: http://www2.congreso.gob.pe/sicr/cendocbib/con4_uibd.nsf/03959836C65E2E58 05257C120081DB15/$FILE/cultura_tributaria_dulio_solorzano.pdf </a:t>
            </a:r>
            <a:br>
              <a:rPr lang="es-CO" sz="800" dirty="0"/>
            </a:br>
            <a:r>
              <a:rPr lang="es-CO" sz="800" dirty="0"/>
              <a:t>Toscano, M. (2013). Impuestos y tributos. Recuperado de: http://www.scielo.org.co/scielo.php?script=sci_serial&amp;pid=0120-3053&amp;lng=en&amp;nrm=iso. Recuperado el 2017, de </a:t>
            </a:r>
            <a:r>
              <a:rPr lang="es-CO" sz="800" u="sng" dirty="0">
                <a:hlinkClick r:id="rId3"/>
              </a:rPr>
              <a:t>http://www.scielo.org.co</a:t>
            </a:r>
            <a:r>
              <a:rPr lang="es-CO" sz="800" dirty="0"/>
              <a:t>. </a:t>
            </a:r>
            <a:br>
              <a:rPr lang="es-CO" sz="800" dirty="0"/>
            </a:br>
            <a:r>
              <a:rPr lang="es-CO" sz="800" dirty="0"/>
              <a:t>Valbuena, E. (2003). No habrá una reforma tributaria para los impuestos de Bogotá. Bogotá: El espectador. </a:t>
            </a:r>
            <a:br>
              <a:rPr lang="es-CO" sz="800" dirty="0"/>
            </a:br>
            <a:r>
              <a:rPr lang="es-CO" sz="800" dirty="0" err="1"/>
              <a:t>Velasquez</a:t>
            </a:r>
            <a:r>
              <a:rPr lang="es-CO" sz="800" dirty="0"/>
              <a:t>, N. C. (2015). Influencia de la cultura tributaria en el cumplimiento de obligaciones tributarias de los contribuyentes del nuevo régimen único simplificado de la ciudad de Puno, periodo 2014. Obtenido de: </a:t>
            </a:r>
            <a:r>
              <a:rPr lang="es-CO" sz="800" u="sng" dirty="0">
                <a:hlinkClick r:id="rId4"/>
              </a:rPr>
              <a:t>http://repositorio.uancv.edu.pe/handle/UANCV/373</a:t>
            </a:r>
            <a:r>
              <a:rPr lang="es-CO" sz="800" dirty="0"/>
              <a:t> </a:t>
            </a:r>
            <a:br>
              <a:rPr lang="es-CO" sz="800" dirty="0"/>
            </a:br>
            <a:r>
              <a:rPr lang="es-CO" sz="800" dirty="0"/>
              <a:t>Villar, A. (26 de 03 de 2016). Noticias y Finanzas. Obtenido de: </a:t>
            </a:r>
            <a:r>
              <a:rPr lang="es-CO" sz="800" u="sng" dirty="0">
                <a:hlinkClick r:id="rId5"/>
              </a:rPr>
              <a:t>http://www.elnuevoherald.com/noticias/finanzas/article68407952.html</a:t>
            </a:r>
            <a:r>
              <a:rPr lang="es-CO" sz="800" dirty="0"/>
              <a:t> </a:t>
            </a:r>
            <a:br>
              <a:rPr lang="es-CO" sz="800" dirty="0"/>
            </a:br>
            <a:r>
              <a:rPr lang="es-CO" sz="800" dirty="0" err="1"/>
              <a:t>Pinzon</a:t>
            </a:r>
            <a:r>
              <a:rPr lang="es-CO" sz="800" dirty="0"/>
              <a:t>, J. A. (1996 - 2005). </a:t>
            </a:r>
            <a:r>
              <a:rPr lang="es-CO" sz="800" dirty="0" err="1"/>
              <a:t>Analisis</a:t>
            </a:r>
            <a:r>
              <a:rPr lang="es-CO" sz="800" dirty="0"/>
              <a:t> del comportamiento ICA en el presupuesto del </a:t>
            </a:r>
            <a:r>
              <a:rPr lang="es-CO" sz="800" dirty="0" err="1"/>
              <a:t>Distriti</a:t>
            </a:r>
            <a:r>
              <a:rPr lang="es-CO" sz="800" dirty="0"/>
              <a:t> capital . facultad d ciencias </a:t>
            </a:r>
            <a:r>
              <a:rPr lang="es-CO" sz="800" dirty="0" err="1"/>
              <a:t>economicas</a:t>
            </a:r>
            <a:r>
              <a:rPr lang="es-CO" sz="800" dirty="0"/>
              <a:t>. </a:t>
            </a:r>
            <a:r>
              <a:rPr lang="es-CO" sz="800" u="sng" dirty="0">
                <a:hlinkClick r:id="rId6"/>
              </a:rPr>
              <a:t>http://www.scielo.org.co/pdf/rfce/v23n2/v23n2a14.pdf</a:t>
            </a:r>
            <a:r>
              <a:rPr lang="es-CO" sz="800" dirty="0"/>
              <a:t>  </a:t>
            </a:r>
            <a:br>
              <a:rPr lang="es-CO" sz="800" dirty="0"/>
            </a:br>
            <a:r>
              <a:rPr lang="es-CO" sz="800" dirty="0"/>
              <a:t>Ruiz, S.(2016). </a:t>
            </a:r>
            <a:r>
              <a:rPr lang="es-CO" sz="800" dirty="0" err="1"/>
              <a:t>Tributacion</a:t>
            </a:r>
            <a:r>
              <a:rPr lang="es-CO" sz="800" dirty="0"/>
              <a:t> para un crecimiento inclusivo.   </a:t>
            </a:r>
            <a:r>
              <a:rPr lang="en-US" sz="800" dirty="0"/>
              <a:t>ttp://</a:t>
            </a:r>
            <a:r>
              <a:rPr lang="en-US" sz="800" dirty="0" smtClean="0"/>
              <a:t>repositorio.cepal.org/bitstream/handle/11362/39949/S1600238_es.pdf?sequence=1</a:t>
            </a:r>
            <a:br>
              <a:rPr lang="en-US" sz="800" dirty="0" smtClean="0"/>
            </a:br>
            <a:r>
              <a:rPr lang="es-CO" sz="800" dirty="0"/>
              <a:t/>
            </a:r>
            <a:br>
              <a:rPr lang="es-CO" sz="800" dirty="0"/>
            </a:br>
            <a:endParaRPr lang="es-CO" sz="800" dirty="0"/>
          </a:p>
        </p:txBody>
      </p:sp>
      <p:sp>
        <p:nvSpPr>
          <p:cNvPr id="3" name="2 Rectángulo"/>
          <p:cNvSpPr/>
          <p:nvPr/>
        </p:nvSpPr>
        <p:spPr>
          <a:xfrm>
            <a:off x="1467133" y="-10299295"/>
            <a:ext cx="6670431" cy="4401205"/>
          </a:xfrm>
          <a:prstGeom prst="rect">
            <a:avLst/>
          </a:prstGeom>
        </p:spPr>
        <p:txBody>
          <a:bodyPr wrap="square">
            <a:spAutoFit/>
          </a:bodyPr>
          <a:lstStyle/>
          <a:p>
            <a:pPr lvl="0"/>
            <a:r>
              <a:rPr lang="es-CO" sz="800" dirty="0" err="1"/>
              <a:t>Alink</a:t>
            </a:r>
            <a:r>
              <a:rPr lang="es-CO" sz="800" dirty="0"/>
              <a:t>, M. (2011). Manual de Administración Tributaria.</a:t>
            </a:r>
          </a:p>
          <a:p>
            <a:pPr lvl="0"/>
            <a:r>
              <a:rPr lang="es-CO" sz="800" dirty="0"/>
              <a:t>Anaya, B. (2012). Los tributos y los ciudadanos. </a:t>
            </a:r>
            <a:r>
              <a:rPr lang="es-CO" sz="800" dirty="0" err="1"/>
              <a:t>Bogota</a:t>
            </a:r>
            <a:r>
              <a:rPr lang="es-CO" sz="800" dirty="0"/>
              <a:t>: Al universal.</a:t>
            </a:r>
          </a:p>
          <a:p>
            <a:pPr lvl="0"/>
            <a:r>
              <a:rPr lang="es-CO" sz="800" dirty="0"/>
              <a:t>Camacho </a:t>
            </a:r>
            <a:r>
              <a:rPr lang="es-CO" sz="800" dirty="0" err="1"/>
              <a:t>Gavilan</a:t>
            </a:r>
            <a:r>
              <a:rPr lang="es-CO" sz="800" dirty="0"/>
              <a:t>, A. P., &amp; </a:t>
            </a:r>
            <a:r>
              <a:rPr lang="es-CO" sz="800" dirty="0" err="1"/>
              <a:t>Patarroyo</a:t>
            </a:r>
            <a:r>
              <a:rPr lang="es-CO" sz="800" dirty="0"/>
              <a:t> Coronado, Y. T. (2017). Repository.uniminuto.edu. http://repository.uniminuto.edu:8080/xmlui/bitstream/handle/10656/5404/CULTU RA%20TRIBUTARIA%20EN%20COLOMBIA.pdf?sequence=1&amp;isAllowed=y</a:t>
            </a:r>
          </a:p>
          <a:p>
            <a:pPr lvl="0"/>
            <a:r>
              <a:rPr lang="es-CO" sz="800" dirty="0"/>
              <a:t>Colombia. (1989). Decreto 624 de 1989. Bogotá.</a:t>
            </a:r>
          </a:p>
          <a:p>
            <a:pPr lvl="0"/>
            <a:r>
              <a:rPr lang="es-CO" sz="800" dirty="0"/>
              <a:t>Contable, C. (2016). Así funciona el sistema tributario de Colombia y la DIAN.. </a:t>
            </a:r>
          </a:p>
          <a:p>
            <a:pPr lvl="0"/>
            <a:r>
              <a:rPr lang="es-CO" sz="800" dirty="0"/>
              <a:t>DIAN. (2013). Glosario de términos en materia tributaria. </a:t>
            </a:r>
            <a:r>
              <a:rPr lang="es-CO" sz="800" dirty="0" err="1"/>
              <a:t>Bogota</a:t>
            </a:r>
            <a:r>
              <a:rPr lang="es-CO" sz="800" dirty="0"/>
              <a:t>: gov.co.</a:t>
            </a:r>
          </a:p>
          <a:p>
            <a:pPr lvl="0"/>
            <a:r>
              <a:rPr lang="es-CO" sz="800" dirty="0"/>
              <a:t>Díaz, M. (2016). Sistema Tributario Colombiano. Recuperado el 2017. Recuperado de: www.scielo.org.bo.</a:t>
            </a:r>
          </a:p>
          <a:p>
            <a:pPr lvl="0"/>
            <a:r>
              <a:rPr lang="es-CO" sz="800" dirty="0"/>
              <a:t>Escobar, J. H. (2013). Evasión de impuestos de industria y comercios en Bogotá es del 13%.  </a:t>
            </a:r>
            <a:r>
              <a:rPr lang="es-CO" sz="800" dirty="0" err="1"/>
              <a:t>Legis</a:t>
            </a:r>
            <a:r>
              <a:rPr lang="es-CO" sz="800" dirty="0"/>
              <a:t>. Obtenido de </a:t>
            </a:r>
            <a:r>
              <a:rPr lang="es-CO" sz="800" dirty="0" err="1"/>
              <a:t>Legis</a:t>
            </a:r>
            <a:r>
              <a:rPr lang="es-CO" sz="800" dirty="0"/>
              <a:t>: http://www.comunidadcontable.com/BancoConocimiento/C/contrapartida_654/contrapartida_654.asp?CodSeccion=107 espectador, E. (2014). </a:t>
            </a:r>
            <a:r>
              <a:rPr lang="es-CO" sz="800" dirty="0" err="1"/>
              <a:t>Evasion</a:t>
            </a:r>
            <a:r>
              <a:rPr lang="es-CO" sz="800" dirty="0"/>
              <a:t> de impuestos de industria y comercios en Bogotá es del 13%. </a:t>
            </a:r>
            <a:r>
              <a:rPr lang="es-CO" sz="800" dirty="0" err="1"/>
              <a:t>Bogota</a:t>
            </a:r>
            <a:r>
              <a:rPr lang="es-CO" sz="800" dirty="0"/>
              <a:t>: Espectador.</a:t>
            </a:r>
          </a:p>
          <a:p>
            <a:pPr lvl="0"/>
            <a:r>
              <a:rPr lang="es-CO" sz="800" dirty="0"/>
              <a:t>Esperanza, R. A. (2014). Acercamiento Histórico y Desarrollo Técnico de la Estructura Tributaria de Colombia y España Delimitada al Impuesto De Renta para las Personas Naturales.</a:t>
            </a:r>
          </a:p>
          <a:p>
            <a:pPr lvl="0"/>
            <a:r>
              <a:rPr lang="es-CO" sz="800" dirty="0"/>
              <a:t>Hacienda, (2014). Bogotá: Información institucional. shd.gov.co.</a:t>
            </a:r>
          </a:p>
          <a:p>
            <a:pPr lvl="0"/>
            <a:r>
              <a:rPr lang="es-CO" sz="800" dirty="0"/>
              <a:t>Lerma, D. R. (2015). Influencia de la cultura tributaria en el cumplimiento de obligaciones tributarias de los contribuyentes del nuevo régimen único simplificado de la ciudad de puno, periodo 2014. Facultad de ciencias contables y financieras. </a:t>
            </a:r>
            <a:r>
              <a:rPr lang="es-CO" sz="800" dirty="0" err="1"/>
              <a:t>Juliaca</a:t>
            </a:r>
            <a:r>
              <a:rPr lang="es-CO" sz="800" dirty="0"/>
              <a:t>, Perú, Perú.</a:t>
            </a:r>
          </a:p>
          <a:p>
            <a:pPr lvl="0"/>
            <a:r>
              <a:rPr lang="es-CO" sz="800" dirty="0" err="1"/>
              <a:t>Mindiola</a:t>
            </a:r>
            <a:r>
              <a:rPr lang="es-CO" sz="800" dirty="0"/>
              <a:t> </a:t>
            </a:r>
            <a:r>
              <a:rPr lang="es-CO" sz="800" dirty="0" err="1"/>
              <a:t>Perez</a:t>
            </a:r>
            <a:r>
              <a:rPr lang="es-CO" sz="800" dirty="0"/>
              <a:t>, G. P., &amp; </a:t>
            </a:r>
            <a:r>
              <a:rPr lang="es-CO" sz="800" dirty="0" err="1"/>
              <a:t>Cardenas</a:t>
            </a:r>
            <a:r>
              <a:rPr lang="es-CO" sz="800" dirty="0"/>
              <a:t> </a:t>
            </a:r>
            <a:r>
              <a:rPr lang="es-CO" sz="800" dirty="0" err="1"/>
              <a:t>Ramirez</a:t>
            </a:r>
            <a:r>
              <a:rPr lang="es-CO" sz="800" dirty="0"/>
              <a:t>, E. J. (2014). Repositorio </a:t>
            </a:r>
            <a:r>
              <a:rPr lang="es-CO" sz="800" dirty="0" err="1"/>
              <a:t>ufpso</a:t>
            </a:r>
            <a:r>
              <a:rPr lang="es-CO" sz="800" dirty="0"/>
              <a:t>. Obtenido de Repositorio </a:t>
            </a:r>
            <a:r>
              <a:rPr lang="es-CO" sz="800" dirty="0" err="1"/>
              <a:t>ufspo</a:t>
            </a:r>
            <a:r>
              <a:rPr lang="es-CO" sz="800" dirty="0"/>
              <a:t>: http://repositorio.ufpso.edu.co:8080/dspaceufpso/bitstream/123456789/233/1/251 90.pdf</a:t>
            </a:r>
          </a:p>
          <a:p>
            <a:pPr lvl="0"/>
            <a:r>
              <a:rPr lang="es-CO" sz="800" dirty="0"/>
              <a:t>Murcia, A. (2013). Reseña Lisboa. </a:t>
            </a:r>
            <a:r>
              <a:rPr lang="es-CO" sz="800" dirty="0" err="1"/>
              <a:t>Bogota</a:t>
            </a:r>
            <a:r>
              <a:rPr lang="es-CO" sz="800" dirty="0"/>
              <a:t>: </a:t>
            </a:r>
            <a:r>
              <a:rPr lang="es-CO" sz="800" dirty="0" err="1"/>
              <a:t>infosuba</a:t>
            </a:r>
            <a:r>
              <a:rPr lang="es-CO" sz="800" dirty="0"/>
              <a:t>.</a:t>
            </a:r>
          </a:p>
          <a:p>
            <a:pPr lvl="0"/>
            <a:r>
              <a:rPr lang="es-CO" sz="800" dirty="0" err="1"/>
              <a:t>Pinzon</a:t>
            </a:r>
            <a:r>
              <a:rPr lang="es-CO" sz="800" dirty="0"/>
              <a:t>, J. A. (2014). scielo.org.co. Obtenido de scielo.org.co: http://www.scielo.org.co/pdf/rfce/v23n2/v23n2a14.pdf</a:t>
            </a:r>
          </a:p>
          <a:p>
            <a:pPr lvl="0"/>
            <a:r>
              <a:rPr lang="es-CO" sz="800" dirty="0"/>
              <a:t>Portafolio. (2013). Cambios para las pymes en la reforma Tributaria. Cambios para las pymes en la reforma tributaria.</a:t>
            </a:r>
          </a:p>
          <a:p>
            <a:pPr lvl="0"/>
            <a:r>
              <a:rPr lang="es-CO" sz="800" dirty="0" err="1"/>
              <a:t>Rodriguez</a:t>
            </a:r>
            <a:r>
              <a:rPr lang="es-CO" sz="800" dirty="0"/>
              <a:t> Bejarano, J. R., &amp; Villarreal, Y. C. (2011). Repository.lasalle.edu.co. Obtenido de Repository.lasalle.edu.co: http://repository.lasalle.edu.co/bitstream/handle/10185/4796/T17.11%20R618a.pd </a:t>
            </a:r>
            <a:r>
              <a:rPr lang="es-CO" sz="800" dirty="0" err="1"/>
              <a:t>f?sequence</a:t>
            </a:r>
            <a:r>
              <a:rPr lang="es-CO" sz="800" dirty="0"/>
              <a:t>=2</a:t>
            </a:r>
          </a:p>
          <a:p>
            <a:pPr lvl="0"/>
            <a:r>
              <a:rPr lang="es-CO" sz="800" dirty="0"/>
              <a:t>Rojas, A. (2013). Aspectos tributarios del sector salud en el impuesto de industria y comercio, avisos y tableros. Aspectos tributarios del sector salud en el impuesto de industria comercio, avisos y tableros. Recuperado de: http://repository.lasalle.edu.co/bitstream/handle/10185/4796/T17.11%20R618a.pd </a:t>
            </a:r>
            <a:r>
              <a:rPr lang="es-CO" sz="800" dirty="0" err="1"/>
              <a:t>f?sequence</a:t>
            </a:r>
            <a:r>
              <a:rPr lang="es-CO" sz="800" dirty="0"/>
              <a:t>=2</a:t>
            </a:r>
          </a:p>
          <a:p>
            <a:pPr lvl="0"/>
            <a:r>
              <a:rPr lang="es-CO" sz="800" dirty="0"/>
              <a:t>Seba, B. (2014). La cultura tributaria como herramienta de política fiscal, con énfasis en la experiencia de </a:t>
            </a:r>
            <a:r>
              <a:rPr lang="es-CO" sz="800" dirty="0" err="1"/>
              <a:t>Bogota</a:t>
            </a:r>
            <a:r>
              <a:rPr lang="es-CO" sz="800" dirty="0"/>
              <a:t>. Revista ciudad. </a:t>
            </a:r>
            <a:r>
              <a:rPr lang="es-CO" sz="800" dirty="0" err="1"/>
              <a:t>Estadospolitica</a:t>
            </a:r>
            <a:r>
              <a:rPr lang="es-CO" sz="800" dirty="0"/>
              <a:t>, </a:t>
            </a:r>
            <a:r>
              <a:rPr lang="es-CO" sz="800" dirty="0" err="1"/>
              <a:t>pag</a:t>
            </a:r>
            <a:r>
              <a:rPr lang="es-CO" sz="800" dirty="0"/>
              <a:t> 21 - 35.</a:t>
            </a:r>
          </a:p>
          <a:p>
            <a:pPr lvl="0"/>
            <a:r>
              <a:rPr lang="es-CO" sz="800" dirty="0"/>
              <a:t>Tapia, D. L. (2008). </a:t>
            </a:r>
            <a:r>
              <a:rPr lang="es-CO" sz="800" dirty="0" err="1"/>
              <a:t>Congreso.gob</a:t>
            </a:r>
            <a:r>
              <a:rPr lang="es-CO" sz="800" dirty="0"/>
              <a:t>. Obtenido de: http://www2.congreso.gob.pe/sicr/cendocbib/con4_uibd.nsf/03959836C65E2E58 05257C120081DB15/$FILE/cultura_tributaria_dulio_solorzano.pdf</a:t>
            </a:r>
          </a:p>
          <a:p>
            <a:pPr lvl="0"/>
            <a:r>
              <a:rPr lang="es-CO" sz="800" dirty="0"/>
              <a:t>Toscano, M. (2013). Impuestos y tributos. Recuperado de: http://www.scielo.org.co/scielo.php?script=sci_serial&amp;pid=0120-3053&amp;lng=en&amp;nrm=iso. Recuperado el 2017, de http://www.scielo.org.co.</a:t>
            </a:r>
          </a:p>
          <a:p>
            <a:pPr lvl="0"/>
            <a:r>
              <a:rPr lang="es-CO" sz="800" dirty="0"/>
              <a:t>Valbuena, E. (2003). No habrá una reforma tributaria para los impuestos de Bogotá. Bogotá: El espectador.</a:t>
            </a:r>
          </a:p>
          <a:p>
            <a:pPr lvl="0"/>
            <a:r>
              <a:rPr lang="es-CO" sz="800" dirty="0" err="1"/>
              <a:t>Velasquez</a:t>
            </a:r>
            <a:r>
              <a:rPr lang="es-CO" sz="800" dirty="0"/>
              <a:t>, N. C. (2015). Influencia de la cultura tributaria en el cumplimiento de obligaciones tributarias de los contribuyentes del nuevo régimen único simplificado de la ciudad de Puno, periodo 2014. Obtenido de: http://repositorio.uancv.edu.pe/handle/UANCV/373</a:t>
            </a:r>
          </a:p>
          <a:p>
            <a:pPr lvl="0"/>
            <a:r>
              <a:rPr lang="es-CO" sz="800" dirty="0"/>
              <a:t>Villar, A. (26 de 03 de 2016). Noticias y Finanzas. Obtenido de: http://www.elnuevoherald.com/noticias/finanzas/article68407952.html</a:t>
            </a:r>
          </a:p>
        </p:txBody>
      </p:sp>
    </p:spTree>
    <p:extLst>
      <p:ext uri="{BB962C8B-B14F-4D97-AF65-F5344CB8AC3E}">
        <p14:creationId xmlns:p14="http://schemas.microsoft.com/office/powerpoint/2010/main" val="1465075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6979" y="1378424"/>
            <a:ext cx="7778370" cy="312264"/>
          </a:xfrm>
        </p:spPr>
        <p:txBody>
          <a:bodyPr>
            <a:normAutofit/>
          </a:bodyPr>
          <a:lstStyle/>
          <a:p>
            <a:pPr algn="ctr"/>
            <a:r>
              <a:rPr lang="es-CO" sz="800" dirty="0"/>
              <a:t>Bibliografía</a:t>
            </a:r>
          </a:p>
        </p:txBody>
      </p:sp>
      <p:sp>
        <p:nvSpPr>
          <p:cNvPr id="3" name="2 Marcador de contenido"/>
          <p:cNvSpPr>
            <a:spLocks noGrp="1"/>
          </p:cNvSpPr>
          <p:nvPr>
            <p:ph idx="1"/>
          </p:nvPr>
        </p:nvSpPr>
        <p:spPr/>
        <p:txBody>
          <a:bodyPr>
            <a:normAutofit/>
          </a:bodyPr>
          <a:lstStyle/>
          <a:p>
            <a:r>
              <a:rPr lang="es-CO" sz="800" dirty="0" err="1"/>
              <a:t>Rue</a:t>
            </a:r>
            <a:r>
              <a:rPr lang="es-CO" sz="800" dirty="0"/>
              <a:t>, A.(2015). Colombia políticas prioritarias para un desarrollo inclusivo. http://www.oecd.org/about/sge/colombia-politicas-prioritarias-para-un-desarrollo-inclusivo-9789264233409-es.htmhttp://www.oecd.org/about/sge/colombia-politicas-prioritarias-para-un-desarrollo-inclusivo-9789264233409-es.htm</a:t>
            </a:r>
            <a:br>
              <a:rPr lang="es-CO" sz="800" dirty="0"/>
            </a:br>
            <a:r>
              <a:rPr lang="es-CO" sz="800" dirty="0"/>
              <a:t>Villegas, W.(2014) 	.Planteamiento de una cultura tributaria en las </a:t>
            </a:r>
            <a:r>
              <a:rPr lang="es-CO" sz="800" dirty="0" err="1"/>
              <a:t>mypes</a:t>
            </a:r>
            <a:r>
              <a:rPr lang="es-CO" sz="800" dirty="0"/>
              <a:t> de la provincia de </a:t>
            </a:r>
            <a:r>
              <a:rPr lang="es-CO" sz="800" dirty="0" err="1"/>
              <a:t>huancayo</a:t>
            </a:r>
            <a:r>
              <a:rPr lang="es-CO" sz="800" dirty="0"/>
              <a:t> para el incremento de la recaudación tributaria “https://es.scribd.com/doc/218039149/Evasion-de-Impuestos-y-Su-Influencia-en-El-Desarrollo-Economico-de-Las-Mypes</a:t>
            </a:r>
            <a:br>
              <a:rPr lang="es-CO" sz="800" dirty="0"/>
            </a:br>
            <a:r>
              <a:rPr lang="es-CO" sz="800" dirty="0" err="1"/>
              <a:t>Villantoy</a:t>
            </a:r>
            <a:r>
              <a:rPr lang="es-CO" sz="800" dirty="0"/>
              <a:t>, Z. (2013).  Facultad de ciencias contables, financieras y administrativas. https://es.scribd.com/doc/218447447/Proyecto-de-Tesis-Final-de-Zenayda-v-m</a:t>
            </a:r>
            <a:br>
              <a:rPr lang="es-CO" sz="800" dirty="0"/>
            </a:br>
            <a:r>
              <a:rPr lang="es-CO" sz="800" dirty="0" err="1"/>
              <a:t>Richupan</a:t>
            </a:r>
            <a:r>
              <a:rPr lang="es-CO" sz="800" dirty="0"/>
              <a:t>, F. (2002). Las motivaciones de la evasión. https://encolombia.com/economia/info-economica/impuestos/losmetodosparamedirlaevasiondeimpuestos2/</a:t>
            </a:r>
            <a:br>
              <a:rPr lang="es-CO" sz="800" dirty="0"/>
            </a:br>
            <a:r>
              <a:rPr lang="es-CO" sz="800" dirty="0"/>
              <a:t>Hacienda.(2015). Informe de gestión y resultados 2012-2015 secretaría distrital de hacienda. http://www.shd.gov.co/shd/sites/default/files/files/despacho/planeacion/Informes%20de%20Gestion/infome_gestion_resultados 2012-2015.pdf</a:t>
            </a:r>
            <a:br>
              <a:rPr lang="es-CO" sz="800" dirty="0"/>
            </a:br>
            <a:r>
              <a:rPr lang="es-CO" sz="800" dirty="0"/>
              <a:t>Hacienda.(2017). Alcaldía Mayor de Bogotá, Distrito Capital </a:t>
            </a:r>
            <a:br>
              <a:rPr lang="es-CO" sz="800" dirty="0"/>
            </a:br>
            <a:r>
              <a:rPr lang="es-CO" sz="800" dirty="0"/>
              <a:t>Banco Distrital de programas y proyectos. http://www.shd.gov.co/shd/sites/default/files/files/despacho/planeacion/Plan_de_Accion/2017/Fichas_EBI_2017.pdf</a:t>
            </a:r>
            <a:br>
              <a:rPr lang="es-CO" sz="800" dirty="0"/>
            </a:br>
            <a:r>
              <a:rPr lang="es-CO" sz="800" dirty="0" err="1"/>
              <a:t>Garcia</a:t>
            </a:r>
            <a:r>
              <a:rPr lang="es-CO" sz="800" dirty="0"/>
              <a:t>, A. (2016). Especialización revisoría fiscal y auditoría internacional - Evasión Tributaria en Colombia. http://repository.unimilitar.edu.co/bitstream/10654/15180/1/GarciaMayorgaAngieAndrea2016.pdf</a:t>
            </a:r>
            <a:br>
              <a:rPr lang="es-CO" sz="800" dirty="0"/>
            </a:br>
            <a:r>
              <a:rPr lang="es-CO" sz="800" dirty="0"/>
              <a:t>Hacienda. (2014). Avanza estrategia anti-evasión del impuesto de Ica en Bogotá. http://www.incp.org.co/incp/document/avanza-estrategia-anti-evasion-del-impuesto-de-ica-en-bogota/</a:t>
            </a:r>
            <a:br>
              <a:rPr lang="es-CO" sz="800" dirty="0"/>
            </a:br>
            <a:r>
              <a:rPr lang="es-CO" sz="800" dirty="0" err="1"/>
              <a:t>Alcaldia</a:t>
            </a:r>
            <a:r>
              <a:rPr lang="es-CO" sz="800" dirty="0"/>
              <a:t>.(2015). Informe de gestión y resultados 2012-2015 secretaría distrital de hacienda. http://www.shd.gov.co/shd/sites/default/files/files/despacho/planeacion/Informes%20de%20Gestion/infome_gestion_resultados_2012-2015.pdf</a:t>
            </a:r>
            <a:br>
              <a:rPr lang="es-CO" sz="800" dirty="0"/>
            </a:br>
            <a:r>
              <a:rPr lang="es-CO" sz="800" dirty="0"/>
              <a:t>Sierra. Pablo.(2000). Evasión tributaria ¿como abordarla?. </a:t>
            </a:r>
            <a:r>
              <a:rPr lang="en-US" sz="800" dirty="0"/>
              <a:t>PDF: https://www.cepchile.cl/cep/site/artic/20160303/asocfile/20160303184323/rev80_serra.pdf</a:t>
            </a:r>
            <a:r>
              <a:rPr lang="es-CO" sz="800" dirty="0"/>
              <a:t/>
            </a:r>
            <a:br>
              <a:rPr lang="es-CO" sz="800" dirty="0"/>
            </a:br>
            <a:r>
              <a:rPr lang="es-CO" sz="800" dirty="0" err="1"/>
              <a:t>Torres.L</a:t>
            </a:r>
            <a:r>
              <a:rPr lang="es-CO" sz="800" dirty="0"/>
              <a:t>. M.(2009). Costos relacionados con las obligaciones tributarias del régimen común en pequeños comerciantes. </a:t>
            </a:r>
            <a:r>
              <a:rPr lang="en-US" sz="800" dirty="0"/>
              <a:t>PDF: https://revistas.lasalle.edu.co/index.php/gs/article/view/970/877</a:t>
            </a:r>
            <a:r>
              <a:rPr lang="es-CO" sz="800" dirty="0"/>
              <a:t/>
            </a:r>
            <a:br>
              <a:rPr lang="es-CO" sz="800" dirty="0"/>
            </a:br>
            <a:r>
              <a:rPr lang="es-CO" sz="800" dirty="0" err="1"/>
              <a:t>Pinto.C.L</a:t>
            </a:r>
            <a:r>
              <a:rPr lang="es-CO" sz="800" dirty="0"/>
              <a:t>.(2007). Estudio analítico del impacto de la carga fiscal y parafiscal en pequeños comerciantes dedicados a la comercialización de productos perecederos del barrio Santa Inés de la localidad cuarta de san Cristóbal. http://repository.lasalle.edu.co/bitstream/handle/10185/4644/T17.07%20P658e.pdf;jsessionid=6D36F77559463EE59A939E9D31BBEB99?sequence=1</a:t>
            </a:r>
            <a:br>
              <a:rPr lang="es-CO" sz="800" dirty="0"/>
            </a:br>
            <a:r>
              <a:rPr lang="es-CO" sz="800" dirty="0"/>
              <a:t>Quijano. A.(2010). Facturación y auditorias de cuentas de salud. Libro: http://site.ebrary.com/lib/bibliouniminutosp/reader.action?docID=10467080</a:t>
            </a:r>
            <a:br>
              <a:rPr lang="es-CO" sz="800" dirty="0"/>
            </a:br>
            <a:endParaRPr lang="es-CO" sz="800" dirty="0"/>
          </a:p>
        </p:txBody>
      </p:sp>
    </p:spTree>
    <p:extLst>
      <p:ext uri="{BB962C8B-B14F-4D97-AF65-F5344CB8AC3E}">
        <p14:creationId xmlns:p14="http://schemas.microsoft.com/office/powerpoint/2010/main" val="1652320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Definición tema </a:t>
            </a:r>
          </a:p>
        </p:txBody>
      </p:sp>
      <p:sp>
        <p:nvSpPr>
          <p:cNvPr id="3" name="Marcador de contenido 2">
            <a:extLst>
              <a:ext uri="{FF2B5EF4-FFF2-40B4-BE49-F238E27FC236}">
                <a16:creationId xmlns:a16="http://schemas.microsoft.com/office/drawing/2014/main" xmlns="" id="{72013130-6FC4-4031-B37D-BC34BD473C35}"/>
              </a:ext>
            </a:extLst>
          </p:cNvPr>
          <p:cNvSpPr>
            <a:spLocks noGrp="1"/>
          </p:cNvSpPr>
          <p:nvPr>
            <p:ph idx="1"/>
          </p:nvPr>
        </p:nvSpPr>
        <p:spPr/>
        <p:txBody>
          <a:bodyPr/>
          <a:lstStyle/>
          <a:p>
            <a:pPr marL="0" indent="0" algn="ctr">
              <a:buNone/>
            </a:pPr>
            <a:r>
              <a:rPr lang="es-CO" b="1" dirty="0" smtClean="0"/>
              <a:t>Definición Tema</a:t>
            </a:r>
          </a:p>
          <a:p>
            <a:endParaRPr lang="es-CO" dirty="0"/>
          </a:p>
          <a:p>
            <a:r>
              <a:rPr lang="es-CO" dirty="0" smtClean="0"/>
              <a:t>Evasión de impuestos nacionales</a:t>
            </a:r>
            <a:endParaRPr lang="es-CO" dirty="0"/>
          </a:p>
        </p:txBody>
      </p:sp>
    </p:spTree>
    <p:extLst>
      <p:ext uri="{BB962C8B-B14F-4D97-AF65-F5344CB8AC3E}">
        <p14:creationId xmlns:p14="http://schemas.microsoft.com/office/powerpoint/2010/main" val="1235158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smtClean="0">
                <a:solidFill>
                  <a:schemeClr val="bg1"/>
                </a:solidFill>
              </a:rPr>
              <a:t>Justificación</a:t>
            </a:r>
            <a:endParaRPr lang="es-CO" dirty="0">
              <a:solidFill>
                <a:schemeClr val="bg1"/>
              </a:solidFill>
            </a:endParaRPr>
          </a:p>
        </p:txBody>
      </p:sp>
      <p:sp>
        <p:nvSpPr>
          <p:cNvPr id="2" name="1 Rectángulo"/>
          <p:cNvSpPr/>
          <p:nvPr/>
        </p:nvSpPr>
        <p:spPr>
          <a:xfrm>
            <a:off x="937846" y="1344866"/>
            <a:ext cx="6529755" cy="4401205"/>
          </a:xfrm>
          <a:prstGeom prst="rect">
            <a:avLst/>
          </a:prstGeom>
        </p:spPr>
        <p:txBody>
          <a:bodyPr wrap="square">
            <a:spAutoFit/>
          </a:bodyPr>
          <a:lstStyle/>
          <a:p>
            <a:pPr algn="ctr"/>
            <a:r>
              <a:rPr lang="es-CO" sz="2800" b="1" dirty="0" smtClean="0"/>
              <a:t>Justificación</a:t>
            </a:r>
          </a:p>
          <a:p>
            <a:pPr algn="just"/>
            <a:endParaRPr lang="es-CO" dirty="0"/>
          </a:p>
          <a:p>
            <a:r>
              <a:rPr lang="es-CO" dirty="0" smtClean="0"/>
              <a:t> </a:t>
            </a:r>
            <a:r>
              <a:rPr lang="es-CO" dirty="0"/>
              <a:t> Pensar sobre el actuar ético y responsable del profesional en contaduría pública y de los empresarios, es pensar sobre los actos humanos mismos y la responsabilidad de estos sobre su contexto. Así pues, se considera que el presente ejercicio de investigación resulta benéfico para diversos sistemas, en la medida en que se constituye como un acto que invita a la toma de consciencia sobre la responsabilidad tributaria y se concibe la conducta y praxis del contador público más allá de su quehacer mismo, como un aporte a la construcción de tejido social, y con ello de país.</a:t>
            </a:r>
          </a:p>
          <a:p>
            <a:r>
              <a:rPr lang="es-CO" dirty="0"/>
              <a:t>	Por otro lado, se pretende que la investigación realice un aporte a la construcción de conocimiento y enriquezca los avances investigativos en el campo, los cuales son de gran relevancia para la disciplina, la línea de investigación y la facultad.</a:t>
            </a:r>
          </a:p>
        </p:txBody>
      </p:sp>
    </p:spTree>
    <p:extLst>
      <p:ext uri="{BB962C8B-B14F-4D97-AF65-F5344CB8AC3E}">
        <p14:creationId xmlns:p14="http://schemas.microsoft.com/office/powerpoint/2010/main" val="409977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Antecedentes</a:t>
            </a:r>
          </a:p>
        </p:txBody>
      </p:sp>
      <p:sp>
        <p:nvSpPr>
          <p:cNvPr id="2" name="1 Rectángulo"/>
          <p:cNvSpPr/>
          <p:nvPr/>
        </p:nvSpPr>
        <p:spPr>
          <a:xfrm>
            <a:off x="1101969" y="1560237"/>
            <a:ext cx="6646983" cy="3570208"/>
          </a:xfrm>
          <a:prstGeom prst="rect">
            <a:avLst/>
          </a:prstGeom>
        </p:spPr>
        <p:txBody>
          <a:bodyPr wrap="square">
            <a:spAutoFit/>
          </a:bodyPr>
          <a:lstStyle/>
          <a:p>
            <a:pPr algn="ctr"/>
            <a:r>
              <a:rPr lang="es-CO" sz="2800" b="1" dirty="0" smtClean="0"/>
              <a:t>Antecedentes</a:t>
            </a:r>
          </a:p>
          <a:p>
            <a:pPr algn="just"/>
            <a:endParaRPr lang="es-CO" dirty="0"/>
          </a:p>
          <a:p>
            <a:r>
              <a:rPr lang="es-CO" dirty="0"/>
              <a:t>En el desarrollo de actividades para invitar y enseñar a los comerciantes a realizar sus tributos en el distrito de Bogotá se encontró que la Cámara de Comercio dentro de sus fines aporta a la formación ciudadana cursos, seminarios y la publicación de cartillas entre otros, dirigidos a cubrir las necesidades del emprendedor y empresario, de comprender el sistema tributario y poder cumplir con sus obligaciones tributarias, cuya formación inicia desde los aspectos básicos hasta la actualización en materia de los decretos y leyes, incorporándose a los propósitos de la educación del contribuyente mejorando los recaudos del fisco.</a:t>
            </a:r>
          </a:p>
        </p:txBody>
      </p:sp>
    </p:spTree>
    <p:extLst>
      <p:ext uri="{BB962C8B-B14F-4D97-AF65-F5344CB8AC3E}">
        <p14:creationId xmlns:p14="http://schemas.microsoft.com/office/powerpoint/2010/main" val="723993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Marco Teórico</a:t>
            </a:r>
          </a:p>
        </p:txBody>
      </p:sp>
      <p:sp>
        <p:nvSpPr>
          <p:cNvPr id="2" name="1 Rectángulo"/>
          <p:cNvSpPr/>
          <p:nvPr/>
        </p:nvSpPr>
        <p:spPr>
          <a:xfrm>
            <a:off x="851759" y="1029186"/>
            <a:ext cx="7631723" cy="5509200"/>
          </a:xfrm>
          <a:prstGeom prst="rect">
            <a:avLst/>
          </a:prstGeom>
        </p:spPr>
        <p:txBody>
          <a:bodyPr wrap="square">
            <a:spAutoFit/>
          </a:bodyPr>
          <a:lstStyle/>
          <a:p>
            <a:pPr algn="ctr"/>
            <a:r>
              <a:rPr lang="es-CO" sz="2800" b="1" dirty="0" smtClean="0"/>
              <a:t>Marco Teórico</a:t>
            </a:r>
          </a:p>
          <a:p>
            <a:pPr algn="just"/>
            <a:endParaRPr lang="es-CO" dirty="0"/>
          </a:p>
          <a:p>
            <a:pPr algn="just"/>
            <a:r>
              <a:rPr lang="es-CO" dirty="0" smtClean="0"/>
              <a:t>Los </a:t>
            </a:r>
            <a:r>
              <a:rPr lang="es-CO" dirty="0"/>
              <a:t>estudios teóricos con los cuales es apoyado este proyecto de investigación serán abordados en primer lugar con la cultura tributaria, secretaria de hacienda distrital, control de la evasión y estrategias de modernización que permiten conocer los objetivos de la administración tributaria</a:t>
            </a:r>
            <a:r>
              <a:rPr lang="es-CO" dirty="0" smtClean="0"/>
              <a:t>.</a:t>
            </a:r>
          </a:p>
          <a:p>
            <a:endParaRPr lang="es-CO" b="1" dirty="0" smtClean="0"/>
          </a:p>
          <a:p>
            <a:r>
              <a:rPr lang="es-CO" dirty="0" smtClean="0"/>
              <a:t>Elementos </a:t>
            </a:r>
            <a:r>
              <a:rPr lang="es-CO" dirty="0"/>
              <a:t>de la cultura:</a:t>
            </a:r>
          </a:p>
          <a:p>
            <a:r>
              <a:rPr lang="es-CO" dirty="0" smtClean="0"/>
              <a:t>Los conocimientos, las creencias, los valores, las </a:t>
            </a:r>
            <a:r>
              <a:rPr lang="es-CO" dirty="0"/>
              <a:t>normas y </a:t>
            </a:r>
            <a:r>
              <a:rPr lang="es-CO" dirty="0" smtClean="0"/>
              <a:t>sanciones, la lengua ,</a:t>
            </a:r>
          </a:p>
          <a:p>
            <a:r>
              <a:rPr lang="es-CO" dirty="0" smtClean="0"/>
              <a:t>Cultura </a:t>
            </a:r>
            <a:r>
              <a:rPr lang="es-CO" dirty="0"/>
              <a:t>tributaria</a:t>
            </a:r>
          </a:p>
          <a:p>
            <a:r>
              <a:rPr lang="es-CO" dirty="0"/>
              <a:t>La cultura puede definirse como “el conjunto de los rasgos distintivos, espirituales y materiales, intelectuales y afectivos que caracterizan a una sociedad o un grupo social. Ella engloba, además de las artes y las letras, los modos de vida, los derechos fundamentales al ser humano, los sistemas de valores, las tradiciones y las creencias</a:t>
            </a:r>
            <a:r>
              <a:rPr lang="es-CO" dirty="0" smtClean="0"/>
              <a:t>, en </a:t>
            </a:r>
            <a:r>
              <a:rPr lang="es-CO" dirty="0"/>
              <a:t>este proceso complejo de consolidación de la cultura, la política pública juega un papel fundamental. </a:t>
            </a:r>
            <a:endParaRPr lang="es-CO" dirty="0" smtClean="0"/>
          </a:p>
          <a:p>
            <a:r>
              <a:rPr lang="es-CO" dirty="0"/>
              <a:t>Las decisiones impositivas y sus expresiones en el gasto (educación, salud, etc.) inciden en la forma como la  sociedad construye su escala de valores. </a:t>
            </a:r>
            <a:endParaRPr lang="es-CO" dirty="0" smtClean="0"/>
          </a:p>
          <a:p>
            <a:endParaRPr lang="es-CO" dirty="0"/>
          </a:p>
        </p:txBody>
      </p:sp>
    </p:spTree>
    <p:extLst>
      <p:ext uri="{BB962C8B-B14F-4D97-AF65-F5344CB8AC3E}">
        <p14:creationId xmlns:p14="http://schemas.microsoft.com/office/powerpoint/2010/main" val="1800915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Marco Teórico</a:t>
            </a:r>
          </a:p>
        </p:txBody>
      </p:sp>
      <p:sp>
        <p:nvSpPr>
          <p:cNvPr id="2" name="1 Rectángulo"/>
          <p:cNvSpPr/>
          <p:nvPr/>
        </p:nvSpPr>
        <p:spPr>
          <a:xfrm>
            <a:off x="1113693" y="1483366"/>
            <a:ext cx="6998676" cy="3970318"/>
          </a:xfrm>
          <a:prstGeom prst="rect">
            <a:avLst/>
          </a:prstGeom>
        </p:spPr>
        <p:txBody>
          <a:bodyPr wrap="square">
            <a:spAutoFit/>
          </a:bodyPr>
          <a:lstStyle/>
          <a:p>
            <a:r>
              <a:rPr lang="es-CO" dirty="0"/>
              <a:t>La percepción que tengan las personas sobre la tributación, es expresada en el grado de aversión hacia los impuestos.</a:t>
            </a:r>
          </a:p>
          <a:p>
            <a:r>
              <a:rPr lang="es-CO" dirty="0" smtClean="0"/>
              <a:t>Si </a:t>
            </a:r>
            <a:r>
              <a:rPr lang="es-CO" dirty="0"/>
              <a:t>los ciudadanos observan que los ingresos que el Estado obtiene a través de impuestos están expresados en una mejor calidad de vida, la aversión hacia la tributación es menor  (Seba, 2014).</a:t>
            </a:r>
          </a:p>
          <a:p>
            <a:endParaRPr lang="es-CO" dirty="0" smtClean="0"/>
          </a:p>
          <a:p>
            <a:r>
              <a:rPr lang="es-CO" dirty="0" smtClean="0"/>
              <a:t>Asimismo</a:t>
            </a:r>
            <a:r>
              <a:rPr lang="es-CO" dirty="0"/>
              <a:t>, la cultura tributaria no debe entenderse como una </a:t>
            </a:r>
            <a:r>
              <a:rPr lang="es-CO" dirty="0" smtClean="0"/>
              <a:t>obligación </a:t>
            </a:r>
            <a:r>
              <a:rPr lang="es-CO" dirty="0"/>
              <a:t>sino como el cumplimiento permanente de los deberes tributarios que permiten el desarrollo social, cultural y económico del </a:t>
            </a:r>
            <a:r>
              <a:rPr lang="es-CO" dirty="0" smtClean="0"/>
              <a:t>país.</a:t>
            </a:r>
          </a:p>
          <a:p>
            <a:r>
              <a:rPr lang="es-CO" dirty="0" smtClean="0"/>
              <a:t>Política </a:t>
            </a:r>
            <a:r>
              <a:rPr lang="es-CO" dirty="0"/>
              <a:t>tributaria: Es el conjunto de instrumentos y medidas que adopta el estado con el objeto de recaudar los ingresos necesarios para realizar las funciones que le ayuden a cumplir los objetivos de la política económica general (Escobar, 2013</a:t>
            </a:r>
            <a:r>
              <a:rPr lang="es-CO" dirty="0" smtClean="0"/>
              <a:t>).</a:t>
            </a:r>
          </a:p>
          <a:p>
            <a:endParaRPr lang="es-CO" dirty="0"/>
          </a:p>
        </p:txBody>
      </p:sp>
    </p:spTree>
    <p:extLst>
      <p:ext uri="{BB962C8B-B14F-4D97-AF65-F5344CB8AC3E}">
        <p14:creationId xmlns:p14="http://schemas.microsoft.com/office/powerpoint/2010/main" val="2370117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Marco Teórico</a:t>
            </a:r>
          </a:p>
        </p:txBody>
      </p:sp>
      <p:sp>
        <p:nvSpPr>
          <p:cNvPr id="2" name="1 Rectángulo"/>
          <p:cNvSpPr/>
          <p:nvPr/>
        </p:nvSpPr>
        <p:spPr>
          <a:xfrm>
            <a:off x="527537" y="1305342"/>
            <a:ext cx="7455877" cy="5078313"/>
          </a:xfrm>
          <a:prstGeom prst="rect">
            <a:avLst/>
          </a:prstGeom>
        </p:spPr>
        <p:txBody>
          <a:bodyPr wrap="square">
            <a:spAutoFit/>
          </a:bodyPr>
          <a:lstStyle/>
          <a:p>
            <a:r>
              <a:rPr lang="es-CO" dirty="0" smtClean="0"/>
              <a:t>El tributo del país  está </a:t>
            </a:r>
            <a:r>
              <a:rPr lang="es-CO" dirty="0"/>
              <a:t>dividido en dos; (i) Los impuestos nacionales: Es la  fuente  el principal de ingresos del país </a:t>
            </a:r>
            <a:r>
              <a:rPr lang="es-CO" dirty="0" smtClean="0"/>
              <a:t> y </a:t>
            </a:r>
            <a:r>
              <a:rPr lang="es-CO" dirty="0"/>
              <a:t>(II)Impuestos que no van a las arcas nacionales sino </a:t>
            </a:r>
            <a:r>
              <a:rPr lang="es-CO" dirty="0" smtClean="0"/>
              <a:t>municipales: Caso </a:t>
            </a:r>
            <a:r>
              <a:rPr lang="es-CO" dirty="0"/>
              <a:t>de Impuesto de Industria y comercio, (ICA</a:t>
            </a:r>
            <a:r>
              <a:rPr lang="es-CO" dirty="0" smtClean="0"/>
              <a:t>).</a:t>
            </a:r>
          </a:p>
          <a:p>
            <a:r>
              <a:rPr lang="es-CO" dirty="0"/>
              <a:t>Obligación tributaria: La obligación tributaria sustancialmente se origina al realizarse el presupuesto o los presupuestos previstos en la ley como </a:t>
            </a:r>
            <a:r>
              <a:rPr lang="es-CO" dirty="0" smtClean="0"/>
              <a:t>generadores </a:t>
            </a:r>
            <a:r>
              <a:rPr lang="es-CO" dirty="0"/>
              <a:t>del </a:t>
            </a:r>
            <a:r>
              <a:rPr lang="es-CO" dirty="0" smtClean="0"/>
              <a:t>impuesto.</a:t>
            </a:r>
          </a:p>
          <a:p>
            <a:endParaRPr lang="es-CO" dirty="0" smtClean="0"/>
          </a:p>
          <a:p>
            <a:r>
              <a:rPr lang="es-CO" dirty="0" smtClean="0"/>
              <a:t>Tributación </a:t>
            </a:r>
            <a:r>
              <a:rPr lang="es-CO" dirty="0"/>
              <a:t>responsabilidad ciudadana: Aparece como el resultado de la necesidad de que todos los ciudadanos contribuyan al cumplimiento de los fines del estado colombiano</a:t>
            </a:r>
            <a:r>
              <a:rPr lang="es-CO" dirty="0" smtClean="0"/>
              <a:t>.</a:t>
            </a:r>
          </a:p>
          <a:p>
            <a:endParaRPr lang="es-CO" b="1" dirty="0" smtClean="0"/>
          </a:p>
          <a:p>
            <a:r>
              <a:rPr lang="es-CO" dirty="0" smtClean="0"/>
              <a:t>Funciones </a:t>
            </a:r>
            <a:r>
              <a:rPr lang="es-CO" dirty="0"/>
              <a:t>y deberes de la Secretaria Distrital de Hacienda: Diseñar la estrategia financiera del Plan de Desarrollo Económico, Social y de Obras Públicas del Distrito Capital y del Plan de Ordenamiento Territorial, de conformidad con el marco fiscal de mediano plazo y el marco de gasto de mediano plazo. </a:t>
            </a:r>
          </a:p>
          <a:p>
            <a:endParaRPr lang="es-CO" dirty="0"/>
          </a:p>
          <a:p>
            <a:endParaRPr lang="es-CO" dirty="0"/>
          </a:p>
        </p:txBody>
      </p:sp>
    </p:spTree>
    <p:extLst>
      <p:ext uri="{BB962C8B-B14F-4D97-AF65-F5344CB8AC3E}">
        <p14:creationId xmlns:p14="http://schemas.microsoft.com/office/powerpoint/2010/main" val="168372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478467" y="0"/>
            <a:ext cx="4878774" cy="872359"/>
          </a:xfrm>
        </p:spPr>
        <p:txBody>
          <a:bodyPr/>
          <a:lstStyle/>
          <a:p>
            <a:pPr algn="ctr"/>
            <a:r>
              <a:rPr lang="es-CO" dirty="0">
                <a:solidFill>
                  <a:schemeClr val="bg1"/>
                </a:solidFill>
              </a:rPr>
              <a:t>Objetivos </a:t>
            </a:r>
          </a:p>
        </p:txBody>
      </p:sp>
      <p:sp>
        <p:nvSpPr>
          <p:cNvPr id="2" name="1 Rectángulo"/>
          <p:cNvSpPr/>
          <p:nvPr/>
        </p:nvSpPr>
        <p:spPr>
          <a:xfrm>
            <a:off x="621323" y="1398621"/>
            <a:ext cx="7678615" cy="3847207"/>
          </a:xfrm>
          <a:prstGeom prst="rect">
            <a:avLst/>
          </a:prstGeom>
        </p:spPr>
        <p:txBody>
          <a:bodyPr wrap="square">
            <a:spAutoFit/>
          </a:bodyPr>
          <a:lstStyle/>
          <a:p>
            <a:pPr algn="ctr"/>
            <a:r>
              <a:rPr lang="es-CO" sz="2800" b="1" dirty="0" smtClean="0"/>
              <a:t>Objetivos</a:t>
            </a:r>
          </a:p>
          <a:p>
            <a:endParaRPr lang="es-CO" dirty="0"/>
          </a:p>
          <a:p>
            <a:r>
              <a:rPr lang="es-CO" dirty="0" smtClean="0"/>
              <a:t>Objetivo</a:t>
            </a:r>
          </a:p>
          <a:p>
            <a:r>
              <a:rPr lang="es-CO" dirty="0"/>
              <a:t>Analizar las investigaciones existentes en los últimos diez años respecto a la evasión de impuestos nacionales en Colombia.</a:t>
            </a:r>
          </a:p>
          <a:p>
            <a:endParaRPr lang="es-CO" dirty="0" smtClean="0"/>
          </a:p>
          <a:p>
            <a:r>
              <a:rPr lang="es-CO" dirty="0" smtClean="0"/>
              <a:t>Objetivos específicos.</a:t>
            </a:r>
          </a:p>
          <a:p>
            <a:pPr lvl="0"/>
            <a:r>
              <a:rPr lang="es-CO" dirty="0" smtClean="0"/>
              <a:t>-Identificar </a:t>
            </a:r>
            <a:r>
              <a:rPr lang="es-CO" dirty="0"/>
              <a:t>las implicaciones para el desarrollo del país que tiene la evasión de impuestos</a:t>
            </a:r>
          </a:p>
          <a:p>
            <a:pPr lvl="0"/>
            <a:r>
              <a:rPr lang="es-CO" dirty="0" smtClean="0"/>
              <a:t>-Identificar </a:t>
            </a:r>
            <a:r>
              <a:rPr lang="es-CO" dirty="0"/>
              <a:t>los posibles factores asociados a la evasión de impuestos</a:t>
            </a:r>
          </a:p>
          <a:p>
            <a:pPr lvl="0"/>
            <a:r>
              <a:rPr lang="es-CO" dirty="0" smtClean="0"/>
              <a:t>-Describir </a:t>
            </a:r>
            <a:r>
              <a:rPr lang="es-CO" dirty="0"/>
              <a:t>las estrategias planteadas en las investigaciones para hacer frente a la evasión de impuestos.</a:t>
            </a:r>
          </a:p>
          <a:p>
            <a:endParaRPr lang="es-CO" dirty="0"/>
          </a:p>
        </p:txBody>
      </p:sp>
    </p:spTree>
    <p:extLst>
      <p:ext uri="{BB962C8B-B14F-4D97-AF65-F5344CB8AC3E}">
        <p14:creationId xmlns:p14="http://schemas.microsoft.com/office/powerpoint/2010/main" val="2344066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2270235" y="0"/>
            <a:ext cx="5213132" cy="872359"/>
          </a:xfrm>
        </p:spPr>
        <p:txBody>
          <a:bodyPr>
            <a:normAutofit/>
          </a:bodyPr>
          <a:lstStyle/>
          <a:p>
            <a:pPr algn="ctr"/>
            <a:r>
              <a:rPr lang="es-CO" sz="3600" dirty="0">
                <a:solidFill>
                  <a:schemeClr val="bg1"/>
                </a:solidFill>
              </a:rPr>
              <a:t>Metodología</a:t>
            </a:r>
          </a:p>
        </p:txBody>
      </p:sp>
      <p:sp>
        <p:nvSpPr>
          <p:cNvPr id="2" name="1 Rectángulo"/>
          <p:cNvSpPr/>
          <p:nvPr/>
        </p:nvSpPr>
        <p:spPr>
          <a:xfrm>
            <a:off x="808892" y="1213228"/>
            <a:ext cx="7561385" cy="5632311"/>
          </a:xfrm>
          <a:prstGeom prst="rect">
            <a:avLst/>
          </a:prstGeom>
        </p:spPr>
        <p:txBody>
          <a:bodyPr wrap="square">
            <a:spAutoFit/>
          </a:bodyPr>
          <a:lstStyle/>
          <a:p>
            <a:pPr algn="ctr"/>
            <a:r>
              <a:rPr lang="es-CO" b="1" dirty="0" err="1" smtClean="0"/>
              <a:t>Metodologia</a:t>
            </a:r>
            <a:endParaRPr lang="es-CO" b="1" dirty="0" smtClean="0"/>
          </a:p>
          <a:p>
            <a:r>
              <a:rPr lang="es-CO" dirty="0" smtClean="0"/>
              <a:t>La </a:t>
            </a:r>
            <a:r>
              <a:rPr lang="es-CO" dirty="0"/>
              <a:t>presente investigación se construyó bajo la metodología cualitativa. Para su desarrollo se planteó como estrategia el análisis documental. Teniendo en cuenta el tipo de estudio descriptivo explicativo</a:t>
            </a:r>
            <a:r>
              <a:rPr lang="es-CO" dirty="0" smtClean="0"/>
              <a:t>.</a:t>
            </a:r>
          </a:p>
          <a:p>
            <a:endParaRPr lang="es-CO" dirty="0"/>
          </a:p>
          <a:p>
            <a:r>
              <a:rPr lang="es-CO" dirty="0" smtClean="0"/>
              <a:t>-El </a:t>
            </a:r>
            <a:r>
              <a:rPr lang="es-CO" dirty="0"/>
              <a:t>sentido de la investigación cualitativa se encuentra en distintos motivos fundantes que la caracterizan y diferencian de la investigación cuantitativa</a:t>
            </a:r>
            <a:r>
              <a:rPr lang="es-CO" dirty="0" smtClean="0"/>
              <a:t>.</a:t>
            </a:r>
          </a:p>
          <a:p>
            <a:r>
              <a:rPr lang="es-CO" b="1" dirty="0" smtClean="0"/>
              <a:t>  </a:t>
            </a:r>
            <a:endParaRPr lang="es-CO" b="1" dirty="0"/>
          </a:p>
          <a:p>
            <a:r>
              <a:rPr lang="es-CO" dirty="0" smtClean="0"/>
              <a:t>-Según </a:t>
            </a:r>
            <a:r>
              <a:rPr lang="es-CO" dirty="0"/>
              <a:t>Castillo (2004), “el análisis documental es un ejercicio intelectual que da lugar a un subproducto o documento secundario, que actúa como intermediario o instrumento de búsqueda obligado entre el documento original y el usuario que solicita información” (p. 1).</a:t>
            </a:r>
          </a:p>
          <a:p>
            <a:endParaRPr lang="es-CO" dirty="0" smtClean="0"/>
          </a:p>
          <a:p>
            <a:r>
              <a:rPr lang="es-CO" dirty="0" smtClean="0"/>
              <a:t>-Las </a:t>
            </a:r>
            <a:r>
              <a:rPr lang="es-CO" dirty="0"/>
              <a:t>investigaciones cualitativas son caracterizadas porque integran en la construcción de conocimiento todo el proceso de recolección de información, y también porque detallan las fuentes de donde surgió dicho conocimiento privilegiando aquellos espacios que se olvidan, como las conversaciones. </a:t>
            </a:r>
            <a:r>
              <a:rPr lang="es-CO" dirty="0" smtClean="0"/>
              <a:t>De</a:t>
            </a:r>
          </a:p>
          <a:p>
            <a:r>
              <a:rPr lang="es-CO" dirty="0" smtClean="0"/>
              <a:t>tal </a:t>
            </a:r>
            <a:r>
              <a:rPr lang="es-CO" dirty="0"/>
              <a:t>modo, aquí esta descrita de manera formal cuáles fueron los escenarios cotidianos y académicos que dieron forma a la investigación.</a:t>
            </a:r>
          </a:p>
          <a:p>
            <a:endParaRPr lang="es-CO" dirty="0"/>
          </a:p>
        </p:txBody>
      </p:sp>
    </p:spTree>
    <p:extLst>
      <p:ext uri="{BB962C8B-B14F-4D97-AF65-F5344CB8AC3E}">
        <p14:creationId xmlns:p14="http://schemas.microsoft.com/office/powerpoint/2010/main" val="2262174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TotalTime>
  <Words>1552</Words>
  <Application>Microsoft Office PowerPoint</Application>
  <PresentationFormat>Presentación en pantalla (4:3)</PresentationFormat>
  <Paragraphs>84</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 EVASION DE IMPUESTOS NACIONALES EN COLOMBIA: REVISION DOCUMENTAL</vt:lpstr>
      <vt:lpstr>Definición tema </vt:lpstr>
      <vt:lpstr>Justificación</vt:lpstr>
      <vt:lpstr>Antecedentes</vt:lpstr>
      <vt:lpstr>Marco Teórico</vt:lpstr>
      <vt:lpstr>Marco Teórico</vt:lpstr>
      <vt:lpstr>Marco Teórico</vt:lpstr>
      <vt:lpstr>Objetivos </vt:lpstr>
      <vt:lpstr>Metodología</vt:lpstr>
      <vt:lpstr>       Bibliografía Alink, M. (2011). Manual de Administración Tributaria. Anaya, B. (2012). Los tributos y los ciudadanos. Bogota: Al universal. Camacho Gavilan, A. P., &amp; Patarroyo Coronado, Y. T. (2017). Repository.uniminuto.edu. http://repository.uniminuto.edu:8080/xmlui/bitstream/handle/10656/5404/CULTURA%20TRIBUTARIA%20EN%20COLOMBIA.pdf?sequence=1&amp;isAllowed=y Colombia. (1989). Decreto 624 de 1989. Bogotá. Contable, C. (2016). Así funciona el sistema tributario de Colombia y la DIAN..  DIAN. (2013). Glosario de términos en materia tributaria. Bogota: gov.co. Díaz, M. (2016). Sistema Tributario Colombiano. Recuperado el 2017. Recuperado de: www.scielo.org.bo. Escobar, J. H. (2013). Evasión de impuestos de industria y comercios en Bogotá es del 13%.  Legis. Obtenido de Legis: http://www.comunidadcontable.com/BancoConocimiento/C/contrapartida_654/contrapartida_654.asp?CodSeccion=107 espectador, E. (2014). Evasion de impuestos de industria y comercios en Bogotá es del 13%. Bogota: Espectador. Esperanza, R. A. (2014). Acercamiento Histórico y Desarrollo Técnico de la Estructura Tributaria de Colombia y España Delimitada al Impuesto De Renta para las Personas Naturales. Hacienda, (2014). Bogotá: Información institucional. shd.gov.co. Lerma, D. R. (2015). Influencia de la cultura tributaria en el cumplimiento de obligaciones tributarias de los contribuyentes del nuevo régimen único simplificado de la ciudad de puno, periodo 2014. Facultad de ciencias contables y financieras. Juliaca, Perú, Perú. Mindiola Perez, G. P., &amp; Cardenas Ramirez, E. J. (2014). Repositorio ufpso. Obtenido de Repositorio ufspo: http://repositorio.ufpso.edu.co:8080/dspaceufpso/bitstream/123456789/233/1/251 90.pdf Murcia, A. (2013). Reseña Lisboa. Bogota: infosuba. Pinzon, J. A. (2014). scielo.org.co. Obtenido de scielo.org.co: http://www.scielo.org.co/pdf/rfce/v23n2/v23n2a14.pdf Portafolio. (2013). Cambios para las pymes en la reforma Tributaria. Cambios para las pymes en la reforma tributaria. Rodriguez Bejarano, J. R., &amp; Villarreal, Y. C. (2011). Repository.lasalle.edu.co. Obtenido de Repository.lasalle.edu.co: http://repository.lasalle.edu.co/bitstream/handle/10185/4796/T17.11%20R618a.pd f?sequence=2 Rojas, A. (2013). Aspectos tributarios del sector salud en el impuesto de industria y comercio, avisos y tableros. Aspectos tributarios del sector salud en el impuesto de industria comercio, avisos y tableros. Recuperado de: http://repository.lasalle.edu.co/bitstream/handle/10185/4796/T17.11%20R618a.pd f?sequence=2 Seba, B. (2014). La cultura tributaria como herramienta de política fiscal, con énfasis en la experiencia de Bogota. Revista ciudad. Estadospolitica, pag 21 - 35. Tapia, D. L. (2008). Congreso.gob. Obtenido de: http://www2.congreso.gob.pe/sicr/cendocbib/con4_uibd.nsf/03959836C65E2E58 05257C120081DB15/$FILE/cultura_tributaria_dulio_solorzano.pdf  Toscano, M. (2013). Impuestos y tributos. Recuperado de: http://www.scielo.org.co/scielo.php?script=sci_serial&amp;pid=0120-3053&amp;lng=en&amp;nrm=iso. Recuperado el 2017, de http://www.scielo.org.co.  Valbuena, E. (2003). No habrá una reforma tributaria para los impuestos de Bogotá. Bogotá: El espectador.  Velasquez, N. C. (2015). Influencia de la cultura tributaria en el cumplimiento de obligaciones tributarias de los contribuyentes del nuevo régimen único simplificado de la ciudad de Puno, periodo 2014. Obtenido de: http://repositorio.uancv.edu.pe/handle/UANCV/373  Villar, A. (26 de 03 de 2016). Noticias y Finanzas. Obtenido de: http://www.elnuevoherald.com/noticias/finanzas/article68407952.html  Pinzon, J. A. (1996 - 2005). Analisis del comportamiento ICA en el presupuesto del Distriti capital . facultad d ciencias economicas. http://www.scielo.org.co/pdf/rfce/v23n2/v23n2a14.pdf   Ruiz, S.(2016). Tributacion para un crecimiento inclusivo.   ttp://repositorio.cepal.org/bitstream/handle/11362/39949/S1600238_es.pdf?sequence=1  </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Uniminuto</dc:creator>
  <cp:lastModifiedBy>toshiba</cp:lastModifiedBy>
  <cp:revision>24</cp:revision>
  <dcterms:created xsi:type="dcterms:W3CDTF">2018-01-16T16:45:53Z</dcterms:created>
  <dcterms:modified xsi:type="dcterms:W3CDTF">2018-08-11T05:26:19Z</dcterms:modified>
</cp:coreProperties>
</file>