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9"/>
  </p:notesMasterIdLst>
  <p:sldIdLst>
    <p:sldId id="256" r:id="rId3"/>
    <p:sldId id="364" r:id="rId4"/>
    <p:sldId id="365" r:id="rId5"/>
    <p:sldId id="366" r:id="rId6"/>
    <p:sldId id="374" r:id="rId7"/>
    <p:sldId id="367" r:id="rId8"/>
    <p:sldId id="375" r:id="rId9"/>
    <p:sldId id="376" r:id="rId10"/>
    <p:sldId id="377" r:id="rId11"/>
    <p:sldId id="368" r:id="rId12"/>
    <p:sldId id="369" r:id="rId13"/>
    <p:sldId id="370" r:id="rId14"/>
    <p:sldId id="371" r:id="rId15"/>
    <p:sldId id="372" r:id="rId16"/>
    <p:sldId id="373" r:id="rId17"/>
    <p:sldId id="309" r:id="rId1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6" autoAdjust="0"/>
    <p:restoredTop sz="94660"/>
  </p:normalViewPr>
  <p:slideViewPr>
    <p:cSldViewPr>
      <p:cViewPr>
        <p:scale>
          <a:sx n="70" d="100"/>
          <a:sy n="70" d="100"/>
        </p:scale>
        <p:origin x="145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FAAC7-45BF-47AF-99F8-AFDCFC01061B}" type="datetimeFigureOut">
              <a:rPr lang="es-CO" smtClean="0"/>
              <a:pPr/>
              <a:t>16/08/2019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4BFCA-6602-4B64-A0BD-7128E82A79F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4BFCA-6602-4B64-A0BD-7128E82A79F0}" type="slidenum">
              <a:rPr lang="es-CO" smtClean="0"/>
              <a:pPr/>
              <a:t>1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71BD-3ED5-469E-AD61-9F55AA2BA581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928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B29F3-BC57-4A6D-877E-612DC2CD5007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852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0D444-AC17-4098-88AE-477ED35B62C0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254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71BD-3ED5-469E-AD61-9F55AA2BA581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0981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F9BDB-D746-44DE-9F23-1DF659647342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2665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817B-925E-46F4-9B11-4BA386B1F6F0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3763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7774-7D36-4415-A177-A8526292F8C6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7997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A962-A0B5-4849-8942-E1F961187041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6229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A6E-859A-4E74-A039-76174609A3B5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1448323"/>
      </p:ext>
    </p:extLst>
  </p:cSld>
  <p:clrMapOvr>
    <a:masterClrMapping/>
  </p:clrMapOvr>
  <p:hf sldNum="0"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E6394-59C7-46BE-9949-EF9A269F65C8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40959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64BA-65B5-4CA4-A96D-AEF5033EDEA6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341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F9BDB-D746-44DE-9F23-1DF659647342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2786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69A8-FEDE-4E41-B876-2859F9F8BC3A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99106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B29F3-BC57-4A6D-877E-612DC2CD5007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64331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0D444-AC17-4098-88AE-477ED35B62C0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709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817B-925E-46F4-9B11-4BA386B1F6F0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930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7774-7D36-4415-A177-A8526292F8C6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673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A962-A0B5-4849-8942-E1F961187041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112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A6E-859A-4E74-A039-76174609A3B5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6777090"/>
      </p:ext>
    </p:extLst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E6394-59C7-46BE-9949-EF9A269F65C8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753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64BA-65B5-4CA4-A96D-AEF5033EDEA6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8057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69A8-FEDE-4E41-B876-2859F9F8BC3A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4128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F4A6E-859A-4E74-A039-76174609A3B5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708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F4A6E-859A-4E74-A039-76174609A3B5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ADRIANA BELTRAN ARIZA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6636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spanish.alibaba.com/product-detail/barrel-dry-pig-feeding-trough-60059831779.html" TargetMode="External"/><Relationship Id="rId13" Type="http://schemas.openxmlformats.org/officeDocument/2006/relationships/hyperlink" Target="https://www.fedegan.org.co/estadisticas/consumo-0)" TargetMode="External"/><Relationship Id="rId18" Type="http://schemas.openxmlformats.org/officeDocument/2006/relationships/hyperlink" Target="https://www.dane.gov.co/files/investigaciones/agropecuario/sipsa/insumos_factores_de_produccion_dic_2013.pdf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://www.agrolatam.com/nota/34253-los-numeros-de-la-produccion-porcina-del-area-metropolitana-de-buenos-aires/" TargetMode="External"/><Relationship Id="rId12" Type="http://schemas.openxmlformats.org/officeDocument/2006/relationships/hyperlink" Target="https://es.slideshare.net/jennifersarmiento71/razas-criollas-de-porcinos-criollos-de-colombia" TargetMode="External"/><Relationship Id="rId17" Type="http://schemas.openxmlformats.org/officeDocument/2006/relationships/hyperlink" Target="https://articulo.mercadolibre.com.co/MCO-510991217-tanque-500-litros-azul-eternit-_JM?quantity=1" TargetMode="External"/><Relationship Id="rId2" Type="http://schemas.openxmlformats.org/officeDocument/2006/relationships/slideLayout" Target="../slideLayouts/slideLayout12.xml"/><Relationship Id="rId16" Type="http://schemas.openxmlformats.org/officeDocument/2006/relationships/hyperlink" Target="http://www.indenicsa.com/varilla-corrugada/" TargetMode="External"/><Relationship Id="rId1" Type="http://schemas.openxmlformats.org/officeDocument/2006/relationships/themeOverride" Target="../theme/themeOverride15.xml"/><Relationship Id="rId6" Type="http://schemas.openxmlformats.org/officeDocument/2006/relationships/hyperlink" Target="https://www.3tres3.com/cotizaciones-de-porcino/colombia_148/" TargetMode="External"/><Relationship Id="rId11" Type="http://schemas.openxmlformats.org/officeDocument/2006/relationships/hyperlink" Target="http://www.elsitioporcino.com/articles/2716/razas-porcinas-latinoamericanas-que-tienen-origen-en-el-cerdo-ibarico/" TargetMode="External"/><Relationship Id="rId5" Type="http://schemas.openxmlformats.org/officeDocument/2006/relationships/hyperlink" Target="https://www.dinero.com/edicion-impresa/negocios/articulo/balance-del-sector-porcicultor-en-colombia/255321" TargetMode="External"/><Relationship Id="rId15" Type="http://schemas.openxmlformats.org/officeDocument/2006/relationships/hyperlink" Target="https://www.ica.gov.co/areas/pecuaria/servicios/epidemiologia-veterinaria/censos-2016/censo-2017.aspx" TargetMode="External"/><Relationship Id="rId10" Type="http://schemas.openxmlformats.org/officeDocument/2006/relationships/hyperlink" Target="http://www.rmr-peru.com/forraje-verde-hidroponico.htm" TargetMode="External"/><Relationship Id="rId4" Type="http://schemas.openxmlformats.org/officeDocument/2006/relationships/hyperlink" Target="http://www.aacporcinos.com.ar/articulos/manejo_porcino_03-2013_produccion_de_excretas_porcinas_y_contaminacion_ambiental.html" TargetMode="External"/><Relationship Id="rId9" Type="http://schemas.openxmlformats.org/officeDocument/2006/relationships/hyperlink" Target="https://docplayer.es/2860109-Manual-de-produccion-porcicola.html" TargetMode="External"/><Relationship Id="rId14" Type="http://schemas.openxmlformats.org/officeDocument/2006/relationships/hyperlink" Target="https://www.ferreteriasmexico.com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35896" y="2663656"/>
            <a:ext cx="151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BIENVENIDOS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286000" y="3032988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UNIMINUTO VIRTUAL Y A DISTANCIA “UVD”</a:t>
            </a:r>
          </a:p>
          <a:p>
            <a:pPr algn="ctr">
              <a:defRPr/>
            </a:pPr>
            <a:r>
              <a:rPr lang="es-CO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Innovaciones sociales y productivas</a:t>
            </a:r>
          </a:p>
          <a:p>
            <a:pPr algn="ctr">
              <a:defRPr/>
            </a:pPr>
            <a:endParaRPr lang="es-CO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es-CO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MX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PREFACTIBILIDAD DE PRODUCCIÓN PORCINA SOSTENIBLE EN LA ZONA DE LA MOJANA SUCREÑA, MUNICIPIO DE MAJAGUAL</a:t>
            </a:r>
          </a:p>
          <a:p>
            <a:pPr algn="ctr">
              <a:defRPr/>
            </a:pPr>
            <a:r>
              <a:rPr lang="es-CO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2019</a:t>
            </a:r>
            <a:endParaRPr lang="es-CO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8F1-EF07-4E9B-9A12-40E81FA25B58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B09221A3-B68A-413E-9E37-73C4D9E32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CO" dirty="0"/>
              <a:t>ANDRÉS GUILLERMO OSORIO MARTÍNEZ</a:t>
            </a:r>
          </a:p>
          <a:p>
            <a:r>
              <a:rPr lang="es-CO" dirty="0"/>
              <a:t>DIEGO ALEJANDRO OVIEDO MARTÍNEZ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5800" y="28826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Diseño metodológico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124744"/>
            <a:ext cx="799288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itchFamily="18" charset="0"/>
                <a:cs typeface="Times New Roman" pitchFamily="18" charset="0"/>
              </a:rPr>
              <a:t>Como parte de la metodología utilizada, se realizaron revisiones de fuentes de información primarías y secundarías, tales como encuestas del departamento administrativo nacional de estadísticas (DANE), estudios del sector porcino según el Instituto Colombiano Agropecuario (ICA), resultados de los costos de animales por kilo en pie y kilo en canal según PorkColombia, estudios ambientales según portales web (aacporcinos), economía del municipio de Majagual/Sucre (</a:t>
            </a:r>
            <a:r>
              <a:rPr lang="es-MX" sz="1600" dirty="0">
                <a:latin typeface="Times New Roman" pitchFamily="18" charset="0"/>
                <a:cs typeface="Times New Roman" pitchFamily="18" charset="0"/>
              </a:rPr>
              <a:t>Plan de desarrollo 2012-2015 municipio de Majagual Departamento de Sucre, 2012).</a:t>
            </a:r>
            <a:r>
              <a:rPr lang="es-CO" sz="1600" dirty="0">
                <a:latin typeface="Times New Roman" pitchFamily="18" charset="0"/>
                <a:cs typeface="Times New Roman" pitchFamily="18" charset="0"/>
              </a:rPr>
              <a:t>) para obtener datos relevantes que pudieran brindar la consolidación del estudio de prefactibilidad de producción porcina sostenible.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itchFamily="18" charset="0"/>
                <a:cs typeface="Times New Roman" pitchFamily="18" charset="0"/>
              </a:rPr>
              <a:t>Se realiza validación aleatoria por medio de encuentas, realizando un muestreo de 100 individuos del municipio de Majagual/Sucre. Con el fin de comprobar las tendencias de las fuentes de información primaría y secundaria.</a:t>
            </a:r>
          </a:p>
          <a:p>
            <a:endParaRPr lang="es-CO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60040" y="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Resultados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124744"/>
            <a:ext cx="799288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estudio de mercado evidencia una gran aceptación de la sociedad colombiana y en el municipio de Majagual/Sucre por la carne de cerdo. También se muestra una tendencia ascendente del consumo de dicha proteína a nivel nacional, así como se puede observar en el estudio que el sector se encuentra en crecimiento constante.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zona de la Mojana sucreña, al ser gran productora de arroz e insumos agrícolas, brindan disponibilidad de recursos como la cascarilla de arroz, maíz a granel, melaza de panela, entre otros, el cual permite reducir los costos de infraestructura y operacionales.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Brindar pautas administrativas y legales que se deben tener presente en la estructuración de un organización sin importar el enfoque económico.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estudio financiero evidenciamos que el Beneficio/Costo (B/N) genera riqueza(por cada $1 invertido tenemos un retorno de $1,44 ) y se evidencia una Tasa Interna de Retorno de 28%, evidenciando viabilidad de este.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uso de la técnica de cama profunda en las producciones porcinas, evita los vertimientos de desechos solidos, líquidos y emisiones en los ecosistemas, brindando una producción ecológica, gracias a que la superficie donde sostienen los cerdos es compostada al final de cada ciclo y comercializada como abono orgánico, generan valor agregado; así como también confort animal.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5800" y="28826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Presupuesto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124744"/>
            <a:ext cx="799288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45E6542-B374-41A6-A5D6-1091A8C0F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324" y="1340769"/>
            <a:ext cx="7966836" cy="354192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4EC0F56-BFD1-4081-8EF5-58A70C8C46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324" y="5091342"/>
            <a:ext cx="2763656" cy="293911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F10426DB-2D5C-4212-B5CE-1B57C3A12B5D}"/>
              </a:ext>
            </a:extLst>
          </p:cNvPr>
          <p:cNvSpPr/>
          <p:nvPr/>
        </p:nvSpPr>
        <p:spPr>
          <a:xfrm>
            <a:off x="1550180" y="5518447"/>
            <a:ext cx="63664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es-CO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Precio por kilo en pie: $5.000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49796" y="13027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Conclusiones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052736"/>
            <a:ext cx="799288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itchFamily="18" charset="0"/>
                <a:cs typeface="Times New Roman" pitchFamily="18" charset="0"/>
              </a:rPr>
              <a:t>Por medio del estudio de prefactibilidad de producción porcina sostenible y ecológica, se evidencia una gran aceptación de la carne de cerdo como parte de la dieta de los habitantes de Majagual/Sucre y también a nivel nacional, Ya que en los últimos 10 años se ha duplicado el consumo en los hogares colombianos y ha tenido un crecimiento del 7% anual.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itchFamily="18" charset="0"/>
                <a:cs typeface="Times New Roman" pitchFamily="18" charset="0"/>
              </a:rPr>
              <a:t>Por medio de la técnica de producción porcina en sistema de cama profunda ,  más la suplementación de las dietas porcinas con forraje verde hidropónico (FVH), se reduce el valor de la inversión inicial en infraestructuras y los costos operacionales, son explotaciones amigables con el medio ambiente ya que reducen el consumo de agua, y brindan un valor agregado al generar abonos orgánicos para su comercialización.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itchFamily="18" charset="0"/>
                <a:cs typeface="Times New Roman" pitchFamily="18" charset="0"/>
              </a:rPr>
              <a:t>A través de los estados financieros se proyectan las ventas y la capacidad de producción de la empresa porcinos Genesis, y se evidencia resultados positivos al ver un valor de la TIR mayor a la TIO, también se puede planificar el crecimiento de la organización según las ganancias referidas en cada año.</a:t>
            </a:r>
            <a:endParaRPr lang="es-CO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49269" y="10031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 Recomendaciones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196752"/>
            <a:ext cx="799288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Times New Roman" pitchFamily="18" charset="0"/>
                <a:cs typeface="Times New Roman" pitchFamily="18" charset="0"/>
              </a:rPr>
              <a:t>Porcinos Genesis debe afiliarse a las cooperativas gremiales con el fin de obtener beneficios para mejorar la comercialización de sus productos a nivel departamental, nacional y porque no internacional.</a:t>
            </a:r>
          </a:p>
          <a:p>
            <a:endParaRPr lang="es-CO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imes New Roman" pitchFamily="18" charset="0"/>
                <a:cs typeface="Times New Roman" pitchFamily="18" charset="0"/>
              </a:rPr>
              <a:t>En la medida que la organización se posicione en el Mercado porcino, debe iniciarse en la comercialización del animal en canal, para Aumentar las utilidades y así, poder generar mas puestos de empleo para la zona.</a:t>
            </a:r>
            <a:endParaRPr lang="es-CO" dirty="0">
              <a:latin typeface="Times New Roman" pitchFamily="18" charset="0"/>
              <a:cs typeface="Times New Roman" pitchFamily="18" charset="0"/>
            </a:endParaRPr>
          </a:p>
          <a:p>
            <a:endParaRPr lang="es-CO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imes New Roman" pitchFamily="18" charset="0"/>
                <a:cs typeface="Times New Roman" pitchFamily="18" charset="0"/>
              </a:rPr>
              <a:t>Se recomienda por medio del instituto colombiano agropecuario (ICA), realizar el proceso para obtención de certificación de producción animal ecológica y sostenibles para Aumentar el valor del precio por kilo en pie y aumentar la presencia en el Mercado local.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Times New Roman" pitchFamily="18" charset="0"/>
                <a:cs typeface="Times New Roman" pitchFamily="18" charset="0"/>
              </a:rPr>
              <a:t>Ofrecer la infraestructura de producción de porcinos Genesis para la enseñanza de los alumnos del servicio nacional de aprendizaje (SENA), con enfoques agropecuarios a modo de instalaciones para practicas rurales</a:t>
            </a:r>
            <a:endParaRPr lang="es-CO" dirty="0">
              <a:latin typeface="Times New Roman" pitchFamily="18" charset="0"/>
              <a:cs typeface="Times New Roman" pitchFamily="18" charset="0"/>
            </a:endParaRPr>
          </a:p>
          <a:p>
            <a:endParaRPr lang="es-C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5800" y="11573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Bibliografía</a:t>
            </a:r>
          </a:p>
        </p:txBody>
      </p:sp>
      <p:sp>
        <p:nvSpPr>
          <p:cNvPr id="3" name="2 Rectángulo">
            <a:extLst>
              <a:ext uri="{FF2B5EF4-FFF2-40B4-BE49-F238E27FC236}">
                <a16:creationId xmlns:a16="http://schemas.microsoft.com/office/drawing/2014/main" id="{DF54FE12-DD28-4946-B989-12AAC85889FC}"/>
              </a:ext>
            </a:extLst>
          </p:cNvPr>
          <p:cNvSpPr/>
          <p:nvPr/>
        </p:nvSpPr>
        <p:spPr>
          <a:xfrm>
            <a:off x="443833" y="1214116"/>
            <a:ext cx="825633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Aacporcinos (2005). Producción de excretas porcinas y contaminación ambiental. Recuperado de </a:t>
            </a:r>
            <a:r>
              <a:rPr lang="es-CO" sz="1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http://www.aacporcinos.com.ar/articulos/manejo_porcino_03-2013_produccion_de_excretas_porcinas_y_contaminacion_ambiental.html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Agroindustria (2018), Sector porcicultor, uno de los más productivos del momento,  recuperado de </a:t>
            </a:r>
            <a:r>
              <a:rPr lang="es-CO" sz="12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https://www.dinero.com/edicion-impresa/negocios/articulo/balance-del-sector-porcicultor-en-colombia/255321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 3tres3 (2018). Precio del cerdo en Colombia. Diagnósticos. Recuperado de </a:t>
            </a:r>
            <a:r>
              <a:rPr lang="es-ES" sz="12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https://www.3tres3.com/cotizaciones-de-porcino/colombia_148/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 Agrolatam (2018), Los números de la producción porcina del Área Metropolitana de Buenos Aires, recuperado de </a:t>
            </a:r>
            <a:r>
              <a:rPr lang="es-CO" sz="12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http://www.agrolatam.com/nota/34253-los-numeros-de-la-produccion-porcina-del-area-metropolitana-de-buenos-aires/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 Alibaba.Com (2019). Comedero semi-automático. Recuperado de </a:t>
            </a:r>
            <a:r>
              <a:rPr lang="es-ES" sz="12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https://spanish.alibaba.com/product-detail/barrel-dry-pig-feeding-trough-60059831779.html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 Carrero, H. (2005). Manual de producción porcícola. Ministerio de la Protección Social y SENA. Recuperado de </a:t>
            </a:r>
            <a:r>
              <a:rPr lang="es-ES" sz="1200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https://docplayer.es/2860109-Manual-de-produccion-porcicola.html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/>
              <a:t> Consultoría, Capacitaciones e Inversiones S.A.C. (</a:t>
            </a:r>
            <a:r>
              <a:rPr lang="es-ES" sz="1200" dirty="0" err="1"/>
              <a:t>s.f</a:t>
            </a:r>
            <a:r>
              <a:rPr lang="es-ES" sz="1200" dirty="0"/>
              <a:t>). FVH. Recuperado de </a:t>
            </a:r>
            <a:r>
              <a:rPr lang="es-ES" sz="1200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http://www.rmr-peru.com/forraje-verde-hidroponico.htm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 El Sitio Porcino (2014). Características de las razas porcinas. Recuperado de </a:t>
            </a:r>
            <a:r>
              <a:rPr lang="es-ES" sz="1200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http://www.elsitioporcino.com/articles/2716/razas-porcinas-latinoamericanas-que-tienen-origen-en-el-cerdo-ibarico/</a:t>
            </a:r>
            <a:r>
              <a:rPr lang="es-ES" sz="1200" dirty="0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https://es.slideshare.net/jennifersarmiento71/razas-criollas-de-porcinos-criollos-de-colombia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 Fedegán (2012). </a:t>
            </a:r>
            <a:r>
              <a:rPr lang="es-ES" sz="1200" dirty="0"/>
              <a:t>Consumo de proteína animal. Recuperado de</a:t>
            </a:r>
            <a:r>
              <a:rPr lang="es-ES" sz="1200" b="1" dirty="0"/>
              <a:t> </a:t>
            </a:r>
            <a:r>
              <a:rPr lang="es-ES" sz="1200" dirty="0"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https://www.fedegan.org.co/estadisticas/consumo-0)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 Ferretería México (2017). Imagen malla ovejera. Recuperado de </a:t>
            </a:r>
            <a:r>
              <a:rPr lang="es-ES" sz="1200" dirty="0"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https://www.ferreteriasmexico.com/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 ICA (2017). Censo Pecuario Nacional – 2017. Recuperado de </a:t>
            </a:r>
            <a:r>
              <a:rPr lang="es-ES" sz="1200" dirty="0"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https://www.ica.gov.co/areas/pecuaria/servicios/epidemiologia-veterinaria/censos-2016/censo-2017.aspx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 Indenicsa (2019). Varilla Corrugada. Recuperado de </a:t>
            </a:r>
            <a:r>
              <a:rPr lang="es-ES" sz="1200" dirty="0"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http://www.indenicsa.com/varilla-corrugada/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 Laporcicultura (2018), REPRODUCCIÓN PORCINA, Gestación de la cerda; recuperado de https://laporcicultura.com/reproduccion-porcina/gestacion-de-la-cerda/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 Mercado Libre Easy (2019). Tanque almacenamiento agua. Recuperado de </a:t>
            </a:r>
            <a:r>
              <a:rPr lang="es-ES" sz="1200" dirty="0"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https://articulo.mercadolibre.com.co/MCO-510991217-tanque-500-litros-azul-eternit-_JM?quantity=1</a:t>
            </a:r>
            <a:endParaRPr lang="es-CO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200" dirty="0"/>
              <a:t>Ministerio de Agricultura (2013). Levante y ceba de cerdos: etapas de una industria en continuo crecimiento. Recuperado de </a:t>
            </a:r>
            <a:r>
              <a:rPr lang="es-ES" sz="1200" dirty="0"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https://www.dane.gov.co/files/investigaciones/agropecuario/sipsa/insumos_factores_de_produccion_dic_2013.pdf</a:t>
            </a:r>
            <a:endParaRPr lang="es-CO" sz="12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09EC-328F-4810-BA0E-B302AF7A2CDC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13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5728171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s-CO"/>
              <a:t>ADRIANA BELTRAN ARIZA </a:t>
            </a:r>
            <a:endParaRPr lang="es-CO" dirty="0"/>
          </a:p>
        </p:txBody>
      </p:sp>
      <p:sp>
        <p:nvSpPr>
          <p:cNvPr id="3" name="2 Rectángulo"/>
          <p:cNvSpPr/>
          <p:nvPr/>
        </p:nvSpPr>
        <p:spPr>
          <a:xfrm>
            <a:off x="1691680" y="1772816"/>
            <a:ext cx="5382344" cy="1015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CO" sz="6000" b="1" dirty="0">
                <a:latin typeface="Arial Narrow" pitchFamily="34" charset="0"/>
              </a:rPr>
              <a:t>GRACIAS</a:t>
            </a:r>
          </a:p>
        </p:txBody>
      </p:sp>
      <p:pic>
        <p:nvPicPr>
          <p:cNvPr id="4" name="Picture 3" descr="MMAG00373_0000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9643" y="2996952"/>
            <a:ext cx="318452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2205038"/>
            <a:ext cx="822960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</a:t>
            </a:r>
            <a:endParaRPr kumimoji="0" lang="es-CO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68313" y="1525587"/>
            <a:ext cx="8229600" cy="3806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Descripción o contextualización del problema.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Formulación del problema (pregunta problema).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Objetivos: general y específicos.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 Diseño metodológico.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5. Resultados.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2800" dirty="0">
                <a:latin typeface="Times New Roman" pitchFamily="18" charset="0"/>
                <a:cs typeface="Times New Roman" pitchFamily="18" charset="0"/>
              </a:rPr>
              <a:t>6. Presupuesto</a:t>
            </a:r>
            <a:endParaRPr kumimoji="0" lang="es-CO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7. Conclusiones.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28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Recomendaciones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Bibliografía.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Contenido de la presentación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43608" y="28826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Descripción del problema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052737"/>
            <a:ext cx="799288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Portal web razas porcinas (2005): entre el 75% y 85% de los costos están representados en la alimentación, la otra gran problemática que genera la producción porcina es el alto grado de contaminación generados en los afluentes y en las comunidades con el tratamiento de sus heces y orinas.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Portal web aacporcinos (2005): los cerdos producen en heces y orinas un 10% de su peso corporal,</a:t>
            </a:r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</a:p>
          <a:p>
            <a:pPr algn="just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busca por medio  este proyecto: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Reducir los costos de inversión inicial y costos operacionales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Reducir la contaminación producto de heces y orines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Reducir el alto consumo de agua</a:t>
            </a:r>
          </a:p>
          <a:p>
            <a:pPr algn="ctr"/>
            <a:endParaRPr lang="es-C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sz="1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técnica de cama profunda y el forraje verde hidropónico (FVH), permitirán una producción ecológica y sostenible.</a:t>
            </a:r>
          </a:p>
          <a:p>
            <a:endParaRPr lang="es-CO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CF593A3-0087-4C17-A6CB-1E0B503E920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866" y="2664266"/>
            <a:ext cx="2538413" cy="152946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EB949D8-F38D-4A40-80E0-75A8B3E72D6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25446"/>
            <a:ext cx="3168352" cy="194308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23408" y="28826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Formulación del problema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772816"/>
            <a:ext cx="79928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¿Es viable la producción porcina sostenible en la zona de La Mojana Sucreña, municipio de majagual?</a:t>
            </a:r>
            <a:endParaRPr lang="es-C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7664" y="28854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2.1. Consumo de proteína animal (Kg/</a:t>
            </a:r>
            <a:r>
              <a:rPr lang="es-CO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Hab</a:t>
            </a:r>
            <a:r>
              <a:rPr lang="es-CO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/año)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44DC54B-658A-4037-A6CB-BE2585D128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9" y="1582139"/>
            <a:ext cx="7967010" cy="407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724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60040" y="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Objetivos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340768"/>
            <a:ext cx="799288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MX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general </a:t>
            </a:r>
          </a:p>
          <a:p>
            <a:endParaRPr lang="es-MX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Desarrollar el estudio de prefactibilidad para la producción porcina sostenible en la zona de la mojana.</a:t>
            </a:r>
          </a:p>
          <a:p>
            <a:endParaRPr lang="es-MX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Objetivos específicos </a:t>
            </a:r>
          </a:p>
          <a:p>
            <a:endParaRPr lang="es-MX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Realizar el estudio de Mercado para el desarrollo del estudio de prefactibilidad para la producción porcina sostenible.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Realizar el estudio técnico para el desarrollo del estudio de prefactibilidad para la producción porcina sostenible.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Realizar el estudio administrativo y organizacional para el desarrollo del estudio de Prefactibilidad para la producción porcina sostenible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Realizar el estudio financiero para el desarrollo del estudio de Prefactibilidad para la producción porcina sostenible.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Realizar el estudio ambiental para el desarrollo del estudio de prefactibilidad para la producción porcina sostenible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Realizar conclusiones y recomendaciones para el estudio de prefactibilidad de producciones porcinas sostenibles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347544" y="-95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3.1. Etapas de ejecución del Proyecto</a:t>
            </a:r>
            <a:endParaRPr lang="es-CO" sz="3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340768"/>
            <a:ext cx="799288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F9754A2-2E71-492A-92B4-B8B556F6B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740" y="1340768"/>
            <a:ext cx="7743700" cy="510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13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347544" y="-95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3.2. Áreas por cerdos según fase</a:t>
            </a:r>
            <a:endParaRPr lang="es-CO" sz="3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340768"/>
            <a:ext cx="799288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10978B1-86F7-4CD3-8869-2E25C3B0D9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1923229"/>
            <a:ext cx="6248722" cy="357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726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7664" y="17012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3.3. Comparación Nutricional FVH vs Balanceado</a:t>
            </a:r>
            <a:endParaRPr lang="es-CO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340768"/>
            <a:ext cx="799288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611C4BF-27F5-488D-8D6F-667B4C16FF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1782886"/>
            <a:ext cx="3581400" cy="372427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7651689-6FF8-49F0-B80A-D68C8E358B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3048" y="1782886"/>
            <a:ext cx="2867025" cy="157162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3F5A55D-A983-4EFB-A055-03B4DF4B6CE9}"/>
              </a:ext>
            </a:extLst>
          </p:cNvPr>
          <p:cNvSpPr txBox="1"/>
          <p:nvPr/>
        </p:nvSpPr>
        <p:spPr>
          <a:xfrm>
            <a:off x="2051720" y="557552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Fuente: Rosas, 2019</a:t>
            </a:r>
          </a:p>
        </p:txBody>
      </p:sp>
    </p:spTree>
    <p:extLst>
      <p:ext uri="{BB962C8B-B14F-4D97-AF65-F5344CB8AC3E}">
        <p14:creationId xmlns:p14="http://schemas.microsoft.com/office/powerpoint/2010/main" val="3013563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1101</Words>
  <Application>Microsoft Office PowerPoint</Application>
  <PresentationFormat>Presentación en pantalla (4:3)</PresentationFormat>
  <Paragraphs>112</Paragraphs>
  <Slides>16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Arial Narrow</vt:lpstr>
      <vt:lpstr>Calibri</vt:lpstr>
      <vt:lpstr>Calibri Light</vt:lpstr>
      <vt:lpstr>Times New Roman</vt:lpstr>
      <vt:lpstr>1_Tema de Office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gloria.cuadros</dc:creator>
  <cp:lastModifiedBy>PAOLA SIERRA</cp:lastModifiedBy>
  <cp:revision>57</cp:revision>
  <dcterms:created xsi:type="dcterms:W3CDTF">2017-01-10T17:35:56Z</dcterms:created>
  <dcterms:modified xsi:type="dcterms:W3CDTF">2019-08-17T00:46:00Z</dcterms:modified>
</cp:coreProperties>
</file>