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24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6/1/2017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Presentaci&#243;n%20Capacitaciones%20cooperativismo.pptx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9.png"/><Relationship Id="rId7" Type="http://schemas.openxmlformats.org/officeDocument/2006/relationships/hyperlink" Target="storytelling%20Albert.mp4" TargetMode="External"/><Relationship Id="rId2" Type="http://schemas.openxmlformats.org/officeDocument/2006/relationships/hyperlink" Target="cartilla-vestigium-1.pdf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openxmlformats.org/officeDocument/2006/relationships/hyperlink" Target="Pasapalabra.pdf" TargetMode="External"/><Relationship Id="rId5" Type="http://schemas.openxmlformats.org/officeDocument/2006/relationships/image" Target="../media/image8.png"/><Relationship Id="rId10" Type="http://schemas.openxmlformats.org/officeDocument/2006/relationships/hyperlink" Target="partcipaci&#243;n.pdf" TargetMode="External"/><Relationship Id="rId4" Type="http://schemas.openxmlformats.org/officeDocument/2006/relationships/hyperlink" Target="Presentaci&#243;n%20Capacitaciones%20cooperativismo.pptx" TargetMode="External"/><Relationship Id="rId9" Type="http://schemas.openxmlformats.org/officeDocument/2006/relationships/hyperlink" Target="cifrado%20.pdf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REDES%20SEMANTICAS.xlsx" TargetMode="Externa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ángulo 2050"/>
          <p:cNvSpPr/>
          <p:nvPr/>
        </p:nvSpPr>
        <p:spPr>
          <a:xfrm>
            <a:off x="5894231" y="5285533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marL="457200" marR="457200" algn="r">
              <a:spcAft>
                <a:spcPts val="0"/>
              </a:spcAft>
            </a:pPr>
            <a:r>
              <a:rPr lang="es-CO" dirty="0">
                <a:solidFill>
                  <a:srgbClr val="717073"/>
                </a:solidFill>
                <a:latin typeface="Bookman Old Style" panose="020506040505050202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Karen Julieht Velásquez </a:t>
            </a:r>
            <a:r>
              <a:rPr lang="es-CO" dirty="0" smtClean="0">
                <a:solidFill>
                  <a:srgbClr val="717073"/>
                </a:solidFill>
                <a:latin typeface="Bookman Old Style" panose="020506040505050202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Gamboa</a:t>
            </a:r>
          </a:p>
          <a:p>
            <a:pPr marL="457200" marR="457200" algn="r"/>
            <a:r>
              <a:rPr lang="en-US" dirty="0">
                <a:solidFill>
                  <a:srgbClr val="717073"/>
                </a:solidFill>
                <a:latin typeface="Bookman Old Style" panose="020506040505050202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Camila Andrea </a:t>
            </a:r>
            <a:r>
              <a:rPr lang="es-CO" dirty="0">
                <a:solidFill>
                  <a:srgbClr val="717073"/>
                </a:solidFill>
                <a:latin typeface="Bookman Old Style" panose="020506040505050202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Agudelo</a:t>
            </a:r>
            <a:r>
              <a:rPr lang="en-US" dirty="0">
                <a:solidFill>
                  <a:srgbClr val="717073"/>
                </a:solidFill>
                <a:latin typeface="Bookman Old Style" panose="020506040505050202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Linares</a:t>
            </a:r>
            <a:endParaRPr lang="es-CO" dirty="0">
              <a:solidFill>
                <a:srgbClr val="717073"/>
              </a:solidFill>
              <a:latin typeface="Franklin Gothic Medium" panose="020B060302010202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marL="457200" marR="457200" algn="r">
              <a:spcAft>
                <a:spcPts val="0"/>
              </a:spcAft>
            </a:pPr>
            <a:r>
              <a:rPr lang="es-CO" smtClean="0">
                <a:solidFill>
                  <a:srgbClr val="717073"/>
                </a:solidFill>
                <a:latin typeface="Bookman Old Style" panose="020506040505050202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Angie </a:t>
            </a:r>
            <a:r>
              <a:rPr lang="es-CO" dirty="0">
                <a:solidFill>
                  <a:srgbClr val="717073"/>
                </a:solidFill>
                <a:latin typeface="Bookman Old Style" panose="020506040505050202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Delgado </a:t>
            </a:r>
            <a:r>
              <a:rPr lang="es-CO" dirty="0" smtClean="0">
                <a:solidFill>
                  <a:srgbClr val="717073"/>
                </a:solidFill>
                <a:latin typeface="Bookman Old Style" panose="020506040505050202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Cuellar</a:t>
            </a:r>
            <a:endParaRPr lang="es-CO" dirty="0">
              <a:solidFill>
                <a:srgbClr val="717073"/>
              </a:solidFill>
              <a:latin typeface="Franklin Gothic Medium" panose="020B060302010202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2057" name="Rectangle 68"/>
          <p:cNvSpPr>
            <a:spLocks noChangeArrowheads="1"/>
          </p:cNvSpPr>
          <p:nvPr/>
        </p:nvSpPr>
        <p:spPr bwMode="auto">
          <a:xfrm>
            <a:off x="1843088" y="1971998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899829" tIns="899829" rIns="899829" bIns="899829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CO"/>
          </a:p>
        </p:txBody>
      </p:sp>
      <p:sp>
        <p:nvSpPr>
          <p:cNvPr id="2058" name="Rectangle 69"/>
          <p:cNvSpPr>
            <a:spLocks noChangeArrowheads="1"/>
          </p:cNvSpPr>
          <p:nvPr/>
        </p:nvSpPr>
        <p:spPr bwMode="auto">
          <a:xfrm>
            <a:off x="2557463" y="320675"/>
            <a:ext cx="9053848" cy="3785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31800" eaLnBrk="0" fontAlgn="base" hangingPunct="0">
              <a:spcBef>
                <a:spcPct val="0"/>
              </a:spcBef>
              <a:spcAft>
                <a:spcPct val="0"/>
              </a:spcAft>
              <a:tabLst>
                <a:tab pos="14859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14859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14859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14859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14859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14859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14859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14859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14859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43180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485900" algn="l"/>
              </a:tabLst>
            </a:pPr>
            <a:endParaRPr kumimoji="0" lang="es-CO" sz="1600" b="1" i="0" u="none" strike="noStrike" cap="none" normalizeH="0" baseline="0" dirty="0" smtClean="0">
              <a:ln>
                <a:noFill/>
              </a:ln>
              <a:solidFill>
                <a:schemeClr val="accent1"/>
              </a:solidFill>
              <a:effectLst/>
              <a:latin typeface="Bookman Old Style" panose="02050604050505020204" pitchFamily="18" charset="0"/>
              <a:ea typeface="Times New Roman" panose="02020603050405020304" pitchFamily="18" charset="0"/>
            </a:endParaRPr>
          </a:p>
          <a:p>
            <a:pPr marL="0" marR="0" lvl="0" indent="43180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485900" algn="l"/>
              </a:tabLst>
            </a:pPr>
            <a:endParaRPr lang="es-CO" sz="1600" b="1" dirty="0">
              <a:solidFill>
                <a:schemeClr val="accent1"/>
              </a:solidFill>
              <a:latin typeface="Bookman Old Style" panose="02050604050505020204" pitchFamily="18" charset="0"/>
              <a:ea typeface="Times New Roman" panose="02020603050405020304" pitchFamily="18" charset="0"/>
            </a:endParaRPr>
          </a:p>
          <a:p>
            <a:pPr marL="0" marR="0" lvl="0" indent="43180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485900" algn="l"/>
              </a:tabLst>
            </a:pPr>
            <a:endParaRPr kumimoji="0" lang="es-CO" sz="1600" b="1" i="0" u="none" strike="noStrike" cap="none" normalizeH="0" baseline="0" dirty="0" smtClean="0">
              <a:ln>
                <a:noFill/>
              </a:ln>
              <a:solidFill>
                <a:schemeClr val="accent1"/>
              </a:solidFill>
              <a:effectLst/>
              <a:latin typeface="Bookman Old Style" panose="02050604050505020204" pitchFamily="18" charset="0"/>
              <a:ea typeface="Times New Roman" panose="02020603050405020304" pitchFamily="18" charset="0"/>
            </a:endParaRPr>
          </a:p>
          <a:p>
            <a:pPr marL="0" marR="0" lvl="0" indent="43180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485900" algn="l"/>
              </a:tabLst>
            </a:pPr>
            <a:endParaRPr lang="es-CO" sz="1600" b="1" dirty="0">
              <a:solidFill>
                <a:schemeClr val="accent1"/>
              </a:solidFill>
              <a:latin typeface="Bookman Old Style" panose="020506040505050202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es-CO" sz="2400" b="1" dirty="0">
                <a:latin typeface="Bookman Old Style" panose="02050604050505020204" pitchFamily="18" charset="0"/>
              </a:rPr>
              <a:t>S</a:t>
            </a:r>
            <a:r>
              <a:rPr lang="es-CO" sz="2400" b="1" dirty="0" smtClean="0">
                <a:latin typeface="Bookman Old Style" panose="02050604050505020204" pitchFamily="18" charset="0"/>
              </a:rPr>
              <a:t>emillero Vestigium</a:t>
            </a:r>
          </a:p>
          <a:p>
            <a:pPr algn="ctr"/>
            <a:endParaRPr lang="es-CO" sz="2400" dirty="0">
              <a:latin typeface="Bookman Old Style" panose="02050604050505020204" pitchFamily="18" charset="0"/>
            </a:endParaRPr>
          </a:p>
          <a:p>
            <a:pPr algn="ctr"/>
            <a:r>
              <a:rPr lang="es-CO" sz="2400" b="1" dirty="0">
                <a:solidFill>
                  <a:schemeClr val="accent1"/>
                </a:solidFill>
                <a:latin typeface="Bookman Old Style" panose="02050604050505020204" pitchFamily="18" charset="0"/>
              </a:rPr>
              <a:t>C</a:t>
            </a:r>
            <a:r>
              <a:rPr lang="es-CO" sz="2400" b="1" dirty="0" smtClean="0">
                <a:solidFill>
                  <a:schemeClr val="accent1"/>
                </a:solidFill>
                <a:latin typeface="Bookman Old Style" panose="02050604050505020204" pitchFamily="18" charset="0"/>
              </a:rPr>
              <a:t>apacitaciones </a:t>
            </a:r>
            <a:r>
              <a:rPr lang="es-CO" sz="2400" b="1" dirty="0">
                <a:solidFill>
                  <a:schemeClr val="accent1"/>
                </a:solidFill>
                <a:latin typeface="Bookman Old Style" panose="02050604050505020204" pitchFamily="18" charset="0"/>
              </a:rPr>
              <a:t>para el fortalecimiento en la estructura organizacional, en el marco de la economía solidaria</a:t>
            </a:r>
            <a:endParaRPr lang="es-CO" sz="2400" dirty="0">
              <a:solidFill>
                <a:schemeClr val="accent1"/>
              </a:solidFill>
              <a:latin typeface="Bookman Old Style" panose="02050604050505020204" pitchFamily="18" charset="0"/>
            </a:endParaRPr>
          </a:p>
          <a:p>
            <a:pPr marL="0" marR="0" lvl="0" indent="43180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485900" algn="l"/>
              </a:tabLst>
            </a:pPr>
            <a:endParaRPr kumimoji="0" lang="es-CO" sz="1600" b="0" i="0" u="none" strike="noStrike" cap="none" normalizeH="0" baseline="0" dirty="0" smtClean="0">
              <a:ln>
                <a:noFill/>
              </a:ln>
              <a:solidFill>
                <a:schemeClr val="accent1"/>
              </a:solidFill>
              <a:effectLst/>
              <a:latin typeface="Bookman Old Style" panose="02050604050505020204" pitchFamily="18" charset="0"/>
              <a:ea typeface="Times New Roman" panose="02020603050405020304" pitchFamily="18" charset="0"/>
            </a:endParaRPr>
          </a:p>
          <a:p>
            <a:pPr marL="0" marR="0" lvl="0" indent="4318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485900" algn="l"/>
              </a:tabLst>
            </a:pPr>
            <a:r>
              <a:rPr kumimoji="0" lang="es-CO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/>
            </a:r>
            <a:br>
              <a:rPr kumimoji="0" lang="es-CO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</a:br>
            <a:endParaRPr kumimoji="0" lang="es-CO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man Old Style" panose="02050604050505020204" pitchFamily="18" charset="0"/>
            </a:endParaRPr>
          </a:p>
        </p:txBody>
      </p:sp>
      <p:pic>
        <p:nvPicPr>
          <p:cNvPr id="81" name="Imagen 80" descr="Resultado de imagen para logo uniminuto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4492" y="5447482"/>
            <a:ext cx="1504950" cy="89916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050" name="Grupo 59" descr="Diseño de fondo de bloque de color"/>
          <p:cNvGrpSpPr>
            <a:grpSpLocks/>
          </p:cNvGrpSpPr>
          <p:nvPr/>
        </p:nvGrpSpPr>
        <p:grpSpPr bwMode="auto">
          <a:xfrm>
            <a:off x="4763" y="-5934075"/>
            <a:ext cx="6858000" cy="9144000"/>
            <a:chOff x="0" y="0"/>
            <a:chExt cx="68586" cy="91397"/>
          </a:xfrm>
        </p:grpSpPr>
        <p:grpSp>
          <p:nvGrpSpPr>
            <p:cNvPr id="69685" name="Grupo 69685"/>
            <p:cNvGrpSpPr>
              <a:grpSpLocks/>
            </p:cNvGrpSpPr>
            <p:nvPr/>
          </p:nvGrpSpPr>
          <p:grpSpPr bwMode="auto">
            <a:xfrm>
              <a:off x="6" y="0"/>
              <a:ext cx="68580" cy="91395"/>
              <a:chOff x="6" y="0"/>
              <a:chExt cx="68586" cy="91395"/>
            </a:xfrm>
          </p:grpSpPr>
        </p:grpSp>
      </p:grpSp>
    </p:spTree>
    <p:extLst>
      <p:ext uri="{BB962C8B-B14F-4D97-AF65-F5344CB8AC3E}">
        <p14:creationId xmlns:p14="http://schemas.microsoft.com/office/powerpoint/2010/main" val="2644525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2485623" y="592428"/>
            <a:ext cx="8590208" cy="2410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200000"/>
              </a:lnSpc>
              <a:spcAft>
                <a:spcPts val="800"/>
              </a:spcAft>
            </a:pPr>
            <a:r>
              <a:rPr lang="es-CO" b="1" dirty="0">
                <a:solidFill>
                  <a:schemeClr val="accent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PREGUNTA PROBLEMA</a:t>
            </a:r>
            <a:endParaRPr lang="es-CO" sz="1600" dirty="0">
              <a:solidFill>
                <a:schemeClr val="accent1"/>
              </a:solidFill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31800" algn="ctr">
              <a:lnSpc>
                <a:spcPct val="200000"/>
              </a:lnSpc>
              <a:spcAft>
                <a:spcPts val="800"/>
              </a:spcAft>
            </a:pPr>
            <a:r>
              <a:rPr lang="es-CO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¿Cómo generar el fortalecimiento en la estructura organizacional, en el marco de economía solidaria con cooperativas de recicladores de la localidad de Engativá?</a:t>
            </a:r>
            <a:endParaRPr lang="es-CO" sz="1600" dirty="0">
              <a:effectLst/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8549" y="3485479"/>
            <a:ext cx="2620314" cy="2462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6639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1635617" y="695460"/>
            <a:ext cx="4391696" cy="15799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200000"/>
              </a:lnSpc>
              <a:spcAft>
                <a:spcPts val="800"/>
              </a:spcAft>
            </a:pPr>
            <a:r>
              <a:rPr lang="es-CO" b="1" dirty="0">
                <a:solidFill>
                  <a:schemeClr val="accent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JUSTIFICACIÓN:</a:t>
            </a:r>
            <a:endParaRPr lang="es-CO" sz="1600" dirty="0">
              <a:solidFill>
                <a:schemeClr val="accent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>
              <a:spcAft>
                <a:spcPts val="800"/>
              </a:spcAft>
            </a:pPr>
            <a:r>
              <a:rPr lang="es-CO" dirty="0" smtClean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La investigación científica, se lleva acabo implementando </a:t>
            </a:r>
            <a:r>
              <a:rPr lang="es-CO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 </a:t>
            </a:r>
            <a:r>
              <a:rPr lang="es-CO" b="1" dirty="0">
                <a:solidFill>
                  <a:schemeClr val="accent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línea de investigación </a:t>
            </a:r>
            <a:r>
              <a:rPr lang="es-CO" b="1" dirty="0" smtClean="0">
                <a:solidFill>
                  <a:schemeClr val="accent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aplicada.</a:t>
            </a:r>
            <a:endParaRPr lang="es-CO" dirty="0" smtClean="0">
              <a:solidFill>
                <a:schemeClr val="accent1"/>
              </a:solidFill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7147774" y="4121697"/>
            <a:ext cx="4863921" cy="15799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r">
              <a:spcAft>
                <a:spcPts val="800"/>
              </a:spcAft>
            </a:pPr>
            <a:r>
              <a:rPr lang="es-CO" dirty="0" smtClean="0">
                <a:latin typeface="Bookman Old Style" panose="02050604050505020204" pitchFamily="18" charset="0"/>
              </a:rPr>
              <a:t> </a:t>
            </a:r>
            <a:r>
              <a:rPr lang="es-CO" dirty="0">
                <a:latin typeface="Bookman Old Style" panose="02050604050505020204" pitchFamily="18" charset="0"/>
              </a:rPr>
              <a:t>siguiendo </a:t>
            </a:r>
            <a:r>
              <a:rPr lang="es-CO" dirty="0" smtClean="0">
                <a:latin typeface="Bookman Old Style" panose="02050604050505020204" pitchFamily="18" charset="0"/>
              </a:rPr>
              <a:t>el </a:t>
            </a:r>
            <a:r>
              <a:rPr lang="es-ES" b="1" dirty="0" smtClean="0">
                <a:solidFill>
                  <a:schemeClr val="accent1"/>
                </a:solidFill>
                <a:latin typeface="Bookman Old Style" panose="02050604050505020204" pitchFamily="18" charset="0"/>
              </a:rPr>
              <a:t>enfoque </a:t>
            </a:r>
            <a:r>
              <a:rPr lang="es-ES" b="1" dirty="0">
                <a:solidFill>
                  <a:schemeClr val="accent1"/>
                </a:solidFill>
                <a:latin typeface="Bookman Old Style" panose="02050604050505020204" pitchFamily="18" charset="0"/>
              </a:rPr>
              <a:t>pedagógico praxeológico</a:t>
            </a:r>
            <a:r>
              <a:rPr lang="es-ES" dirty="0">
                <a:solidFill>
                  <a:schemeClr val="accent1"/>
                </a:solidFill>
                <a:latin typeface="Bookman Old Style" panose="02050604050505020204" pitchFamily="18" charset="0"/>
              </a:rPr>
              <a:t> </a:t>
            </a:r>
            <a:r>
              <a:rPr lang="es-ES" dirty="0">
                <a:latin typeface="Bookman Old Style" panose="02050604050505020204" pitchFamily="18" charset="0"/>
              </a:rPr>
              <a:t>promulgado por la Corporación Universitaria Minuto de Dios que </a:t>
            </a:r>
            <a:r>
              <a:rPr lang="es-ES" dirty="0" smtClean="0">
                <a:latin typeface="Bookman Old Style" panose="02050604050505020204" pitchFamily="18" charset="0"/>
              </a:rPr>
              <a:t>incorpora:</a:t>
            </a:r>
          </a:p>
          <a:p>
            <a:pPr indent="450215">
              <a:spcAft>
                <a:spcPts val="800"/>
              </a:spcAft>
            </a:pPr>
            <a:r>
              <a:rPr lang="es-ES" dirty="0" smtClean="0">
                <a:latin typeface="Bookman Old Style" panose="02050604050505020204" pitchFamily="18" charset="0"/>
              </a:rPr>
              <a:t> </a:t>
            </a:r>
            <a:r>
              <a:rPr lang="es-ES" dirty="0">
                <a:latin typeface="Bookman Old Style" panose="02050604050505020204" pitchFamily="18" charset="0"/>
              </a:rPr>
              <a:t>el saber (teoría) y la práctica (praxis</a:t>
            </a:r>
            <a:r>
              <a:rPr lang="es-ES" dirty="0" smtClean="0">
                <a:latin typeface="Bookman Old Style" panose="02050604050505020204" pitchFamily="18" charset="0"/>
              </a:rPr>
              <a:t>).</a:t>
            </a:r>
            <a:endParaRPr lang="es-CO" dirty="0"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48640" y="568825"/>
            <a:ext cx="4153624" cy="2211670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4306" y="3038239"/>
            <a:ext cx="4875140" cy="2663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8003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1674254" y="255481"/>
            <a:ext cx="10315977" cy="27469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0"/>
              </a:spcAft>
            </a:pPr>
            <a:r>
              <a:rPr lang="es-CO" b="1" dirty="0" smtClean="0">
                <a:solidFill>
                  <a:schemeClr val="accent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OBJETIVOS</a:t>
            </a:r>
          </a:p>
          <a:p>
            <a:pPr lvl="0">
              <a:spcAft>
                <a:spcPts val="0"/>
              </a:spcAft>
            </a:pPr>
            <a:endParaRPr lang="es-CO" sz="1550" dirty="0" smtClean="0">
              <a:solidFill>
                <a:schemeClr val="accent1"/>
              </a:solidFill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AutoNum type="alphaLcPeriod"/>
            </a:pPr>
            <a:r>
              <a:rPr lang="es-CO" b="1" dirty="0" smtClean="0">
                <a:solidFill>
                  <a:schemeClr val="accent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Objetivo </a:t>
            </a:r>
            <a:r>
              <a:rPr lang="es-CO" b="1" dirty="0">
                <a:solidFill>
                  <a:schemeClr val="accent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general: </a:t>
            </a:r>
            <a:endParaRPr lang="es-CO" dirty="0" smtClean="0">
              <a:solidFill>
                <a:schemeClr val="accent1"/>
              </a:solidFill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spcAft>
                <a:spcPts val="0"/>
              </a:spcAft>
            </a:pPr>
            <a:endParaRPr lang="es-CO" dirty="0">
              <a:solidFill>
                <a:schemeClr val="accent1"/>
              </a:solidFill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spcAft>
                <a:spcPts val="0"/>
              </a:spcAft>
            </a:pPr>
            <a:r>
              <a:rPr lang="es-CO" dirty="0" smtClean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Generar </a:t>
            </a:r>
            <a:r>
              <a:rPr lang="es-CO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fortalecimiento en la estructura organizacional de las cooperativas recicladores de la localidad de Engativá, vinculadas con </a:t>
            </a:r>
            <a:r>
              <a:rPr lang="es-CO" dirty="0" smtClean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 </a:t>
            </a:r>
            <a:r>
              <a:rPr lang="es-CO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Escuela De Economía Solidaria de la  Corporación Universitaria Minuto De Dios, a través de capacitaciones en el trabajo, es decir de adiestramiento, específicas y humanas</a:t>
            </a:r>
            <a:r>
              <a:rPr lang="es-CO" sz="155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 marL="498475" indent="450215">
              <a:spcAft>
                <a:spcPts val="0"/>
              </a:spcAft>
            </a:pPr>
            <a:r>
              <a:rPr lang="es-CO" sz="1550" dirty="0">
                <a:solidFill>
                  <a:schemeClr val="accent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marL="457200">
              <a:spcAft>
                <a:spcPts val="800"/>
              </a:spcAft>
            </a:pPr>
            <a:r>
              <a:rPr lang="es-CO" sz="1550" b="1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s-CO" sz="1550" dirty="0">
              <a:effectLst/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54169" y="3204564"/>
            <a:ext cx="6218620" cy="2373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3931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7993" y="2253803"/>
            <a:ext cx="6979794" cy="4494726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ctángulo 4"/>
          <p:cNvSpPr/>
          <p:nvPr/>
        </p:nvSpPr>
        <p:spPr>
          <a:xfrm>
            <a:off x="1125700" y="3440762"/>
            <a:ext cx="36949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es-CO" sz="1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Ley  454 de </a:t>
            </a:r>
            <a:r>
              <a:rPr lang="es-CO" sz="1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1998 </a:t>
            </a:r>
            <a:r>
              <a:rPr lang="es-CO" sz="1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/   Ley </a:t>
            </a:r>
            <a:r>
              <a:rPr lang="es-CO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79 de 1988. </a:t>
            </a:r>
            <a:endParaRPr lang="es-CO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Rectángulo 5"/>
          <p:cNvSpPr/>
          <p:nvPr/>
        </p:nvSpPr>
        <p:spPr>
          <a:xfrm>
            <a:off x="1528295" y="707253"/>
            <a:ext cx="4975538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0"/>
              </a:spcAft>
            </a:pPr>
            <a:r>
              <a:rPr lang="es-CO" sz="1600" dirty="0" smtClean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Proporcionar</a:t>
            </a:r>
            <a:r>
              <a:rPr lang="es-CO" sz="16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orientación y asesoría relacionada con la estructura organizacional reglamentada para las cooperativas en Colombia. </a:t>
            </a:r>
          </a:p>
          <a:p>
            <a:pPr lvl="0">
              <a:spcAft>
                <a:spcPts val="0"/>
              </a:spcAft>
            </a:pPr>
            <a:r>
              <a:rPr lang="es-CO" sz="1600" dirty="0" smtClean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Promover </a:t>
            </a:r>
            <a:r>
              <a:rPr lang="es-CO" sz="16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el desarrollo de las competencias, relacionadas con la asignación y desarrollo de las funciones dentro de cada área, en las cooperativas</a:t>
            </a:r>
            <a:endParaRPr lang="es-CO" sz="1600" dirty="0"/>
          </a:p>
        </p:txBody>
      </p:sp>
      <p:sp>
        <p:nvSpPr>
          <p:cNvPr id="10" name="CuadroTexto 9"/>
          <p:cNvSpPr txBox="1"/>
          <p:nvPr/>
        </p:nvSpPr>
        <p:spPr>
          <a:xfrm>
            <a:off x="7283552" y="1088091"/>
            <a:ext cx="3251365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sz="1600" dirty="0" smtClean="0">
                <a:latin typeface="Bookman Old Style" panose="02050604050505020204" pitchFamily="18" charset="0"/>
              </a:rPr>
              <a:t>Capacitaciones- </a:t>
            </a:r>
            <a:r>
              <a:rPr lang="es-CO" sz="1600" b="1" dirty="0" smtClean="0">
                <a:latin typeface="Bookman Old Style" panose="02050604050505020204" pitchFamily="18" charset="0"/>
              </a:rPr>
              <a:t>4 sesiones </a:t>
            </a:r>
          </a:p>
          <a:p>
            <a:r>
              <a:rPr lang="es-CO" sz="1600" dirty="0" smtClean="0">
                <a:latin typeface="Bookman Old Style" panose="02050604050505020204" pitchFamily="18" charset="0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CO" dirty="0"/>
          </a:p>
        </p:txBody>
      </p:sp>
      <p:sp>
        <p:nvSpPr>
          <p:cNvPr id="11" name="Cerrar llave 10"/>
          <p:cNvSpPr/>
          <p:nvPr/>
        </p:nvSpPr>
        <p:spPr>
          <a:xfrm>
            <a:off x="6531735" y="811369"/>
            <a:ext cx="502274" cy="1138496"/>
          </a:xfrm>
          <a:prstGeom prst="rightBrac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4" name="Flecha abajo 13"/>
          <p:cNvSpPr/>
          <p:nvPr/>
        </p:nvSpPr>
        <p:spPr>
          <a:xfrm>
            <a:off x="1528295" y="4151423"/>
            <a:ext cx="321972" cy="50367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5" name="Flecha abajo 14"/>
          <p:cNvSpPr/>
          <p:nvPr/>
        </p:nvSpPr>
        <p:spPr>
          <a:xfrm>
            <a:off x="3450501" y="4157343"/>
            <a:ext cx="321972" cy="50367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6" name="CuadroTexto 15"/>
          <p:cNvSpPr txBox="1"/>
          <p:nvPr/>
        </p:nvSpPr>
        <p:spPr>
          <a:xfrm>
            <a:off x="772732" y="4677662"/>
            <a:ext cx="20293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600" dirty="0">
                <a:latin typeface="Bookman Old Style" panose="02050604050505020204" pitchFamily="18" charset="0"/>
              </a:rPr>
              <a:t>L</a:t>
            </a:r>
            <a:r>
              <a:rPr lang="es-CO" sz="1600" dirty="0" smtClean="0">
                <a:latin typeface="Bookman Old Style" panose="02050604050505020204" pitchFamily="18" charset="0"/>
              </a:rPr>
              <a:t>a </a:t>
            </a:r>
            <a:r>
              <a:rPr lang="es-CO" sz="1600" dirty="0">
                <a:latin typeface="Bookman Old Style" panose="02050604050505020204" pitchFamily="18" charset="0"/>
              </a:rPr>
              <a:t>economía solidaria </a:t>
            </a:r>
          </a:p>
        </p:txBody>
      </p:sp>
      <p:sp>
        <p:nvSpPr>
          <p:cNvPr id="17" name="Rectángulo 16"/>
          <p:cNvSpPr/>
          <p:nvPr/>
        </p:nvSpPr>
        <p:spPr>
          <a:xfrm>
            <a:off x="2656789" y="4655335"/>
            <a:ext cx="176122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es-CO" sz="16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Cooperativismo</a:t>
            </a:r>
            <a:endParaRPr lang="es-CO" sz="1400" dirty="0"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8" name="Rectángulo 17"/>
          <p:cNvSpPr/>
          <p:nvPr/>
        </p:nvSpPr>
        <p:spPr>
          <a:xfrm>
            <a:off x="1850267" y="243154"/>
            <a:ext cx="304442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Aft>
                <a:spcPts val="0"/>
              </a:spcAft>
            </a:pPr>
            <a:r>
              <a:rPr lang="es-CO" b="1" dirty="0" smtClean="0">
                <a:solidFill>
                  <a:schemeClr val="accent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b. Objetivo específicos: </a:t>
            </a:r>
            <a:endParaRPr lang="es-CO" dirty="0">
              <a:solidFill>
                <a:schemeClr val="accent1"/>
              </a:solidFill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2" name="Imagen 11">
            <a:hlinkClick r:id="rId3" action="ppaction://hlinkpres?slideindex=1&amp;slidetitle=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49950" y="5413924"/>
            <a:ext cx="1200551" cy="1174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5306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1618445" y="730685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lvl="0">
              <a:spcAft>
                <a:spcPts val="0"/>
              </a:spcAft>
            </a:pPr>
            <a:r>
              <a:rPr lang="es-CO" dirty="0" smtClean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 Otorgar </a:t>
            </a:r>
            <a:r>
              <a:rPr lang="es-CO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herramientas y técnicas para la apropiación de conocimientos que permitan alcanzar el crecimiento organizacional y prolongación de la organización. </a:t>
            </a:r>
          </a:p>
        </p:txBody>
      </p:sp>
      <p:sp>
        <p:nvSpPr>
          <p:cNvPr id="5" name="Rectángulo 4"/>
          <p:cNvSpPr/>
          <p:nvPr/>
        </p:nvSpPr>
        <p:spPr>
          <a:xfrm>
            <a:off x="7965582" y="592712"/>
            <a:ext cx="296214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dirty="0" smtClean="0">
                <a:latin typeface="Bookman Old Style" panose="02050604050505020204" pitchFamily="18" charset="0"/>
              </a:rPr>
              <a:t>Vídeo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dirty="0" smtClean="0">
                <a:latin typeface="Bookman Old Style" panose="02050604050505020204" pitchFamily="18" charset="0"/>
              </a:rPr>
              <a:t>Storytelling </a:t>
            </a:r>
            <a:endParaRPr lang="es-CO" dirty="0">
              <a:latin typeface="Bookman Old Style" panose="020506040505050202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dirty="0" smtClean="0">
                <a:latin typeface="Bookman Old Style" panose="02050604050505020204" pitchFamily="18" charset="0"/>
              </a:rPr>
              <a:t>Talleres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dirty="0" smtClean="0">
                <a:latin typeface="Bookman Old Style" panose="02050604050505020204" pitchFamily="18" charset="0"/>
              </a:rPr>
              <a:t>Cartilla</a:t>
            </a:r>
            <a:endParaRPr lang="es-CO" dirty="0"/>
          </a:p>
        </p:txBody>
      </p:sp>
      <p:sp>
        <p:nvSpPr>
          <p:cNvPr id="6" name="Cerrar llave 5"/>
          <p:cNvSpPr/>
          <p:nvPr/>
        </p:nvSpPr>
        <p:spPr>
          <a:xfrm>
            <a:off x="7463308" y="582071"/>
            <a:ext cx="502274" cy="1138496"/>
          </a:xfrm>
          <a:prstGeom prst="rightBrac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7" name="Imagen 6">
            <a:hlinkClick r:id="rId2" action="ppaction://hlinkfile"/>
          </p:cNvPr>
          <p:cNvPicPr>
            <a:picLocks noChangeAspect="1"/>
          </p:cNvPicPr>
          <p:nvPr/>
        </p:nvPicPr>
        <p:blipFill rotWithShape="1">
          <a:blip r:embed="rId3"/>
          <a:srcRect r="51993"/>
          <a:stretch/>
        </p:blipFill>
        <p:spPr>
          <a:xfrm>
            <a:off x="2105701" y="2104552"/>
            <a:ext cx="3481574" cy="4105728"/>
          </a:xfrm>
          <a:prstGeom prst="rect">
            <a:avLst/>
          </a:prstGeom>
        </p:spPr>
      </p:pic>
      <p:pic>
        <p:nvPicPr>
          <p:cNvPr id="9" name="Imagen 8">
            <a:hlinkClick r:id="rId4" action="ppaction://hlinkpres?slideindex=1&amp;slidetitle="/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537577" y="1351405"/>
            <a:ext cx="1200551" cy="1174107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89194" y="4389955"/>
            <a:ext cx="2053375" cy="940099"/>
          </a:xfrm>
          <a:prstGeom prst="rect">
            <a:avLst/>
          </a:prstGeom>
        </p:spPr>
      </p:pic>
      <p:pic>
        <p:nvPicPr>
          <p:cNvPr id="13" name="Imagen 12">
            <a:hlinkClick r:id="rId7" action="ppaction://hlinkfile"/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463308" y="2811239"/>
            <a:ext cx="2691729" cy="1066106"/>
          </a:xfrm>
          <a:prstGeom prst="rect">
            <a:avLst/>
          </a:prstGeom>
        </p:spPr>
      </p:pic>
      <p:sp>
        <p:nvSpPr>
          <p:cNvPr id="2" name="CuadroTexto 1"/>
          <p:cNvSpPr txBox="1"/>
          <p:nvPr/>
        </p:nvSpPr>
        <p:spPr>
          <a:xfrm>
            <a:off x="8344141" y="5499125"/>
            <a:ext cx="1143480" cy="369332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es-CO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hlinkClick r:id="rId9" action="ppaction://hlinkfile"/>
              </a:rPr>
              <a:t>C</a:t>
            </a:r>
            <a:r>
              <a:rPr lang="es-CO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hlinkClick r:id="rId9" action="ppaction://hlinkfile"/>
              </a:rPr>
              <a:t>ifrado</a:t>
            </a:r>
            <a:endParaRPr lang="es-CO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endParaRPr>
          </a:p>
        </p:txBody>
      </p:sp>
      <p:sp>
        <p:nvSpPr>
          <p:cNvPr id="10" name="CuadroTexto 9"/>
          <p:cNvSpPr txBox="1"/>
          <p:nvPr/>
        </p:nvSpPr>
        <p:spPr>
          <a:xfrm>
            <a:off x="5875350" y="4757571"/>
            <a:ext cx="1725769" cy="369332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es-CO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hlinkClick r:id="rId10" action="ppaction://hlinkfile"/>
              </a:rPr>
              <a:t>P</a:t>
            </a:r>
            <a:r>
              <a:rPr lang="es-CO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hlinkClick r:id="rId10" action="ppaction://hlinkfile"/>
              </a:rPr>
              <a:t>articipación</a:t>
            </a:r>
            <a:endParaRPr lang="es-CO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endParaRPr>
          </a:p>
        </p:txBody>
      </p:sp>
      <p:sp>
        <p:nvSpPr>
          <p:cNvPr id="12" name="CuadroTexto 11"/>
          <p:cNvSpPr txBox="1"/>
          <p:nvPr/>
        </p:nvSpPr>
        <p:spPr>
          <a:xfrm>
            <a:off x="10117318" y="4774256"/>
            <a:ext cx="1620810" cy="369332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s-CO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hlinkClick r:id="rId11" action="ppaction://hlinkfile"/>
              </a:rPr>
              <a:t>Pasapalabra</a:t>
            </a:r>
            <a:endParaRPr lang="es-CO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1110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2976697" y="337187"/>
            <a:ext cx="657251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dirty="0" smtClean="0">
                <a:latin typeface="Bookman Old Style" panose="02050604050505020204" pitchFamily="18" charset="0"/>
                <a:ea typeface="Calibri" panose="020F0502020204030204" pitchFamily="34" charset="0"/>
              </a:rPr>
              <a:t>4. Medir </a:t>
            </a:r>
            <a:r>
              <a:rPr lang="es-CO" dirty="0">
                <a:latin typeface="Bookman Old Style" panose="02050604050505020204" pitchFamily="18" charset="0"/>
                <a:ea typeface="Calibri" panose="020F0502020204030204" pitchFamily="34" charset="0"/>
              </a:rPr>
              <a:t>el impacto generado por las capacitaciones otorgadas, en las cooperativas de economía solidaria</a:t>
            </a:r>
            <a:endParaRPr lang="es-CO" dirty="0">
              <a:latin typeface="Bookman Old Style" panose="02050604050505020204" pitchFamily="18" charset="0"/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1505890" y="1292301"/>
            <a:ext cx="2155065" cy="18876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CO" dirty="0" smtClean="0">
                <a:solidFill>
                  <a:schemeClr val="accent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Metodología: </a:t>
            </a:r>
          </a:p>
          <a:p>
            <a:pPr indent="450215">
              <a:spcAft>
                <a:spcPts val="800"/>
              </a:spcAft>
            </a:pPr>
            <a:endParaRPr lang="es-CO" dirty="0" smtClean="0">
              <a:solidFill>
                <a:schemeClr val="accent1"/>
              </a:solidFill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>
              <a:spcAft>
                <a:spcPts val="800"/>
              </a:spcAft>
            </a:pPr>
            <a:endParaRPr lang="es-CO" dirty="0" smtClean="0">
              <a:solidFill>
                <a:schemeClr val="accent1"/>
              </a:solidFill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CO" dirty="0" smtClean="0">
                <a:solidFill>
                  <a:schemeClr val="accent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 </a:t>
            </a:r>
            <a:r>
              <a:rPr lang="es-CO" dirty="0">
                <a:solidFill>
                  <a:schemeClr val="accent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técnica </a:t>
            </a:r>
            <a:r>
              <a:rPr lang="es-CO" dirty="0" smtClean="0">
                <a:solidFill>
                  <a:schemeClr val="accent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endParaRPr lang="es-CO" sz="1600" dirty="0">
              <a:solidFill>
                <a:schemeClr val="accent1"/>
              </a:solidFill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>
              <a:spcAft>
                <a:spcPts val="800"/>
              </a:spcAft>
            </a:pPr>
            <a:r>
              <a:rPr lang="es-CO" dirty="0">
                <a:solidFill>
                  <a:schemeClr val="accent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s-CO" sz="1600" dirty="0">
              <a:solidFill>
                <a:schemeClr val="accent1"/>
              </a:solidFill>
              <a:effectLst/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4420068" y="1292301"/>
            <a:ext cx="732546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>
              <a:spcAft>
                <a:spcPts val="800"/>
              </a:spcAft>
            </a:pPr>
            <a:r>
              <a:rPr lang="es-CO" sz="16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s-CO" sz="1600" dirty="0" smtClean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nvestigación </a:t>
            </a:r>
            <a:r>
              <a:rPr lang="es-CO" sz="1600" b="1" dirty="0" smtClean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cualitativa</a:t>
            </a:r>
            <a:r>
              <a:rPr lang="es-CO" sz="16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con la utilización de un </a:t>
            </a:r>
            <a:r>
              <a:rPr lang="es-CO" sz="1600" b="1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muestreo no probabilístico a conveniencia o </a:t>
            </a:r>
            <a:r>
              <a:rPr lang="es-CO" sz="1600" b="1" dirty="0" smtClean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intencional</a:t>
            </a:r>
            <a:r>
              <a:rPr lang="es-CO" sz="16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8" name="Flecha derecha 7"/>
          <p:cNvSpPr/>
          <p:nvPr/>
        </p:nvSpPr>
        <p:spPr>
          <a:xfrm>
            <a:off x="3449392" y="1344365"/>
            <a:ext cx="798490" cy="27306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9" name="Rectángulo 8"/>
          <p:cNvSpPr/>
          <p:nvPr/>
        </p:nvSpPr>
        <p:spPr>
          <a:xfrm>
            <a:off x="4523100" y="2273831"/>
            <a:ext cx="669010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>
              <a:spcAft>
                <a:spcPts val="800"/>
              </a:spcAft>
            </a:pPr>
            <a:r>
              <a:rPr lang="es-CO" sz="1600" b="1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Exploratoria</a:t>
            </a:r>
            <a:r>
              <a:rPr lang="es-CO" sz="16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a través del </a:t>
            </a:r>
            <a:r>
              <a:rPr lang="es-CO" sz="1600" b="1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método de redes semánticas naturales </a:t>
            </a:r>
            <a:r>
              <a:rPr lang="es-CO" sz="1600" b="1" dirty="0" smtClean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modificadas</a:t>
            </a:r>
            <a:r>
              <a:rPr lang="es-CO" sz="16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s-CO" sz="1400" dirty="0"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Flecha derecha 9"/>
          <p:cNvSpPr/>
          <p:nvPr/>
        </p:nvSpPr>
        <p:spPr>
          <a:xfrm>
            <a:off x="3395730" y="2500575"/>
            <a:ext cx="798490" cy="27306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pic>
        <p:nvPicPr>
          <p:cNvPr id="12" name="Imagen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83422" y="3085350"/>
            <a:ext cx="6148454" cy="3422253"/>
          </a:xfrm>
          <a:prstGeom prst="rect">
            <a:avLst/>
          </a:prstGeom>
        </p:spPr>
      </p:pic>
      <p:pic>
        <p:nvPicPr>
          <p:cNvPr id="13" name="Imagen 12">
            <a:hlinkClick r:id="rId3" action="ppaction://hlinkfile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02331" y="3780418"/>
            <a:ext cx="2743200" cy="1666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2692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/>
          <p:cNvSpPr txBox="1"/>
          <p:nvPr/>
        </p:nvSpPr>
        <p:spPr>
          <a:xfrm>
            <a:off x="4301543" y="3155323"/>
            <a:ext cx="437881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7200" dirty="0" smtClean="0">
                <a:solidFill>
                  <a:schemeClr val="accent1">
                    <a:lumMod val="75000"/>
                  </a:schemeClr>
                </a:solidFill>
                <a:latin typeface="Book Antiqua" panose="02040602050305030304" pitchFamily="18" charset="0"/>
              </a:rPr>
              <a:t>Gracias!!</a:t>
            </a:r>
            <a:endParaRPr lang="es-CO" sz="7200" dirty="0">
              <a:solidFill>
                <a:schemeClr val="accent1">
                  <a:lumMod val="75000"/>
                </a:schemeClr>
              </a:solidFill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8334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rallax">
  <a:themeElements>
    <a:clrScheme name="Parallax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30ACEC"/>
      </a:accent1>
      <a:accent2>
        <a:srgbClr val="80C34F"/>
      </a:accent2>
      <a:accent3>
        <a:srgbClr val="E29D3E"/>
      </a:accent3>
      <a:accent4>
        <a:srgbClr val="D64A3B"/>
      </a:accent4>
      <a:accent5>
        <a:srgbClr val="D64787"/>
      </a:accent5>
      <a:accent6>
        <a:srgbClr val="A666E1"/>
      </a:accent6>
      <a:hlink>
        <a:srgbClr val="3085ED"/>
      </a:hlink>
      <a:folHlink>
        <a:srgbClr val="82B6F4"/>
      </a:folHlink>
    </a:clrScheme>
    <a:fontScheme name="Parallax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rallax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4F7A876A-7598-49CA-AFC8-8EDA2551E4A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Parallax</Template>
  <TotalTime>481</TotalTime>
  <Words>265</Words>
  <Application>Microsoft Office PowerPoint</Application>
  <PresentationFormat>Panorámica</PresentationFormat>
  <Paragraphs>50</Paragraphs>
  <Slides>8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8</vt:i4>
      </vt:variant>
    </vt:vector>
  </HeadingPairs>
  <TitlesOfParts>
    <vt:vector size="17" baseType="lpstr">
      <vt:lpstr>SimSun</vt:lpstr>
      <vt:lpstr>Arial</vt:lpstr>
      <vt:lpstr>Book Antiqua</vt:lpstr>
      <vt:lpstr>Bookman Old Style</vt:lpstr>
      <vt:lpstr>Calibri</vt:lpstr>
      <vt:lpstr>Corbel</vt:lpstr>
      <vt:lpstr>Franklin Gothic Medium</vt:lpstr>
      <vt:lpstr>Times New Roman</vt:lpstr>
      <vt:lpstr>Parallax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karen julieht velasquez gamboa</dc:creator>
  <cp:lastModifiedBy>karen julieht velasquez gamboa</cp:lastModifiedBy>
  <cp:revision>36</cp:revision>
  <dcterms:created xsi:type="dcterms:W3CDTF">2017-05-16T22:24:56Z</dcterms:created>
  <dcterms:modified xsi:type="dcterms:W3CDTF">2017-06-01T20:52:38Z</dcterms:modified>
</cp:coreProperties>
</file>