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2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resentaci&#243;n%20Capacitaciones%20cooperativismo.ppt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hyperlink" Target="storytelling%20Albert.mp4" TargetMode="External"/><Relationship Id="rId2" Type="http://schemas.openxmlformats.org/officeDocument/2006/relationships/hyperlink" Target="cartilla-vestigium-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hyperlink" Target="Pasapalabra.pdf" TargetMode="External"/><Relationship Id="rId5" Type="http://schemas.openxmlformats.org/officeDocument/2006/relationships/image" Target="../media/image8.png"/><Relationship Id="rId10" Type="http://schemas.openxmlformats.org/officeDocument/2006/relationships/hyperlink" Target="partcipaci&#243;n.pdf" TargetMode="External"/><Relationship Id="rId4" Type="http://schemas.openxmlformats.org/officeDocument/2006/relationships/hyperlink" Target="Presentaci&#243;n%20Capacitaciones%20cooperativismo.pptx" TargetMode="External"/><Relationship Id="rId9" Type="http://schemas.openxmlformats.org/officeDocument/2006/relationships/hyperlink" Target="cifrado%20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REDES%20SEMANTICAS.xlsx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ángulo 2050"/>
          <p:cNvSpPr/>
          <p:nvPr/>
        </p:nvSpPr>
        <p:spPr>
          <a:xfrm>
            <a:off x="5894231" y="528553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457200" algn="r">
              <a:spcAft>
                <a:spcPts val="0"/>
              </a:spcAft>
            </a:pPr>
            <a:r>
              <a:rPr lang="es-CO" dirty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Karen Julieht Velásquez </a:t>
            </a:r>
            <a:r>
              <a:rPr lang="es-CO" dirty="0" smtClean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Gamboa</a:t>
            </a:r>
          </a:p>
          <a:p>
            <a:pPr marL="457200" marR="457200" algn="r"/>
            <a:r>
              <a:rPr lang="en-US" dirty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Camila Andrea </a:t>
            </a:r>
            <a:r>
              <a:rPr lang="es-CO" dirty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Agudelo</a:t>
            </a:r>
            <a:r>
              <a:rPr lang="en-US" dirty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Linares</a:t>
            </a:r>
            <a:endParaRPr lang="es-CO" dirty="0">
              <a:solidFill>
                <a:srgbClr val="717073"/>
              </a:solidFill>
              <a:latin typeface="Franklin Gothic Medium" panose="020B06030201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57200" marR="457200" algn="r">
              <a:spcAft>
                <a:spcPts val="0"/>
              </a:spcAft>
            </a:pPr>
            <a:r>
              <a:rPr lang="es-CO" smtClean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Angie </a:t>
            </a:r>
            <a:r>
              <a:rPr lang="es-CO" dirty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Delgado </a:t>
            </a:r>
            <a:r>
              <a:rPr lang="es-CO" dirty="0" smtClean="0">
                <a:solidFill>
                  <a:srgbClr val="717073"/>
                </a:solidFill>
                <a:latin typeface="Bookman Old Style" panose="0205060405050502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Cuellar</a:t>
            </a:r>
            <a:endParaRPr lang="es-CO" dirty="0">
              <a:solidFill>
                <a:srgbClr val="717073"/>
              </a:solidFill>
              <a:latin typeface="Franklin Gothic Medium" panose="020B06030201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57" name="Rectangle 68"/>
          <p:cNvSpPr>
            <a:spLocks noChangeArrowheads="1"/>
          </p:cNvSpPr>
          <p:nvPr/>
        </p:nvSpPr>
        <p:spPr bwMode="auto">
          <a:xfrm>
            <a:off x="1843088" y="197199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9829" tIns="899829" rIns="899829" bIns="899829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2058" name="Rectangle 69"/>
          <p:cNvSpPr>
            <a:spLocks noChangeArrowheads="1"/>
          </p:cNvSpPr>
          <p:nvPr/>
        </p:nvSpPr>
        <p:spPr bwMode="auto">
          <a:xfrm>
            <a:off x="2557463" y="320675"/>
            <a:ext cx="905384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31800"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31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endParaRPr kumimoji="0" lang="es-CO" sz="1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0" marR="0" lvl="0" indent="431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endParaRPr lang="es-CO" sz="1600" b="1" dirty="0">
              <a:solidFill>
                <a:schemeClr val="accent1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0" marR="0" lvl="0" indent="431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endParaRPr kumimoji="0" lang="es-CO" sz="1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0" marR="0" lvl="0" indent="431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endParaRPr lang="es-CO" sz="1600" b="1" dirty="0">
              <a:solidFill>
                <a:schemeClr val="accent1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s-CO" sz="2400" b="1" dirty="0">
                <a:latin typeface="Bookman Old Style" panose="02050604050505020204" pitchFamily="18" charset="0"/>
              </a:rPr>
              <a:t>S</a:t>
            </a:r>
            <a:r>
              <a:rPr lang="es-CO" sz="2400" b="1" dirty="0" smtClean="0">
                <a:latin typeface="Bookman Old Style" panose="02050604050505020204" pitchFamily="18" charset="0"/>
              </a:rPr>
              <a:t>emillero Vestigium</a:t>
            </a:r>
          </a:p>
          <a:p>
            <a:pPr algn="ctr"/>
            <a:endParaRPr lang="es-CO" sz="2400" dirty="0">
              <a:latin typeface="Bookman Old Style" panose="02050604050505020204" pitchFamily="18" charset="0"/>
            </a:endParaRPr>
          </a:p>
          <a:p>
            <a:pPr algn="ctr"/>
            <a:r>
              <a:rPr lang="es-CO" sz="24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C</a:t>
            </a:r>
            <a:r>
              <a:rPr lang="es-CO" sz="2400" b="1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apacitaciones </a:t>
            </a:r>
            <a:r>
              <a:rPr lang="es-CO" sz="24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para el fortalecimiento en la estructura organizacional, en el marco de la economía solidaria</a:t>
            </a:r>
            <a:endParaRPr lang="es-CO" sz="2400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 marL="0" marR="0" lvl="0" indent="431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endParaRPr kumimoji="0" lang="es-CO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0" marR="0" lvl="0" indent="431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es-CO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/>
            </a:r>
            <a:br>
              <a:rPr kumimoji="0" lang="es-CO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</a:b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81" name="Imagen 80" descr="Resultado de imagen para logo uniminut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492" y="5447482"/>
            <a:ext cx="1504950" cy="8991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0" name="Grupo 59" descr="Diseño de fondo de bloque de color"/>
          <p:cNvGrpSpPr>
            <a:grpSpLocks/>
          </p:cNvGrpSpPr>
          <p:nvPr/>
        </p:nvGrpSpPr>
        <p:grpSpPr bwMode="auto">
          <a:xfrm>
            <a:off x="4763" y="-5934075"/>
            <a:ext cx="6858000" cy="9144000"/>
            <a:chOff x="0" y="0"/>
            <a:chExt cx="68586" cy="91397"/>
          </a:xfrm>
        </p:grpSpPr>
        <p:grpSp>
          <p:nvGrpSpPr>
            <p:cNvPr id="69685" name="Grupo 69685"/>
            <p:cNvGrpSpPr>
              <a:grpSpLocks/>
            </p:cNvGrpSpPr>
            <p:nvPr/>
          </p:nvGrpSpPr>
          <p:grpSpPr bwMode="auto">
            <a:xfrm>
              <a:off x="6" y="0"/>
              <a:ext cx="68580" cy="91395"/>
              <a:chOff x="6" y="0"/>
              <a:chExt cx="68586" cy="91395"/>
            </a:xfrm>
          </p:grpSpPr>
        </p:grpSp>
      </p:grpSp>
    </p:spTree>
    <p:extLst>
      <p:ext uri="{BB962C8B-B14F-4D97-AF65-F5344CB8AC3E}">
        <p14:creationId xmlns:p14="http://schemas.microsoft.com/office/powerpoint/2010/main" val="264452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485623" y="592428"/>
            <a:ext cx="8590208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  <a:spcAft>
                <a:spcPts val="800"/>
              </a:spcAft>
            </a:pPr>
            <a:r>
              <a:rPr lang="es-CO" b="1" dirty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PREGUNTA PROBLEMA</a:t>
            </a:r>
            <a:endParaRPr lang="es-CO" sz="1600" dirty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31800" algn="ctr">
              <a:lnSpc>
                <a:spcPct val="200000"/>
              </a:lnSpc>
              <a:spcAft>
                <a:spcPts val="800"/>
              </a:spcAft>
            </a:pPr>
            <a:r>
              <a:rPr lang="es-CO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¿Cómo generar el fortalecimiento en la estructura organizacional, en el marco de economía solidaria con cooperativas de recicladores de la localidad de Engativá?</a:t>
            </a:r>
            <a:endParaRPr lang="es-CO" sz="16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49" y="3485479"/>
            <a:ext cx="2620314" cy="246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3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35617" y="695460"/>
            <a:ext cx="4391696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spcAft>
                <a:spcPts val="800"/>
              </a:spcAft>
            </a:pPr>
            <a:r>
              <a:rPr lang="es-CO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JUSTIFICACIÓN:</a:t>
            </a:r>
            <a:endParaRPr lang="es-CO" sz="16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spcAft>
                <a:spcPts val="800"/>
              </a:spcAft>
            </a:pPr>
            <a:r>
              <a:rPr lang="es-CO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investigación científica, se lleva acabo implementando </a:t>
            </a:r>
            <a:r>
              <a:rPr lang="es-CO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CO" b="1" dirty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línea de investigación </a:t>
            </a:r>
            <a:r>
              <a:rPr lang="es-CO" b="1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aplicada.</a:t>
            </a:r>
            <a:endParaRPr lang="es-CO" dirty="0" smtClean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147774" y="4121697"/>
            <a:ext cx="4863921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spcAft>
                <a:spcPts val="800"/>
              </a:spcAft>
            </a:pPr>
            <a:r>
              <a:rPr lang="es-CO" dirty="0" smtClean="0">
                <a:latin typeface="Bookman Old Style" panose="02050604050505020204" pitchFamily="18" charset="0"/>
              </a:rPr>
              <a:t> </a:t>
            </a:r>
            <a:r>
              <a:rPr lang="es-CO" dirty="0">
                <a:latin typeface="Bookman Old Style" panose="02050604050505020204" pitchFamily="18" charset="0"/>
              </a:rPr>
              <a:t>siguiendo </a:t>
            </a:r>
            <a:r>
              <a:rPr lang="es-CO" dirty="0" smtClean="0">
                <a:latin typeface="Bookman Old Style" panose="02050604050505020204" pitchFamily="18" charset="0"/>
              </a:rPr>
              <a:t>el </a:t>
            </a:r>
            <a:r>
              <a:rPr lang="es-ES" b="1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enfoque </a:t>
            </a:r>
            <a:r>
              <a:rPr lang="es-ES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pedagógico praxeológico</a:t>
            </a:r>
            <a:r>
              <a:rPr lang="es-ES" dirty="0">
                <a:solidFill>
                  <a:schemeClr val="accent1"/>
                </a:solidFill>
                <a:latin typeface="Bookman Old Style" panose="02050604050505020204" pitchFamily="18" charset="0"/>
              </a:rPr>
              <a:t> </a:t>
            </a:r>
            <a:r>
              <a:rPr lang="es-ES" dirty="0">
                <a:latin typeface="Bookman Old Style" panose="02050604050505020204" pitchFamily="18" charset="0"/>
              </a:rPr>
              <a:t>promulgado por la Corporación Universitaria Minuto de Dios que </a:t>
            </a:r>
            <a:r>
              <a:rPr lang="es-ES" dirty="0" smtClean="0">
                <a:latin typeface="Bookman Old Style" panose="02050604050505020204" pitchFamily="18" charset="0"/>
              </a:rPr>
              <a:t>incorpora:</a:t>
            </a:r>
          </a:p>
          <a:p>
            <a:pPr indent="450215">
              <a:spcAft>
                <a:spcPts val="800"/>
              </a:spcAft>
            </a:pPr>
            <a:r>
              <a:rPr lang="es-ES" dirty="0" smtClean="0">
                <a:latin typeface="Bookman Old Style" panose="02050604050505020204" pitchFamily="18" charset="0"/>
              </a:rPr>
              <a:t> </a:t>
            </a:r>
            <a:r>
              <a:rPr lang="es-ES" dirty="0">
                <a:latin typeface="Bookman Old Style" panose="02050604050505020204" pitchFamily="18" charset="0"/>
              </a:rPr>
              <a:t>el saber (teoría) y la práctica (praxis</a:t>
            </a:r>
            <a:r>
              <a:rPr lang="es-ES" dirty="0" smtClean="0">
                <a:latin typeface="Bookman Old Style" panose="02050604050505020204" pitchFamily="18" charset="0"/>
              </a:rPr>
              <a:t>).</a:t>
            </a:r>
            <a:endParaRPr lang="es-CO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640" y="568825"/>
            <a:ext cx="4153624" cy="221167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306" y="3038239"/>
            <a:ext cx="4875140" cy="266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0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74254" y="255481"/>
            <a:ext cx="10315977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CO" b="1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OBJETIVOS</a:t>
            </a:r>
          </a:p>
          <a:p>
            <a:pPr lvl="0">
              <a:spcAft>
                <a:spcPts val="0"/>
              </a:spcAft>
            </a:pPr>
            <a:endParaRPr lang="es-CO" sz="1550" dirty="0" smtClean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AutoNum type="alphaLcPeriod"/>
            </a:pPr>
            <a:r>
              <a:rPr lang="es-CO" b="1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Objetivo </a:t>
            </a:r>
            <a:r>
              <a:rPr lang="es-CO" b="1" dirty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general: </a:t>
            </a:r>
            <a:endParaRPr lang="es-CO" dirty="0" smtClean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s-CO" dirty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s-CO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Generar </a:t>
            </a:r>
            <a:r>
              <a:rPr lang="es-CO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en la estructura organizacional de las cooperativas recicladores de la localidad de Engativá, vinculadas con </a:t>
            </a:r>
            <a:r>
              <a:rPr lang="es-CO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CO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Escuela De Economía Solidaria de la  Corporación Universitaria Minuto De Dios, a través de capacitaciones en el trabajo, es decir de adiestramiento, específicas y humanas</a:t>
            </a:r>
            <a:r>
              <a:rPr lang="es-CO" sz="155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498475" indent="450215">
              <a:spcAft>
                <a:spcPts val="0"/>
              </a:spcAft>
            </a:pPr>
            <a:r>
              <a:rPr lang="es-CO" sz="1550" dirty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spcAft>
                <a:spcPts val="800"/>
              </a:spcAft>
            </a:pPr>
            <a:r>
              <a:rPr lang="es-CO" sz="155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155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169" y="3204564"/>
            <a:ext cx="6218620" cy="237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993" y="2253803"/>
            <a:ext cx="6979794" cy="44947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125700" y="3440762"/>
            <a:ext cx="3694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CO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Ley  454 de </a:t>
            </a:r>
            <a:r>
              <a:rPr lang="es-CO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1998 </a:t>
            </a:r>
            <a:r>
              <a:rPr lang="es-CO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  Ley </a:t>
            </a:r>
            <a:r>
              <a:rPr lang="es-CO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79 de 1988. 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28295" y="707253"/>
            <a:ext cx="49755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CO" sz="16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Proporcionar</a:t>
            </a: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orientación y asesoría relacionada con la estructura organizacional reglamentada para las cooperativas en Colombia. </a:t>
            </a:r>
          </a:p>
          <a:p>
            <a:pPr lvl="0">
              <a:spcAft>
                <a:spcPts val="0"/>
              </a:spcAft>
            </a:pPr>
            <a:r>
              <a:rPr lang="es-CO" sz="16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Promover </a:t>
            </a: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desarrollo de las competencias, relacionadas con la asignación y desarrollo de las funciones dentro de cada área, en las cooperativas</a:t>
            </a:r>
            <a:endParaRPr lang="es-CO" sz="1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7283552" y="1088091"/>
            <a:ext cx="32513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 smtClean="0">
                <a:latin typeface="Bookman Old Style" panose="02050604050505020204" pitchFamily="18" charset="0"/>
              </a:rPr>
              <a:t>Capacitaciones- </a:t>
            </a:r>
            <a:r>
              <a:rPr lang="es-CO" sz="1600" b="1" dirty="0" smtClean="0">
                <a:latin typeface="Bookman Old Style" panose="02050604050505020204" pitchFamily="18" charset="0"/>
              </a:rPr>
              <a:t>4 sesiones </a:t>
            </a:r>
          </a:p>
          <a:p>
            <a:r>
              <a:rPr lang="es-CO" sz="1600" dirty="0" smtClean="0">
                <a:latin typeface="Bookman Old Style" panose="020506040505050202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11" name="Cerrar llave 10"/>
          <p:cNvSpPr/>
          <p:nvPr/>
        </p:nvSpPr>
        <p:spPr>
          <a:xfrm>
            <a:off x="6531735" y="811369"/>
            <a:ext cx="502274" cy="113849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Flecha abajo 13"/>
          <p:cNvSpPr/>
          <p:nvPr/>
        </p:nvSpPr>
        <p:spPr>
          <a:xfrm>
            <a:off x="1528295" y="4151423"/>
            <a:ext cx="321972" cy="503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Flecha abajo 14"/>
          <p:cNvSpPr/>
          <p:nvPr/>
        </p:nvSpPr>
        <p:spPr>
          <a:xfrm>
            <a:off x="3450501" y="4157343"/>
            <a:ext cx="321972" cy="503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CuadroTexto 15"/>
          <p:cNvSpPr txBox="1"/>
          <p:nvPr/>
        </p:nvSpPr>
        <p:spPr>
          <a:xfrm>
            <a:off x="772732" y="4677662"/>
            <a:ext cx="2029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>
                <a:latin typeface="Bookman Old Style" panose="02050604050505020204" pitchFamily="18" charset="0"/>
              </a:rPr>
              <a:t>L</a:t>
            </a:r>
            <a:r>
              <a:rPr lang="es-CO" sz="1600" dirty="0" smtClean="0">
                <a:latin typeface="Bookman Old Style" panose="02050604050505020204" pitchFamily="18" charset="0"/>
              </a:rPr>
              <a:t>a </a:t>
            </a:r>
            <a:r>
              <a:rPr lang="es-CO" sz="1600" dirty="0">
                <a:latin typeface="Bookman Old Style" panose="02050604050505020204" pitchFamily="18" charset="0"/>
              </a:rPr>
              <a:t>economía solidaria 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656789" y="4655335"/>
            <a:ext cx="17612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Cooperativismo</a:t>
            </a:r>
            <a:endParaRPr lang="es-CO" sz="1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850267" y="243154"/>
            <a:ext cx="3044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es-CO" b="1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Objetivo específicos: </a:t>
            </a:r>
            <a:endParaRPr lang="es-CO" dirty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950" y="5413924"/>
            <a:ext cx="1200551" cy="117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30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18445" y="73068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r>
              <a:rPr lang="es-CO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Otorgar </a:t>
            </a:r>
            <a:r>
              <a:rPr lang="es-CO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herramientas y técnicas para la apropiación de conocimientos que permitan alcanzar el crecimiento organizacional y prolongación de la organización.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965582" y="592712"/>
            <a:ext cx="29621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latin typeface="Bookman Old Style" panose="02050604050505020204" pitchFamily="18" charset="0"/>
              </a:rPr>
              <a:t>Vídeo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latin typeface="Bookman Old Style" panose="02050604050505020204" pitchFamily="18" charset="0"/>
              </a:rPr>
              <a:t>Storytelling 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latin typeface="Bookman Old Style" panose="02050604050505020204" pitchFamily="18" charset="0"/>
              </a:rPr>
              <a:t>Talleres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latin typeface="Bookman Old Style" panose="02050604050505020204" pitchFamily="18" charset="0"/>
              </a:rPr>
              <a:t>Cartilla</a:t>
            </a:r>
            <a:endParaRPr lang="es-CO" dirty="0"/>
          </a:p>
        </p:txBody>
      </p:sp>
      <p:sp>
        <p:nvSpPr>
          <p:cNvPr id="6" name="Cerrar llave 5"/>
          <p:cNvSpPr/>
          <p:nvPr/>
        </p:nvSpPr>
        <p:spPr>
          <a:xfrm>
            <a:off x="7463308" y="582071"/>
            <a:ext cx="502274" cy="113849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/>
          <a:srcRect r="51993"/>
          <a:stretch/>
        </p:blipFill>
        <p:spPr>
          <a:xfrm>
            <a:off x="2105701" y="2104552"/>
            <a:ext cx="3481574" cy="4105728"/>
          </a:xfrm>
          <a:prstGeom prst="rect">
            <a:avLst/>
          </a:prstGeom>
        </p:spPr>
      </p:pic>
      <p:pic>
        <p:nvPicPr>
          <p:cNvPr id="9" name="Imagen 8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7577" y="1351405"/>
            <a:ext cx="1200551" cy="117410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9194" y="4389955"/>
            <a:ext cx="2053375" cy="940099"/>
          </a:xfrm>
          <a:prstGeom prst="rect">
            <a:avLst/>
          </a:prstGeom>
        </p:spPr>
      </p:pic>
      <p:pic>
        <p:nvPicPr>
          <p:cNvPr id="13" name="Imagen 12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63308" y="2811239"/>
            <a:ext cx="2691729" cy="106610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8344141" y="5499125"/>
            <a:ext cx="114348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rId9" action="ppaction://hlinkfile"/>
              </a:rPr>
              <a:t>C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rId9" action="ppaction://hlinkfile"/>
              </a:rPr>
              <a:t>ifrado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875350" y="4757571"/>
            <a:ext cx="1725769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rId10" action="ppaction://hlinkfile"/>
              </a:rPr>
              <a:t>P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rId10" action="ppaction://hlinkfile"/>
              </a:rPr>
              <a:t>articipación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0117318" y="4774256"/>
            <a:ext cx="162081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rId11" action="ppaction://hlinkfile"/>
              </a:rPr>
              <a:t>Pasapalabra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1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76697" y="337187"/>
            <a:ext cx="6572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4. Medir </a:t>
            </a:r>
            <a:r>
              <a:rPr lang="es-CO" dirty="0">
                <a:latin typeface="Bookman Old Style" panose="02050604050505020204" pitchFamily="18" charset="0"/>
                <a:ea typeface="Calibri" panose="020F0502020204030204" pitchFamily="34" charset="0"/>
              </a:rPr>
              <a:t>el impacto generado por las capacitaciones otorgadas, en las cooperativas de economía solidaria</a:t>
            </a:r>
            <a:endParaRPr lang="es-CO" dirty="0">
              <a:latin typeface="Bookman Old Style" panose="020506040505050202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05890" y="1292301"/>
            <a:ext cx="2155065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Metodología: </a:t>
            </a:r>
          </a:p>
          <a:p>
            <a:pPr indent="450215">
              <a:spcAft>
                <a:spcPts val="800"/>
              </a:spcAft>
            </a:pPr>
            <a:endParaRPr lang="es-CO" dirty="0" smtClean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spcAft>
                <a:spcPts val="800"/>
              </a:spcAft>
            </a:pPr>
            <a:endParaRPr lang="es-CO" dirty="0" smtClean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CO" dirty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técnica </a:t>
            </a:r>
            <a:r>
              <a:rPr lang="es-CO" dirty="0" smtClean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s-CO" sz="1600" dirty="0">
              <a:solidFill>
                <a:schemeClr val="accent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spcAft>
                <a:spcPts val="800"/>
              </a:spcAft>
            </a:pPr>
            <a:r>
              <a:rPr lang="es-CO" dirty="0">
                <a:solidFill>
                  <a:schemeClr val="accent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accent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420068" y="1292301"/>
            <a:ext cx="73254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800"/>
              </a:spcAft>
            </a:pP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CO" sz="16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nvestigación </a:t>
            </a:r>
            <a:r>
              <a:rPr lang="es-CO" sz="1600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cualitativa</a:t>
            </a: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con la utilización de un </a:t>
            </a:r>
            <a:r>
              <a:rPr lang="es-CO" sz="1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muestreo no probabilístico a conveniencia o </a:t>
            </a:r>
            <a:r>
              <a:rPr lang="es-CO" sz="1600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intencional</a:t>
            </a: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Flecha derecha 7"/>
          <p:cNvSpPr/>
          <p:nvPr/>
        </p:nvSpPr>
        <p:spPr>
          <a:xfrm>
            <a:off x="3449392" y="1344365"/>
            <a:ext cx="798490" cy="273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4523100" y="2273831"/>
            <a:ext cx="66901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800"/>
              </a:spcAft>
            </a:pPr>
            <a:r>
              <a:rPr lang="es-CO" sz="1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Exploratoria</a:t>
            </a: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 través del </a:t>
            </a:r>
            <a:r>
              <a:rPr lang="es-CO" sz="1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método de redes semánticas naturales </a:t>
            </a:r>
            <a:r>
              <a:rPr lang="es-CO" sz="1600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modificadas</a:t>
            </a:r>
            <a:r>
              <a:rPr lang="es-CO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Flecha derecha 9"/>
          <p:cNvSpPr/>
          <p:nvPr/>
        </p:nvSpPr>
        <p:spPr>
          <a:xfrm>
            <a:off x="3395730" y="2500575"/>
            <a:ext cx="798490" cy="273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422" y="3085350"/>
            <a:ext cx="6148454" cy="3422253"/>
          </a:xfrm>
          <a:prstGeom prst="rect">
            <a:avLst/>
          </a:prstGeom>
        </p:spPr>
      </p:pic>
      <p:pic>
        <p:nvPicPr>
          <p:cNvPr id="13" name="Imagen 12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331" y="3780418"/>
            <a:ext cx="27432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9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301543" y="3155323"/>
            <a:ext cx="4378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7200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Gracias!!</a:t>
            </a:r>
            <a:endParaRPr lang="es-CO" sz="7200" dirty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481</TotalTime>
  <Words>265</Words>
  <Application>Microsoft Office PowerPoint</Application>
  <PresentationFormat>Panorámica</PresentationFormat>
  <Paragraphs>50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SimSun</vt:lpstr>
      <vt:lpstr>Arial</vt:lpstr>
      <vt:lpstr>Book Antiqua</vt:lpstr>
      <vt:lpstr>Bookman Old Style</vt:lpstr>
      <vt:lpstr>Calibri</vt:lpstr>
      <vt:lpstr>Corbel</vt:lpstr>
      <vt:lpstr>Franklin Gothic Medium</vt:lpstr>
      <vt:lpstr>Times New Roman</vt:lpstr>
      <vt:lpstr>Parallax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julieht velasquez gamboa</dc:creator>
  <cp:lastModifiedBy>karen julieht velasquez gamboa</cp:lastModifiedBy>
  <cp:revision>36</cp:revision>
  <dcterms:created xsi:type="dcterms:W3CDTF">2017-05-16T22:24:56Z</dcterms:created>
  <dcterms:modified xsi:type="dcterms:W3CDTF">2017-06-01T20:52:38Z</dcterms:modified>
</cp:coreProperties>
</file>