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72" r:id="rId6"/>
    <p:sldId id="263" r:id="rId7"/>
    <p:sldId id="257" r:id="rId8"/>
    <p:sldId id="261" r:id="rId9"/>
    <p:sldId id="268" r:id="rId10"/>
    <p:sldId id="273" r:id="rId11"/>
    <p:sldId id="271" r:id="rId12"/>
    <p:sldId id="264" r:id="rId13"/>
    <p:sldId id="269" r:id="rId14"/>
    <p:sldId id="274" r:id="rId15"/>
    <p:sldId id="275" r:id="rId16"/>
    <p:sldId id="277" r:id="rId17"/>
    <p:sldId id="276" r:id="rId18"/>
    <p:sldId id="278" r:id="rId19"/>
    <p:sldId id="288" r:id="rId20"/>
    <p:sldId id="289" r:id="rId21"/>
    <p:sldId id="279" r:id="rId22"/>
    <p:sldId id="280" r:id="rId23"/>
    <p:sldId id="306" r:id="rId24"/>
    <p:sldId id="291" r:id="rId25"/>
    <p:sldId id="290" r:id="rId26"/>
    <p:sldId id="307" r:id="rId27"/>
    <p:sldId id="293" r:id="rId28"/>
    <p:sldId id="294" r:id="rId29"/>
    <p:sldId id="295" r:id="rId30"/>
    <p:sldId id="297" r:id="rId31"/>
    <p:sldId id="296" r:id="rId32"/>
    <p:sldId id="299" r:id="rId33"/>
    <p:sldId id="300" r:id="rId34"/>
    <p:sldId id="308" r:id="rId35"/>
    <p:sldId id="281" r:id="rId36"/>
    <p:sldId id="282" r:id="rId37"/>
    <p:sldId id="266" r:id="rId38"/>
  </p:sldIdLst>
  <p:sldSz cx="12192000" cy="6858000"/>
  <p:notesSz cx="6858000" cy="9144000"/>
  <p:custDataLst>
    <p:tags r:id="rId39"/>
  </p:custData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N ALBERTO VALENCIA CORTES" initials="JAVC" lastIdx="9" clrIdx="0">
    <p:extLst>
      <p:ext uri="{19B8F6BF-5375-455C-9EA6-DF929625EA0E}">
        <p15:presenceInfo xmlns:p15="http://schemas.microsoft.com/office/powerpoint/2012/main" userId="JULIAN ALBERTO VALENCIA CORT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CE6C8F"/>
    <a:srgbClr val="F357BB"/>
    <a:srgbClr val="E268B6"/>
    <a:srgbClr val="FF4BC3"/>
    <a:srgbClr val="FF85D6"/>
    <a:srgbClr val="7F63A5"/>
    <a:srgbClr val="F5AB00"/>
    <a:srgbClr val="0084C0"/>
    <a:srgbClr val="0054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338BC5-1277-C8B6-0C99-943764708300}" v="32" dt="2020-09-15T14:17:42.072"/>
    <p1510:client id="{6C696F07-E702-76FD-9117-2C3EB1A10153}" v="4" dt="2020-09-17T17:09:57.675"/>
    <p1510:client id="{C159D089-FD8C-73A0-67F8-EC600816CCAE}" v="159" dt="2020-09-09T17:41:20.333"/>
    <p1510:client id="{C48B7D12-E98E-D989-F071-79FD28C60F2B}" v="2" dt="2020-09-17T19:17:13.034"/>
    <p1510:client id="{DA0D2220-85F5-60C2-B78F-F854C8E3A50F}" v="1" dt="2022-05-05T14:10:42.273"/>
  </p1510:revLst>
</p1510:revInfo>
</file>

<file path=ppt/tableStyles.xml><?xml version="1.0" encoding="utf-8"?>
<a:tblStyleLst xmlns:a="http://schemas.openxmlformats.org/drawingml/2006/main" def="{5C22544A-7EE6-4342-B048-85BDC9FD1C3A}">
  <a:tblStyle styleId="{327F97BB-C833-4FB7-BDE5-3F7075034690}" styleName="Estilo temático 2 - Énfasi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5" autoAdjust="0"/>
    <p:restoredTop sz="94660"/>
  </p:normalViewPr>
  <p:slideViewPr>
    <p:cSldViewPr snapToGrid="0">
      <p:cViewPr varScale="1">
        <p:scale>
          <a:sx n="73" d="100"/>
          <a:sy n="73" d="100"/>
        </p:scale>
        <p:origin x="64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gs" Target="tags/tag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EISON ASDRUBAL VELA SANTINI" userId="S::yeison.vela@uniminuto.edu::8d696b76-8217-40b2-b06b-8252d4e2a19b" providerId="AD" clId="Web-{DA0D2220-85F5-60C2-B78F-F854C8E3A50F}"/>
    <pc:docChg chg="">
      <pc:chgData name="YEISON ASDRUBAL VELA SANTINI" userId="S::yeison.vela@uniminuto.edu::8d696b76-8217-40b2-b06b-8252d4e2a19b" providerId="AD" clId="Web-{DA0D2220-85F5-60C2-B78F-F854C8E3A50F}" dt="2022-05-05T14:10:42.273" v="0"/>
      <pc:docMkLst>
        <pc:docMk/>
      </pc:docMkLst>
      <pc:sldChg chg="delCm">
        <pc:chgData name="YEISON ASDRUBAL VELA SANTINI" userId="S::yeison.vela@uniminuto.edu::8d696b76-8217-40b2-b06b-8252d4e2a19b" providerId="AD" clId="Web-{DA0D2220-85F5-60C2-B78F-F854C8E3A50F}" dt="2022-05-05T14:10:42.273" v="0"/>
        <pc:sldMkLst>
          <pc:docMk/>
          <pc:sldMk cId="3612988693" sldId="26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75069B-DC7B-48F7-98C9-A71F3241567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04DCFFB0-A35E-4EAD-95BD-EB786F471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76D8152-AB71-414B-AD0F-5EED42012EF2}"/>
              </a:ext>
            </a:extLst>
          </p:cNvPr>
          <p:cNvSpPr>
            <a:spLocks noGrp="1"/>
          </p:cNvSpPr>
          <p:nvPr>
            <p:ph type="dt" sz="half" idx="10"/>
          </p:nvPr>
        </p:nvSpPr>
        <p:spPr/>
        <p:txBody>
          <a:bodyPr/>
          <a:lstStyle/>
          <a:p>
            <a:fld id="{43C6764F-FAC9-4B40-AD26-D6E942674A44}" type="datetimeFigureOut">
              <a:rPr lang="es-ES" smtClean="0"/>
              <a:t>05/05/2022</a:t>
            </a:fld>
            <a:endParaRPr lang="es-ES"/>
          </a:p>
        </p:txBody>
      </p:sp>
      <p:sp>
        <p:nvSpPr>
          <p:cNvPr id="5" name="Marcador de pie de página 4">
            <a:extLst>
              <a:ext uri="{FF2B5EF4-FFF2-40B4-BE49-F238E27FC236}">
                <a16:creationId xmlns:a16="http://schemas.microsoft.com/office/drawing/2014/main" id="{CDB57A8B-E7DA-45AB-9B51-D56D57C4BF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6A9A2F6-D7F7-4B7A-96D8-70C9788E677A}"/>
              </a:ext>
            </a:extLst>
          </p:cNvPr>
          <p:cNvSpPr>
            <a:spLocks noGrp="1"/>
          </p:cNvSpPr>
          <p:nvPr>
            <p:ph type="sldNum" sz="quarter" idx="12"/>
          </p:nvPr>
        </p:nvSpPr>
        <p:spPr/>
        <p:txBody>
          <a:bodyPr/>
          <a:lstStyle/>
          <a:p>
            <a:fld id="{576AE64F-14FF-4822-B297-79AA7153D3EB}" type="slidenum">
              <a:rPr lang="es-ES" smtClean="0"/>
              <a:t>‹Nº›</a:t>
            </a:fld>
            <a:endParaRPr lang="es-ES"/>
          </a:p>
        </p:txBody>
      </p:sp>
    </p:spTree>
    <p:extLst>
      <p:ext uri="{BB962C8B-B14F-4D97-AF65-F5344CB8AC3E}">
        <p14:creationId xmlns:p14="http://schemas.microsoft.com/office/powerpoint/2010/main" val="4096937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0F9C6D-2CB7-422D-982A-6356F1945C8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854D5AF-7F4F-427E-AD34-1EF707EC704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8147D59-BB46-41C7-A7EC-9B04E0A7B0E8}"/>
              </a:ext>
            </a:extLst>
          </p:cNvPr>
          <p:cNvSpPr>
            <a:spLocks noGrp="1"/>
          </p:cNvSpPr>
          <p:nvPr>
            <p:ph type="dt" sz="half" idx="10"/>
          </p:nvPr>
        </p:nvSpPr>
        <p:spPr/>
        <p:txBody>
          <a:bodyPr/>
          <a:lstStyle/>
          <a:p>
            <a:fld id="{43C6764F-FAC9-4B40-AD26-D6E942674A44}" type="datetimeFigureOut">
              <a:rPr lang="es-ES" smtClean="0"/>
              <a:t>05/05/2022</a:t>
            </a:fld>
            <a:endParaRPr lang="es-ES"/>
          </a:p>
        </p:txBody>
      </p:sp>
      <p:sp>
        <p:nvSpPr>
          <p:cNvPr id="5" name="Marcador de pie de página 4">
            <a:extLst>
              <a:ext uri="{FF2B5EF4-FFF2-40B4-BE49-F238E27FC236}">
                <a16:creationId xmlns:a16="http://schemas.microsoft.com/office/drawing/2014/main" id="{9E435E9E-F606-4FF5-B21C-05A4ED26BAD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751B791-770D-4161-B263-D2237BB574DA}"/>
              </a:ext>
            </a:extLst>
          </p:cNvPr>
          <p:cNvSpPr>
            <a:spLocks noGrp="1"/>
          </p:cNvSpPr>
          <p:nvPr>
            <p:ph type="sldNum" sz="quarter" idx="12"/>
          </p:nvPr>
        </p:nvSpPr>
        <p:spPr/>
        <p:txBody>
          <a:bodyPr/>
          <a:lstStyle/>
          <a:p>
            <a:fld id="{576AE64F-14FF-4822-B297-79AA7153D3EB}" type="slidenum">
              <a:rPr lang="es-ES" smtClean="0"/>
              <a:t>‹Nº›</a:t>
            </a:fld>
            <a:endParaRPr lang="es-ES"/>
          </a:p>
        </p:txBody>
      </p:sp>
    </p:spTree>
    <p:extLst>
      <p:ext uri="{BB962C8B-B14F-4D97-AF65-F5344CB8AC3E}">
        <p14:creationId xmlns:p14="http://schemas.microsoft.com/office/powerpoint/2010/main" val="2976129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0109BC8-B680-45FB-A51B-024300569042}"/>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5E919CA-4F8F-411D-82A9-917A4D1832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76248-5F2B-46A0-88F2-9E3CB6D281BF}"/>
              </a:ext>
            </a:extLst>
          </p:cNvPr>
          <p:cNvSpPr>
            <a:spLocks noGrp="1"/>
          </p:cNvSpPr>
          <p:nvPr>
            <p:ph type="dt" sz="half" idx="10"/>
          </p:nvPr>
        </p:nvSpPr>
        <p:spPr/>
        <p:txBody>
          <a:bodyPr/>
          <a:lstStyle/>
          <a:p>
            <a:fld id="{43C6764F-FAC9-4B40-AD26-D6E942674A44}" type="datetimeFigureOut">
              <a:rPr lang="es-ES" smtClean="0"/>
              <a:t>05/05/2022</a:t>
            </a:fld>
            <a:endParaRPr lang="es-ES"/>
          </a:p>
        </p:txBody>
      </p:sp>
      <p:sp>
        <p:nvSpPr>
          <p:cNvPr id="5" name="Marcador de pie de página 4">
            <a:extLst>
              <a:ext uri="{FF2B5EF4-FFF2-40B4-BE49-F238E27FC236}">
                <a16:creationId xmlns:a16="http://schemas.microsoft.com/office/drawing/2014/main" id="{7831FFCB-D87E-4819-BDBB-6EFFD126C96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A591D51-ACF4-42A7-85FE-BC0A25F565A5}"/>
              </a:ext>
            </a:extLst>
          </p:cNvPr>
          <p:cNvSpPr>
            <a:spLocks noGrp="1"/>
          </p:cNvSpPr>
          <p:nvPr>
            <p:ph type="sldNum" sz="quarter" idx="12"/>
          </p:nvPr>
        </p:nvSpPr>
        <p:spPr/>
        <p:txBody>
          <a:bodyPr/>
          <a:lstStyle/>
          <a:p>
            <a:fld id="{576AE64F-14FF-4822-B297-79AA7153D3EB}" type="slidenum">
              <a:rPr lang="es-ES" smtClean="0"/>
              <a:t>‹Nº›</a:t>
            </a:fld>
            <a:endParaRPr lang="es-ES"/>
          </a:p>
        </p:txBody>
      </p:sp>
    </p:spTree>
    <p:extLst>
      <p:ext uri="{BB962C8B-B14F-4D97-AF65-F5344CB8AC3E}">
        <p14:creationId xmlns:p14="http://schemas.microsoft.com/office/powerpoint/2010/main" val="3558801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3C83A7-66C5-4F4D-82AE-D22756F08FB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BD06F8D-B416-4C74-93AA-13F7C51273C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171545E-7448-4904-A24A-C9E81BF10A6E}"/>
              </a:ext>
            </a:extLst>
          </p:cNvPr>
          <p:cNvSpPr>
            <a:spLocks noGrp="1"/>
          </p:cNvSpPr>
          <p:nvPr>
            <p:ph type="dt" sz="half" idx="10"/>
          </p:nvPr>
        </p:nvSpPr>
        <p:spPr/>
        <p:txBody>
          <a:bodyPr/>
          <a:lstStyle/>
          <a:p>
            <a:fld id="{43C6764F-FAC9-4B40-AD26-D6E942674A44}" type="datetimeFigureOut">
              <a:rPr lang="es-ES" smtClean="0"/>
              <a:t>05/05/2022</a:t>
            </a:fld>
            <a:endParaRPr lang="es-ES"/>
          </a:p>
        </p:txBody>
      </p:sp>
      <p:sp>
        <p:nvSpPr>
          <p:cNvPr id="5" name="Marcador de pie de página 4">
            <a:extLst>
              <a:ext uri="{FF2B5EF4-FFF2-40B4-BE49-F238E27FC236}">
                <a16:creationId xmlns:a16="http://schemas.microsoft.com/office/drawing/2014/main" id="{49492EC0-52D7-4AFC-8DFA-AF8F882B83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810250E-A9FB-4FB7-85F7-9840FEAA6ECE}"/>
              </a:ext>
            </a:extLst>
          </p:cNvPr>
          <p:cNvSpPr>
            <a:spLocks noGrp="1"/>
          </p:cNvSpPr>
          <p:nvPr>
            <p:ph type="sldNum" sz="quarter" idx="12"/>
          </p:nvPr>
        </p:nvSpPr>
        <p:spPr/>
        <p:txBody>
          <a:bodyPr/>
          <a:lstStyle/>
          <a:p>
            <a:fld id="{576AE64F-14FF-4822-B297-79AA7153D3EB}" type="slidenum">
              <a:rPr lang="es-ES" smtClean="0"/>
              <a:t>‹Nº›</a:t>
            </a:fld>
            <a:endParaRPr lang="es-ES"/>
          </a:p>
        </p:txBody>
      </p:sp>
    </p:spTree>
    <p:extLst>
      <p:ext uri="{BB962C8B-B14F-4D97-AF65-F5344CB8AC3E}">
        <p14:creationId xmlns:p14="http://schemas.microsoft.com/office/powerpoint/2010/main" val="1628061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99997D-59C0-4454-956F-2B7D993FA14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6275C512-36FE-4BC2-BEF8-C79FF8514C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CEC5EA4-C809-4CD6-B96D-5DDC989203D2}"/>
              </a:ext>
            </a:extLst>
          </p:cNvPr>
          <p:cNvSpPr>
            <a:spLocks noGrp="1"/>
          </p:cNvSpPr>
          <p:nvPr>
            <p:ph type="dt" sz="half" idx="10"/>
          </p:nvPr>
        </p:nvSpPr>
        <p:spPr/>
        <p:txBody>
          <a:bodyPr/>
          <a:lstStyle/>
          <a:p>
            <a:fld id="{43C6764F-FAC9-4B40-AD26-D6E942674A44}" type="datetimeFigureOut">
              <a:rPr lang="es-ES" smtClean="0"/>
              <a:t>05/05/2022</a:t>
            </a:fld>
            <a:endParaRPr lang="es-ES"/>
          </a:p>
        </p:txBody>
      </p:sp>
      <p:sp>
        <p:nvSpPr>
          <p:cNvPr id="5" name="Marcador de pie de página 4">
            <a:extLst>
              <a:ext uri="{FF2B5EF4-FFF2-40B4-BE49-F238E27FC236}">
                <a16:creationId xmlns:a16="http://schemas.microsoft.com/office/drawing/2014/main" id="{3039BB4E-BBEB-48BE-8DB4-61B98256176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829BA9-E8B9-4075-AE0C-63403E116271}"/>
              </a:ext>
            </a:extLst>
          </p:cNvPr>
          <p:cNvSpPr>
            <a:spLocks noGrp="1"/>
          </p:cNvSpPr>
          <p:nvPr>
            <p:ph type="sldNum" sz="quarter" idx="12"/>
          </p:nvPr>
        </p:nvSpPr>
        <p:spPr/>
        <p:txBody>
          <a:bodyPr/>
          <a:lstStyle/>
          <a:p>
            <a:fld id="{576AE64F-14FF-4822-B297-79AA7153D3EB}" type="slidenum">
              <a:rPr lang="es-ES" smtClean="0"/>
              <a:t>‹Nº›</a:t>
            </a:fld>
            <a:endParaRPr lang="es-ES"/>
          </a:p>
        </p:txBody>
      </p:sp>
    </p:spTree>
    <p:extLst>
      <p:ext uri="{BB962C8B-B14F-4D97-AF65-F5344CB8AC3E}">
        <p14:creationId xmlns:p14="http://schemas.microsoft.com/office/powerpoint/2010/main" val="2613812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D36DAA-FAEB-4E70-8E44-004736FD482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564CCD3-5A61-4347-BDB3-514D8FE5DF7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100D2A4-A424-44D9-8705-31D211CDD2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2D4FC37-B2E0-49D0-8A30-A04A50F3A4EA}"/>
              </a:ext>
            </a:extLst>
          </p:cNvPr>
          <p:cNvSpPr>
            <a:spLocks noGrp="1"/>
          </p:cNvSpPr>
          <p:nvPr>
            <p:ph type="dt" sz="half" idx="10"/>
          </p:nvPr>
        </p:nvSpPr>
        <p:spPr/>
        <p:txBody>
          <a:bodyPr/>
          <a:lstStyle/>
          <a:p>
            <a:fld id="{43C6764F-FAC9-4B40-AD26-D6E942674A44}" type="datetimeFigureOut">
              <a:rPr lang="es-ES" smtClean="0"/>
              <a:t>05/05/2022</a:t>
            </a:fld>
            <a:endParaRPr lang="es-ES"/>
          </a:p>
        </p:txBody>
      </p:sp>
      <p:sp>
        <p:nvSpPr>
          <p:cNvPr id="6" name="Marcador de pie de página 5">
            <a:extLst>
              <a:ext uri="{FF2B5EF4-FFF2-40B4-BE49-F238E27FC236}">
                <a16:creationId xmlns:a16="http://schemas.microsoft.com/office/drawing/2014/main" id="{F981EFD9-325F-4F9A-85A4-590E957C802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9D99446-952C-476A-B938-10473BC3DF9F}"/>
              </a:ext>
            </a:extLst>
          </p:cNvPr>
          <p:cNvSpPr>
            <a:spLocks noGrp="1"/>
          </p:cNvSpPr>
          <p:nvPr>
            <p:ph type="sldNum" sz="quarter" idx="12"/>
          </p:nvPr>
        </p:nvSpPr>
        <p:spPr/>
        <p:txBody>
          <a:bodyPr/>
          <a:lstStyle/>
          <a:p>
            <a:fld id="{576AE64F-14FF-4822-B297-79AA7153D3EB}" type="slidenum">
              <a:rPr lang="es-ES" smtClean="0"/>
              <a:t>‹Nº›</a:t>
            </a:fld>
            <a:endParaRPr lang="es-ES"/>
          </a:p>
        </p:txBody>
      </p:sp>
    </p:spTree>
    <p:extLst>
      <p:ext uri="{BB962C8B-B14F-4D97-AF65-F5344CB8AC3E}">
        <p14:creationId xmlns:p14="http://schemas.microsoft.com/office/powerpoint/2010/main" val="3037673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4BAFC9-4C15-4390-850B-E619A298432C}"/>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D975D88-ACFD-4174-A162-349E0DC49C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FE60A00-F0B0-4391-9DF8-F3554C0DB38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4524AC7-48C1-449D-9D6A-4F7E85C104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7295F80-2045-4515-8FE2-F0F9FE4B39D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1C7E8F6-F708-4FB8-A781-13692E9DB045}"/>
              </a:ext>
            </a:extLst>
          </p:cNvPr>
          <p:cNvSpPr>
            <a:spLocks noGrp="1"/>
          </p:cNvSpPr>
          <p:nvPr>
            <p:ph type="dt" sz="half" idx="10"/>
          </p:nvPr>
        </p:nvSpPr>
        <p:spPr/>
        <p:txBody>
          <a:bodyPr/>
          <a:lstStyle/>
          <a:p>
            <a:fld id="{43C6764F-FAC9-4B40-AD26-D6E942674A44}" type="datetimeFigureOut">
              <a:rPr lang="es-ES" smtClean="0"/>
              <a:t>05/05/2022</a:t>
            </a:fld>
            <a:endParaRPr lang="es-ES"/>
          </a:p>
        </p:txBody>
      </p:sp>
      <p:sp>
        <p:nvSpPr>
          <p:cNvPr id="8" name="Marcador de pie de página 7">
            <a:extLst>
              <a:ext uri="{FF2B5EF4-FFF2-40B4-BE49-F238E27FC236}">
                <a16:creationId xmlns:a16="http://schemas.microsoft.com/office/drawing/2014/main" id="{28ADC150-F43E-4E11-917B-43EE5C233FB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EE56A39-3A68-400F-A0F8-8A5BCC28A208}"/>
              </a:ext>
            </a:extLst>
          </p:cNvPr>
          <p:cNvSpPr>
            <a:spLocks noGrp="1"/>
          </p:cNvSpPr>
          <p:nvPr>
            <p:ph type="sldNum" sz="quarter" idx="12"/>
          </p:nvPr>
        </p:nvSpPr>
        <p:spPr/>
        <p:txBody>
          <a:bodyPr/>
          <a:lstStyle/>
          <a:p>
            <a:fld id="{576AE64F-14FF-4822-B297-79AA7153D3EB}" type="slidenum">
              <a:rPr lang="es-ES" smtClean="0"/>
              <a:t>‹Nº›</a:t>
            </a:fld>
            <a:endParaRPr lang="es-ES"/>
          </a:p>
        </p:txBody>
      </p:sp>
    </p:spTree>
    <p:extLst>
      <p:ext uri="{BB962C8B-B14F-4D97-AF65-F5344CB8AC3E}">
        <p14:creationId xmlns:p14="http://schemas.microsoft.com/office/powerpoint/2010/main" val="4109228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C63D2A-68F7-465B-98F8-69F460285BF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F93E60B-136C-476A-8D48-0B6CCAB79086}"/>
              </a:ext>
            </a:extLst>
          </p:cNvPr>
          <p:cNvSpPr>
            <a:spLocks noGrp="1"/>
          </p:cNvSpPr>
          <p:nvPr>
            <p:ph type="dt" sz="half" idx="10"/>
          </p:nvPr>
        </p:nvSpPr>
        <p:spPr/>
        <p:txBody>
          <a:bodyPr/>
          <a:lstStyle/>
          <a:p>
            <a:fld id="{43C6764F-FAC9-4B40-AD26-D6E942674A44}" type="datetimeFigureOut">
              <a:rPr lang="es-ES" smtClean="0"/>
              <a:t>05/05/2022</a:t>
            </a:fld>
            <a:endParaRPr lang="es-ES"/>
          </a:p>
        </p:txBody>
      </p:sp>
      <p:sp>
        <p:nvSpPr>
          <p:cNvPr id="4" name="Marcador de pie de página 3">
            <a:extLst>
              <a:ext uri="{FF2B5EF4-FFF2-40B4-BE49-F238E27FC236}">
                <a16:creationId xmlns:a16="http://schemas.microsoft.com/office/drawing/2014/main" id="{ECFE878D-F5D1-4551-9989-DE45C1112D3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E886C26-1CDE-42A8-89F0-E27422A29454}"/>
              </a:ext>
            </a:extLst>
          </p:cNvPr>
          <p:cNvSpPr>
            <a:spLocks noGrp="1"/>
          </p:cNvSpPr>
          <p:nvPr>
            <p:ph type="sldNum" sz="quarter" idx="12"/>
          </p:nvPr>
        </p:nvSpPr>
        <p:spPr/>
        <p:txBody>
          <a:bodyPr/>
          <a:lstStyle/>
          <a:p>
            <a:fld id="{576AE64F-14FF-4822-B297-79AA7153D3EB}" type="slidenum">
              <a:rPr lang="es-ES" smtClean="0"/>
              <a:t>‹Nº›</a:t>
            </a:fld>
            <a:endParaRPr lang="es-ES"/>
          </a:p>
        </p:txBody>
      </p:sp>
    </p:spTree>
    <p:extLst>
      <p:ext uri="{BB962C8B-B14F-4D97-AF65-F5344CB8AC3E}">
        <p14:creationId xmlns:p14="http://schemas.microsoft.com/office/powerpoint/2010/main" val="2253226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FD7B44E-80D2-4EC3-B046-F51C02045EEA}"/>
              </a:ext>
            </a:extLst>
          </p:cNvPr>
          <p:cNvSpPr>
            <a:spLocks noGrp="1"/>
          </p:cNvSpPr>
          <p:nvPr>
            <p:ph type="dt" sz="half" idx="10"/>
          </p:nvPr>
        </p:nvSpPr>
        <p:spPr/>
        <p:txBody>
          <a:bodyPr/>
          <a:lstStyle/>
          <a:p>
            <a:fld id="{43C6764F-FAC9-4B40-AD26-D6E942674A44}" type="datetimeFigureOut">
              <a:rPr lang="es-ES" smtClean="0"/>
              <a:t>05/05/2022</a:t>
            </a:fld>
            <a:endParaRPr lang="es-ES"/>
          </a:p>
        </p:txBody>
      </p:sp>
      <p:sp>
        <p:nvSpPr>
          <p:cNvPr id="3" name="Marcador de pie de página 2">
            <a:extLst>
              <a:ext uri="{FF2B5EF4-FFF2-40B4-BE49-F238E27FC236}">
                <a16:creationId xmlns:a16="http://schemas.microsoft.com/office/drawing/2014/main" id="{D08E7087-3E94-4856-BB17-1E05B20379E8}"/>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36683EA-324E-4CD0-A2D2-969B8ED4C15C}"/>
              </a:ext>
            </a:extLst>
          </p:cNvPr>
          <p:cNvSpPr>
            <a:spLocks noGrp="1"/>
          </p:cNvSpPr>
          <p:nvPr>
            <p:ph type="sldNum" sz="quarter" idx="12"/>
          </p:nvPr>
        </p:nvSpPr>
        <p:spPr/>
        <p:txBody>
          <a:bodyPr/>
          <a:lstStyle/>
          <a:p>
            <a:fld id="{576AE64F-14FF-4822-B297-79AA7153D3EB}" type="slidenum">
              <a:rPr lang="es-ES" smtClean="0"/>
              <a:t>‹Nº›</a:t>
            </a:fld>
            <a:endParaRPr lang="es-ES"/>
          </a:p>
        </p:txBody>
      </p:sp>
    </p:spTree>
    <p:extLst>
      <p:ext uri="{BB962C8B-B14F-4D97-AF65-F5344CB8AC3E}">
        <p14:creationId xmlns:p14="http://schemas.microsoft.com/office/powerpoint/2010/main" val="3737539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403D83-899E-4A18-9B01-C4ED26D2867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3C31E08-F0D7-4E6A-AADE-82AEF1E10C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BFF4C2D1-1385-4F2E-84C7-BE3BD4AF27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4E71653-066A-4B4B-8343-EE73BFA4C847}"/>
              </a:ext>
            </a:extLst>
          </p:cNvPr>
          <p:cNvSpPr>
            <a:spLocks noGrp="1"/>
          </p:cNvSpPr>
          <p:nvPr>
            <p:ph type="dt" sz="half" idx="10"/>
          </p:nvPr>
        </p:nvSpPr>
        <p:spPr/>
        <p:txBody>
          <a:bodyPr/>
          <a:lstStyle/>
          <a:p>
            <a:fld id="{43C6764F-FAC9-4B40-AD26-D6E942674A44}" type="datetimeFigureOut">
              <a:rPr lang="es-ES" smtClean="0"/>
              <a:t>05/05/2022</a:t>
            </a:fld>
            <a:endParaRPr lang="es-ES"/>
          </a:p>
        </p:txBody>
      </p:sp>
      <p:sp>
        <p:nvSpPr>
          <p:cNvPr id="6" name="Marcador de pie de página 5">
            <a:extLst>
              <a:ext uri="{FF2B5EF4-FFF2-40B4-BE49-F238E27FC236}">
                <a16:creationId xmlns:a16="http://schemas.microsoft.com/office/drawing/2014/main" id="{B623D862-AE3F-4335-B8A2-7EAE308C422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87FA4E9-0710-401D-94C6-5F96276535EC}"/>
              </a:ext>
            </a:extLst>
          </p:cNvPr>
          <p:cNvSpPr>
            <a:spLocks noGrp="1"/>
          </p:cNvSpPr>
          <p:nvPr>
            <p:ph type="sldNum" sz="quarter" idx="12"/>
          </p:nvPr>
        </p:nvSpPr>
        <p:spPr/>
        <p:txBody>
          <a:bodyPr/>
          <a:lstStyle/>
          <a:p>
            <a:fld id="{576AE64F-14FF-4822-B297-79AA7153D3EB}" type="slidenum">
              <a:rPr lang="es-ES" smtClean="0"/>
              <a:t>‹Nº›</a:t>
            </a:fld>
            <a:endParaRPr lang="es-ES"/>
          </a:p>
        </p:txBody>
      </p:sp>
    </p:spTree>
    <p:extLst>
      <p:ext uri="{BB962C8B-B14F-4D97-AF65-F5344CB8AC3E}">
        <p14:creationId xmlns:p14="http://schemas.microsoft.com/office/powerpoint/2010/main" val="2713816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E9CA88-4C9D-4A1D-90AA-8F0F229C036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5AC04AC6-AEBF-4F2D-8F1D-F03DF25E36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0F020D5A-94CD-4DB9-AFB6-092367E353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8D97CA3-1DF0-4B1A-8871-C4EAE3D7C3E8}"/>
              </a:ext>
            </a:extLst>
          </p:cNvPr>
          <p:cNvSpPr>
            <a:spLocks noGrp="1"/>
          </p:cNvSpPr>
          <p:nvPr>
            <p:ph type="dt" sz="half" idx="10"/>
          </p:nvPr>
        </p:nvSpPr>
        <p:spPr/>
        <p:txBody>
          <a:bodyPr/>
          <a:lstStyle/>
          <a:p>
            <a:fld id="{43C6764F-FAC9-4B40-AD26-D6E942674A44}" type="datetimeFigureOut">
              <a:rPr lang="es-ES" smtClean="0"/>
              <a:t>05/05/2022</a:t>
            </a:fld>
            <a:endParaRPr lang="es-ES"/>
          </a:p>
        </p:txBody>
      </p:sp>
      <p:sp>
        <p:nvSpPr>
          <p:cNvPr id="6" name="Marcador de pie de página 5">
            <a:extLst>
              <a:ext uri="{FF2B5EF4-FFF2-40B4-BE49-F238E27FC236}">
                <a16:creationId xmlns:a16="http://schemas.microsoft.com/office/drawing/2014/main" id="{25F79CCD-D8E2-4C92-B351-79E4F986C1E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952AEC-2E4B-4ECF-8512-A391FDCB9148}"/>
              </a:ext>
            </a:extLst>
          </p:cNvPr>
          <p:cNvSpPr>
            <a:spLocks noGrp="1"/>
          </p:cNvSpPr>
          <p:nvPr>
            <p:ph type="sldNum" sz="quarter" idx="12"/>
          </p:nvPr>
        </p:nvSpPr>
        <p:spPr/>
        <p:txBody>
          <a:bodyPr/>
          <a:lstStyle/>
          <a:p>
            <a:fld id="{576AE64F-14FF-4822-B297-79AA7153D3EB}" type="slidenum">
              <a:rPr lang="es-ES" smtClean="0"/>
              <a:t>‹Nº›</a:t>
            </a:fld>
            <a:endParaRPr lang="es-ES"/>
          </a:p>
        </p:txBody>
      </p:sp>
    </p:spTree>
    <p:extLst>
      <p:ext uri="{BB962C8B-B14F-4D97-AF65-F5344CB8AC3E}">
        <p14:creationId xmlns:p14="http://schemas.microsoft.com/office/powerpoint/2010/main" val="1412409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80A4E78-1793-413A-A654-E3670DCC01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1CFF1B-2527-4849-BD47-C17BAE729B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5B8B53E-6A30-4581-984E-AA7077634E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C6764F-FAC9-4B40-AD26-D6E942674A44}" type="datetimeFigureOut">
              <a:rPr lang="es-ES" smtClean="0"/>
              <a:t>05/05/2022</a:t>
            </a:fld>
            <a:endParaRPr lang="es-ES"/>
          </a:p>
        </p:txBody>
      </p:sp>
      <p:sp>
        <p:nvSpPr>
          <p:cNvPr id="5" name="Marcador de pie de página 4">
            <a:extLst>
              <a:ext uri="{FF2B5EF4-FFF2-40B4-BE49-F238E27FC236}">
                <a16:creationId xmlns:a16="http://schemas.microsoft.com/office/drawing/2014/main" id="{793D2A20-8674-417D-9F51-83A87A7B3C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460DCA2D-1C26-4C46-8A1D-289673127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6AE64F-14FF-4822-B297-79AA7153D3EB}" type="slidenum">
              <a:rPr lang="es-ES" smtClean="0"/>
              <a:t>‹Nº›</a:t>
            </a:fld>
            <a:endParaRPr lang="es-ES"/>
          </a:p>
        </p:txBody>
      </p:sp>
    </p:spTree>
    <p:extLst>
      <p:ext uri="{BB962C8B-B14F-4D97-AF65-F5344CB8AC3E}">
        <p14:creationId xmlns:p14="http://schemas.microsoft.com/office/powerpoint/2010/main" val="16085187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jpg"/><Relationship Id="rId7" Type="http://schemas.openxmlformats.org/officeDocument/2006/relationships/image" Target="../media/image15.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8.jpg"/><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39.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5.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1.xml"/><Relationship Id="rId1" Type="http://schemas.openxmlformats.org/officeDocument/2006/relationships/tags" Target="../tags/tag5.xml"/><Relationship Id="rId5" Type="http://schemas.openxmlformats.org/officeDocument/2006/relationships/image" Target="../media/image7.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6.xml"/><Relationship Id="rId6" Type="http://schemas.openxmlformats.org/officeDocument/2006/relationships/image" Target="../media/image8.png"/><Relationship Id="rId5" Type="http://schemas.openxmlformats.org/officeDocument/2006/relationships/image" Target="../media/image4.jp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264B5A-07CB-48F3-A927-93A23D25B757}"/>
              </a:ext>
            </a:extLst>
          </p:cNvPr>
          <p:cNvSpPr>
            <a:spLocks noGrp="1"/>
          </p:cNvSpPr>
          <p:nvPr>
            <p:ph type="ctrTitle"/>
          </p:nvPr>
        </p:nvSpPr>
        <p:spPr>
          <a:xfrm>
            <a:off x="597795" y="1082328"/>
            <a:ext cx="9808336" cy="1821338"/>
          </a:xfrm>
        </p:spPr>
        <p:txBody>
          <a:bodyPr>
            <a:normAutofit/>
          </a:bodyPr>
          <a:lstStyle/>
          <a:p>
            <a:pPr algn="r"/>
            <a:r>
              <a:rPr lang="es-CO" sz="3000" b="1" dirty="0">
                <a:solidFill>
                  <a:srgbClr val="F5AB00"/>
                </a:solidFill>
                <a:latin typeface="Roboto" panose="02000000000000000000"/>
              </a:rPr>
              <a:t>STEM MD: ESCENARIO PARA EL DESARROLLO INTEGRAL DE LA PRIMERA INFANCIA DESDE LA EDUCACIÓN INICIAL EN CUNDINAMARCA </a:t>
            </a:r>
            <a:endParaRPr lang="es-ES" sz="3000" b="1" dirty="0">
              <a:solidFill>
                <a:srgbClr val="F5AB00"/>
              </a:solidFill>
              <a:latin typeface="Roboto" panose="02000000000000000000"/>
              <a:ea typeface="Roboto" panose="02000000000000000000" pitchFamily="2" charset="0"/>
              <a:cs typeface="Roboto" panose="02000000000000000000" pitchFamily="2" charset="0"/>
            </a:endParaRPr>
          </a:p>
        </p:txBody>
      </p:sp>
      <p:sp>
        <p:nvSpPr>
          <p:cNvPr id="3" name="Subtítulo 2">
            <a:extLst>
              <a:ext uri="{FF2B5EF4-FFF2-40B4-BE49-F238E27FC236}">
                <a16:creationId xmlns:a16="http://schemas.microsoft.com/office/drawing/2014/main" id="{D3539E77-EBF3-410B-8252-DF925A60395F}"/>
              </a:ext>
            </a:extLst>
          </p:cNvPr>
          <p:cNvSpPr>
            <a:spLocks noGrp="1"/>
          </p:cNvSpPr>
          <p:nvPr>
            <p:ph type="subTitle" idx="1"/>
          </p:nvPr>
        </p:nvSpPr>
        <p:spPr>
          <a:xfrm>
            <a:off x="1278824" y="3043666"/>
            <a:ext cx="9127307" cy="2288188"/>
          </a:xfrm>
        </p:spPr>
        <p:txBody>
          <a:bodyPr>
            <a:normAutofit/>
          </a:bodyPr>
          <a:lstStyle/>
          <a:p>
            <a:pPr algn="r"/>
            <a:r>
              <a:rPr lang="es-CO" dirty="0">
                <a:solidFill>
                  <a:schemeClr val="bg1"/>
                </a:solidFill>
                <a:latin typeface="Roboto" panose="02000000000000000000"/>
              </a:rPr>
              <a:t>MÓDULO 2 - TALLER 1</a:t>
            </a:r>
          </a:p>
          <a:p>
            <a:pPr algn="r"/>
            <a:r>
              <a:rPr lang="es-CO" dirty="0">
                <a:solidFill>
                  <a:schemeClr val="bg1"/>
                </a:solidFill>
                <a:latin typeface="Roboto" panose="02000000000000000000"/>
              </a:rPr>
              <a:t> </a:t>
            </a:r>
          </a:p>
          <a:p>
            <a:pPr algn="r"/>
            <a:r>
              <a:rPr lang="es-CO" dirty="0">
                <a:solidFill>
                  <a:schemeClr val="bg1"/>
                </a:solidFill>
                <a:latin typeface="Roboto" panose="02000000000000000000"/>
              </a:rPr>
              <a:t>Acercándonos a un ambiente STEM MD </a:t>
            </a:r>
            <a:r>
              <a:rPr lang="es-CO" dirty="0" err="1">
                <a:solidFill>
                  <a:schemeClr val="bg1"/>
                </a:solidFill>
                <a:latin typeface="Roboto" panose="02000000000000000000"/>
              </a:rPr>
              <a:t>Robotics</a:t>
            </a:r>
            <a:endParaRPr lang="es-CO" dirty="0">
              <a:solidFill>
                <a:schemeClr val="bg1"/>
              </a:solidFill>
              <a:latin typeface="Roboto" panose="02000000000000000000"/>
            </a:endParaRPr>
          </a:p>
          <a:p>
            <a:pPr algn="r"/>
            <a:endParaRPr lang="es-ES" dirty="0">
              <a:solidFill>
                <a:schemeClr val="bg1"/>
              </a:solidFill>
              <a:latin typeface="Roboto" panose="0200000000000000000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160270939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Imagen 4" descr="Imagen que contiene ratón&#10;&#10;Descripción generada automáticamente">
            <a:extLst>
              <a:ext uri="{FF2B5EF4-FFF2-40B4-BE49-F238E27FC236}">
                <a16:creationId xmlns:a16="http://schemas.microsoft.com/office/drawing/2014/main" id="{F51E63AE-A1A5-4ECB-8BE0-4AB1137B349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63387" y="4815608"/>
            <a:ext cx="2078671" cy="1950952"/>
          </a:xfrm>
          <a:prstGeom prst="rect">
            <a:avLst/>
          </a:prstGeom>
        </p:spPr>
      </p:pic>
      <p:pic>
        <p:nvPicPr>
          <p:cNvPr id="4" name="Imagen 11" descr="Imagen que contiene mujer, sostener, jugador, raqueta&#10;&#10;Descripción generada automáticamente">
            <a:extLst>
              <a:ext uri="{FF2B5EF4-FFF2-40B4-BE49-F238E27FC236}">
                <a16:creationId xmlns:a16="http://schemas.microsoft.com/office/drawing/2014/main" id="{02C65286-B4B1-4329-8971-0429D311248F}"/>
              </a:ext>
            </a:extLst>
          </p:cNvPr>
          <p:cNvPicPr>
            <a:picLocks noChangeAspect="1"/>
          </p:cNvPicPr>
          <p:nvPr/>
        </p:nvPicPr>
        <p:blipFill>
          <a:blip r:embed="rId5"/>
          <a:stretch>
            <a:fillRect/>
          </a:stretch>
        </p:blipFill>
        <p:spPr>
          <a:xfrm>
            <a:off x="9782730" y="2130496"/>
            <a:ext cx="1741851" cy="3453442"/>
          </a:xfrm>
          <a:prstGeom prst="rect">
            <a:avLst/>
          </a:prstGeom>
        </p:spPr>
      </p:pic>
      <p:sp>
        <p:nvSpPr>
          <p:cNvPr id="7" name="CuadroTexto 6">
            <a:extLst>
              <a:ext uri="{FF2B5EF4-FFF2-40B4-BE49-F238E27FC236}">
                <a16:creationId xmlns:a16="http://schemas.microsoft.com/office/drawing/2014/main" id="{32E79F4C-12FD-40DB-A27D-41791BB149C0}"/>
              </a:ext>
            </a:extLst>
          </p:cNvPr>
          <p:cNvSpPr txBox="1"/>
          <p:nvPr/>
        </p:nvSpPr>
        <p:spPr>
          <a:xfrm>
            <a:off x="3035053" y="1142798"/>
            <a:ext cx="5645260" cy="461665"/>
          </a:xfrm>
          <a:prstGeom prst="rect">
            <a:avLst/>
          </a:prstGeom>
          <a:noFill/>
        </p:spPr>
        <p:txBody>
          <a:bodyPr wrap="square" rtlCol="0">
            <a:spAutoFit/>
          </a:bodyPr>
          <a:lstStyle/>
          <a:p>
            <a:pPr algn="ctr"/>
            <a:r>
              <a:rPr lang="es-CO" sz="2400" b="1" dirty="0"/>
              <a:t>Apropiarlo como ambiente de aprendizaje </a:t>
            </a:r>
          </a:p>
        </p:txBody>
      </p:sp>
      <p:sp>
        <p:nvSpPr>
          <p:cNvPr id="2" name="Rectángulo 1"/>
          <p:cNvSpPr/>
          <p:nvPr/>
        </p:nvSpPr>
        <p:spPr>
          <a:xfrm>
            <a:off x="5065110" y="230989"/>
            <a:ext cx="3742563" cy="523220"/>
          </a:xfrm>
          <a:prstGeom prst="rect">
            <a:avLst/>
          </a:prstGeom>
        </p:spPr>
        <p:txBody>
          <a:bodyPr wrap="none">
            <a:spAutoFit/>
          </a:bodyPr>
          <a:lstStyle/>
          <a:p>
            <a:pPr algn="ctr"/>
            <a:r>
              <a:rPr lang="es-ES" sz="2800" b="1" dirty="0">
                <a:solidFill>
                  <a:schemeClr val="accent1"/>
                </a:solidFill>
                <a:latin typeface="Roboto" panose="02000000000000000000" pitchFamily="2" charset="0"/>
                <a:ea typeface="Roboto" panose="02000000000000000000" pitchFamily="2" charset="0"/>
                <a:cs typeface="Roboto" panose="02000000000000000000" pitchFamily="2" charset="0"/>
              </a:rPr>
              <a:t>En CACTI aplicamos </a:t>
            </a:r>
            <a:endParaRPr lang="es-ES" sz="2800" dirty="0">
              <a:solidFill>
                <a:schemeClr val="accent1"/>
              </a:solidFill>
              <a:latin typeface="Roboto" panose="02000000000000000000" pitchFamily="2" charset="0"/>
              <a:ea typeface="Roboto" panose="02000000000000000000" pitchFamily="2" charset="0"/>
              <a:cs typeface="Roboto" panose="02000000000000000000" pitchFamily="2" charset="0"/>
            </a:endParaRPr>
          </a:p>
        </p:txBody>
      </p:sp>
      <p:sp>
        <p:nvSpPr>
          <p:cNvPr id="8" name="CuadroTexto 7">
            <a:extLst>
              <a:ext uri="{FF2B5EF4-FFF2-40B4-BE49-F238E27FC236}">
                <a16:creationId xmlns:a16="http://schemas.microsoft.com/office/drawing/2014/main" id="{32E79F4C-12FD-40DB-A27D-41791BB149C0}"/>
              </a:ext>
            </a:extLst>
          </p:cNvPr>
          <p:cNvSpPr txBox="1"/>
          <p:nvPr/>
        </p:nvSpPr>
        <p:spPr>
          <a:xfrm>
            <a:off x="2780342" y="5194430"/>
            <a:ext cx="6154682" cy="1107996"/>
          </a:xfrm>
          <a:prstGeom prst="rect">
            <a:avLst/>
          </a:prstGeom>
          <a:noFill/>
        </p:spPr>
        <p:txBody>
          <a:bodyPr wrap="square" rtlCol="0">
            <a:spAutoFit/>
          </a:bodyPr>
          <a:lstStyle/>
          <a:p>
            <a:pPr algn="ctr"/>
            <a:r>
              <a:rPr lang="es-CO" sz="2400" b="1" dirty="0"/>
              <a:t>Desarrollar habilidades del siglo XXI y </a:t>
            </a:r>
          </a:p>
          <a:p>
            <a:pPr algn="ctr"/>
            <a:r>
              <a:rPr lang="es-CO" sz="2400" b="1" dirty="0"/>
              <a:t>capacidades en </a:t>
            </a:r>
            <a:r>
              <a:rPr lang="es-CO" sz="2400" b="1" dirty="0" err="1"/>
              <a:t>CTel</a:t>
            </a:r>
            <a:r>
              <a:rPr lang="es-CO" sz="2400" b="1" dirty="0"/>
              <a:t> en la primera infancia</a:t>
            </a:r>
          </a:p>
          <a:p>
            <a:pPr algn="ctr"/>
            <a:endParaRPr lang="es-CO" dirty="0"/>
          </a:p>
        </p:txBody>
      </p:sp>
      <p:pic>
        <p:nvPicPr>
          <p:cNvPr id="9" name="Picture 2">
            <a:extLst>
              <a:ext uri="{FF2B5EF4-FFF2-40B4-BE49-F238E27FC236}">
                <a16:creationId xmlns:a16="http://schemas.microsoft.com/office/drawing/2014/main" id="{ECBD432E-45CE-44DA-BD93-40641D48D2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77044" y="113001"/>
            <a:ext cx="1503286" cy="759197"/>
          </a:xfrm>
          <a:prstGeom prst="rect">
            <a:avLst/>
          </a:prstGeom>
          <a:noFill/>
          <a:extLst>
            <a:ext uri="{909E8E84-426E-40DD-AFC4-6F175D3DCCD1}">
              <a14:hiddenFill xmlns:a14="http://schemas.microsoft.com/office/drawing/2010/main">
                <a:solidFill>
                  <a:srgbClr val="FFFFFF"/>
                </a:solidFill>
              </a14:hiddenFill>
            </a:ext>
          </a:extLst>
        </p:spPr>
      </p:pic>
      <p:sp>
        <p:nvSpPr>
          <p:cNvPr id="10" name="Rectángulo 9"/>
          <p:cNvSpPr/>
          <p:nvPr/>
        </p:nvSpPr>
        <p:spPr>
          <a:xfrm>
            <a:off x="10394084" y="256711"/>
            <a:ext cx="1307602" cy="523220"/>
          </a:xfrm>
          <a:prstGeom prst="rect">
            <a:avLst/>
          </a:prstGeom>
        </p:spPr>
        <p:txBody>
          <a:bodyPr wrap="none">
            <a:spAutoFit/>
          </a:bodyPr>
          <a:lstStyle/>
          <a:p>
            <a:pPr algn="ctr"/>
            <a:r>
              <a:rPr lang="es-ES" sz="2800" b="1" dirty="0">
                <a:solidFill>
                  <a:schemeClr val="accent1"/>
                </a:solidFill>
                <a:latin typeface="Roboto" panose="02000000000000000000" pitchFamily="2" charset="0"/>
                <a:ea typeface="Roboto" panose="02000000000000000000" pitchFamily="2" charset="0"/>
                <a:cs typeface="Roboto" panose="02000000000000000000" pitchFamily="2" charset="0"/>
              </a:rPr>
              <a:t>para…</a:t>
            </a:r>
            <a:endParaRPr lang="es-ES" sz="2800" dirty="0">
              <a:solidFill>
                <a:schemeClr val="accent1"/>
              </a:solidFill>
              <a:latin typeface="Roboto" panose="02000000000000000000" pitchFamily="2" charset="0"/>
              <a:ea typeface="Roboto" panose="02000000000000000000" pitchFamily="2" charset="0"/>
              <a:cs typeface="Roboto" panose="02000000000000000000" pitchFamily="2" charset="0"/>
            </a:endParaRPr>
          </a:p>
        </p:txBody>
      </p:sp>
      <p:pic>
        <p:nvPicPr>
          <p:cNvPr id="11" name="Imagen 10" descr="Imagen que contiene persona, ropa, hombre, parado&#10;&#10;Descripción generada automáticamente">
            <a:extLst>
              <a:ext uri="{FF2B5EF4-FFF2-40B4-BE49-F238E27FC236}">
                <a16:creationId xmlns:a16="http://schemas.microsoft.com/office/drawing/2014/main" id="{1E9C1849-5794-4573-A26C-D51597263B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3025" y="967075"/>
            <a:ext cx="1342794" cy="3484612"/>
          </a:xfrm>
          <a:prstGeom prst="rect">
            <a:avLst/>
          </a:prstGeom>
        </p:spPr>
      </p:pic>
      <p:pic>
        <p:nvPicPr>
          <p:cNvPr id="3078" name="Picture 6" descr="https://t4.ftcdn.net/jpg/02/34/83/85/240_F_234838550_Ze2bKlcVSkIk5gukJr4OqCVMU3j5k8w9.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89764" y="1757075"/>
            <a:ext cx="5039537" cy="335969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0127766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3C4D5990-0E53-45E4-B550-BD5631DAB0D4}"/>
              </a:ext>
            </a:extLst>
          </p:cNvPr>
          <p:cNvPicPr>
            <a:picLocks noChangeAspect="1"/>
          </p:cNvPicPr>
          <p:nvPr/>
        </p:nvPicPr>
        <p:blipFill>
          <a:blip r:embed="rId2"/>
          <a:stretch>
            <a:fillRect/>
          </a:stretch>
        </p:blipFill>
        <p:spPr>
          <a:xfrm>
            <a:off x="0" y="0"/>
            <a:ext cx="12192000" cy="6858000"/>
          </a:xfrm>
          <a:prstGeom prst="rect">
            <a:avLst/>
          </a:prstGeom>
        </p:spPr>
      </p:pic>
      <p:sp>
        <p:nvSpPr>
          <p:cNvPr id="7" name="Título 1">
            <a:extLst>
              <a:ext uri="{FF2B5EF4-FFF2-40B4-BE49-F238E27FC236}">
                <a16:creationId xmlns:a16="http://schemas.microsoft.com/office/drawing/2014/main" id="{404DF7CF-5DB5-4A21-B02F-1DD250C40D84}"/>
              </a:ext>
            </a:extLst>
          </p:cNvPr>
          <p:cNvSpPr txBox="1">
            <a:spLocks/>
          </p:cNvSpPr>
          <p:nvPr/>
        </p:nvSpPr>
        <p:spPr>
          <a:xfrm>
            <a:off x="2808849" y="394922"/>
            <a:ext cx="6574302" cy="6454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4000" b="1" dirty="0">
                <a:solidFill>
                  <a:srgbClr val="00548E"/>
                </a:solidFill>
                <a:latin typeface="Roboto" panose="02000000000000000000" pitchFamily="2" charset="0"/>
                <a:ea typeface="Roboto" panose="02000000000000000000" pitchFamily="2" charset="0"/>
                <a:cs typeface="Roboto" panose="02000000000000000000" pitchFamily="2" charset="0"/>
              </a:rPr>
              <a:t>STEM y primera infancia</a:t>
            </a:r>
          </a:p>
        </p:txBody>
      </p:sp>
      <p:sp>
        <p:nvSpPr>
          <p:cNvPr id="4" name="Rectángulo 3"/>
          <p:cNvSpPr/>
          <p:nvPr/>
        </p:nvSpPr>
        <p:spPr>
          <a:xfrm>
            <a:off x="3582489" y="2459503"/>
            <a:ext cx="4825775" cy="1938992"/>
          </a:xfrm>
          <a:prstGeom prst="rect">
            <a:avLst/>
          </a:prstGeom>
        </p:spPr>
        <p:txBody>
          <a:bodyPr wrap="square">
            <a:spAutoFit/>
          </a:bodyPr>
          <a:lstStyle/>
          <a:p>
            <a:pPr algn="ctr"/>
            <a:r>
              <a:rPr lang="es-CO" sz="3200" dirty="0"/>
              <a:t>“Enseñar a mirar el mundo </a:t>
            </a:r>
          </a:p>
          <a:p>
            <a:pPr algn="ctr"/>
            <a:r>
              <a:rPr lang="es-CO" sz="3200" dirty="0"/>
              <a:t>con ojos científicos”</a:t>
            </a:r>
          </a:p>
          <a:p>
            <a:pPr algn="r"/>
            <a:endParaRPr lang="es-CO" sz="3200" dirty="0"/>
          </a:p>
          <a:p>
            <a:pPr algn="r"/>
            <a:r>
              <a:rPr lang="es-CO" sz="2400" dirty="0"/>
              <a:t>Melina </a:t>
            </a:r>
            <a:r>
              <a:rPr lang="es-CO" sz="2400" dirty="0" err="1"/>
              <a:t>Furman</a:t>
            </a:r>
            <a:endParaRPr lang="es-CO" sz="2400" dirty="0"/>
          </a:p>
        </p:txBody>
      </p:sp>
      <p:pic>
        <p:nvPicPr>
          <p:cNvPr id="6148" name="Picture 4" descr="https://t4.ftcdn.net/jpg/00/42/32/85/240_F_42328514_0mPGlBLv4kzradaJvlNEj74KDyDTqWd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45" y="2285999"/>
            <a:ext cx="3429000" cy="228600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s://t3.ftcdn.net/jpg/02/32/99/44/240_F_232994457_MzaFEET8Yq1AEf1jJrReUKxHkzqZ2v1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0183" y="2285998"/>
            <a:ext cx="3539898" cy="228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38170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F0B1F4-16FA-49E1-BBA1-777FCC26907B}"/>
              </a:ext>
            </a:extLst>
          </p:cNvPr>
          <p:cNvPicPr>
            <a:picLocks noChangeAspect="1"/>
          </p:cNvPicPr>
          <p:nvPr/>
        </p:nvPicPr>
        <p:blipFill>
          <a:blip r:embed="rId2"/>
          <a:stretch>
            <a:fillRect/>
          </a:stretch>
        </p:blipFill>
        <p:spPr>
          <a:xfrm>
            <a:off x="0" y="0"/>
            <a:ext cx="12192000" cy="6858000"/>
          </a:xfrm>
          <a:prstGeom prst="rect">
            <a:avLst/>
          </a:prstGeom>
        </p:spPr>
      </p:pic>
      <p:sp>
        <p:nvSpPr>
          <p:cNvPr id="5" name="Título 1">
            <a:extLst>
              <a:ext uri="{FF2B5EF4-FFF2-40B4-BE49-F238E27FC236}">
                <a16:creationId xmlns:a16="http://schemas.microsoft.com/office/drawing/2014/main" id="{16EAB178-CC22-4C09-8E49-470C7F5D913D}"/>
              </a:ext>
            </a:extLst>
          </p:cNvPr>
          <p:cNvSpPr txBox="1">
            <a:spLocks/>
          </p:cNvSpPr>
          <p:nvPr/>
        </p:nvSpPr>
        <p:spPr>
          <a:xfrm>
            <a:off x="6348547" y="242806"/>
            <a:ext cx="4419265" cy="6454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4000" b="1" dirty="0">
                <a:solidFill>
                  <a:srgbClr val="00548E"/>
                </a:solidFill>
                <a:latin typeface="Roboto" panose="02000000000000000000" pitchFamily="2" charset="0"/>
                <a:ea typeface="Roboto" panose="02000000000000000000" pitchFamily="2" charset="0"/>
                <a:cs typeface="Roboto" panose="02000000000000000000" pitchFamily="2" charset="0"/>
              </a:rPr>
              <a:t>Una anécdota…</a:t>
            </a:r>
          </a:p>
        </p:txBody>
      </p:sp>
      <p:pic>
        <p:nvPicPr>
          <p:cNvPr id="7174" name="Picture 6" descr="https://t3.ftcdn.net/jpg/00/31/62/56/240_F_31625677_5BhrOVCALuBGdhr9eVK9FMAIlsMn4Pc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5416" y="-1"/>
            <a:ext cx="3518263" cy="1581027"/>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822959" y="1823832"/>
            <a:ext cx="10737669" cy="3887603"/>
          </a:xfrm>
          <a:prstGeom prst="rect">
            <a:avLst/>
          </a:prstGeom>
        </p:spPr>
        <p:txBody>
          <a:bodyPr wrap="square">
            <a:spAutoFit/>
          </a:bodyPr>
          <a:lstStyle/>
          <a:p>
            <a:pPr algn="just">
              <a:lnSpc>
                <a:spcPct val="115000"/>
              </a:lnSpc>
              <a:spcAft>
                <a:spcPts val="800"/>
              </a:spcAft>
            </a:pPr>
            <a:r>
              <a:rPr lang="es-CO" sz="2400" i="1" dirty="0">
                <a:latin typeface="Arial" panose="020B0604020202020204" pitchFamily="34" charset="0"/>
                <a:ea typeface="Arial" panose="020B0604020202020204" pitchFamily="34" charset="0"/>
                <a:cs typeface="Times New Roman" panose="02020603050405020304" pitchFamily="18" charset="0"/>
              </a:rPr>
              <a:t>Sofía y Camilo, de cinco años, miraban con ojos chispeantes las botellas llenas de agua de color rojo que la maestra había puesto frente a sus ojos. La botella de la derecha tenía mucha agua, casi hasta arriba. La de la izquierda, muy poquita. La seño les dio un palito de madera a cada uno y los invitó a probar: “Toquen, ¿a ver cómo suenan?”. Sofía y Camilo probaron tocar varias veces. “¿Notan alguna diferencia entre los sonidos que hacen las dos botellas?”, preguntó la maestra. La botella con mucha agua, dijo Sofía muy confiada, sonaba bien gruesa. La otra, notó Camilo, hacía un sonido finito, </a:t>
            </a:r>
            <a:r>
              <a:rPr lang="es-CO" sz="2400" i="1" dirty="0" err="1">
                <a:latin typeface="Arial" panose="020B0604020202020204" pitchFamily="34" charset="0"/>
                <a:ea typeface="Arial" panose="020B0604020202020204" pitchFamily="34" charset="0"/>
                <a:cs typeface="Times New Roman" panose="02020603050405020304" pitchFamily="18" charset="0"/>
              </a:rPr>
              <a:t>finiiito</a:t>
            </a:r>
            <a:r>
              <a:rPr lang="es-CO" sz="2400" i="1" dirty="0">
                <a:latin typeface="Arial" panose="020B0604020202020204" pitchFamily="34" charset="0"/>
                <a:ea typeface="Arial" panose="020B0604020202020204" pitchFamily="34" charset="0"/>
                <a:cs typeface="Times New Roman" panose="02020603050405020304" pitchFamily="18" charset="0"/>
              </a:rPr>
              <a:t>.</a:t>
            </a:r>
            <a:endParaRPr lang="es-CO"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716929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F0B1F4-16FA-49E1-BBA1-777FCC26907B}"/>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2" descr="https://t3.ftcdn.net/jpg/03/07/61/64/240_F_307616472_VVhm9uVxYISuvxe5Ve8uRd5QWNIMtHh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9077" y="103239"/>
            <a:ext cx="2586446" cy="172429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https://t3.ftcdn.net/jpg/03/07/56/86/240_F_307568669_p7a8z0ghVOE9m0yjrM4YG7dtHji2bfW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485135"/>
            <a:ext cx="2442554" cy="13728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ángulo 1"/>
          <p:cNvSpPr/>
          <p:nvPr/>
        </p:nvSpPr>
        <p:spPr>
          <a:xfrm>
            <a:off x="1221277" y="1665920"/>
            <a:ext cx="9470571" cy="3711593"/>
          </a:xfrm>
          <a:prstGeom prst="rect">
            <a:avLst/>
          </a:prstGeom>
        </p:spPr>
        <p:txBody>
          <a:bodyPr wrap="square">
            <a:spAutoFit/>
          </a:bodyPr>
          <a:lstStyle/>
          <a:p>
            <a:pPr algn="just">
              <a:lnSpc>
                <a:spcPct val="115000"/>
              </a:lnSpc>
              <a:spcAft>
                <a:spcPts val="800"/>
              </a:spcAft>
            </a:pPr>
            <a:r>
              <a:rPr lang="es-CO" sz="2000" i="1" dirty="0">
                <a:latin typeface="Arial" panose="020B0604020202020204" pitchFamily="34" charset="0"/>
                <a:ea typeface="Arial" panose="020B0604020202020204" pitchFamily="34" charset="0"/>
                <a:cs typeface="Times New Roman" panose="02020603050405020304" pitchFamily="18" charset="0"/>
              </a:rPr>
              <a:t>La maestra los invitó a dar un paso más allá: “¿cómo podían armar una botella que produjera un sonido intermedio entre los otros dos, ni tan finito ni tan grueso?”. Y les dio para probar sus ideas varias botellas vacías mientras ella, con una jarra, iba echando agua de color rojo a cada una, hasta la altura que los chicos indicaran.</a:t>
            </a:r>
            <a:endParaRPr lang="es-CO"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es-CO" sz="2000" i="1" dirty="0">
                <a:latin typeface="Arial" panose="020B0604020202020204" pitchFamily="34" charset="0"/>
                <a:ea typeface="Arial" panose="020B0604020202020204" pitchFamily="34" charset="0"/>
                <a:cs typeface="Times New Roman" panose="02020603050405020304" pitchFamily="18" charset="0"/>
              </a:rPr>
              <a:t>Probando y probando, los alumnos fueron encontrando, con ayuda de la maestra, una regularidad: cuanta más agua tenía una botella, más grueso era el sonido que producía al tocarla (“más grave, como con voz de lobo”, repasó la seño después). Y viceversa: cuanta menos agua tenía, más agudo era el sonido producido por la botella.</a:t>
            </a:r>
            <a:endParaRPr lang="es-CO"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991676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F0B1F4-16FA-49E1-BBA1-777FCC26907B}"/>
              </a:ext>
            </a:extLst>
          </p:cNvPr>
          <p:cNvPicPr>
            <a:picLocks noChangeAspect="1"/>
          </p:cNvPicPr>
          <p:nvPr/>
        </p:nvPicPr>
        <p:blipFill>
          <a:blip r:embed="rId2"/>
          <a:stretch>
            <a:fillRect/>
          </a:stretch>
        </p:blipFill>
        <p:spPr>
          <a:xfrm>
            <a:off x="0" y="0"/>
            <a:ext cx="12192000" cy="6858000"/>
          </a:xfrm>
          <a:prstGeom prst="rect">
            <a:avLst/>
          </a:prstGeom>
        </p:spPr>
      </p:pic>
      <p:pic>
        <p:nvPicPr>
          <p:cNvPr id="7170" name="Picture 2" descr="https://t4.ftcdn.net/jpg/00/19/71/75/240_F_19717510_kP0uIwgSAiVCMhOmhfR9Zc9eAtLXiyvJ.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634" y="962630"/>
            <a:ext cx="3017520" cy="28968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ángulo 1"/>
          <p:cNvSpPr/>
          <p:nvPr/>
        </p:nvSpPr>
        <p:spPr>
          <a:xfrm>
            <a:off x="3566160" y="962630"/>
            <a:ext cx="8225245" cy="2649764"/>
          </a:xfrm>
          <a:prstGeom prst="rect">
            <a:avLst/>
          </a:prstGeom>
        </p:spPr>
        <p:txBody>
          <a:bodyPr wrap="square">
            <a:spAutoFit/>
          </a:bodyPr>
          <a:lstStyle/>
          <a:p>
            <a:pPr algn="just">
              <a:lnSpc>
                <a:spcPct val="115000"/>
              </a:lnSpc>
              <a:spcAft>
                <a:spcPts val="800"/>
              </a:spcAft>
            </a:pPr>
            <a:r>
              <a:rPr lang="es-CO" sz="2000" i="1" dirty="0">
                <a:latin typeface="Arial" panose="020B0604020202020204" pitchFamily="34" charset="0"/>
                <a:ea typeface="Arial" panose="020B0604020202020204" pitchFamily="34" charset="0"/>
                <a:cs typeface="Times New Roman" panose="02020603050405020304" pitchFamily="18" charset="0"/>
              </a:rPr>
              <a:t>Después de un rato de probar, ensayar y volver a probar, a Sofía y Camilo se les ocurrió una idea nueva, que hizo que sus ojos les brillaran aún más: “¿y si armaban un xilofón de botellas?”. Sin poder esperar, se pusieron manos a la obra. Trabajaron intensamente, con ayuda de la maestra y de otros compañeros, hasta que su xilofón estuvo listo y pudieron tocar el Cumpleaños feliz. </a:t>
            </a:r>
          </a:p>
          <a:p>
            <a:pPr algn="just">
              <a:lnSpc>
                <a:spcPct val="115000"/>
              </a:lnSpc>
              <a:spcAft>
                <a:spcPts val="800"/>
              </a:spcAft>
            </a:pPr>
            <a:r>
              <a:rPr lang="es-CO" sz="2000" i="1" dirty="0">
                <a:latin typeface="Arial" panose="020B0604020202020204" pitchFamily="34" charset="0"/>
                <a:ea typeface="Arial" panose="020B0604020202020204" pitchFamily="34" charset="0"/>
                <a:cs typeface="Times New Roman" panose="02020603050405020304" pitchFamily="18" charset="0"/>
              </a:rPr>
              <a:t>En ese momento todos los chicos aplaudieron, orgullosísimos</a:t>
            </a:r>
            <a:endParaRPr lang="es-CO"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764039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F0B1F4-16FA-49E1-BBA1-777FCC26907B}"/>
              </a:ext>
            </a:extLst>
          </p:cNvPr>
          <p:cNvPicPr>
            <a:picLocks noChangeAspect="1"/>
          </p:cNvPicPr>
          <p:nvPr/>
        </p:nvPicPr>
        <p:blipFill>
          <a:blip r:embed="rId2"/>
          <a:stretch>
            <a:fillRect/>
          </a:stretch>
        </p:blipFill>
        <p:spPr>
          <a:xfrm>
            <a:off x="0" y="0"/>
            <a:ext cx="12192000" cy="6858000"/>
          </a:xfrm>
          <a:prstGeom prst="rect">
            <a:avLst/>
          </a:prstGeom>
        </p:spPr>
      </p:pic>
      <p:sp>
        <p:nvSpPr>
          <p:cNvPr id="5" name="Rectángulo 4"/>
          <p:cNvSpPr/>
          <p:nvPr/>
        </p:nvSpPr>
        <p:spPr>
          <a:xfrm>
            <a:off x="627832" y="1425752"/>
            <a:ext cx="4489271" cy="1015663"/>
          </a:xfrm>
          <a:prstGeom prst="rect">
            <a:avLst/>
          </a:prstGeom>
        </p:spPr>
        <p:txBody>
          <a:bodyPr wrap="square">
            <a:spAutoFit/>
          </a:bodyPr>
          <a:lstStyle/>
          <a:p>
            <a:pPr algn="ctr"/>
            <a:r>
              <a:rPr lang="es-CO" sz="2000" b="1" dirty="0">
                <a:solidFill>
                  <a:schemeClr val="accent1"/>
                </a:solidFill>
              </a:rPr>
              <a:t>La de hacernos preguntas sobre cosas que no conocemos y nos resultan intrigantes</a:t>
            </a:r>
          </a:p>
        </p:txBody>
      </p:sp>
      <p:sp>
        <p:nvSpPr>
          <p:cNvPr id="6" name="Rectángulo 5"/>
          <p:cNvSpPr/>
          <p:nvPr/>
        </p:nvSpPr>
        <p:spPr>
          <a:xfrm>
            <a:off x="6644640" y="1395255"/>
            <a:ext cx="4998720" cy="707886"/>
          </a:xfrm>
          <a:prstGeom prst="rect">
            <a:avLst/>
          </a:prstGeom>
        </p:spPr>
        <p:txBody>
          <a:bodyPr wrap="square">
            <a:spAutoFit/>
          </a:bodyPr>
          <a:lstStyle/>
          <a:p>
            <a:pPr algn="ctr"/>
            <a:r>
              <a:rPr lang="es-CO" sz="2000" b="1" dirty="0">
                <a:solidFill>
                  <a:schemeClr val="accent1"/>
                </a:solidFill>
              </a:rPr>
              <a:t>La búsqueda imaginativa de posibles explicaciones </a:t>
            </a:r>
          </a:p>
        </p:txBody>
      </p:sp>
      <p:sp>
        <p:nvSpPr>
          <p:cNvPr id="7" name="Rectángulo 6"/>
          <p:cNvSpPr/>
          <p:nvPr/>
        </p:nvSpPr>
        <p:spPr>
          <a:xfrm>
            <a:off x="3048000" y="5201268"/>
            <a:ext cx="6096000" cy="707886"/>
          </a:xfrm>
          <a:prstGeom prst="rect">
            <a:avLst/>
          </a:prstGeom>
        </p:spPr>
        <p:txBody>
          <a:bodyPr>
            <a:spAutoFit/>
          </a:bodyPr>
          <a:lstStyle/>
          <a:p>
            <a:pPr algn="ctr"/>
            <a:r>
              <a:rPr lang="es-CO" sz="2000" b="1" dirty="0">
                <a:solidFill>
                  <a:schemeClr val="accent1"/>
                </a:solidFill>
              </a:rPr>
              <a:t>La planificación (también imaginativa) de maneras de responder esas preguntas que nos planteamos </a:t>
            </a:r>
          </a:p>
        </p:txBody>
      </p:sp>
      <p:sp>
        <p:nvSpPr>
          <p:cNvPr id="9" name="Título 1">
            <a:extLst>
              <a:ext uri="{FF2B5EF4-FFF2-40B4-BE49-F238E27FC236}">
                <a16:creationId xmlns:a16="http://schemas.microsoft.com/office/drawing/2014/main" id="{16EAB178-CC22-4C09-8E49-470C7F5D913D}"/>
              </a:ext>
            </a:extLst>
          </p:cNvPr>
          <p:cNvSpPr txBox="1">
            <a:spLocks/>
          </p:cNvSpPr>
          <p:nvPr/>
        </p:nvSpPr>
        <p:spPr>
          <a:xfrm>
            <a:off x="3161211" y="182976"/>
            <a:ext cx="7837714" cy="645469"/>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4000" b="1" dirty="0">
                <a:solidFill>
                  <a:srgbClr val="00548E"/>
                </a:solidFill>
                <a:latin typeface="Roboto" panose="02000000000000000000" pitchFamily="2" charset="0"/>
                <a:ea typeface="Roboto" panose="02000000000000000000" pitchFamily="2" charset="0"/>
                <a:cs typeface="Roboto" panose="02000000000000000000" pitchFamily="2" charset="0"/>
              </a:rPr>
              <a:t>Algunas capacidades del pensamiento científico</a:t>
            </a:r>
          </a:p>
        </p:txBody>
      </p:sp>
      <p:pic>
        <p:nvPicPr>
          <p:cNvPr id="11" name="Picture 2" descr="https://t4.ftcdn.net/jpg/02/28/56/27/240_F_228562733_51uhlS3jJNbalfpAC49mH8hYhtE5JiE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8724" y="2140074"/>
            <a:ext cx="4030569" cy="3061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125258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25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25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25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F0B1F4-16FA-49E1-BBA1-777FCC26907B}"/>
              </a:ext>
            </a:extLst>
          </p:cNvPr>
          <p:cNvPicPr>
            <a:picLocks noChangeAspect="1"/>
          </p:cNvPicPr>
          <p:nvPr/>
        </p:nvPicPr>
        <p:blipFill>
          <a:blip r:embed="rId2"/>
          <a:stretch>
            <a:fillRect/>
          </a:stretch>
        </p:blipFill>
        <p:spPr>
          <a:xfrm>
            <a:off x="0" y="-1"/>
            <a:ext cx="12192000" cy="6858000"/>
          </a:xfrm>
          <a:prstGeom prst="rect">
            <a:avLst/>
          </a:prstGeom>
        </p:spPr>
      </p:pic>
      <p:pic>
        <p:nvPicPr>
          <p:cNvPr id="9222" name="Picture 6" descr="https://t3.ftcdn.net/jpg/00/52/51/02/240_F_52510237_N3VlLCFlNzXtQ4X8XdRk5rjpDDz2ts96.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3722914" y="705073"/>
            <a:ext cx="4415247" cy="4859704"/>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Joan Feynman, la física de las auroras | Los Mundos de Brana"/>
          <p:cNvPicPr>
            <a:picLocks noChangeAspect="1" noChangeArrowheads="1"/>
          </p:cNvPicPr>
          <p:nvPr/>
        </p:nvPicPr>
        <p:blipFill rotWithShape="1">
          <a:blip r:embed="rId5">
            <a:extLst>
              <a:ext uri="{28A0092B-C50C-407E-A947-70E740481C1C}">
                <a14:useLocalDpi xmlns:a14="http://schemas.microsoft.com/office/drawing/2010/main" val="0"/>
              </a:ext>
            </a:extLst>
          </a:blip>
          <a:srcRect l="5240" t="3819" r="41661" b="21830"/>
          <a:stretch/>
        </p:blipFill>
        <p:spPr bwMode="auto">
          <a:xfrm>
            <a:off x="966651" y="1036293"/>
            <a:ext cx="2756263" cy="478541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220" name="Picture 4" descr="Richard Feynman on Rogers Commission : Fotografía de noticias"/>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8138161" y="1198247"/>
            <a:ext cx="2971431" cy="446150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ángulo 1"/>
          <p:cNvSpPr/>
          <p:nvPr/>
        </p:nvSpPr>
        <p:spPr>
          <a:xfrm>
            <a:off x="3900668" y="3649283"/>
            <a:ext cx="3850734" cy="1692771"/>
          </a:xfrm>
          <a:prstGeom prst="rect">
            <a:avLst/>
          </a:prstGeom>
        </p:spPr>
        <p:txBody>
          <a:bodyPr wrap="none">
            <a:spAutoFit/>
          </a:bodyPr>
          <a:lstStyle/>
          <a:p>
            <a:pPr algn="ctr"/>
            <a:r>
              <a:rPr lang="es-CO" sz="3200" b="1" dirty="0">
                <a:latin typeface="Arial" panose="020B0604020202020204" pitchFamily="34" charset="0"/>
                <a:ea typeface="Calibri" panose="020F0502020204030204" pitchFamily="34" charset="0"/>
              </a:rPr>
              <a:t>Richard </a:t>
            </a:r>
            <a:r>
              <a:rPr lang="es-CO" sz="3200" b="1" dirty="0" err="1">
                <a:latin typeface="Arial" panose="020B0604020202020204" pitchFamily="34" charset="0"/>
                <a:ea typeface="Calibri" panose="020F0502020204030204" pitchFamily="34" charset="0"/>
              </a:rPr>
              <a:t>Feynman</a:t>
            </a:r>
            <a:r>
              <a:rPr lang="es-CO" sz="3200" b="1" dirty="0">
                <a:latin typeface="Arial" panose="020B0604020202020204" pitchFamily="34" charset="0"/>
                <a:ea typeface="Calibri" panose="020F0502020204030204" pitchFamily="34" charset="0"/>
              </a:rPr>
              <a:t>, </a:t>
            </a:r>
          </a:p>
          <a:p>
            <a:pPr algn="ctr"/>
            <a:endParaRPr lang="es-CO" b="1" dirty="0">
              <a:latin typeface="Arial" panose="020B0604020202020204" pitchFamily="34" charset="0"/>
              <a:ea typeface="Calibri" panose="020F0502020204030204" pitchFamily="34" charset="0"/>
            </a:endParaRPr>
          </a:p>
          <a:p>
            <a:pPr algn="ctr"/>
            <a:r>
              <a:rPr lang="es-CO" b="1" dirty="0">
                <a:latin typeface="Arial" panose="020B0604020202020204" pitchFamily="34" charset="0"/>
                <a:ea typeface="Calibri" panose="020F0502020204030204" pitchFamily="34" charset="0"/>
              </a:rPr>
              <a:t>Premio Nobel de Física</a:t>
            </a:r>
          </a:p>
          <a:p>
            <a:pPr algn="ctr"/>
            <a:endParaRPr lang="es-CO" b="1" dirty="0">
              <a:latin typeface="Arial" panose="020B0604020202020204" pitchFamily="34" charset="0"/>
              <a:ea typeface="Calibri" panose="020F0502020204030204" pitchFamily="34" charset="0"/>
            </a:endParaRPr>
          </a:p>
          <a:p>
            <a:pPr algn="ctr"/>
            <a:r>
              <a:rPr lang="es-CO" b="1" dirty="0">
                <a:latin typeface="Arial" panose="020B0604020202020204" pitchFamily="34" charset="0"/>
                <a:ea typeface="Calibri" panose="020F0502020204030204" pitchFamily="34" charset="0"/>
              </a:rPr>
              <a:t> (1965)</a:t>
            </a:r>
            <a:endParaRPr lang="es-CO" b="1" dirty="0"/>
          </a:p>
        </p:txBody>
      </p:sp>
    </p:spTree>
    <p:extLst>
      <p:ext uri="{BB962C8B-B14F-4D97-AF65-F5344CB8AC3E}">
        <p14:creationId xmlns:p14="http://schemas.microsoft.com/office/powerpoint/2010/main" val="300718655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F0B1F4-16FA-49E1-BBA1-777FCC26907B}"/>
              </a:ext>
            </a:extLst>
          </p:cNvPr>
          <p:cNvPicPr>
            <a:picLocks noChangeAspect="1"/>
          </p:cNvPicPr>
          <p:nvPr/>
        </p:nvPicPr>
        <p:blipFill>
          <a:blip r:embed="rId2"/>
          <a:stretch>
            <a:fillRect/>
          </a:stretch>
        </p:blipFill>
        <p:spPr>
          <a:xfrm>
            <a:off x="0" y="0"/>
            <a:ext cx="12192000" cy="6858000"/>
          </a:xfrm>
          <a:prstGeom prst="rect">
            <a:avLst/>
          </a:prstGeom>
        </p:spPr>
      </p:pic>
      <p:sp>
        <p:nvSpPr>
          <p:cNvPr id="5" name="Rectángulo 4"/>
          <p:cNvSpPr/>
          <p:nvPr/>
        </p:nvSpPr>
        <p:spPr>
          <a:xfrm>
            <a:off x="510266" y="1252209"/>
            <a:ext cx="4489271" cy="646331"/>
          </a:xfrm>
          <a:prstGeom prst="rect">
            <a:avLst/>
          </a:prstGeom>
        </p:spPr>
        <p:txBody>
          <a:bodyPr wrap="square">
            <a:spAutoFit/>
          </a:bodyPr>
          <a:lstStyle/>
          <a:p>
            <a:pPr algn="ctr"/>
            <a:r>
              <a:rPr lang="es-CO" b="1" dirty="0">
                <a:solidFill>
                  <a:schemeClr val="accent1"/>
                </a:solidFill>
              </a:rPr>
              <a:t>La de hacernos preguntas sobre cosas que no conocemos y nos resultan intrigantes</a:t>
            </a:r>
            <a:endParaRPr lang="es-CO" sz="1600" b="1" dirty="0">
              <a:solidFill>
                <a:schemeClr val="accent1"/>
              </a:solidFill>
            </a:endParaRPr>
          </a:p>
        </p:txBody>
      </p:sp>
      <p:sp>
        <p:nvSpPr>
          <p:cNvPr id="6" name="Rectángulo 5"/>
          <p:cNvSpPr/>
          <p:nvPr/>
        </p:nvSpPr>
        <p:spPr>
          <a:xfrm>
            <a:off x="6692537" y="1243638"/>
            <a:ext cx="4998720" cy="369332"/>
          </a:xfrm>
          <a:prstGeom prst="rect">
            <a:avLst/>
          </a:prstGeom>
        </p:spPr>
        <p:txBody>
          <a:bodyPr wrap="square">
            <a:spAutoFit/>
          </a:bodyPr>
          <a:lstStyle/>
          <a:p>
            <a:pPr algn="ctr"/>
            <a:r>
              <a:rPr lang="es-CO" b="1" dirty="0">
                <a:solidFill>
                  <a:schemeClr val="accent1"/>
                </a:solidFill>
              </a:rPr>
              <a:t>La búsqueda imaginativa de posibles explicaciones </a:t>
            </a:r>
          </a:p>
        </p:txBody>
      </p:sp>
      <p:sp>
        <p:nvSpPr>
          <p:cNvPr id="7" name="Rectángulo 6"/>
          <p:cNvSpPr/>
          <p:nvPr/>
        </p:nvSpPr>
        <p:spPr>
          <a:xfrm>
            <a:off x="3095897" y="4554066"/>
            <a:ext cx="6096000" cy="584775"/>
          </a:xfrm>
          <a:prstGeom prst="rect">
            <a:avLst/>
          </a:prstGeom>
        </p:spPr>
        <p:txBody>
          <a:bodyPr>
            <a:spAutoFit/>
          </a:bodyPr>
          <a:lstStyle/>
          <a:p>
            <a:pPr algn="ctr"/>
            <a:r>
              <a:rPr lang="es-CO" sz="1600" b="1" dirty="0">
                <a:solidFill>
                  <a:schemeClr val="accent1"/>
                </a:solidFill>
              </a:rPr>
              <a:t>La planificación (también imaginativa) de maneras de responder esas preguntas que nos planteamos </a:t>
            </a:r>
          </a:p>
        </p:txBody>
      </p:sp>
      <p:sp>
        <p:nvSpPr>
          <p:cNvPr id="9" name="Título 1">
            <a:extLst>
              <a:ext uri="{FF2B5EF4-FFF2-40B4-BE49-F238E27FC236}">
                <a16:creationId xmlns:a16="http://schemas.microsoft.com/office/drawing/2014/main" id="{16EAB178-CC22-4C09-8E49-470C7F5D913D}"/>
              </a:ext>
            </a:extLst>
          </p:cNvPr>
          <p:cNvSpPr txBox="1">
            <a:spLocks/>
          </p:cNvSpPr>
          <p:nvPr/>
        </p:nvSpPr>
        <p:spPr>
          <a:xfrm>
            <a:off x="3161211" y="182976"/>
            <a:ext cx="7837714" cy="645469"/>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4000" b="1" dirty="0">
                <a:solidFill>
                  <a:srgbClr val="00548E"/>
                </a:solidFill>
                <a:latin typeface="Roboto" panose="02000000000000000000" pitchFamily="2" charset="0"/>
                <a:ea typeface="Roboto" panose="02000000000000000000" pitchFamily="2" charset="0"/>
                <a:cs typeface="Roboto" panose="02000000000000000000" pitchFamily="2" charset="0"/>
              </a:rPr>
              <a:t>Algunas capacidades del pensamiento científico</a:t>
            </a:r>
          </a:p>
        </p:txBody>
      </p:sp>
      <p:sp>
        <p:nvSpPr>
          <p:cNvPr id="2" name="Rectángulo 1"/>
          <p:cNvSpPr/>
          <p:nvPr/>
        </p:nvSpPr>
        <p:spPr>
          <a:xfrm>
            <a:off x="402225" y="2012896"/>
            <a:ext cx="4597312" cy="668901"/>
          </a:xfrm>
          <a:prstGeom prst="rect">
            <a:avLst/>
          </a:prstGeom>
        </p:spPr>
        <p:txBody>
          <a:bodyPr wrap="square">
            <a:spAutoFit/>
          </a:bodyPr>
          <a:lstStyle/>
          <a:p>
            <a:pPr marL="548640" marR="548640" algn="ctr">
              <a:lnSpc>
                <a:spcPct val="107000"/>
              </a:lnSpc>
              <a:spcBef>
                <a:spcPts val="1000"/>
              </a:spcBef>
              <a:spcAft>
                <a:spcPts val="800"/>
              </a:spcAft>
            </a:pPr>
            <a:r>
              <a:rPr lang="es-CO" b="1" i="1" dirty="0">
                <a:latin typeface="Comic Sans MS" panose="030F0702030302020204" pitchFamily="66" charset="0"/>
                <a:ea typeface="Calibri" panose="020F0502020204030204" pitchFamily="34" charset="0"/>
                <a:cs typeface="Times New Roman" panose="02020603050405020304" pitchFamily="18" charset="0"/>
              </a:rPr>
              <a:t>En este caso, ¿por qué el pájaro pica sus plumas?</a:t>
            </a:r>
            <a:endParaRPr lang="es-CO" i="1"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3" name="Rectángulo 2"/>
          <p:cNvSpPr/>
          <p:nvPr/>
        </p:nvSpPr>
        <p:spPr>
          <a:xfrm>
            <a:off x="6936785" y="1891344"/>
            <a:ext cx="4510224" cy="965264"/>
          </a:xfrm>
          <a:prstGeom prst="rect">
            <a:avLst/>
          </a:prstGeom>
        </p:spPr>
        <p:txBody>
          <a:bodyPr wrap="square">
            <a:spAutoFit/>
          </a:bodyPr>
          <a:lstStyle/>
          <a:p>
            <a:pPr marL="548640" marR="548640" algn="ctr">
              <a:lnSpc>
                <a:spcPct val="107000"/>
              </a:lnSpc>
              <a:spcBef>
                <a:spcPts val="1000"/>
              </a:spcBef>
              <a:spcAft>
                <a:spcPts val="800"/>
              </a:spcAft>
            </a:pPr>
            <a:r>
              <a:rPr lang="es-CO" b="1" i="1" dirty="0">
                <a:latin typeface="Comic Sans MS" panose="030F0702030302020204" pitchFamily="66" charset="0"/>
                <a:ea typeface="Calibri" panose="020F0502020204030204" pitchFamily="34" charset="0"/>
                <a:cs typeface="Times New Roman" panose="02020603050405020304" pitchFamily="18" charset="0"/>
              </a:rPr>
              <a:t>¿Tendrá que ver con que están despeinadas y que quiere peinarlas?</a:t>
            </a:r>
            <a:r>
              <a:rPr lang="es-CO" b="1" dirty="0">
                <a:latin typeface="Comic Sans MS" panose="030F0702030302020204" pitchFamily="66" charset="0"/>
                <a:ea typeface="Calibri" panose="020F0502020204030204" pitchFamily="34" charset="0"/>
                <a:cs typeface="Times New Roman" panose="02020603050405020304" pitchFamily="18" charset="0"/>
              </a:rPr>
              <a:t> </a:t>
            </a:r>
            <a:endParaRPr lang="es-CO"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8" name="Rectángulo 7"/>
          <p:cNvSpPr/>
          <p:nvPr/>
        </p:nvSpPr>
        <p:spPr>
          <a:xfrm>
            <a:off x="3095897" y="5194857"/>
            <a:ext cx="6096000" cy="646331"/>
          </a:xfrm>
          <a:prstGeom prst="rect">
            <a:avLst/>
          </a:prstGeom>
        </p:spPr>
        <p:txBody>
          <a:bodyPr>
            <a:spAutoFit/>
          </a:bodyPr>
          <a:lstStyle/>
          <a:p>
            <a:r>
              <a:rPr lang="es-CO" b="1" dirty="0">
                <a:latin typeface="Comic Sans MS" panose="030F0702030302020204" pitchFamily="66" charset="0"/>
                <a:ea typeface="Calibri" panose="020F0502020204030204" pitchFamily="34" charset="0"/>
                <a:cs typeface="Times New Roman" panose="02020603050405020304" pitchFamily="18" charset="0"/>
              </a:rPr>
              <a:t>Observando si el pájaro se rascaba más al aterrizar que cuando ya había estado caminando un buen rato</a:t>
            </a:r>
            <a:endParaRPr lang="es-CO" dirty="0"/>
          </a:p>
        </p:txBody>
      </p:sp>
      <p:pic>
        <p:nvPicPr>
          <p:cNvPr id="21508" name="Picture 4" descr="https://t4.ftcdn.net/jpg/03/07/70/49/240_F_307704999_p0vGVH4KhLasi1sI34n736JL4SqdxpL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5099" y="2222014"/>
            <a:ext cx="3286125" cy="22860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8748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25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25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F0B1F4-16FA-49E1-BBA1-777FCC26907B}"/>
              </a:ext>
            </a:extLst>
          </p:cNvPr>
          <p:cNvPicPr>
            <a:picLocks noChangeAspect="1"/>
          </p:cNvPicPr>
          <p:nvPr/>
        </p:nvPicPr>
        <p:blipFill>
          <a:blip r:embed="rId2"/>
          <a:stretch>
            <a:fillRect/>
          </a:stretch>
        </p:blipFill>
        <p:spPr>
          <a:xfrm>
            <a:off x="0" y="0"/>
            <a:ext cx="12192000" cy="6858000"/>
          </a:xfrm>
          <a:prstGeom prst="rect">
            <a:avLst/>
          </a:prstGeom>
        </p:spPr>
      </p:pic>
      <p:sp>
        <p:nvSpPr>
          <p:cNvPr id="3" name="Título 1">
            <a:extLst>
              <a:ext uri="{FF2B5EF4-FFF2-40B4-BE49-F238E27FC236}">
                <a16:creationId xmlns:a16="http://schemas.microsoft.com/office/drawing/2014/main" id="{16EAB178-CC22-4C09-8E49-470C7F5D913D}"/>
              </a:ext>
            </a:extLst>
          </p:cNvPr>
          <p:cNvSpPr txBox="1">
            <a:spLocks/>
          </p:cNvSpPr>
          <p:nvPr/>
        </p:nvSpPr>
        <p:spPr>
          <a:xfrm>
            <a:off x="2808849" y="1805710"/>
            <a:ext cx="6574302" cy="6454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4000" b="1" dirty="0">
                <a:solidFill>
                  <a:srgbClr val="00548E"/>
                </a:solidFill>
                <a:latin typeface="Roboto" panose="02000000000000000000" pitchFamily="2" charset="0"/>
                <a:ea typeface="Roboto" panose="02000000000000000000" pitchFamily="2" charset="0"/>
                <a:cs typeface="Roboto" panose="02000000000000000000" pitchFamily="2" charset="0"/>
              </a:rPr>
              <a:t>Momento para retarnos  </a:t>
            </a:r>
          </a:p>
        </p:txBody>
      </p:sp>
      <p:pic>
        <p:nvPicPr>
          <p:cNvPr id="5" name="Imagen 4" descr="Imagen que contiene ratón&#10;&#10;Descripción generada automáticamente">
            <a:extLst>
              <a:ext uri="{FF2B5EF4-FFF2-40B4-BE49-F238E27FC236}">
                <a16:creationId xmlns:a16="http://schemas.microsoft.com/office/drawing/2014/main" id="{F51E63AE-A1A5-4ECB-8BE0-4AB1137B34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4362994" y="2690574"/>
            <a:ext cx="2927417" cy="2861140"/>
          </a:xfrm>
          <a:prstGeom prst="rect">
            <a:avLst/>
          </a:prstGeom>
        </p:spPr>
      </p:pic>
    </p:spTree>
    <p:extLst>
      <p:ext uri="{BB962C8B-B14F-4D97-AF65-F5344CB8AC3E}">
        <p14:creationId xmlns:p14="http://schemas.microsoft.com/office/powerpoint/2010/main" val="252064741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F0B1F4-16FA-49E1-BBA1-777FCC26907B}"/>
              </a:ext>
            </a:extLst>
          </p:cNvPr>
          <p:cNvPicPr>
            <a:picLocks noChangeAspect="1"/>
          </p:cNvPicPr>
          <p:nvPr/>
        </p:nvPicPr>
        <p:blipFill>
          <a:blip r:embed="rId2"/>
          <a:stretch>
            <a:fillRect/>
          </a:stretch>
        </p:blipFill>
        <p:spPr>
          <a:xfrm>
            <a:off x="0" y="0"/>
            <a:ext cx="12192000" cy="6858000"/>
          </a:xfrm>
          <a:prstGeom prst="rect">
            <a:avLst/>
          </a:prstGeom>
        </p:spPr>
      </p:pic>
      <p:pic>
        <p:nvPicPr>
          <p:cNvPr id="17412" name="Picture 4" descr="https://t3.ftcdn.net/jpg/02/19/06/20/240_F_219062035_P2J6UIHkszxk8vLJReu95Zout9HG5LkL.jpg"/>
          <p:cNvPicPr>
            <a:picLocks noChangeAspect="1" noChangeArrowheads="1"/>
          </p:cNvPicPr>
          <p:nvPr/>
        </p:nvPicPr>
        <p:blipFill rotWithShape="1">
          <a:blip r:embed="rId3">
            <a:extLst>
              <a:ext uri="{28A0092B-C50C-407E-A947-70E740481C1C}">
                <a14:useLocalDpi xmlns:a14="http://schemas.microsoft.com/office/drawing/2010/main" val="0"/>
              </a:ext>
            </a:extLst>
          </a:blip>
          <a:srcRect r="78512" b="50549"/>
          <a:stretch/>
        </p:blipFill>
        <p:spPr bwMode="auto">
          <a:xfrm>
            <a:off x="6610620" y="1567544"/>
            <a:ext cx="2188389" cy="2704012"/>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3217629" y="2404375"/>
            <a:ext cx="4336867" cy="1323439"/>
          </a:xfrm>
          <a:prstGeom prst="rect">
            <a:avLst/>
          </a:prstGeom>
        </p:spPr>
        <p:txBody>
          <a:bodyPr wrap="square">
            <a:spAutoFit/>
          </a:bodyPr>
          <a:lstStyle/>
          <a:p>
            <a:pPr algn="ctr"/>
            <a:r>
              <a:rPr lang="es-CO" sz="8000" b="1" dirty="0">
                <a:ln>
                  <a:solidFill>
                    <a:srgbClr val="FF0066"/>
                  </a:solidFill>
                </a:ln>
                <a:solidFill>
                  <a:srgbClr val="CE6C8F"/>
                </a:solidFill>
                <a:latin typeface="Showcard Gothic" panose="04020904020102020604" pitchFamily="82" charset="0"/>
              </a:rPr>
              <a:t>RETO</a:t>
            </a:r>
            <a:endParaRPr lang="es-CO" sz="8000" dirty="0">
              <a:ln>
                <a:solidFill>
                  <a:srgbClr val="FF0066"/>
                </a:solidFill>
              </a:ln>
              <a:solidFill>
                <a:srgbClr val="CE6C8F"/>
              </a:solidFill>
              <a:latin typeface="Showcard Gothic" panose="04020904020102020604" pitchFamily="82" charset="0"/>
            </a:endParaRPr>
          </a:p>
        </p:txBody>
      </p:sp>
      <p:sp>
        <p:nvSpPr>
          <p:cNvPr id="2" name="Rectángulo 1"/>
          <p:cNvSpPr/>
          <p:nvPr/>
        </p:nvSpPr>
        <p:spPr>
          <a:xfrm>
            <a:off x="1624148" y="4271556"/>
            <a:ext cx="8943703" cy="882678"/>
          </a:xfrm>
          <a:prstGeom prst="rect">
            <a:avLst/>
          </a:prstGeom>
        </p:spPr>
        <p:txBody>
          <a:bodyPr wrap="square">
            <a:spAutoFit/>
          </a:bodyPr>
          <a:lstStyle/>
          <a:p>
            <a:pPr algn="ctr" fontAlgn="base">
              <a:lnSpc>
                <a:spcPct val="107000"/>
              </a:lnSpc>
              <a:spcAft>
                <a:spcPts val="0"/>
              </a:spcAft>
            </a:pPr>
            <a:r>
              <a:rPr lang="es-ES" sz="2400" b="1"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¿Recuerdan que </a:t>
            </a:r>
            <a:r>
              <a:rPr lang="es-ES" sz="2400" b="1"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Nekonec</a:t>
            </a:r>
            <a:r>
              <a:rPr lang="es-ES" sz="2400" b="1"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es un Robot que se extravió de su laboratorio?... Escuchen con atención </a:t>
            </a:r>
            <a:endParaRPr lang="es-CO" sz="2400" b="1"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7414" name="Picture 6" descr="https://t3.ftcdn.net/jpg/02/35/43/36/240_F_235433601_N8Rp5HF3UpCbrshKrTlQH5oNNzhZFypT.jpg"/>
          <p:cNvPicPr>
            <a:picLocks noChangeAspect="1" noChangeArrowheads="1"/>
          </p:cNvPicPr>
          <p:nvPr/>
        </p:nvPicPr>
        <p:blipFill rotWithShape="1">
          <a:blip r:embed="rId4">
            <a:extLst>
              <a:ext uri="{28A0092B-C50C-407E-A947-70E740481C1C}">
                <a14:useLocalDpi xmlns:a14="http://schemas.microsoft.com/office/drawing/2010/main" val="0"/>
              </a:ext>
            </a:extLst>
          </a:blip>
          <a:srcRect b="17010"/>
          <a:stretch/>
        </p:blipFill>
        <p:spPr bwMode="auto">
          <a:xfrm>
            <a:off x="115929" y="5697976"/>
            <a:ext cx="7199271" cy="114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31261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2F5827F3-1290-48F6-8777-8A9CC3310638}"/>
              </a:ext>
            </a:extLst>
          </p:cNvPr>
          <p:cNvPicPr>
            <a:picLocks noChangeAspect="1"/>
          </p:cNvPicPr>
          <p:nvPr/>
        </p:nvPicPr>
        <p:blipFill>
          <a:blip r:embed="rId2"/>
          <a:stretch>
            <a:fillRect/>
          </a:stretch>
        </p:blipFill>
        <p:spPr>
          <a:xfrm>
            <a:off x="0" y="0"/>
            <a:ext cx="12192000" cy="6858000"/>
          </a:xfrm>
          <a:prstGeom prst="rect">
            <a:avLst/>
          </a:prstGeom>
        </p:spPr>
      </p:pic>
      <p:pic>
        <p:nvPicPr>
          <p:cNvPr id="8" name="Imagen 7" descr="Imagen que contiene ratón&#10;&#10;Descripción generada automáticamente">
            <a:extLst>
              <a:ext uri="{FF2B5EF4-FFF2-40B4-BE49-F238E27FC236}">
                <a16:creationId xmlns:a16="http://schemas.microsoft.com/office/drawing/2014/main" id="{5E526E9F-924C-45EA-9A08-CCFD15AA632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625590" y="1293382"/>
            <a:ext cx="2078671" cy="1950952"/>
          </a:xfrm>
          <a:prstGeom prst="rect">
            <a:avLst/>
          </a:prstGeom>
        </p:spPr>
      </p:pic>
      <p:sp>
        <p:nvSpPr>
          <p:cNvPr id="3" name="Rectángulo 2"/>
          <p:cNvSpPr/>
          <p:nvPr/>
        </p:nvSpPr>
        <p:spPr>
          <a:xfrm>
            <a:off x="2497787" y="3368590"/>
            <a:ext cx="7520007" cy="646331"/>
          </a:xfrm>
          <a:prstGeom prst="rect">
            <a:avLst/>
          </a:prstGeom>
        </p:spPr>
        <p:txBody>
          <a:bodyPr wrap="none">
            <a:spAutoFit/>
          </a:bodyPr>
          <a:lstStyle/>
          <a:p>
            <a:r>
              <a:rPr lang="es-ES" sz="3600" b="1" dirty="0">
                <a:solidFill>
                  <a:srgbClr val="4F81BD"/>
                </a:solidFill>
                <a:latin typeface="Arial" panose="020B0604020202020204" pitchFamily="34" charset="0"/>
                <a:ea typeface="Arial" panose="020B0604020202020204" pitchFamily="34" charset="0"/>
              </a:rPr>
              <a:t>Momento para contextualizarnos </a:t>
            </a:r>
            <a:endParaRPr lang="es-CO" sz="3600" dirty="0"/>
          </a:p>
        </p:txBody>
      </p:sp>
    </p:spTree>
    <p:extLst>
      <p:ext uri="{BB962C8B-B14F-4D97-AF65-F5344CB8AC3E}">
        <p14:creationId xmlns:p14="http://schemas.microsoft.com/office/powerpoint/2010/main" val="356429093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F0B1F4-16FA-49E1-BBA1-777FCC26907B}"/>
              </a:ext>
            </a:extLst>
          </p:cNvPr>
          <p:cNvPicPr>
            <a:picLocks noChangeAspect="1"/>
          </p:cNvPicPr>
          <p:nvPr/>
        </p:nvPicPr>
        <p:blipFill>
          <a:blip r:embed="rId2"/>
          <a:stretch>
            <a:fillRect/>
          </a:stretch>
        </p:blipFill>
        <p:spPr>
          <a:xfrm>
            <a:off x="0" y="0"/>
            <a:ext cx="12192000" cy="6858000"/>
          </a:xfrm>
          <a:prstGeom prst="rect">
            <a:avLst/>
          </a:prstGeom>
        </p:spPr>
      </p:pic>
      <p:sp>
        <p:nvSpPr>
          <p:cNvPr id="2" name="Rectángulo 1"/>
          <p:cNvSpPr/>
          <p:nvPr/>
        </p:nvSpPr>
        <p:spPr>
          <a:xfrm>
            <a:off x="2852056" y="300447"/>
            <a:ext cx="8943703" cy="734368"/>
          </a:xfrm>
          <a:prstGeom prst="rect">
            <a:avLst/>
          </a:prstGeom>
        </p:spPr>
        <p:txBody>
          <a:bodyPr wrap="square">
            <a:spAutoFit/>
          </a:bodyPr>
          <a:lstStyle/>
          <a:p>
            <a:pPr algn="ctr" fontAlgn="base">
              <a:lnSpc>
                <a:spcPct val="107000"/>
              </a:lnSpc>
              <a:spcAft>
                <a:spcPts val="0"/>
              </a:spcAft>
            </a:pPr>
            <a:r>
              <a:rPr lang="es-ES" sz="2000" b="1" dirty="0">
                <a:solidFill>
                  <a:schemeClr val="accent1"/>
                </a:solidFill>
                <a:latin typeface="Arial" panose="020B0604020202020204" pitchFamily="34" charset="0"/>
                <a:ea typeface="Calibri" panose="020F0502020204030204" pitchFamily="34" charset="0"/>
                <a:cs typeface="Times New Roman" panose="02020603050405020304" pitchFamily="18" charset="0"/>
              </a:rPr>
              <a:t>Encontrémonos en </a:t>
            </a:r>
            <a:r>
              <a:rPr lang="es-ES" sz="2000" b="1" dirty="0" err="1">
                <a:solidFill>
                  <a:schemeClr val="accent1"/>
                </a:solidFill>
                <a:latin typeface="Arial" panose="020B0604020202020204" pitchFamily="34" charset="0"/>
                <a:ea typeface="Calibri" panose="020F0502020204030204" pitchFamily="34" charset="0"/>
                <a:cs typeface="Times New Roman" panose="02020603050405020304" pitchFamily="18" charset="0"/>
              </a:rPr>
              <a:t>Padlet</a:t>
            </a:r>
            <a:r>
              <a:rPr lang="es-ES" sz="2000" b="1" dirty="0">
                <a:solidFill>
                  <a:schemeClr val="accent1"/>
                </a:solidFill>
                <a:latin typeface="Arial" panose="020B0604020202020204" pitchFamily="34" charset="0"/>
                <a:ea typeface="Calibri" panose="020F0502020204030204" pitchFamily="34" charset="0"/>
                <a:cs typeface="Times New Roman" panose="02020603050405020304" pitchFamily="18" charset="0"/>
              </a:rPr>
              <a:t> para hablar de la “Contaminación en mi municipio”</a:t>
            </a:r>
            <a:endParaRPr lang="es-CO" sz="2000" b="1"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6" name="Grupo 5"/>
          <p:cNvGrpSpPr/>
          <p:nvPr/>
        </p:nvGrpSpPr>
        <p:grpSpPr>
          <a:xfrm>
            <a:off x="539796" y="1068523"/>
            <a:ext cx="11112408" cy="5477690"/>
            <a:chOff x="522514" y="627017"/>
            <a:chExt cx="11112408" cy="5477690"/>
          </a:xfrm>
        </p:grpSpPr>
        <p:pic>
          <p:nvPicPr>
            <p:cNvPr id="7" name="Imagen 6"/>
            <p:cNvPicPr>
              <a:picLocks noChangeAspect="1"/>
            </p:cNvPicPr>
            <p:nvPr/>
          </p:nvPicPr>
          <p:blipFill rotWithShape="1">
            <a:blip r:embed="rId3"/>
            <a:srcRect t="2848"/>
            <a:stretch/>
          </p:blipFill>
          <p:spPr>
            <a:xfrm>
              <a:off x="522514" y="627017"/>
              <a:ext cx="2952206" cy="5098868"/>
            </a:xfrm>
            <a:prstGeom prst="rect">
              <a:avLst/>
            </a:prstGeom>
          </p:spPr>
        </p:pic>
        <p:pic>
          <p:nvPicPr>
            <p:cNvPr id="8" name="Imagen 7"/>
            <p:cNvPicPr>
              <a:picLocks noChangeAspect="1"/>
            </p:cNvPicPr>
            <p:nvPr/>
          </p:nvPicPr>
          <p:blipFill rotWithShape="1">
            <a:blip r:embed="rId4"/>
            <a:srcRect t="3676"/>
            <a:stretch/>
          </p:blipFill>
          <p:spPr>
            <a:xfrm>
              <a:off x="3770145" y="640079"/>
              <a:ext cx="7864777" cy="4259217"/>
            </a:xfrm>
            <a:prstGeom prst="rect">
              <a:avLst/>
            </a:prstGeom>
          </p:spPr>
        </p:pic>
        <p:sp>
          <p:nvSpPr>
            <p:cNvPr id="9" name="CuadroTexto 8"/>
            <p:cNvSpPr txBox="1"/>
            <p:nvPr/>
          </p:nvSpPr>
          <p:spPr>
            <a:xfrm>
              <a:off x="918422" y="5725885"/>
              <a:ext cx="1802674" cy="378822"/>
            </a:xfrm>
            <a:prstGeom prst="rect">
              <a:avLst/>
            </a:prstGeom>
            <a:noFill/>
          </p:spPr>
          <p:txBody>
            <a:bodyPr wrap="square" rtlCol="0">
              <a:spAutoFit/>
            </a:bodyPr>
            <a:lstStyle/>
            <a:p>
              <a:r>
                <a:rPr lang="es-CO" b="1" dirty="0"/>
                <a:t>Vista en celular</a:t>
              </a:r>
            </a:p>
          </p:txBody>
        </p:sp>
        <p:sp>
          <p:nvSpPr>
            <p:cNvPr id="10" name="CuadroTexto 9"/>
            <p:cNvSpPr txBox="1"/>
            <p:nvPr/>
          </p:nvSpPr>
          <p:spPr>
            <a:xfrm>
              <a:off x="6544158" y="5133703"/>
              <a:ext cx="2351647" cy="369332"/>
            </a:xfrm>
            <a:prstGeom prst="rect">
              <a:avLst/>
            </a:prstGeom>
            <a:noFill/>
          </p:spPr>
          <p:txBody>
            <a:bodyPr wrap="square" rtlCol="0">
              <a:spAutoFit/>
            </a:bodyPr>
            <a:lstStyle/>
            <a:p>
              <a:r>
                <a:rPr lang="es-CO" b="1" dirty="0"/>
                <a:t>Vista en computador</a:t>
              </a:r>
            </a:p>
          </p:txBody>
        </p:sp>
      </p:grpSp>
    </p:spTree>
    <p:extLst>
      <p:ext uri="{BB962C8B-B14F-4D97-AF65-F5344CB8AC3E}">
        <p14:creationId xmlns:p14="http://schemas.microsoft.com/office/powerpoint/2010/main" val="14417810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E55FC8E-8DF8-4CBB-85EA-143D35862277}"/>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agen 3" descr="Imagen que contiene persona, ropa, hombre, parado&#10;&#10;Descripción generada automáticamente">
            <a:extLst>
              <a:ext uri="{FF2B5EF4-FFF2-40B4-BE49-F238E27FC236}">
                <a16:creationId xmlns:a16="http://schemas.microsoft.com/office/drawing/2014/main" id="{66B4D091-E905-465F-AEB2-AA79EFC822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122" y="1964196"/>
            <a:ext cx="1655409" cy="3772644"/>
          </a:xfrm>
          <a:prstGeom prst="rect">
            <a:avLst/>
          </a:prstGeom>
        </p:spPr>
      </p:pic>
      <p:sp>
        <p:nvSpPr>
          <p:cNvPr id="6" name="Rectángulo 5"/>
          <p:cNvSpPr/>
          <p:nvPr/>
        </p:nvSpPr>
        <p:spPr>
          <a:xfrm>
            <a:off x="2407919" y="2139824"/>
            <a:ext cx="9126584" cy="3055965"/>
          </a:xfrm>
          <a:prstGeom prst="rect">
            <a:avLst/>
          </a:prstGeom>
        </p:spPr>
        <p:txBody>
          <a:bodyPr wrap="square">
            <a:spAutoFit/>
          </a:bodyPr>
          <a:lstStyle/>
          <a:p>
            <a:pPr marL="342900" lvl="0" indent="-342900" algn="just" fontAlgn="base">
              <a:lnSpc>
                <a:spcPct val="107000"/>
              </a:lnSpc>
              <a:spcAft>
                <a:spcPts val="0"/>
              </a:spcAft>
              <a:buFont typeface="+mj-lt"/>
              <a:buAutoNum type="arabicPeriod"/>
            </a:pPr>
            <a:r>
              <a:rPr lang="es-ES" dirty="0">
                <a:latin typeface="Arial" panose="020B0604020202020204" pitchFamily="34" charset="0"/>
                <a:ea typeface="Times New Roman" panose="02020603050405020304" pitchFamily="18" charset="0"/>
                <a:cs typeface="Times New Roman" panose="02020603050405020304" pitchFamily="18" charset="0"/>
              </a:rPr>
              <a:t>¿Cuáles son los factores de contaminación en su municipio?</a:t>
            </a:r>
            <a:r>
              <a:rPr lang="es-CO" dirty="0">
                <a:latin typeface="Arial" panose="020B0604020202020204" pitchFamily="34" charset="0"/>
                <a:ea typeface="Times New Roman" panose="02020603050405020304" pitchFamily="18" charset="0"/>
                <a:cs typeface="Times New Roman" panose="02020603050405020304" pitchFamily="18"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0"/>
              </a:spcAft>
              <a:buFont typeface="+mj-lt"/>
              <a:buAutoNum type="arabicPeriod"/>
            </a:pPr>
            <a:r>
              <a:rPr lang="es-ES" dirty="0">
                <a:latin typeface="Arial" panose="020B0604020202020204" pitchFamily="34" charset="0"/>
                <a:ea typeface="Times New Roman" panose="02020603050405020304" pitchFamily="18" charset="0"/>
                <a:cs typeface="Times New Roman" panose="02020603050405020304" pitchFamily="18" charset="0"/>
              </a:rPr>
              <a:t>¿Qué soluciones se han dado?</a:t>
            </a:r>
            <a:r>
              <a:rPr lang="es-CO" dirty="0">
                <a:latin typeface="Arial" panose="020B0604020202020204" pitchFamily="34" charset="0"/>
                <a:ea typeface="Times New Roman" panose="02020603050405020304" pitchFamily="18" charset="0"/>
                <a:cs typeface="Times New Roman" panose="02020603050405020304" pitchFamily="18"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0"/>
              </a:spcAft>
              <a:buFont typeface="+mj-lt"/>
              <a:buAutoNum type="arabicPeriod"/>
            </a:pPr>
            <a:r>
              <a:rPr lang="es-ES" dirty="0">
                <a:latin typeface="Arial" panose="020B0604020202020204" pitchFamily="34" charset="0"/>
                <a:ea typeface="Times New Roman" panose="02020603050405020304" pitchFamily="18" charset="0"/>
                <a:cs typeface="Times New Roman" panose="02020603050405020304" pitchFamily="18" charset="0"/>
              </a:rPr>
              <a:t>¿Cuáles posibles soluciones son tecnológicas o basadas en ciencia?</a:t>
            </a:r>
            <a:r>
              <a:rPr lang="es-CO" dirty="0">
                <a:latin typeface="Arial" panose="020B0604020202020204" pitchFamily="34" charset="0"/>
                <a:ea typeface="Times New Roman" panose="02020603050405020304" pitchFamily="18" charset="0"/>
                <a:cs typeface="Times New Roman" panose="02020603050405020304" pitchFamily="18"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0"/>
              </a:spcAft>
              <a:buFont typeface="+mj-lt"/>
              <a:buAutoNum type="arabicPeriod"/>
            </a:pPr>
            <a:r>
              <a:rPr lang="es-ES" dirty="0">
                <a:latin typeface="Arial" panose="020B0604020202020204" pitchFamily="34" charset="0"/>
                <a:ea typeface="Times New Roman" panose="02020603050405020304" pitchFamily="18" charset="0"/>
                <a:cs typeface="Times New Roman" panose="02020603050405020304" pitchFamily="18" charset="0"/>
              </a:rPr>
              <a:t>Si dichas soluciones no han erradicado el problema ¿qué propondrían?</a:t>
            </a:r>
            <a:r>
              <a:rPr lang="es-CO" dirty="0">
                <a:latin typeface="Arial" panose="020B0604020202020204" pitchFamily="34" charset="0"/>
                <a:ea typeface="Times New Roman" panose="02020603050405020304" pitchFamily="18" charset="0"/>
                <a:cs typeface="Times New Roman" panose="02020603050405020304" pitchFamily="18"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0"/>
              </a:spcAft>
              <a:buFont typeface="+mj-lt"/>
              <a:buAutoNum type="arabicPeriod"/>
            </a:pPr>
            <a:r>
              <a:rPr lang="es-ES" dirty="0">
                <a:latin typeface="Arial" panose="020B0604020202020204" pitchFamily="34" charset="0"/>
                <a:ea typeface="Times New Roman" panose="02020603050405020304" pitchFamily="18" charset="0"/>
                <a:cs typeface="Times New Roman" panose="02020603050405020304" pitchFamily="18" charset="0"/>
              </a:rPr>
              <a:t>¿Qué considera puede pasar con el municipio si la problemática persiste o empeora? </a:t>
            </a:r>
            <a:r>
              <a:rPr lang="es-CO" dirty="0">
                <a:latin typeface="Arial" panose="020B0604020202020204" pitchFamily="34" charset="0"/>
                <a:ea typeface="Times New Roman" panose="02020603050405020304" pitchFamily="18" charset="0"/>
                <a:cs typeface="Times New Roman" panose="02020603050405020304" pitchFamily="18"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0"/>
              </a:spcAft>
              <a:buFont typeface="+mj-lt"/>
              <a:buAutoNum type="arabicPeriod"/>
            </a:pPr>
            <a:r>
              <a:rPr lang="es-ES" dirty="0">
                <a:latin typeface="Arial" panose="020B0604020202020204" pitchFamily="34" charset="0"/>
                <a:ea typeface="Times New Roman" panose="02020603050405020304" pitchFamily="18" charset="0"/>
                <a:cs typeface="Times New Roman" panose="02020603050405020304" pitchFamily="18" charset="0"/>
              </a:rPr>
              <a:t>¿Cómo afectaría a las infancias?</a:t>
            </a:r>
            <a:r>
              <a:rPr lang="es-CO" dirty="0">
                <a:latin typeface="Arial" panose="020B0604020202020204" pitchFamily="34" charset="0"/>
                <a:ea typeface="Times New Roman" panose="02020603050405020304" pitchFamily="18" charset="0"/>
                <a:cs typeface="Times New Roman" panose="02020603050405020304" pitchFamily="18"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0"/>
              </a:spcAft>
              <a:buFont typeface="+mj-lt"/>
              <a:buAutoNum type="arabicPeriod"/>
            </a:pPr>
            <a:r>
              <a:rPr lang="es-ES" dirty="0">
                <a:latin typeface="Arial" panose="020B0604020202020204" pitchFamily="34" charset="0"/>
                <a:ea typeface="Times New Roman" panose="02020603050405020304" pitchFamily="18" charset="0"/>
                <a:cs typeface="Times New Roman" panose="02020603050405020304" pitchFamily="18" charset="0"/>
              </a:rPr>
              <a:t>Desde su rol como madre comunitaria y/o agente educativo y, desde experiencia a lo largo de este proyecto en su comunidad de aprendizaje ¿considera que la </a:t>
            </a:r>
            <a:r>
              <a:rPr lang="es-ES" dirty="0" err="1">
                <a:latin typeface="Arial" panose="020B0604020202020204" pitchFamily="34" charset="0"/>
                <a:ea typeface="Times New Roman" panose="02020603050405020304" pitchFamily="18" charset="0"/>
                <a:cs typeface="Times New Roman" panose="02020603050405020304" pitchFamily="18" charset="0"/>
              </a:rPr>
              <a:t>CTeI</a:t>
            </a:r>
            <a:r>
              <a:rPr lang="es-ES" dirty="0">
                <a:latin typeface="Arial" panose="020B0604020202020204" pitchFamily="34" charset="0"/>
                <a:ea typeface="Times New Roman" panose="02020603050405020304" pitchFamily="18" charset="0"/>
                <a:cs typeface="Times New Roman" panose="02020603050405020304" pitchFamily="18" charset="0"/>
              </a:rPr>
              <a:t> puede mejorar su calidad de vida? ¿Por qué?</a:t>
            </a:r>
            <a:r>
              <a:rPr lang="es-CO" dirty="0">
                <a:latin typeface="Arial" panose="020B0604020202020204" pitchFamily="34" charset="0"/>
                <a:ea typeface="Times New Roman" panose="02020603050405020304" pitchFamily="18" charset="0"/>
                <a:cs typeface="Times New Roman" panose="02020603050405020304" pitchFamily="18"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ángulo 6"/>
          <p:cNvSpPr/>
          <p:nvPr/>
        </p:nvSpPr>
        <p:spPr>
          <a:xfrm>
            <a:off x="2081348" y="1031967"/>
            <a:ext cx="8943703" cy="750975"/>
          </a:xfrm>
          <a:prstGeom prst="rect">
            <a:avLst/>
          </a:prstGeom>
        </p:spPr>
        <p:txBody>
          <a:bodyPr wrap="square">
            <a:spAutoFit/>
          </a:bodyPr>
          <a:lstStyle/>
          <a:p>
            <a:pPr algn="ctr" fontAlgn="base">
              <a:lnSpc>
                <a:spcPct val="107000"/>
              </a:lnSpc>
              <a:spcAft>
                <a:spcPts val="0"/>
              </a:spcAft>
            </a:pPr>
            <a:r>
              <a:rPr lang="es-ES" sz="2000" b="1" dirty="0">
                <a:solidFill>
                  <a:schemeClr val="accent1"/>
                </a:solidFill>
                <a:latin typeface="Arial" panose="020B0604020202020204" pitchFamily="34" charset="0"/>
                <a:ea typeface="Calibri" panose="020F0502020204030204" pitchFamily="34" charset="0"/>
                <a:cs typeface="Times New Roman" panose="02020603050405020304" pitchFamily="18" charset="0"/>
              </a:rPr>
              <a:t>Respondamos en </a:t>
            </a:r>
            <a:r>
              <a:rPr lang="es-ES" sz="2000" b="1" dirty="0" err="1">
                <a:solidFill>
                  <a:schemeClr val="accent1"/>
                </a:solidFill>
                <a:latin typeface="Arial" panose="020B0604020202020204" pitchFamily="34" charset="0"/>
                <a:ea typeface="Calibri" panose="020F0502020204030204" pitchFamily="34" charset="0"/>
                <a:cs typeface="Times New Roman" panose="02020603050405020304" pitchFamily="18" charset="0"/>
              </a:rPr>
              <a:t>Padlet</a:t>
            </a:r>
            <a:r>
              <a:rPr lang="es-ES" sz="2000" b="1" dirty="0">
                <a:solidFill>
                  <a:schemeClr val="accent1"/>
                </a:solidFill>
                <a:latin typeface="Arial" panose="020B0604020202020204" pitchFamily="34" charset="0"/>
                <a:ea typeface="Calibri" panose="020F0502020204030204" pitchFamily="34" charset="0"/>
                <a:cs typeface="Times New Roman" panose="02020603050405020304" pitchFamily="18" charset="0"/>
              </a:rPr>
              <a:t> para hablar de la “Contaminación en mi municipio”</a:t>
            </a:r>
            <a:endParaRPr lang="es-CO" sz="2000" b="1"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102446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E55FC8E-8DF8-4CBB-85EA-143D35862277}"/>
              </a:ext>
            </a:extLst>
          </p:cNvPr>
          <p:cNvPicPr>
            <a:picLocks noChangeAspect="1"/>
          </p:cNvPicPr>
          <p:nvPr/>
        </p:nvPicPr>
        <p:blipFill>
          <a:blip r:embed="rId4"/>
          <a:stretch>
            <a:fillRect/>
          </a:stretch>
        </p:blipFill>
        <p:spPr>
          <a:xfrm>
            <a:off x="0" y="0"/>
            <a:ext cx="12192000" cy="6858000"/>
          </a:xfrm>
          <a:prstGeom prst="rect">
            <a:avLst/>
          </a:prstGeom>
        </p:spPr>
      </p:pic>
      <p:sp>
        <p:nvSpPr>
          <p:cNvPr id="8" name="Rectángulo 7"/>
          <p:cNvSpPr/>
          <p:nvPr/>
        </p:nvSpPr>
        <p:spPr>
          <a:xfrm>
            <a:off x="3409406" y="387218"/>
            <a:ext cx="7184570" cy="421654"/>
          </a:xfrm>
          <a:prstGeom prst="rect">
            <a:avLst/>
          </a:prstGeom>
        </p:spPr>
        <p:txBody>
          <a:bodyPr wrap="square">
            <a:spAutoFit/>
          </a:bodyPr>
          <a:lstStyle/>
          <a:p>
            <a:pPr algn="ctr" fontAlgn="base">
              <a:lnSpc>
                <a:spcPct val="107000"/>
              </a:lnSpc>
              <a:spcAft>
                <a:spcPts val="0"/>
              </a:spcAft>
            </a:pPr>
            <a:r>
              <a:rPr lang="es-CO" sz="2000" b="1" dirty="0">
                <a:solidFill>
                  <a:schemeClr val="accent1"/>
                </a:solidFill>
                <a:latin typeface="Arial" panose="020B0604020202020204" pitchFamily="34" charset="0"/>
                <a:ea typeface="Calibri" panose="020F0502020204030204" pitchFamily="34" charset="0"/>
                <a:cs typeface="Times New Roman" panose="02020603050405020304" pitchFamily="18" charset="0"/>
              </a:rPr>
              <a:t>¿Qué es la contaminación ambiental?</a:t>
            </a:r>
            <a:endParaRPr lang="es-CO" sz="2000" b="1"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ángulo 5"/>
          <p:cNvSpPr/>
          <p:nvPr/>
        </p:nvSpPr>
        <p:spPr>
          <a:xfrm>
            <a:off x="3981478" y="3244334"/>
            <a:ext cx="243978" cy="369332"/>
          </a:xfrm>
          <a:prstGeom prst="rect">
            <a:avLst/>
          </a:prstGeom>
        </p:spPr>
        <p:txBody>
          <a:bodyPr wrap="none">
            <a:spAutoFit/>
          </a:bodyPr>
          <a:lstStyle/>
          <a:p>
            <a:r>
              <a:rPr lang="es-CO" dirty="0">
                <a:latin typeface="Roboto" panose="02000000000000000000"/>
              </a:rPr>
              <a:t> </a:t>
            </a:r>
            <a:endParaRPr lang="es-CO" b="0" i="0" dirty="0">
              <a:effectLst/>
              <a:latin typeface="Roboto" panose="02000000000000000000"/>
            </a:endParaRPr>
          </a:p>
        </p:txBody>
      </p:sp>
      <p:pic>
        <p:nvPicPr>
          <p:cNvPr id="9" name="🆕 ¿Qué es la contaminación ambiental_ Contaminación ambiental para niños 🏽👉🏾 en resume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45050" y="909425"/>
            <a:ext cx="8301900" cy="4669818"/>
          </a:xfrm>
          <a:prstGeom prst="rect">
            <a:avLst/>
          </a:prstGeom>
        </p:spPr>
      </p:pic>
      <p:pic>
        <p:nvPicPr>
          <p:cNvPr id="10" name="Imagen 9">
            <a:extLst>
              <a:ext uri="{FF2B5EF4-FFF2-40B4-BE49-F238E27FC236}">
                <a16:creationId xmlns:a16="http://schemas.microsoft.com/office/drawing/2014/main" id="{396BFA1B-60A6-4FEA-8B6A-C65FA7E899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106" y="5110615"/>
            <a:ext cx="1686838" cy="1506134"/>
          </a:xfrm>
          <a:prstGeom prst="rect">
            <a:avLst/>
          </a:prstGeom>
        </p:spPr>
      </p:pic>
    </p:spTree>
    <p:extLst>
      <p:ext uri="{BB962C8B-B14F-4D97-AF65-F5344CB8AC3E}">
        <p14:creationId xmlns:p14="http://schemas.microsoft.com/office/powerpoint/2010/main" val="412460517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p:cTn id="7" fill="hold" display="0">
                  <p:stCondLst>
                    <p:cond delay="indefinite"/>
                  </p:stCondLst>
                </p:cTn>
                <p:tgtEl>
                  <p:spTgt spid="9"/>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E55FC8E-8DF8-4CBB-85EA-143D35862277}"/>
              </a:ext>
            </a:extLst>
          </p:cNvPr>
          <p:cNvPicPr>
            <a:picLocks noChangeAspect="1"/>
          </p:cNvPicPr>
          <p:nvPr/>
        </p:nvPicPr>
        <p:blipFill>
          <a:blip r:embed="rId4"/>
          <a:stretch>
            <a:fillRect/>
          </a:stretch>
        </p:blipFill>
        <p:spPr>
          <a:xfrm>
            <a:off x="0" y="0"/>
            <a:ext cx="12192000" cy="6858000"/>
          </a:xfrm>
          <a:prstGeom prst="rect">
            <a:avLst/>
          </a:prstGeom>
        </p:spPr>
      </p:pic>
      <p:sp>
        <p:nvSpPr>
          <p:cNvPr id="8" name="Rectángulo 7"/>
          <p:cNvSpPr/>
          <p:nvPr/>
        </p:nvSpPr>
        <p:spPr>
          <a:xfrm>
            <a:off x="1885406" y="182882"/>
            <a:ext cx="8943703" cy="405047"/>
          </a:xfrm>
          <a:prstGeom prst="rect">
            <a:avLst/>
          </a:prstGeom>
        </p:spPr>
        <p:txBody>
          <a:bodyPr wrap="square">
            <a:spAutoFit/>
          </a:bodyPr>
          <a:lstStyle/>
          <a:p>
            <a:pPr algn="ctr" fontAlgn="base">
              <a:lnSpc>
                <a:spcPct val="107000"/>
              </a:lnSpc>
              <a:spcAft>
                <a:spcPts val="0"/>
              </a:spcAft>
            </a:pPr>
            <a:r>
              <a:rPr lang="es-ES" sz="2000" b="1" dirty="0">
                <a:solidFill>
                  <a:schemeClr val="accent1"/>
                </a:solidFill>
                <a:latin typeface="Arial" panose="020B0604020202020204" pitchFamily="34" charset="0"/>
                <a:ea typeface="Calibri" panose="020F0502020204030204" pitchFamily="34" charset="0"/>
                <a:cs typeface="Times New Roman" panose="02020603050405020304" pitchFamily="18" charset="0"/>
              </a:rPr>
              <a:t>¡Conozcamos experiencias de otros lugares!</a:t>
            </a:r>
            <a:endParaRPr lang="es-CO" sz="2000" b="1"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 name="Qué aprender de... SUIZA ¿Un país SIN BASURA_">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03566" y="930320"/>
            <a:ext cx="8233953" cy="4631599"/>
          </a:xfrm>
          <a:prstGeom prst="rect">
            <a:avLst/>
          </a:prstGeom>
        </p:spPr>
      </p:pic>
      <p:pic>
        <p:nvPicPr>
          <p:cNvPr id="7" name="Imagen 9" descr="Imagen que contiene persona, mujer, raqueta, sostener&#10;&#10;Descripción generada automáticamente">
            <a:extLst>
              <a:ext uri="{FF2B5EF4-FFF2-40B4-BE49-F238E27FC236}">
                <a16:creationId xmlns:a16="http://schemas.microsoft.com/office/drawing/2014/main" id="{9FB60FF2-109F-4EDE-86E9-AEC1B8C4C978}"/>
              </a:ext>
            </a:extLst>
          </p:cNvPr>
          <p:cNvPicPr>
            <a:picLocks noChangeAspect="1"/>
          </p:cNvPicPr>
          <p:nvPr/>
        </p:nvPicPr>
        <p:blipFill>
          <a:blip r:embed="rId6"/>
          <a:stretch>
            <a:fillRect/>
          </a:stretch>
        </p:blipFill>
        <p:spPr>
          <a:xfrm flipH="1">
            <a:off x="0" y="2569691"/>
            <a:ext cx="1885406" cy="4288309"/>
          </a:xfrm>
          <a:prstGeom prst="rect">
            <a:avLst/>
          </a:prstGeom>
        </p:spPr>
      </p:pic>
    </p:spTree>
    <p:extLst>
      <p:ext uri="{BB962C8B-B14F-4D97-AF65-F5344CB8AC3E}">
        <p14:creationId xmlns:p14="http://schemas.microsoft.com/office/powerpoint/2010/main" val="199982864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E55FC8E-8DF8-4CBB-85EA-143D35862277}"/>
              </a:ext>
            </a:extLst>
          </p:cNvPr>
          <p:cNvPicPr>
            <a:picLocks noChangeAspect="1"/>
          </p:cNvPicPr>
          <p:nvPr/>
        </p:nvPicPr>
        <p:blipFill>
          <a:blip r:embed="rId2"/>
          <a:stretch>
            <a:fillRect/>
          </a:stretch>
        </p:blipFill>
        <p:spPr>
          <a:xfrm>
            <a:off x="-2" y="0"/>
            <a:ext cx="12192001" cy="6858001"/>
          </a:xfrm>
          <a:prstGeom prst="rect">
            <a:avLst/>
          </a:prstGeom>
        </p:spPr>
      </p:pic>
      <p:sp>
        <p:nvSpPr>
          <p:cNvPr id="7" name="Título 1"/>
          <p:cNvSpPr>
            <a:spLocks noGrp="1"/>
          </p:cNvSpPr>
          <p:nvPr>
            <p:ph type="title"/>
          </p:nvPr>
        </p:nvSpPr>
        <p:spPr>
          <a:xfrm>
            <a:off x="3452835" y="2191293"/>
            <a:ext cx="3339602" cy="1143000"/>
          </a:xfrm>
        </p:spPr>
        <p:txBody>
          <a:bodyPr>
            <a:normAutofit/>
          </a:bodyPr>
          <a:lstStyle/>
          <a:p>
            <a:pPr algn="ctr"/>
            <a:r>
              <a:rPr lang="es-CO" sz="6600" b="1" dirty="0">
                <a:solidFill>
                  <a:srgbClr val="7F63A5"/>
                </a:solidFill>
                <a:latin typeface="Showcard Gothic" panose="04020904020102020604" pitchFamily="82" charset="0"/>
              </a:rPr>
              <a:t>RETO </a:t>
            </a:r>
            <a:endParaRPr lang="es-CO" sz="6600" dirty="0">
              <a:solidFill>
                <a:srgbClr val="7F63A5"/>
              </a:solidFill>
              <a:latin typeface="Showcard Gothic" panose="04020904020102020604" pitchFamily="82" charset="0"/>
            </a:endParaRPr>
          </a:p>
        </p:txBody>
      </p:sp>
      <p:pic>
        <p:nvPicPr>
          <p:cNvPr id="22532" name="Picture 4" descr="https://t3.ftcdn.net/jpg/02/19/06/20/240_F_219062035_P2J6UIHkszxk8vLJReu95Zout9HG5LkL.jpg"/>
          <p:cNvPicPr>
            <a:picLocks noChangeAspect="1" noChangeArrowheads="1"/>
          </p:cNvPicPr>
          <p:nvPr/>
        </p:nvPicPr>
        <p:blipFill rotWithShape="1">
          <a:blip r:embed="rId3">
            <a:extLst>
              <a:ext uri="{28A0092B-C50C-407E-A947-70E740481C1C}">
                <a14:useLocalDpi xmlns:a14="http://schemas.microsoft.com/office/drawing/2010/main" val="0"/>
              </a:ext>
            </a:extLst>
          </a:blip>
          <a:srcRect l="21141" r="60324" b="48838"/>
          <a:stretch/>
        </p:blipFill>
        <p:spPr bwMode="auto">
          <a:xfrm>
            <a:off x="6193846" y="826383"/>
            <a:ext cx="1841863" cy="2729820"/>
          </a:xfrm>
          <a:prstGeom prst="rect">
            <a:avLst/>
          </a:prstGeom>
          <a:noFill/>
          <a:extLst>
            <a:ext uri="{909E8E84-426E-40DD-AFC4-6F175D3DCCD1}">
              <a14:hiddenFill xmlns:a14="http://schemas.microsoft.com/office/drawing/2010/main">
                <a:solidFill>
                  <a:srgbClr val="FFFFFF"/>
                </a:solidFill>
              </a14:hiddenFill>
            </a:ext>
          </a:extLst>
        </p:spPr>
      </p:pic>
      <p:sp>
        <p:nvSpPr>
          <p:cNvPr id="12" name="Rectángulo 11"/>
          <p:cNvSpPr/>
          <p:nvPr/>
        </p:nvSpPr>
        <p:spPr>
          <a:xfrm>
            <a:off x="1624148" y="4271556"/>
            <a:ext cx="8943703" cy="592726"/>
          </a:xfrm>
          <a:prstGeom prst="rect">
            <a:avLst/>
          </a:prstGeom>
        </p:spPr>
        <p:txBody>
          <a:bodyPr wrap="square">
            <a:spAutoFit/>
          </a:bodyPr>
          <a:lstStyle/>
          <a:p>
            <a:pPr algn="ctr" fontAlgn="base">
              <a:lnSpc>
                <a:spcPct val="107000"/>
              </a:lnSpc>
              <a:spcAft>
                <a:spcPts val="0"/>
              </a:spcAft>
            </a:pPr>
            <a:r>
              <a:rPr lang="es-ES" sz="3200" b="1"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¡A trabajar en equipo! </a:t>
            </a:r>
            <a:endParaRPr lang="es-CO"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867155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E55FC8E-8DF8-4CBB-85EA-143D35862277}"/>
              </a:ext>
            </a:extLst>
          </p:cNvPr>
          <p:cNvPicPr>
            <a:picLocks noChangeAspect="1"/>
          </p:cNvPicPr>
          <p:nvPr/>
        </p:nvPicPr>
        <p:blipFill>
          <a:blip r:embed="rId2"/>
          <a:stretch>
            <a:fillRect/>
          </a:stretch>
        </p:blipFill>
        <p:spPr>
          <a:xfrm>
            <a:off x="0" y="0"/>
            <a:ext cx="12192000" cy="6858000"/>
          </a:xfrm>
          <a:prstGeom prst="rect">
            <a:avLst/>
          </a:prstGeom>
        </p:spPr>
      </p:pic>
      <p:pic>
        <p:nvPicPr>
          <p:cNvPr id="6" name="Marcador de contenido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43326" y="2276494"/>
            <a:ext cx="3666031" cy="2909548"/>
          </a:xfrm>
        </p:spPr>
      </p:pic>
      <p:sp>
        <p:nvSpPr>
          <p:cNvPr id="7" name="CuadroTexto 6"/>
          <p:cNvSpPr txBox="1"/>
          <p:nvPr/>
        </p:nvSpPr>
        <p:spPr>
          <a:xfrm>
            <a:off x="3186653" y="322639"/>
            <a:ext cx="6296981" cy="1631216"/>
          </a:xfrm>
          <a:prstGeom prst="rect">
            <a:avLst/>
          </a:prstGeom>
          <a:noFill/>
        </p:spPr>
        <p:txBody>
          <a:bodyPr wrap="square" rtlCol="0">
            <a:spAutoFit/>
          </a:bodyPr>
          <a:lstStyle/>
          <a:p>
            <a:pPr algn="ctr"/>
            <a:r>
              <a:rPr lang="es-CO" sz="2000" b="1" u="sng" dirty="0">
                <a:solidFill>
                  <a:schemeClr val="accent1"/>
                </a:solidFill>
              </a:rPr>
              <a:t>Gestores</a:t>
            </a:r>
          </a:p>
          <a:p>
            <a:pPr algn="just"/>
            <a:r>
              <a:rPr lang="es-CO" sz="2000" dirty="0"/>
              <a:t>Se encargan de administrar los tiempos y recursos para llevar a buen termino la actividad. Debe escuchar al equipo  y tener en cuenta sus sugerencias, con el objetivo de llevar a un buen termino la actividad.</a:t>
            </a:r>
          </a:p>
        </p:txBody>
      </p:sp>
      <p:sp>
        <p:nvSpPr>
          <p:cNvPr id="8" name="CuadroTexto 7"/>
          <p:cNvSpPr txBox="1"/>
          <p:nvPr/>
        </p:nvSpPr>
        <p:spPr>
          <a:xfrm>
            <a:off x="329608" y="2919037"/>
            <a:ext cx="3021834" cy="1631216"/>
          </a:xfrm>
          <a:prstGeom prst="rect">
            <a:avLst/>
          </a:prstGeom>
          <a:noFill/>
        </p:spPr>
        <p:txBody>
          <a:bodyPr wrap="square" rtlCol="0">
            <a:spAutoFit/>
          </a:bodyPr>
          <a:lstStyle/>
          <a:p>
            <a:pPr algn="ctr"/>
            <a:r>
              <a:rPr lang="es-CO" sz="2000" b="1" u="sng" dirty="0">
                <a:solidFill>
                  <a:schemeClr val="accent1"/>
                </a:solidFill>
              </a:rPr>
              <a:t>Planificadores</a:t>
            </a:r>
            <a:endParaRPr lang="es-CO" sz="2000" b="1" dirty="0">
              <a:solidFill>
                <a:schemeClr val="accent1"/>
              </a:solidFill>
            </a:endParaRPr>
          </a:p>
          <a:p>
            <a:pPr algn="just"/>
            <a:r>
              <a:rPr lang="es-CO" sz="2000" dirty="0"/>
              <a:t>Se encargan de pensar en la mejor estrategia que permitirá el logro de los objetivos. Asignará tareas.</a:t>
            </a:r>
          </a:p>
        </p:txBody>
      </p:sp>
      <p:sp>
        <p:nvSpPr>
          <p:cNvPr id="9" name="CuadroTexto 8"/>
          <p:cNvSpPr txBox="1"/>
          <p:nvPr/>
        </p:nvSpPr>
        <p:spPr>
          <a:xfrm>
            <a:off x="3004542" y="4699827"/>
            <a:ext cx="5943601" cy="1631216"/>
          </a:xfrm>
          <a:prstGeom prst="rect">
            <a:avLst/>
          </a:prstGeom>
          <a:noFill/>
        </p:spPr>
        <p:txBody>
          <a:bodyPr wrap="square" rtlCol="0">
            <a:spAutoFit/>
          </a:bodyPr>
          <a:lstStyle/>
          <a:p>
            <a:pPr algn="ctr"/>
            <a:r>
              <a:rPr lang="es-CO" sz="2000" b="1" u="sng" dirty="0">
                <a:solidFill>
                  <a:schemeClr val="accent1"/>
                </a:solidFill>
              </a:rPr>
              <a:t>Mediadores</a:t>
            </a:r>
          </a:p>
          <a:p>
            <a:pPr algn="just"/>
            <a:r>
              <a:rPr lang="es-CO" sz="2000" dirty="0"/>
              <a:t>Su función es verificar que  cada instrucción se cumpla para resolver la actividad para lograrlo. Deberá evitar actuar impulsivamente y verificar  la información que le entregue al equipo.</a:t>
            </a:r>
          </a:p>
        </p:txBody>
      </p:sp>
      <p:sp>
        <p:nvSpPr>
          <p:cNvPr id="10" name="CuadroTexto 9"/>
          <p:cNvSpPr txBox="1"/>
          <p:nvPr/>
        </p:nvSpPr>
        <p:spPr>
          <a:xfrm>
            <a:off x="7665066" y="2319985"/>
            <a:ext cx="4335305" cy="2246769"/>
          </a:xfrm>
          <a:prstGeom prst="rect">
            <a:avLst/>
          </a:prstGeom>
          <a:noFill/>
        </p:spPr>
        <p:txBody>
          <a:bodyPr wrap="square" rtlCol="0">
            <a:spAutoFit/>
          </a:bodyPr>
          <a:lstStyle/>
          <a:p>
            <a:pPr algn="ctr"/>
            <a:r>
              <a:rPr lang="es-CO" sz="2000" b="1" u="sng" dirty="0">
                <a:solidFill>
                  <a:schemeClr val="accent1"/>
                </a:solidFill>
              </a:rPr>
              <a:t>Registradores</a:t>
            </a:r>
          </a:p>
          <a:p>
            <a:pPr algn="just"/>
            <a:r>
              <a:rPr lang="es-CO" sz="2000" dirty="0"/>
              <a:t>Su función es registrar los aprendizajes y las reflexiones de su equipo. Debe recolectar la información por lo cual debe estar muy atento para no perder vista ninguna información importante. Su herramienta son las instrucciones.</a:t>
            </a:r>
          </a:p>
        </p:txBody>
      </p:sp>
    </p:spTree>
    <p:extLst>
      <p:ext uri="{BB962C8B-B14F-4D97-AF65-F5344CB8AC3E}">
        <p14:creationId xmlns:p14="http://schemas.microsoft.com/office/powerpoint/2010/main" val="41193762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E55FC8E-8DF8-4CBB-85EA-143D35862277}"/>
              </a:ext>
            </a:extLst>
          </p:cNvPr>
          <p:cNvPicPr>
            <a:picLocks noChangeAspect="1"/>
          </p:cNvPicPr>
          <p:nvPr/>
        </p:nvPicPr>
        <p:blipFill>
          <a:blip r:embed="rId2"/>
          <a:stretch>
            <a:fillRect/>
          </a:stretch>
        </p:blipFill>
        <p:spPr>
          <a:xfrm>
            <a:off x="0" y="0"/>
            <a:ext cx="12192000" cy="6858000"/>
          </a:xfrm>
          <a:prstGeom prst="rect">
            <a:avLst/>
          </a:prstGeom>
        </p:spPr>
      </p:pic>
      <p:pic>
        <p:nvPicPr>
          <p:cNvPr id="28674" name="Picture 2" descr="https://t3.ftcdn.net/jpg/03/32/36/82/240_F_332368213_890ezby1TXZwzR4auZE5s3wyo5ChARl8.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714310" y="1998617"/>
            <a:ext cx="4741815" cy="34616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6897188" y="935628"/>
            <a:ext cx="4558937" cy="4389120"/>
          </a:xfrm>
        </p:spPr>
        <p:txBody>
          <a:bodyPr>
            <a:normAutofit fontScale="77500" lnSpcReduction="20000"/>
          </a:bodyPr>
          <a:lstStyle/>
          <a:p>
            <a:pPr marL="0" indent="0" algn="ctr">
              <a:buNone/>
            </a:pPr>
            <a:r>
              <a:rPr lang="es-CO" sz="4000" dirty="0">
                <a:solidFill>
                  <a:schemeClr val="accent1"/>
                </a:solidFill>
              </a:rPr>
              <a:t>¿Quién tiene estos materiales?</a:t>
            </a:r>
          </a:p>
          <a:p>
            <a:pPr marL="0" indent="0">
              <a:buNone/>
            </a:pPr>
            <a:endParaRPr lang="es-CO" sz="4000" dirty="0">
              <a:solidFill>
                <a:schemeClr val="accent1"/>
              </a:solidFill>
            </a:endParaRPr>
          </a:p>
          <a:p>
            <a:pPr>
              <a:buFont typeface="Wingdings" panose="05000000000000000000" pitchFamily="2" charset="2"/>
              <a:buChar char="Ø"/>
            </a:pPr>
            <a:r>
              <a:rPr lang="es-CO" dirty="0"/>
              <a:t>Pegamento </a:t>
            </a:r>
          </a:p>
          <a:p>
            <a:pPr>
              <a:buFont typeface="Wingdings" panose="05000000000000000000" pitchFamily="2" charset="2"/>
              <a:buChar char="Ø"/>
            </a:pPr>
            <a:r>
              <a:rPr lang="es-CO" dirty="0"/>
              <a:t>Hoja Blanca</a:t>
            </a:r>
          </a:p>
          <a:p>
            <a:pPr>
              <a:buFont typeface="Wingdings" panose="05000000000000000000" pitchFamily="2" charset="2"/>
              <a:buChar char="Ø"/>
            </a:pPr>
            <a:r>
              <a:rPr lang="es-CO" dirty="0"/>
              <a:t>Algo para recortar</a:t>
            </a:r>
          </a:p>
          <a:p>
            <a:pPr>
              <a:buFont typeface="Wingdings" panose="05000000000000000000" pitchFamily="2" charset="2"/>
              <a:buChar char="Ø"/>
            </a:pPr>
            <a:r>
              <a:rPr lang="es-CO" dirty="0"/>
              <a:t>Algo para medir</a:t>
            </a:r>
          </a:p>
          <a:p>
            <a:pPr>
              <a:buFont typeface="Wingdings" panose="05000000000000000000" pitchFamily="2" charset="2"/>
              <a:buChar char="Ø"/>
            </a:pPr>
            <a:r>
              <a:rPr lang="es-CO" dirty="0"/>
              <a:t>Palitos de madera sin filos ni astillas</a:t>
            </a:r>
          </a:p>
          <a:p>
            <a:pPr>
              <a:buFont typeface="Wingdings" panose="05000000000000000000" pitchFamily="2" charset="2"/>
              <a:buChar char="Ø"/>
            </a:pPr>
            <a:r>
              <a:rPr lang="es-CO" dirty="0"/>
              <a:t>Caja de cartón cuadrada de tamaño mediano </a:t>
            </a:r>
          </a:p>
          <a:p>
            <a:pPr>
              <a:buFont typeface="Wingdings" panose="05000000000000000000" pitchFamily="2" charset="2"/>
              <a:buChar char="Ø"/>
            </a:pPr>
            <a:r>
              <a:rPr lang="es-CO" dirty="0"/>
              <a:t>Cartón Grueso</a:t>
            </a:r>
          </a:p>
          <a:p>
            <a:pPr>
              <a:buFont typeface="Wingdings" panose="05000000000000000000" pitchFamily="2" charset="2"/>
              <a:buChar char="Ø"/>
            </a:pPr>
            <a:r>
              <a:rPr lang="es-CO" dirty="0"/>
              <a:t>Algo para pintar con colores</a:t>
            </a:r>
          </a:p>
          <a:p>
            <a:endParaRPr lang="es-CO" dirty="0"/>
          </a:p>
        </p:txBody>
      </p:sp>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4138" y="1338943"/>
            <a:ext cx="6270172" cy="3814353"/>
          </a:xfrm>
          <a:prstGeom prst="rect">
            <a:avLst/>
          </a:prstGeom>
        </p:spPr>
      </p:pic>
    </p:spTree>
    <p:extLst>
      <p:ext uri="{BB962C8B-B14F-4D97-AF65-F5344CB8AC3E}">
        <p14:creationId xmlns:p14="http://schemas.microsoft.com/office/powerpoint/2010/main" val="31205658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E55FC8E-8DF8-4CBB-85EA-143D35862277}"/>
              </a:ext>
            </a:extLst>
          </p:cNvPr>
          <p:cNvPicPr>
            <a:picLocks noChangeAspect="1"/>
          </p:cNvPicPr>
          <p:nvPr/>
        </p:nvPicPr>
        <p:blipFill>
          <a:blip r:embed="rId2"/>
          <a:stretch>
            <a:fillRect/>
          </a:stretch>
        </p:blipFill>
        <p:spPr>
          <a:xfrm>
            <a:off x="0" y="0"/>
            <a:ext cx="12192000" cy="6858000"/>
          </a:xfrm>
          <a:prstGeom prst="rect">
            <a:avLst/>
          </a:prstGeom>
        </p:spPr>
      </p:pic>
      <p:sp>
        <p:nvSpPr>
          <p:cNvPr id="3" name="Marcador de contenido 2"/>
          <p:cNvSpPr>
            <a:spLocks noGrp="1"/>
          </p:cNvSpPr>
          <p:nvPr>
            <p:ph idx="1"/>
          </p:nvPr>
        </p:nvSpPr>
        <p:spPr>
          <a:xfrm>
            <a:off x="1047194" y="1583772"/>
            <a:ext cx="8735536" cy="3931599"/>
          </a:xfrm>
        </p:spPr>
        <p:txBody>
          <a:bodyPr>
            <a:normAutofit/>
          </a:bodyPr>
          <a:lstStyle/>
          <a:p>
            <a:pPr marL="0" indent="0">
              <a:buNone/>
            </a:pPr>
            <a:endParaRPr lang="es-CO" sz="2000" dirty="0"/>
          </a:p>
          <a:p>
            <a:endParaRPr lang="es-CO" sz="2000" dirty="0"/>
          </a:p>
          <a:p>
            <a:endParaRPr lang="es-CO" sz="2000" dirty="0"/>
          </a:p>
          <a:p>
            <a:endParaRPr lang="es-CO" sz="2000" dirty="0"/>
          </a:p>
        </p:txBody>
      </p:sp>
      <p:pic>
        <p:nvPicPr>
          <p:cNvPr id="5" name="Imagen 11" descr="Imagen que contiene mujer, sostener, jugador, raqueta&#10;&#10;Descripción generada automáticamente">
            <a:extLst>
              <a:ext uri="{FF2B5EF4-FFF2-40B4-BE49-F238E27FC236}">
                <a16:creationId xmlns:a16="http://schemas.microsoft.com/office/drawing/2014/main" id="{02C65286-B4B1-4329-8971-0429D311248F}"/>
              </a:ext>
            </a:extLst>
          </p:cNvPr>
          <p:cNvPicPr>
            <a:picLocks noChangeAspect="1"/>
          </p:cNvPicPr>
          <p:nvPr/>
        </p:nvPicPr>
        <p:blipFill>
          <a:blip r:embed="rId3"/>
          <a:stretch>
            <a:fillRect/>
          </a:stretch>
        </p:blipFill>
        <p:spPr>
          <a:xfrm>
            <a:off x="9782730" y="2130496"/>
            <a:ext cx="1741851" cy="3453442"/>
          </a:xfrm>
          <a:prstGeom prst="rect">
            <a:avLst/>
          </a:prstGeom>
        </p:spPr>
      </p:pic>
      <p:sp>
        <p:nvSpPr>
          <p:cNvPr id="2" name="Rectángulo 1"/>
          <p:cNvSpPr/>
          <p:nvPr/>
        </p:nvSpPr>
        <p:spPr>
          <a:xfrm>
            <a:off x="3127110" y="575557"/>
            <a:ext cx="5937779" cy="461665"/>
          </a:xfrm>
          <a:prstGeom prst="rect">
            <a:avLst/>
          </a:prstGeom>
        </p:spPr>
        <p:txBody>
          <a:bodyPr wrap="none">
            <a:spAutoFit/>
          </a:bodyPr>
          <a:lstStyle/>
          <a:p>
            <a:r>
              <a:rPr lang="es-CO" sz="2400" b="1" dirty="0">
                <a:solidFill>
                  <a:schemeClr val="accent1"/>
                </a:solidFill>
              </a:rPr>
              <a:t>Instrucciones para el Viajero CACTI Mediador</a:t>
            </a:r>
          </a:p>
        </p:txBody>
      </p:sp>
      <p:sp>
        <p:nvSpPr>
          <p:cNvPr id="8" name="Rectángulo 7"/>
          <p:cNvSpPr/>
          <p:nvPr/>
        </p:nvSpPr>
        <p:spPr>
          <a:xfrm>
            <a:off x="653143" y="1299805"/>
            <a:ext cx="9000307" cy="4708981"/>
          </a:xfrm>
          <a:prstGeom prst="rect">
            <a:avLst/>
          </a:prstGeom>
        </p:spPr>
        <p:txBody>
          <a:bodyPr wrap="square">
            <a:spAutoFit/>
          </a:bodyPr>
          <a:lstStyle/>
          <a:p>
            <a:pPr marL="457200" indent="-457200">
              <a:buFont typeface="+mj-lt"/>
              <a:buAutoNum type="arabicPeriod"/>
            </a:pPr>
            <a:r>
              <a:rPr lang="es-CO" sz="2000" dirty="0"/>
              <a:t>A la caja de cartón se le harán un orificio en el centro de dos laterales; luego, agujerará la base y la tapa de la caja   </a:t>
            </a:r>
          </a:p>
          <a:p>
            <a:pPr marL="457200" indent="-457200">
              <a:buFont typeface="+mj-lt"/>
              <a:buAutoNum type="arabicPeriod"/>
            </a:pPr>
            <a:endParaRPr lang="es-CO" sz="2000" dirty="0"/>
          </a:p>
          <a:p>
            <a:pPr marL="457200" indent="-457200">
              <a:buFont typeface="+mj-lt"/>
              <a:buAutoNum type="arabicPeriod"/>
            </a:pPr>
            <a:r>
              <a:rPr lang="es-CO" sz="2000" dirty="0"/>
              <a:t>Hacer cortes al palito de madera para sacar 16 palitos de 3 cm de largo</a:t>
            </a:r>
          </a:p>
          <a:p>
            <a:pPr marL="457200" indent="-457200">
              <a:buFont typeface="+mj-lt"/>
              <a:buAutoNum type="arabicPeriod"/>
            </a:pPr>
            <a:endParaRPr lang="es-CO" sz="2000" dirty="0"/>
          </a:p>
          <a:p>
            <a:pPr marL="457200" indent="-457200">
              <a:buFont typeface="+mj-lt"/>
              <a:buAutoNum type="arabicPeriod"/>
            </a:pPr>
            <a:r>
              <a:rPr lang="es-CO" sz="2000" dirty="0"/>
              <a:t>Cortar 4 círculos de cartón grueso de los cuales solamente deben quedar dos resistentes</a:t>
            </a:r>
          </a:p>
          <a:p>
            <a:pPr marL="457200" indent="-457200">
              <a:buFont typeface="+mj-lt"/>
              <a:buAutoNum type="arabicPeriod"/>
            </a:pPr>
            <a:endParaRPr lang="es-CO" sz="2000" dirty="0"/>
          </a:p>
          <a:p>
            <a:pPr marL="457200" indent="-457200">
              <a:buFont typeface="+mj-lt"/>
              <a:buAutoNum type="arabicPeriod"/>
            </a:pPr>
            <a:r>
              <a:rPr lang="es-CO" sz="2000" dirty="0"/>
              <a:t>Antes de unir dos círculos para conformar uno; luego, en medio pondrán ocho los palitos de 3 cm; y repetir la operación con los otros dos círculos de cartón. Haciendo esto, obtendrán dos engranajes, que darán movimiento al </a:t>
            </a:r>
            <a:r>
              <a:rPr lang="es-CO" sz="2000" dirty="0" err="1"/>
              <a:t>Nekonec</a:t>
            </a:r>
            <a:r>
              <a:rPr lang="es-CO" sz="2000" dirty="0"/>
              <a:t> bailarín. </a:t>
            </a:r>
          </a:p>
          <a:p>
            <a:pPr marL="457200" indent="-457200">
              <a:buFont typeface="+mj-lt"/>
              <a:buAutoNum type="arabicPeriod"/>
            </a:pPr>
            <a:endParaRPr lang="es-CO" sz="2000" dirty="0"/>
          </a:p>
          <a:p>
            <a:pPr marL="457200" indent="-457200">
              <a:buFont typeface="+mj-lt"/>
              <a:buAutoNum type="arabicPeriod"/>
            </a:pPr>
            <a:r>
              <a:rPr lang="es-CO" sz="2000" dirty="0"/>
              <a:t>Con la hoja blanca se debe dibujar a </a:t>
            </a:r>
            <a:r>
              <a:rPr lang="es-CO" sz="2000" dirty="0" err="1"/>
              <a:t>Nekonec</a:t>
            </a:r>
            <a:r>
              <a:rPr lang="es-CO" sz="2000" dirty="0"/>
              <a:t> en las dos caras y colorearlo; luego recortar su silueta.</a:t>
            </a:r>
            <a:endParaRPr lang="es-CO" dirty="0"/>
          </a:p>
        </p:txBody>
      </p:sp>
    </p:spTree>
    <p:extLst>
      <p:ext uri="{BB962C8B-B14F-4D97-AF65-F5344CB8AC3E}">
        <p14:creationId xmlns:p14="http://schemas.microsoft.com/office/powerpoint/2010/main" val="242948343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a:p>
        </p:txBody>
      </p:sp>
      <p:sp>
        <p:nvSpPr>
          <p:cNvPr id="3" name="Marcador de contenido 2"/>
          <p:cNvSpPr>
            <a:spLocks noGrp="1"/>
          </p:cNvSpPr>
          <p:nvPr>
            <p:ph idx="1"/>
          </p:nvPr>
        </p:nvSpPr>
        <p:spPr/>
        <p:txBody>
          <a:bodyPr/>
          <a:lstStyle/>
          <a:p>
            <a:endParaRPr lang="es-CO"/>
          </a:p>
        </p:txBody>
      </p:sp>
      <p:pic>
        <p:nvPicPr>
          <p:cNvPr id="4" name="Imagen 3">
            <a:extLst>
              <a:ext uri="{FF2B5EF4-FFF2-40B4-BE49-F238E27FC236}">
                <a16:creationId xmlns:a16="http://schemas.microsoft.com/office/drawing/2014/main" id="{7E55FC8E-8DF8-4CBB-85EA-143D35862277}"/>
              </a:ext>
            </a:extLst>
          </p:cNvPr>
          <p:cNvPicPr>
            <a:picLocks noChangeAspect="1"/>
          </p:cNvPicPr>
          <p:nvPr/>
        </p:nvPicPr>
        <p:blipFill>
          <a:blip r:embed="rId2"/>
          <a:stretch>
            <a:fillRect/>
          </a:stretch>
        </p:blipFill>
        <p:spPr>
          <a:xfrm>
            <a:off x="0" y="0"/>
            <a:ext cx="12192000" cy="6858000"/>
          </a:xfrm>
          <a:prstGeom prst="rect">
            <a:avLst/>
          </a:prstGeom>
        </p:spPr>
      </p:pic>
      <p:pic>
        <p:nvPicPr>
          <p:cNvPr id="7" name="Imagen 6">
            <a:extLst>
              <a:ext uri="{FF2B5EF4-FFF2-40B4-BE49-F238E27FC236}">
                <a16:creationId xmlns:a16="http://schemas.microsoft.com/office/drawing/2014/main" id="{396BFA1B-60A6-4FEA-8B6A-C65FA7E899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895504" y="-59058"/>
            <a:ext cx="2048301" cy="1790725"/>
          </a:xfrm>
          <a:prstGeom prst="rect">
            <a:avLst/>
          </a:prstGeom>
        </p:spPr>
      </p:pic>
      <p:sp>
        <p:nvSpPr>
          <p:cNvPr id="8" name="Rectángulo 7"/>
          <p:cNvSpPr/>
          <p:nvPr/>
        </p:nvSpPr>
        <p:spPr>
          <a:xfrm>
            <a:off x="3309990" y="750771"/>
            <a:ext cx="5937779" cy="461665"/>
          </a:xfrm>
          <a:prstGeom prst="rect">
            <a:avLst/>
          </a:prstGeom>
        </p:spPr>
        <p:txBody>
          <a:bodyPr wrap="none">
            <a:spAutoFit/>
          </a:bodyPr>
          <a:lstStyle/>
          <a:p>
            <a:r>
              <a:rPr lang="es-CO" sz="2400" b="1" dirty="0">
                <a:solidFill>
                  <a:schemeClr val="accent1"/>
                </a:solidFill>
              </a:rPr>
              <a:t>Instrucciones para el Viajero CACTI Mediador</a:t>
            </a:r>
          </a:p>
        </p:txBody>
      </p:sp>
      <p:sp>
        <p:nvSpPr>
          <p:cNvPr id="10" name="Rectángulo 9"/>
          <p:cNvSpPr/>
          <p:nvPr/>
        </p:nvSpPr>
        <p:spPr>
          <a:xfrm>
            <a:off x="590005" y="1364849"/>
            <a:ext cx="10267405" cy="4401205"/>
          </a:xfrm>
          <a:prstGeom prst="rect">
            <a:avLst/>
          </a:prstGeom>
        </p:spPr>
        <p:txBody>
          <a:bodyPr wrap="square">
            <a:spAutoFit/>
          </a:bodyPr>
          <a:lstStyle/>
          <a:p>
            <a:pPr marL="342900" indent="-342900">
              <a:buFont typeface="+mj-lt"/>
              <a:buAutoNum type="arabicPeriod" startAt="6"/>
            </a:pPr>
            <a:r>
              <a:rPr lang="es-CO" sz="2000" dirty="0"/>
              <a:t>Cortar un cuadrado pequeño de cartón que será la base del </a:t>
            </a:r>
            <a:r>
              <a:rPr lang="es-CO" sz="2000" dirty="0" err="1"/>
              <a:t>Nekonec</a:t>
            </a:r>
            <a:r>
              <a:rPr lang="es-CO" sz="2000" dirty="0"/>
              <a:t>. En él se podrá clavar un palo que sobresaldrá de la caja, en cuya parte interna, sobre el cuadrado de cartón que se usó como base, reposará un engranaje; en la punta superior del mismo palo, irá pegado el </a:t>
            </a:r>
            <a:r>
              <a:rPr lang="es-CO" sz="2000" dirty="0" err="1"/>
              <a:t>Nekonec</a:t>
            </a:r>
            <a:r>
              <a:rPr lang="es-CO" sz="2000" dirty="0"/>
              <a:t>.</a:t>
            </a:r>
          </a:p>
          <a:p>
            <a:pPr marL="342900" indent="-342900">
              <a:buFont typeface="+mj-lt"/>
              <a:buAutoNum type="arabicPeriod" startAt="6"/>
            </a:pPr>
            <a:endParaRPr lang="es-CO" sz="2000" dirty="0"/>
          </a:p>
          <a:p>
            <a:pPr marL="342900" indent="-342900">
              <a:buFont typeface="+mj-lt"/>
              <a:buAutoNum type="arabicPeriod" startAt="6"/>
            </a:pPr>
            <a:r>
              <a:rPr lang="es-CO" sz="2000" dirty="0"/>
              <a:t>Introducir otro palito de madera por uno de los orificios laterales, y antes de que atraviese el otro lado, incrustará el otro engranaje. </a:t>
            </a:r>
          </a:p>
          <a:p>
            <a:pPr marL="342900" indent="-342900">
              <a:buFont typeface="+mj-lt"/>
              <a:buAutoNum type="arabicPeriod" startAt="6"/>
            </a:pPr>
            <a:endParaRPr lang="es-CO" sz="2000" dirty="0"/>
          </a:p>
          <a:p>
            <a:pPr marL="342900" indent="-342900">
              <a:buFont typeface="+mj-lt"/>
              <a:buAutoNum type="arabicPeriod" startAt="6"/>
            </a:pPr>
            <a:r>
              <a:rPr lang="es-CO" sz="2000" dirty="0"/>
              <a:t>Los palitos de los dos engranajes deben rozar para que, al hacer girar el palito lateral, internamente se mueva el engranaje el cual hará girar el de la base y, en consecuencia, se moverá el </a:t>
            </a:r>
            <a:r>
              <a:rPr lang="es-CO" sz="2000" dirty="0" err="1"/>
              <a:t>Nekonec</a:t>
            </a:r>
            <a:r>
              <a:rPr lang="es-CO" sz="2000" dirty="0"/>
              <a:t>.</a:t>
            </a:r>
          </a:p>
          <a:p>
            <a:pPr marL="342900" indent="-342900">
              <a:buFont typeface="+mj-lt"/>
              <a:buAutoNum type="arabicPeriod" startAt="6"/>
            </a:pPr>
            <a:endParaRPr lang="es-CO" sz="2000" dirty="0"/>
          </a:p>
          <a:p>
            <a:pPr marL="342900" indent="-342900">
              <a:buFont typeface="+mj-lt"/>
              <a:buAutoNum type="arabicPeriod" startAt="6"/>
            </a:pPr>
            <a:r>
              <a:rPr lang="es-CO" sz="2000" dirty="0"/>
              <a:t>En una punta externa del palito lateral se debe poner un palito corto para formar una T, el cual ayudará a girar el engranaje que está en el interior. </a:t>
            </a:r>
          </a:p>
        </p:txBody>
      </p:sp>
    </p:spTree>
    <p:extLst>
      <p:ext uri="{BB962C8B-B14F-4D97-AF65-F5344CB8AC3E}">
        <p14:creationId xmlns:p14="http://schemas.microsoft.com/office/powerpoint/2010/main" val="94348546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E55FC8E-8DF8-4CBB-85EA-143D35862277}"/>
              </a:ext>
            </a:extLst>
          </p:cNvPr>
          <p:cNvPicPr>
            <a:picLocks noChangeAspect="1"/>
          </p:cNvPicPr>
          <p:nvPr/>
        </p:nvPicPr>
        <p:blipFill>
          <a:blip r:embed="rId4"/>
          <a:stretch>
            <a:fillRect/>
          </a:stretch>
        </p:blipFill>
        <p:spPr>
          <a:xfrm>
            <a:off x="-24024" y="-13826"/>
            <a:ext cx="12216024" cy="6858000"/>
          </a:xfrm>
          <a:prstGeom prst="rect">
            <a:avLst/>
          </a:prstGeom>
        </p:spPr>
      </p:pic>
      <p:pic>
        <p:nvPicPr>
          <p:cNvPr id="3" name="Robot bailarín - #AprendoEnCasa – STE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03120" y="912412"/>
            <a:ext cx="8281852" cy="4658542"/>
          </a:xfrm>
          <a:prstGeom prst="rect">
            <a:avLst/>
          </a:prstGeom>
        </p:spPr>
      </p:pic>
      <p:sp>
        <p:nvSpPr>
          <p:cNvPr id="14" name="CuadroTexto 13"/>
          <p:cNvSpPr txBox="1"/>
          <p:nvPr/>
        </p:nvSpPr>
        <p:spPr>
          <a:xfrm>
            <a:off x="3136681" y="187683"/>
            <a:ext cx="6751901" cy="523220"/>
          </a:xfrm>
          <a:prstGeom prst="rect">
            <a:avLst/>
          </a:prstGeom>
          <a:noFill/>
        </p:spPr>
        <p:txBody>
          <a:bodyPr wrap="square" rtlCol="0">
            <a:spAutoFit/>
          </a:bodyPr>
          <a:lstStyle/>
          <a:p>
            <a:pPr algn="ctr"/>
            <a:r>
              <a:rPr lang="es-CO" sz="2800" b="1" dirty="0">
                <a:solidFill>
                  <a:schemeClr val="accent1"/>
                </a:solidFill>
              </a:rPr>
              <a:t>He aquí, la ejecución de las instrucciones</a:t>
            </a:r>
            <a:endParaRPr lang="es-CO" sz="2800" dirty="0">
              <a:solidFill>
                <a:schemeClr val="accent1"/>
              </a:solidFill>
            </a:endParaRPr>
          </a:p>
        </p:txBody>
      </p:sp>
    </p:spTree>
    <p:extLst>
      <p:ext uri="{BB962C8B-B14F-4D97-AF65-F5344CB8AC3E}">
        <p14:creationId xmlns:p14="http://schemas.microsoft.com/office/powerpoint/2010/main" val="414305238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1FBE52B-72C0-4851-B468-413505B28648}"/>
              </a:ext>
            </a:extLst>
          </p:cNvPr>
          <p:cNvSpPr>
            <a:spLocks noGrp="1"/>
          </p:cNvSpPr>
          <p:nvPr>
            <p:ph type="ctrTitle"/>
          </p:nvPr>
        </p:nvSpPr>
        <p:spPr>
          <a:xfrm>
            <a:off x="3780443" y="148250"/>
            <a:ext cx="7745090" cy="645469"/>
          </a:xfrm>
        </p:spPr>
        <p:txBody>
          <a:bodyPr>
            <a:normAutofit/>
          </a:bodyPr>
          <a:lstStyle/>
          <a:p>
            <a:pPr algn="r"/>
            <a:r>
              <a:rPr lang="es-ES" sz="2800" b="1" dirty="0">
                <a:solidFill>
                  <a:srgbClr val="00548E"/>
                </a:solidFill>
                <a:latin typeface="Roboto" panose="02000000000000000000" pitchFamily="2" charset="0"/>
                <a:ea typeface="Roboto" panose="02000000000000000000" pitchFamily="2" charset="0"/>
                <a:cs typeface="Roboto" panose="02000000000000000000" pitchFamily="2" charset="0"/>
              </a:rPr>
              <a:t>Recordemos lo vivido en Módulo 1</a:t>
            </a:r>
          </a:p>
        </p:txBody>
      </p:sp>
      <p:sp>
        <p:nvSpPr>
          <p:cNvPr id="5" name="Título 1">
            <a:extLst>
              <a:ext uri="{FF2B5EF4-FFF2-40B4-BE49-F238E27FC236}">
                <a16:creationId xmlns:a16="http://schemas.microsoft.com/office/drawing/2014/main" id="{00D8AF0A-EC88-4D63-8231-91F79C092B9B}"/>
              </a:ext>
            </a:extLst>
          </p:cNvPr>
          <p:cNvSpPr txBox="1">
            <a:spLocks/>
          </p:cNvSpPr>
          <p:nvPr/>
        </p:nvSpPr>
        <p:spPr>
          <a:xfrm>
            <a:off x="435035" y="1014786"/>
            <a:ext cx="7745090" cy="52338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CO" sz="2400" b="1" dirty="0">
                <a:solidFill>
                  <a:srgbClr val="0084C0"/>
                </a:solidFill>
                <a:latin typeface="Roboto" panose="02000000000000000000" pitchFamily="2" charset="0"/>
                <a:ea typeface="Roboto" panose="02000000000000000000" pitchFamily="2" charset="0"/>
                <a:cs typeface="Roboto" panose="02000000000000000000" pitchFamily="2" charset="0"/>
              </a:rPr>
              <a:t>Los cuatro talleres fueron….</a:t>
            </a:r>
            <a:r>
              <a:rPr lang="es-ES" sz="2400" b="1" dirty="0">
                <a:solidFill>
                  <a:srgbClr val="0084C0"/>
                </a:solidFill>
                <a:latin typeface="Roboto" panose="02000000000000000000" pitchFamily="2" charset="0"/>
                <a:ea typeface="Roboto" panose="02000000000000000000" pitchFamily="2" charset="0"/>
                <a:cs typeface="Roboto" panose="02000000000000000000" pitchFamily="2" charset="0"/>
              </a:rPr>
              <a:t> </a:t>
            </a:r>
          </a:p>
        </p:txBody>
      </p:sp>
      <p:pic>
        <p:nvPicPr>
          <p:cNvPr id="7" name="Imagen 6" descr="Imagen que contiene ratón&#10;&#10;Descripción generada automáticamente">
            <a:extLst>
              <a:ext uri="{FF2B5EF4-FFF2-40B4-BE49-F238E27FC236}">
                <a16:creationId xmlns:a16="http://schemas.microsoft.com/office/drawing/2014/main" id="{5CC4BD7B-B8DE-4CD7-BD16-5DBFAA4D913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83340" y="2292796"/>
            <a:ext cx="2280637" cy="2140509"/>
          </a:xfrm>
          <a:prstGeom prst="rect">
            <a:avLst/>
          </a:prstGeom>
        </p:spPr>
      </p:pic>
      <p:sp>
        <p:nvSpPr>
          <p:cNvPr id="8" name="Llamada de nube 7"/>
          <p:cNvSpPr/>
          <p:nvPr/>
        </p:nvSpPr>
        <p:spPr>
          <a:xfrm rot="384453">
            <a:off x="4145526" y="4172377"/>
            <a:ext cx="836847" cy="801240"/>
          </a:xfrm>
          <a:prstGeom prst="cloudCallout">
            <a:avLst>
              <a:gd name="adj1" fmla="val -85963"/>
              <a:gd name="adj2" fmla="val 6961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a:p>
        </p:txBody>
      </p:sp>
      <p:pic>
        <p:nvPicPr>
          <p:cNvPr id="10" name="Imagen 9" descr="Imagen que contiene ratón&#10;&#10;Descripción generada automáticamente">
            <a:extLst>
              <a:ext uri="{FF2B5EF4-FFF2-40B4-BE49-F238E27FC236}">
                <a16:creationId xmlns:a16="http://schemas.microsoft.com/office/drawing/2014/main" id="{5CC4BD7B-B8DE-4CD7-BD16-5DBFAA4D9135}"/>
              </a:ext>
            </a:extLst>
          </p:cNvPr>
          <p:cNvPicPr>
            <a:picLocks noChangeAspect="1"/>
          </p:cNvPicPr>
          <p:nvPr/>
        </p:nvPicPr>
        <p:blipFill>
          <a:blip r:embed="rId4" cstate="hq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01030" y="3714161"/>
            <a:ext cx="1830854" cy="1718362"/>
          </a:xfrm>
          <a:prstGeom prst="rect">
            <a:avLst/>
          </a:prstGeom>
        </p:spPr>
      </p:pic>
      <p:pic>
        <p:nvPicPr>
          <p:cNvPr id="11" name="Imagen 10" descr="Imagen que contiene ratón&#10;&#10;Descripción generada automáticamente">
            <a:extLst>
              <a:ext uri="{FF2B5EF4-FFF2-40B4-BE49-F238E27FC236}">
                <a16:creationId xmlns:a16="http://schemas.microsoft.com/office/drawing/2014/main" id="{5CC4BD7B-B8DE-4CD7-BD16-5DBFAA4D9135}"/>
              </a:ext>
            </a:extLst>
          </p:cNvPr>
          <p:cNvPicPr>
            <a:picLocks noChangeAspect="1"/>
          </p:cNvPicPr>
          <p:nvPr/>
        </p:nvPicPr>
        <p:blipFill>
          <a:blip r:embed="rId5" cstate="hqprint">
            <a:lum bright="70000" contrast="-70000"/>
            <a:extLst>
              <a:ext uri="{28A0092B-C50C-407E-A947-70E740481C1C}">
                <a14:useLocalDpi xmlns:a14="http://schemas.microsoft.com/office/drawing/2010/main" val="0"/>
              </a:ext>
            </a:extLst>
          </a:blip>
          <a:stretch>
            <a:fillRect/>
          </a:stretch>
        </p:blipFill>
        <p:spPr>
          <a:xfrm>
            <a:off x="3275322" y="5017810"/>
            <a:ext cx="1385246" cy="1300133"/>
          </a:xfrm>
          <a:prstGeom prst="rect">
            <a:avLst/>
          </a:prstGeom>
        </p:spPr>
      </p:pic>
      <p:sp>
        <p:nvSpPr>
          <p:cNvPr id="12" name="Llamada de nube 11"/>
          <p:cNvSpPr/>
          <p:nvPr/>
        </p:nvSpPr>
        <p:spPr>
          <a:xfrm rot="384453">
            <a:off x="3059996" y="3070252"/>
            <a:ext cx="1090703" cy="816420"/>
          </a:xfrm>
          <a:prstGeom prst="cloudCallout">
            <a:avLst>
              <a:gd name="adj1" fmla="val -85963"/>
              <a:gd name="adj2" fmla="val 6961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a:p>
        </p:txBody>
      </p:sp>
      <p:sp>
        <p:nvSpPr>
          <p:cNvPr id="13" name="Llamada de nube 12"/>
          <p:cNvSpPr/>
          <p:nvPr/>
        </p:nvSpPr>
        <p:spPr>
          <a:xfrm rot="384453">
            <a:off x="2212876" y="1556341"/>
            <a:ext cx="1505750" cy="1192102"/>
          </a:xfrm>
          <a:prstGeom prst="cloudCallout">
            <a:avLst>
              <a:gd name="adj1" fmla="val -91260"/>
              <a:gd name="adj2" fmla="val 3948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a:p>
        </p:txBody>
      </p:sp>
      <p:sp>
        <p:nvSpPr>
          <p:cNvPr id="14" name="Rectángulo 13"/>
          <p:cNvSpPr/>
          <p:nvPr/>
        </p:nvSpPr>
        <p:spPr>
          <a:xfrm rot="21058575">
            <a:off x="4694434" y="1487196"/>
            <a:ext cx="6096000" cy="912879"/>
          </a:xfrm>
          <a:prstGeom prst="rect">
            <a:avLst/>
          </a:prstGeom>
        </p:spPr>
        <p:txBody>
          <a:bodyPr>
            <a:spAutoFit/>
          </a:bodyPr>
          <a:lstStyle/>
          <a:p>
            <a:pPr algn="ctr">
              <a:lnSpc>
                <a:spcPct val="115000"/>
              </a:lnSpc>
              <a:spcAft>
                <a:spcPts val="800"/>
              </a:spcAft>
            </a:pPr>
            <a:r>
              <a:rPr lang="es-ES" sz="2400" dirty="0">
                <a:latin typeface="Comic Sans MS" panose="030F0702030302020204" pitchFamily="66" charset="0"/>
                <a:ea typeface="Arial" panose="020B0604020202020204" pitchFamily="34" charset="0"/>
                <a:cs typeface="Times New Roman" panose="02020603050405020304" pitchFamily="18" charset="0"/>
              </a:rPr>
              <a:t>¿Alguien le puede recordar a </a:t>
            </a:r>
            <a:r>
              <a:rPr lang="es-ES" sz="2400" dirty="0" err="1">
                <a:latin typeface="Comic Sans MS" panose="030F0702030302020204" pitchFamily="66" charset="0"/>
                <a:ea typeface="Arial" panose="020B0604020202020204" pitchFamily="34" charset="0"/>
                <a:cs typeface="Times New Roman" panose="02020603050405020304" pitchFamily="18" charset="0"/>
              </a:rPr>
              <a:t>Nekonec</a:t>
            </a:r>
            <a:r>
              <a:rPr lang="es-ES" sz="2400" dirty="0">
                <a:latin typeface="Comic Sans MS" panose="030F0702030302020204" pitchFamily="66" charset="0"/>
                <a:ea typeface="Arial" panose="020B0604020202020204" pitchFamily="34" charset="0"/>
                <a:cs typeface="Times New Roman" panose="02020603050405020304" pitchFamily="18" charset="0"/>
              </a:rPr>
              <a:t> cuáles son? </a:t>
            </a:r>
            <a:endParaRPr lang="es-CO" sz="24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15" name="Rectángulo 14"/>
          <p:cNvSpPr/>
          <p:nvPr/>
        </p:nvSpPr>
        <p:spPr>
          <a:xfrm rot="880865">
            <a:off x="7244620" y="3309964"/>
            <a:ext cx="3783381" cy="517065"/>
          </a:xfrm>
          <a:prstGeom prst="rect">
            <a:avLst/>
          </a:prstGeom>
        </p:spPr>
        <p:txBody>
          <a:bodyPr wrap="square">
            <a:spAutoFit/>
          </a:bodyPr>
          <a:lstStyle/>
          <a:p>
            <a:pPr algn="just">
              <a:lnSpc>
                <a:spcPct val="115000"/>
              </a:lnSpc>
              <a:spcAft>
                <a:spcPts val="800"/>
              </a:spcAft>
            </a:pPr>
            <a:r>
              <a:rPr lang="es-ES" sz="2400" dirty="0">
                <a:latin typeface="Comic Sans MS" panose="030F0702030302020204" pitchFamily="66" charset="0"/>
                <a:ea typeface="Arial" panose="020B0604020202020204" pitchFamily="34" charset="0"/>
                <a:cs typeface="Times New Roman" panose="02020603050405020304" pitchFamily="18" charset="0"/>
              </a:rPr>
              <a:t>¿De qué trató cada uno? </a:t>
            </a:r>
            <a:endParaRPr lang="es-CO" sz="24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16" name="Rectángulo 15"/>
          <p:cNvSpPr/>
          <p:nvPr/>
        </p:nvSpPr>
        <p:spPr>
          <a:xfrm>
            <a:off x="5372155" y="4433305"/>
            <a:ext cx="5002087" cy="914481"/>
          </a:xfrm>
          <a:prstGeom prst="rect">
            <a:avLst/>
          </a:prstGeom>
        </p:spPr>
        <p:txBody>
          <a:bodyPr wrap="square">
            <a:spAutoFit/>
          </a:bodyPr>
          <a:lstStyle/>
          <a:p>
            <a:pPr algn="ctr">
              <a:lnSpc>
                <a:spcPct val="115000"/>
              </a:lnSpc>
              <a:spcAft>
                <a:spcPts val="800"/>
              </a:spcAft>
            </a:pPr>
            <a:r>
              <a:rPr lang="es-ES" sz="2400" dirty="0">
                <a:latin typeface="Arial" panose="020B0604020202020204" pitchFamily="34" charset="0"/>
                <a:ea typeface="Arial" panose="020B0604020202020204" pitchFamily="34" charset="0"/>
                <a:cs typeface="Times New Roman" panose="02020603050405020304" pitchFamily="18" charset="0"/>
              </a:rPr>
              <a:t>¿Cuál es el aprendizaje que más recuerdan?</a:t>
            </a:r>
            <a:endParaRPr lang="es-CO" sz="2400" dirty="0">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98176053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E55FC8E-8DF8-4CBB-85EA-143D35862277}"/>
              </a:ext>
            </a:extLst>
          </p:cNvPr>
          <p:cNvPicPr>
            <a:picLocks noChangeAspect="1"/>
          </p:cNvPicPr>
          <p:nvPr/>
        </p:nvPicPr>
        <p:blipFill>
          <a:blip r:embed="rId2"/>
          <a:stretch>
            <a:fillRect/>
          </a:stretch>
        </p:blipFill>
        <p:spPr>
          <a:xfrm>
            <a:off x="0" y="0"/>
            <a:ext cx="12192000" cy="6858000"/>
          </a:xfrm>
          <a:prstGeom prst="rect">
            <a:avLst/>
          </a:prstGeom>
        </p:spPr>
      </p:pic>
      <p:pic>
        <p:nvPicPr>
          <p:cNvPr id="6" name="Marcador de contenido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188136" y="1887086"/>
            <a:ext cx="5554472" cy="30838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CuadroTexto 11"/>
          <p:cNvSpPr txBox="1"/>
          <p:nvPr/>
        </p:nvSpPr>
        <p:spPr>
          <a:xfrm>
            <a:off x="3006053" y="836528"/>
            <a:ext cx="6179894" cy="523220"/>
          </a:xfrm>
          <a:prstGeom prst="rect">
            <a:avLst/>
          </a:prstGeom>
          <a:noFill/>
        </p:spPr>
        <p:txBody>
          <a:bodyPr wrap="square" rtlCol="0">
            <a:spAutoFit/>
          </a:bodyPr>
          <a:lstStyle/>
          <a:p>
            <a:pPr algn="ctr"/>
            <a:r>
              <a:rPr lang="es-CO" sz="2800" b="1" dirty="0">
                <a:solidFill>
                  <a:schemeClr val="accent1"/>
                </a:solidFill>
              </a:rPr>
              <a:t>Ahora, ¡disfruta tu </a:t>
            </a:r>
            <a:r>
              <a:rPr lang="es-CO" sz="2800" b="1" dirty="0" err="1">
                <a:solidFill>
                  <a:schemeClr val="accent1"/>
                </a:solidFill>
              </a:rPr>
              <a:t>Nekonec</a:t>
            </a:r>
            <a:r>
              <a:rPr lang="es-CO" sz="2800" b="1" dirty="0">
                <a:solidFill>
                  <a:schemeClr val="accent1"/>
                </a:solidFill>
              </a:rPr>
              <a:t> bailarín!</a:t>
            </a:r>
            <a:endParaRPr lang="es-CO" sz="2800" dirty="0">
              <a:solidFill>
                <a:schemeClr val="accent1"/>
              </a:solidFill>
            </a:endParaRPr>
          </a:p>
        </p:txBody>
      </p:sp>
    </p:spTree>
    <p:extLst>
      <p:ext uri="{BB962C8B-B14F-4D97-AF65-F5344CB8AC3E}">
        <p14:creationId xmlns:p14="http://schemas.microsoft.com/office/powerpoint/2010/main" val="335432332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E55FC8E-8DF8-4CBB-85EA-143D35862277}"/>
              </a:ext>
            </a:extLst>
          </p:cNvPr>
          <p:cNvPicPr>
            <a:picLocks noChangeAspect="1"/>
          </p:cNvPicPr>
          <p:nvPr/>
        </p:nvPicPr>
        <p:blipFill>
          <a:blip r:embed="rId2"/>
          <a:stretch>
            <a:fillRect/>
          </a:stretch>
        </p:blipFill>
        <p:spPr>
          <a:xfrm>
            <a:off x="-1" y="-1"/>
            <a:ext cx="12192001" cy="6858001"/>
          </a:xfrm>
          <a:prstGeom prst="rect">
            <a:avLst/>
          </a:prstGeom>
        </p:spPr>
      </p:pic>
      <p:sp>
        <p:nvSpPr>
          <p:cNvPr id="9" name="Título 1">
            <a:extLst>
              <a:ext uri="{FF2B5EF4-FFF2-40B4-BE49-F238E27FC236}">
                <a16:creationId xmlns:a16="http://schemas.microsoft.com/office/drawing/2014/main" id="{16EAB178-CC22-4C09-8E49-470C7F5D913D}"/>
              </a:ext>
            </a:extLst>
          </p:cNvPr>
          <p:cNvSpPr txBox="1">
            <a:spLocks/>
          </p:cNvSpPr>
          <p:nvPr/>
        </p:nvSpPr>
        <p:spPr>
          <a:xfrm>
            <a:off x="1620128" y="2354468"/>
            <a:ext cx="6574302" cy="645469"/>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4000" b="1" dirty="0">
                <a:solidFill>
                  <a:srgbClr val="00548E"/>
                </a:solidFill>
                <a:latin typeface="Roboto" panose="02000000000000000000" pitchFamily="2" charset="0"/>
                <a:ea typeface="Roboto" panose="02000000000000000000" pitchFamily="2" charset="0"/>
                <a:cs typeface="Roboto" panose="02000000000000000000" pitchFamily="2" charset="0"/>
              </a:rPr>
              <a:t>Momento para construir juntos  </a:t>
            </a:r>
          </a:p>
        </p:txBody>
      </p:sp>
      <p:pic>
        <p:nvPicPr>
          <p:cNvPr id="10" name="Imagen 9" descr="Imagen que contiene persona, ropa, hombre, parado&#10;&#10;Descripción generada automáticamente">
            <a:extLst>
              <a:ext uri="{FF2B5EF4-FFF2-40B4-BE49-F238E27FC236}">
                <a16:creationId xmlns:a16="http://schemas.microsoft.com/office/drawing/2014/main" id="{66B4D091-E905-465F-AEB2-AA79EFC822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6934" y="2354468"/>
            <a:ext cx="1655409" cy="3772644"/>
          </a:xfrm>
          <a:prstGeom prst="rect">
            <a:avLst/>
          </a:prstGeom>
        </p:spPr>
      </p:pic>
    </p:spTree>
    <p:extLst>
      <p:ext uri="{BB962C8B-B14F-4D97-AF65-F5344CB8AC3E}">
        <p14:creationId xmlns:p14="http://schemas.microsoft.com/office/powerpoint/2010/main" val="420424060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F0B1F4-16FA-49E1-BBA1-777FCC26907B}"/>
              </a:ext>
            </a:extLst>
          </p:cNvPr>
          <p:cNvPicPr>
            <a:picLocks noChangeAspect="1"/>
          </p:cNvPicPr>
          <p:nvPr/>
        </p:nvPicPr>
        <p:blipFill>
          <a:blip r:embed="rId2"/>
          <a:stretch>
            <a:fillRect/>
          </a:stretch>
        </p:blipFill>
        <p:spPr>
          <a:xfrm>
            <a:off x="0" y="0"/>
            <a:ext cx="12192000" cy="6858000"/>
          </a:xfrm>
          <a:prstGeom prst="rect">
            <a:avLst/>
          </a:prstGeom>
        </p:spPr>
      </p:pic>
      <p:pic>
        <p:nvPicPr>
          <p:cNvPr id="16392" name="Picture 8" descr="https://t4.ftcdn.net/jpg/02/50/41/31/240_F_250413161_SMWaEFL5Rdq71HC5m5gD4MuD8AibvIqE.jpg"/>
          <p:cNvPicPr>
            <a:picLocks noChangeAspect="1" noChangeArrowheads="1"/>
          </p:cNvPicPr>
          <p:nvPr/>
        </p:nvPicPr>
        <p:blipFill rotWithShape="1">
          <a:blip r:embed="rId3">
            <a:extLst>
              <a:ext uri="{28A0092B-C50C-407E-A947-70E740481C1C}">
                <a14:useLocalDpi xmlns:a14="http://schemas.microsoft.com/office/drawing/2010/main" val="0"/>
              </a:ext>
            </a:extLst>
          </a:blip>
          <a:srcRect t="6874"/>
          <a:stretch/>
        </p:blipFill>
        <p:spPr bwMode="auto">
          <a:xfrm>
            <a:off x="3135631" y="-5869"/>
            <a:ext cx="5398941" cy="1470637"/>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4129" y="2241219"/>
            <a:ext cx="2481943" cy="4600100"/>
          </a:xfrm>
          <a:prstGeom prst="rect">
            <a:avLst/>
          </a:prstGeom>
          <a:ln>
            <a:noFill/>
          </a:ln>
          <a:effectLst>
            <a:softEdge rad="112500"/>
          </a:effectLst>
        </p:spPr>
      </p:pic>
      <p:sp>
        <p:nvSpPr>
          <p:cNvPr id="14" name="Título 1">
            <a:extLst>
              <a:ext uri="{FF2B5EF4-FFF2-40B4-BE49-F238E27FC236}">
                <a16:creationId xmlns:a16="http://schemas.microsoft.com/office/drawing/2014/main" id="{16EAB178-CC22-4C09-8E49-470C7F5D913D}"/>
              </a:ext>
            </a:extLst>
          </p:cNvPr>
          <p:cNvSpPr txBox="1">
            <a:spLocks/>
          </p:cNvSpPr>
          <p:nvPr/>
        </p:nvSpPr>
        <p:spPr>
          <a:xfrm>
            <a:off x="8534572" y="48201"/>
            <a:ext cx="3570179" cy="6454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200" b="1" dirty="0">
                <a:solidFill>
                  <a:schemeClr val="accent1"/>
                </a:solidFill>
                <a:latin typeface="Roboto" panose="02000000000000000000" pitchFamily="2" charset="0"/>
                <a:ea typeface="Roboto" panose="02000000000000000000" pitchFamily="2" charset="0"/>
                <a:cs typeface="Roboto" panose="02000000000000000000" pitchFamily="2" charset="0"/>
              </a:rPr>
              <a:t>Reconocimiento</a:t>
            </a:r>
            <a:r>
              <a:rPr lang="es-ES" sz="4000" b="1" dirty="0">
                <a:solidFill>
                  <a:schemeClr val="accent1"/>
                </a:solidFill>
                <a:latin typeface="Roboto" panose="02000000000000000000" pitchFamily="2" charset="0"/>
                <a:ea typeface="Roboto" panose="02000000000000000000" pitchFamily="2" charset="0"/>
                <a:cs typeface="Roboto" panose="02000000000000000000" pitchFamily="2" charset="0"/>
              </a:rPr>
              <a:t>  </a:t>
            </a:r>
          </a:p>
        </p:txBody>
      </p:sp>
      <p:sp>
        <p:nvSpPr>
          <p:cNvPr id="9" name="CuadroTexto 8"/>
          <p:cNvSpPr txBox="1"/>
          <p:nvPr/>
        </p:nvSpPr>
        <p:spPr>
          <a:xfrm rot="20556492">
            <a:off x="100271" y="3705997"/>
            <a:ext cx="4051470" cy="707886"/>
          </a:xfrm>
          <a:prstGeom prst="rect">
            <a:avLst/>
          </a:prstGeom>
          <a:noFill/>
        </p:spPr>
        <p:txBody>
          <a:bodyPr wrap="square" rtlCol="0">
            <a:spAutoFit/>
          </a:bodyPr>
          <a:lstStyle/>
          <a:p>
            <a:pPr algn="ctr"/>
            <a:r>
              <a:rPr lang="es-CO" sz="2000" dirty="0">
                <a:solidFill>
                  <a:schemeClr val="accent1"/>
                </a:solidFill>
                <a:latin typeface="Aharoni" panose="02010803020104030203" pitchFamily="2" charset="-79"/>
                <a:cs typeface="Aharoni" panose="02010803020104030203" pitchFamily="2" charset="-79"/>
              </a:rPr>
              <a:t>Por tu entrega y disposición en esta jornada</a:t>
            </a:r>
          </a:p>
        </p:txBody>
      </p:sp>
      <p:sp>
        <p:nvSpPr>
          <p:cNvPr id="16" name="CuadroTexto 15"/>
          <p:cNvSpPr txBox="1"/>
          <p:nvPr/>
        </p:nvSpPr>
        <p:spPr>
          <a:xfrm rot="655204">
            <a:off x="7979088" y="3552108"/>
            <a:ext cx="3623148" cy="1015663"/>
          </a:xfrm>
          <a:prstGeom prst="rect">
            <a:avLst/>
          </a:prstGeom>
          <a:noFill/>
        </p:spPr>
        <p:txBody>
          <a:bodyPr wrap="square" rtlCol="0">
            <a:spAutoFit/>
          </a:bodyPr>
          <a:lstStyle/>
          <a:p>
            <a:pPr algn="ctr"/>
            <a:r>
              <a:rPr lang="es-CO" sz="2000" dirty="0">
                <a:solidFill>
                  <a:schemeClr val="accent1"/>
                </a:solidFill>
                <a:latin typeface="Aharoni" panose="02010803020104030203" pitchFamily="2" charset="-79"/>
                <a:cs typeface="Aharoni" panose="02010803020104030203" pitchFamily="2" charset="-79"/>
              </a:rPr>
              <a:t>Por aportar al desarrollo de la cultura científica en tu municipio</a:t>
            </a:r>
          </a:p>
        </p:txBody>
      </p:sp>
      <p:sp>
        <p:nvSpPr>
          <p:cNvPr id="17" name="CuadroTexto 16"/>
          <p:cNvSpPr txBox="1"/>
          <p:nvPr/>
        </p:nvSpPr>
        <p:spPr>
          <a:xfrm>
            <a:off x="1454617" y="1726760"/>
            <a:ext cx="9609623" cy="707886"/>
          </a:xfrm>
          <a:prstGeom prst="rect">
            <a:avLst/>
          </a:prstGeom>
          <a:noFill/>
        </p:spPr>
        <p:txBody>
          <a:bodyPr wrap="square" rtlCol="0">
            <a:spAutoFit/>
          </a:bodyPr>
          <a:lstStyle/>
          <a:p>
            <a:pPr algn="ctr"/>
            <a:r>
              <a:rPr lang="es-CO" sz="2000" dirty="0">
                <a:solidFill>
                  <a:schemeClr val="accent1"/>
                </a:solidFill>
                <a:latin typeface="Aharoni" panose="02010803020104030203" pitchFamily="2" charset="-79"/>
                <a:cs typeface="Aharoni" panose="02010803020104030203" pitchFamily="2" charset="-79"/>
              </a:rPr>
              <a:t>Por poner tu corazón en los rincones de juego para hacer vivir a los niños y las niñas la ciencia, la tecnología y la innovación</a:t>
            </a:r>
          </a:p>
        </p:txBody>
      </p:sp>
    </p:spTree>
    <p:extLst>
      <p:ext uri="{BB962C8B-B14F-4D97-AF65-F5344CB8AC3E}">
        <p14:creationId xmlns:p14="http://schemas.microsoft.com/office/powerpoint/2010/main" val="1010953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25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circle(in)">
                                      <p:cBhvr>
                                        <p:cTn id="19" dur="20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500"/>
                                  </p:stCondLst>
                                  <p:childTnLst>
                                    <p:set>
                                      <p:cBhvr>
                                        <p:cTn id="23" dur="1" fill="hold">
                                          <p:stCondLst>
                                            <p:cond delay="0"/>
                                          </p:stCondLst>
                                        </p:cTn>
                                        <p:tgtEl>
                                          <p:spTgt spid="6"/>
                                        </p:tgtEl>
                                        <p:attrNameLst>
                                          <p:attrName>style.visibility</p:attrName>
                                        </p:attrNameLst>
                                      </p:cBhvr>
                                      <p:to>
                                        <p:strVal val="visible"/>
                                      </p:to>
                                    </p:set>
                                    <p:anim calcmode="lin" valueType="num">
                                      <p:cBhvr>
                                        <p:cTn id="24" dur="1250" fill="hold"/>
                                        <p:tgtEl>
                                          <p:spTgt spid="6"/>
                                        </p:tgtEl>
                                        <p:attrNameLst>
                                          <p:attrName>ppt_w</p:attrName>
                                        </p:attrNameLst>
                                      </p:cBhvr>
                                      <p:tavLst>
                                        <p:tav tm="0">
                                          <p:val>
                                            <p:fltVal val="0"/>
                                          </p:val>
                                        </p:tav>
                                        <p:tav tm="100000">
                                          <p:val>
                                            <p:strVal val="#ppt_w"/>
                                          </p:val>
                                        </p:tav>
                                      </p:tavLst>
                                    </p:anim>
                                    <p:anim calcmode="lin" valueType="num">
                                      <p:cBhvr>
                                        <p:cTn id="25" dur="1250" fill="hold"/>
                                        <p:tgtEl>
                                          <p:spTgt spid="6"/>
                                        </p:tgtEl>
                                        <p:attrNameLst>
                                          <p:attrName>ppt_h</p:attrName>
                                        </p:attrNameLst>
                                      </p:cBhvr>
                                      <p:tavLst>
                                        <p:tav tm="0">
                                          <p:val>
                                            <p:fltVal val="0"/>
                                          </p:val>
                                        </p:tav>
                                        <p:tav tm="100000">
                                          <p:val>
                                            <p:strVal val="#ppt_h"/>
                                          </p:val>
                                        </p:tav>
                                      </p:tavLst>
                                    </p:anim>
                                    <p:anim calcmode="lin" valueType="num">
                                      <p:cBhvr>
                                        <p:cTn id="26" dur="1250" fill="hold"/>
                                        <p:tgtEl>
                                          <p:spTgt spid="6"/>
                                        </p:tgtEl>
                                        <p:attrNameLst>
                                          <p:attrName>style.rotation</p:attrName>
                                        </p:attrNameLst>
                                      </p:cBhvr>
                                      <p:tavLst>
                                        <p:tav tm="0">
                                          <p:val>
                                            <p:fltVal val="90"/>
                                          </p:val>
                                        </p:tav>
                                        <p:tav tm="100000">
                                          <p:val>
                                            <p:fltVal val="0"/>
                                          </p:val>
                                        </p:tav>
                                      </p:tavLst>
                                    </p:anim>
                                    <p:animEffect transition="in" filter="fade">
                                      <p:cBhvr>
                                        <p:cTn id="27" dur="125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250"/>
                                  </p:stCondLst>
                                  <p:childTnLst>
                                    <p:set>
                                      <p:cBhvr>
                                        <p:cTn id="31" dur="1" fill="hold">
                                          <p:stCondLst>
                                            <p:cond delay="0"/>
                                          </p:stCondLst>
                                        </p:cTn>
                                        <p:tgtEl>
                                          <p:spTgt spid="16392"/>
                                        </p:tgtEl>
                                        <p:attrNameLst>
                                          <p:attrName>style.visibility</p:attrName>
                                        </p:attrNameLst>
                                      </p:cBhvr>
                                      <p:to>
                                        <p:strVal val="visible"/>
                                      </p:to>
                                    </p:set>
                                    <p:anim calcmode="lin" valueType="num">
                                      <p:cBhvr additive="base">
                                        <p:cTn id="32" dur="1500" fill="hold"/>
                                        <p:tgtEl>
                                          <p:spTgt spid="16392"/>
                                        </p:tgtEl>
                                        <p:attrNameLst>
                                          <p:attrName>ppt_x</p:attrName>
                                        </p:attrNameLst>
                                      </p:cBhvr>
                                      <p:tavLst>
                                        <p:tav tm="0">
                                          <p:val>
                                            <p:strVal val="#ppt_x"/>
                                          </p:val>
                                        </p:tav>
                                        <p:tav tm="100000">
                                          <p:val>
                                            <p:strVal val="#ppt_x"/>
                                          </p:val>
                                        </p:tav>
                                      </p:tavLst>
                                    </p:anim>
                                    <p:anim calcmode="lin" valueType="num">
                                      <p:cBhvr additive="base">
                                        <p:cTn id="33" dur="1500" fill="hold"/>
                                        <p:tgtEl>
                                          <p:spTgt spid="163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F0B1F4-16FA-49E1-BBA1-777FCC26907B}"/>
              </a:ext>
            </a:extLst>
          </p:cNvPr>
          <p:cNvPicPr>
            <a:picLocks noChangeAspect="1"/>
          </p:cNvPicPr>
          <p:nvPr/>
        </p:nvPicPr>
        <p:blipFill>
          <a:blip r:embed="rId2"/>
          <a:stretch>
            <a:fillRect/>
          </a:stretch>
        </p:blipFill>
        <p:spPr>
          <a:xfrm>
            <a:off x="0" y="0"/>
            <a:ext cx="12192000" cy="6858000"/>
          </a:xfrm>
          <a:prstGeom prst="rect">
            <a:avLst/>
          </a:prstGeom>
        </p:spPr>
      </p:pic>
      <p:sp>
        <p:nvSpPr>
          <p:cNvPr id="3" name="Título 1">
            <a:extLst>
              <a:ext uri="{FF2B5EF4-FFF2-40B4-BE49-F238E27FC236}">
                <a16:creationId xmlns:a16="http://schemas.microsoft.com/office/drawing/2014/main" id="{16EAB178-CC22-4C09-8E49-470C7F5D913D}"/>
              </a:ext>
            </a:extLst>
          </p:cNvPr>
          <p:cNvSpPr txBox="1">
            <a:spLocks/>
          </p:cNvSpPr>
          <p:nvPr/>
        </p:nvSpPr>
        <p:spPr>
          <a:xfrm>
            <a:off x="4132389" y="296395"/>
            <a:ext cx="3570179" cy="6454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200" b="1" dirty="0">
                <a:solidFill>
                  <a:schemeClr val="accent1"/>
                </a:solidFill>
                <a:latin typeface="Roboto" panose="02000000000000000000" pitchFamily="2" charset="0"/>
                <a:ea typeface="Roboto" panose="02000000000000000000" pitchFamily="2" charset="0"/>
                <a:cs typeface="Roboto" panose="02000000000000000000" pitchFamily="2" charset="0"/>
              </a:rPr>
              <a:t>Referencias</a:t>
            </a:r>
            <a:r>
              <a:rPr lang="es-ES" sz="4000" b="1" dirty="0">
                <a:solidFill>
                  <a:schemeClr val="accent1"/>
                </a:solidFill>
                <a:latin typeface="Roboto" panose="02000000000000000000" pitchFamily="2" charset="0"/>
                <a:ea typeface="Roboto" panose="02000000000000000000" pitchFamily="2" charset="0"/>
                <a:cs typeface="Roboto" panose="02000000000000000000" pitchFamily="2" charset="0"/>
              </a:rPr>
              <a:t>  </a:t>
            </a:r>
          </a:p>
        </p:txBody>
      </p:sp>
      <p:sp>
        <p:nvSpPr>
          <p:cNvPr id="5" name="Rectángulo 4"/>
          <p:cNvSpPr/>
          <p:nvPr/>
        </p:nvSpPr>
        <p:spPr>
          <a:xfrm>
            <a:off x="522514" y="1088299"/>
            <a:ext cx="11469188" cy="5035353"/>
          </a:xfrm>
          <a:prstGeom prst="rect">
            <a:avLst/>
          </a:prstGeom>
        </p:spPr>
        <p:txBody>
          <a:bodyPr wrap="square">
            <a:spAutoFit/>
          </a:bodyPr>
          <a:lstStyle/>
          <a:p>
            <a:pPr lvl="1" indent="-457200">
              <a:lnSpc>
                <a:spcPct val="150000"/>
              </a:lnSpc>
            </a:pPr>
            <a:r>
              <a:rPr lang="es-CO" dirty="0" err="1"/>
              <a:t>Furman</a:t>
            </a:r>
            <a:r>
              <a:rPr lang="es-CO" dirty="0"/>
              <a:t>, M. (2016). Educar mentes curiosas: la formación del pensamiento científico y tecnológico en la infancia. Memorias del XI Foro Latinoamericano de Educación “La construcción del pensamiento científico y tecnológico en los niños de 3 a 8 años”. documento básico, 1a </a:t>
            </a:r>
            <a:r>
              <a:rPr lang="es-CO" dirty="0" err="1"/>
              <a:t>ed</a:t>
            </a:r>
            <a:r>
              <a:rPr lang="es-CO" dirty="0"/>
              <a:t> compendiada. - Ciudad Autónoma de Buenos Aires: Santillana</a:t>
            </a:r>
          </a:p>
          <a:p>
            <a:pPr lvl="1" indent="-457200">
              <a:lnSpc>
                <a:spcPct val="150000"/>
              </a:lnSpc>
            </a:pPr>
            <a:r>
              <a:rPr lang="es-CO" dirty="0"/>
              <a:t>Hispanoamericanos Unidos (2018). Qué aprender de... SUIZA ¿Un país SIN BASURA? [Video de YouTube] Recuperado de https://www.youtube.com/watch?v=Es1YCxdT34U</a:t>
            </a:r>
          </a:p>
          <a:p>
            <a:pPr lvl="1" indent="-457200">
              <a:lnSpc>
                <a:spcPct val="150000"/>
              </a:lnSpc>
            </a:pPr>
            <a:r>
              <a:rPr lang="es-CO" dirty="0"/>
              <a:t>Patiño, Y. y </a:t>
            </a:r>
            <a:r>
              <a:rPr lang="es-CO" dirty="0" err="1"/>
              <a:t>Tibavija</a:t>
            </a:r>
            <a:r>
              <a:rPr lang="es-CO" dirty="0"/>
              <a:t>, L. (2019). STEM MD </a:t>
            </a:r>
            <a:r>
              <a:rPr lang="es-CO" dirty="0" err="1"/>
              <a:t>Robotics</a:t>
            </a:r>
            <a:r>
              <a:rPr lang="es-CO" dirty="0"/>
              <a:t>. Documento de fundamentación. Versión 1. (Inédito)</a:t>
            </a:r>
          </a:p>
          <a:p>
            <a:pPr lvl="1" indent="-457200">
              <a:lnSpc>
                <a:spcPct val="150000"/>
              </a:lnSpc>
            </a:pPr>
            <a:r>
              <a:rPr lang="es-CO" dirty="0" err="1"/>
              <a:t>Sesame</a:t>
            </a:r>
            <a:r>
              <a:rPr lang="es-CO" dirty="0"/>
              <a:t> Street In </a:t>
            </a:r>
            <a:r>
              <a:rPr lang="es-CO" dirty="0" err="1"/>
              <a:t>Communities</a:t>
            </a:r>
            <a:r>
              <a:rPr lang="es-CO" dirty="0"/>
              <a:t> (2020). Ayudando a los niños a resolver conflictos. [Video de YouTube] Recuperado de https://www.youtube.com/watch?v=HbPGxL2Wjz0</a:t>
            </a:r>
          </a:p>
          <a:p>
            <a:pPr lvl="1" indent="-457200">
              <a:lnSpc>
                <a:spcPct val="150000"/>
              </a:lnSpc>
            </a:pPr>
            <a:r>
              <a:rPr lang="es-CO" dirty="0" err="1"/>
              <a:t>TICEdumedia</a:t>
            </a:r>
            <a:r>
              <a:rPr lang="es-CO" dirty="0"/>
              <a:t> (2020). ¿Qué es la contaminación ambiental? Contaminación ambiental para niños, en resumen. [Video de YouTube] Recuperado de https://www.youtube.com/watch?v=SATxaT0rZiw</a:t>
            </a:r>
          </a:p>
          <a:p>
            <a:pPr lvl="1" indent="-457200">
              <a:lnSpc>
                <a:spcPct val="150000"/>
              </a:lnSpc>
            </a:pPr>
            <a:r>
              <a:rPr lang="es-CO" dirty="0"/>
              <a:t>UNICEF Paraguay. (2020). Robot bailarín - #</a:t>
            </a:r>
            <a:r>
              <a:rPr lang="es-CO" dirty="0" err="1"/>
              <a:t>AprendoEnCasa</a:t>
            </a:r>
            <a:r>
              <a:rPr lang="es-CO" dirty="0"/>
              <a:t> – STEAM. [Video de YouTube]. Recuperado de https://www.youtube.com/watch?v=FQFJZx8usGY</a:t>
            </a:r>
          </a:p>
        </p:txBody>
      </p:sp>
    </p:spTree>
    <p:extLst>
      <p:ext uri="{BB962C8B-B14F-4D97-AF65-F5344CB8AC3E}">
        <p14:creationId xmlns:p14="http://schemas.microsoft.com/office/powerpoint/2010/main" val="3809159727"/>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264B5A-07CB-48F3-A927-93A23D25B757}"/>
              </a:ext>
            </a:extLst>
          </p:cNvPr>
          <p:cNvSpPr>
            <a:spLocks noGrp="1"/>
          </p:cNvSpPr>
          <p:nvPr>
            <p:ph type="ctrTitle"/>
          </p:nvPr>
        </p:nvSpPr>
        <p:spPr>
          <a:xfrm>
            <a:off x="3105205" y="1804920"/>
            <a:ext cx="7979898" cy="769858"/>
          </a:xfrm>
        </p:spPr>
        <p:txBody>
          <a:bodyPr>
            <a:normAutofit/>
          </a:bodyPr>
          <a:lstStyle/>
          <a:p>
            <a:pPr algn="r"/>
            <a:r>
              <a:rPr lang="es-ES" sz="4400" b="1" dirty="0">
                <a:solidFill>
                  <a:schemeClr val="bg1"/>
                </a:solidFill>
                <a:latin typeface="Roboto" panose="02000000000000000000" pitchFamily="2" charset="0"/>
                <a:ea typeface="Roboto" panose="02000000000000000000" pitchFamily="2" charset="0"/>
                <a:cs typeface="Roboto" panose="02000000000000000000" pitchFamily="2" charset="0"/>
              </a:rPr>
              <a:t>¡Gracias!</a:t>
            </a:r>
            <a:endParaRPr lang="es-ES" sz="4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 name="Subtítulo 2">
            <a:extLst>
              <a:ext uri="{FF2B5EF4-FFF2-40B4-BE49-F238E27FC236}">
                <a16:creationId xmlns:a16="http://schemas.microsoft.com/office/drawing/2014/main" id="{D3539E77-EBF3-410B-8252-DF925A60395F}"/>
              </a:ext>
            </a:extLst>
          </p:cNvPr>
          <p:cNvSpPr>
            <a:spLocks noGrp="1"/>
          </p:cNvSpPr>
          <p:nvPr>
            <p:ph type="subTitle" idx="1"/>
          </p:nvPr>
        </p:nvSpPr>
        <p:spPr>
          <a:xfrm>
            <a:off x="3592286" y="2973156"/>
            <a:ext cx="7573180" cy="1821338"/>
          </a:xfrm>
        </p:spPr>
        <p:txBody>
          <a:bodyPr/>
          <a:lstStyle/>
          <a:p>
            <a:pPr algn="r"/>
            <a:r>
              <a:rPr lang="es-ES" dirty="0">
                <a:solidFill>
                  <a:schemeClr val="bg1"/>
                </a:solidFill>
                <a:latin typeface="Roboto" panose="02000000000000000000" pitchFamily="2" charset="0"/>
                <a:ea typeface="Roboto" panose="02000000000000000000" pitchFamily="2" charset="0"/>
                <a:cs typeface="Roboto" panose="02000000000000000000" pitchFamily="2" charset="0"/>
              </a:rPr>
              <a:t>Mayor información:</a:t>
            </a:r>
          </a:p>
          <a:p>
            <a:pPr algn="r"/>
            <a:r>
              <a:rPr lang="es-ES" dirty="0">
                <a:solidFill>
                  <a:schemeClr val="bg1"/>
                </a:solidFill>
                <a:latin typeface="Roboto" panose="02000000000000000000" pitchFamily="2" charset="0"/>
                <a:ea typeface="Roboto" panose="02000000000000000000" pitchFamily="2" charset="0"/>
                <a:cs typeface="Roboto" panose="02000000000000000000" pitchFamily="2" charset="0"/>
              </a:rPr>
              <a:t>Componente de Agentes Educativos Primera Infancia</a:t>
            </a:r>
          </a:p>
          <a:p>
            <a:pPr algn="r"/>
            <a:r>
              <a:rPr lang="es-ES" dirty="0">
                <a:solidFill>
                  <a:schemeClr val="bg1"/>
                </a:solidFill>
                <a:latin typeface="Roboto" panose="02000000000000000000" pitchFamily="2" charset="0"/>
                <a:ea typeface="Roboto" panose="02000000000000000000" pitchFamily="2" charset="0"/>
                <a:cs typeface="Roboto" panose="02000000000000000000" pitchFamily="2" charset="0"/>
              </a:rPr>
              <a:t>313 449 7865 – 304 421 95 96</a:t>
            </a:r>
          </a:p>
        </p:txBody>
      </p:sp>
      <p:pic>
        <p:nvPicPr>
          <p:cNvPr id="5" name="Imagen 4" descr="Imagen que contiene sostener, mujer, parado, naranja&#10;&#10;Descripción generada automáticamente">
            <a:extLst>
              <a:ext uri="{FF2B5EF4-FFF2-40B4-BE49-F238E27FC236}">
                <a16:creationId xmlns:a16="http://schemas.microsoft.com/office/drawing/2014/main" id="{CECEA18D-CC4E-4097-80DE-28132A7C9B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8783" y="1665128"/>
            <a:ext cx="1193017" cy="3527744"/>
          </a:xfrm>
          <a:prstGeom prst="rect">
            <a:avLst/>
          </a:prstGeom>
        </p:spPr>
      </p:pic>
      <p:pic>
        <p:nvPicPr>
          <p:cNvPr id="7" name="Imagen 6" descr="Imagen que contiene persona, ropa, hombre, parado&#10;&#10;Descripción generada automáticamente">
            <a:extLst>
              <a:ext uri="{FF2B5EF4-FFF2-40B4-BE49-F238E27FC236}">
                <a16:creationId xmlns:a16="http://schemas.microsoft.com/office/drawing/2014/main" id="{1E9C1849-5794-4573-A26C-D51597263B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38" y="1686694"/>
            <a:ext cx="1342794" cy="3484612"/>
          </a:xfrm>
          <a:prstGeom prst="rect">
            <a:avLst/>
          </a:prstGeom>
        </p:spPr>
      </p:pic>
      <p:pic>
        <p:nvPicPr>
          <p:cNvPr id="9" name="Imagen 8" descr="Imagen que contiene ratón&#10;&#10;Descripción generada automáticamente">
            <a:extLst>
              <a:ext uri="{FF2B5EF4-FFF2-40B4-BE49-F238E27FC236}">
                <a16:creationId xmlns:a16="http://schemas.microsoft.com/office/drawing/2014/main" id="{8BA2184D-1029-4D17-8C10-E0F5E06EF91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26534" y="2334577"/>
            <a:ext cx="2078671" cy="1950952"/>
          </a:xfrm>
          <a:prstGeom prst="rect">
            <a:avLst/>
          </a:prstGeom>
        </p:spPr>
      </p:pic>
    </p:spTree>
    <p:custDataLst>
      <p:tags r:id="rId1"/>
    </p:custDataLst>
    <p:extLst>
      <p:ext uri="{BB962C8B-B14F-4D97-AF65-F5344CB8AC3E}">
        <p14:creationId xmlns:p14="http://schemas.microsoft.com/office/powerpoint/2010/main" val="361298869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11FBE52B-72C0-4851-B468-413505B28648}"/>
              </a:ext>
            </a:extLst>
          </p:cNvPr>
          <p:cNvSpPr>
            <a:spLocks noGrp="1"/>
          </p:cNvSpPr>
          <p:nvPr>
            <p:ph type="ctrTitle"/>
          </p:nvPr>
        </p:nvSpPr>
        <p:spPr>
          <a:xfrm>
            <a:off x="3387144" y="327400"/>
            <a:ext cx="7745090" cy="645469"/>
          </a:xfrm>
        </p:spPr>
        <p:txBody>
          <a:bodyPr>
            <a:normAutofit/>
          </a:bodyPr>
          <a:lstStyle/>
          <a:p>
            <a:pPr algn="r"/>
            <a:r>
              <a:rPr lang="es-ES" sz="2800" b="1" dirty="0">
                <a:solidFill>
                  <a:srgbClr val="00548E"/>
                </a:solidFill>
                <a:latin typeface="Roboto" panose="02000000000000000000" pitchFamily="2" charset="0"/>
                <a:ea typeface="Roboto" panose="02000000000000000000" pitchFamily="2" charset="0"/>
                <a:cs typeface="Roboto" panose="02000000000000000000" pitchFamily="2" charset="0"/>
              </a:rPr>
              <a:t>Recordemos lo vivido en Módulo 1</a:t>
            </a:r>
          </a:p>
        </p:txBody>
      </p:sp>
      <p:sp>
        <p:nvSpPr>
          <p:cNvPr id="7" name="Título 1">
            <a:extLst>
              <a:ext uri="{FF2B5EF4-FFF2-40B4-BE49-F238E27FC236}">
                <a16:creationId xmlns:a16="http://schemas.microsoft.com/office/drawing/2014/main" id="{00D8AF0A-EC88-4D63-8231-91F79C092B9B}"/>
              </a:ext>
            </a:extLst>
          </p:cNvPr>
          <p:cNvSpPr txBox="1">
            <a:spLocks/>
          </p:cNvSpPr>
          <p:nvPr/>
        </p:nvSpPr>
        <p:spPr>
          <a:xfrm>
            <a:off x="905201" y="1204085"/>
            <a:ext cx="7745090" cy="52338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CO" sz="3000" b="1" dirty="0">
                <a:solidFill>
                  <a:srgbClr val="0084C0"/>
                </a:solidFill>
                <a:latin typeface="Roboto" panose="02000000000000000000" pitchFamily="2" charset="0"/>
                <a:ea typeface="Roboto" panose="02000000000000000000" pitchFamily="2" charset="0"/>
                <a:cs typeface="Roboto" panose="02000000000000000000" pitchFamily="2" charset="0"/>
              </a:rPr>
              <a:t>Estos fueron los talleres</a:t>
            </a:r>
            <a:endParaRPr lang="es-ES" sz="3000" b="1" dirty="0">
              <a:solidFill>
                <a:srgbClr val="0084C0"/>
              </a:solidFill>
              <a:latin typeface="Roboto" panose="02000000000000000000" pitchFamily="2" charset="0"/>
              <a:ea typeface="Roboto" panose="02000000000000000000" pitchFamily="2" charset="0"/>
              <a:cs typeface="Roboto" panose="02000000000000000000" pitchFamily="2" charset="0"/>
            </a:endParaRPr>
          </a:p>
        </p:txBody>
      </p:sp>
      <p:pic>
        <p:nvPicPr>
          <p:cNvPr id="13" name="Imagen 12" descr="Imagen que contiene ratón&#10;&#10;Descripción generada automáticamente">
            <a:extLst>
              <a:ext uri="{FF2B5EF4-FFF2-40B4-BE49-F238E27FC236}">
                <a16:creationId xmlns:a16="http://schemas.microsoft.com/office/drawing/2014/main" id="{5CC4BD7B-B8DE-4CD7-BD16-5DBFAA4D913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30809" y="3945067"/>
            <a:ext cx="2621034" cy="2459991"/>
          </a:xfrm>
          <a:prstGeom prst="rect">
            <a:avLst/>
          </a:prstGeom>
        </p:spPr>
      </p:pic>
      <p:sp>
        <p:nvSpPr>
          <p:cNvPr id="2" name="Llamada de nube 1"/>
          <p:cNvSpPr/>
          <p:nvPr/>
        </p:nvSpPr>
        <p:spPr>
          <a:xfrm rot="384453">
            <a:off x="4426294" y="1548540"/>
            <a:ext cx="7285333" cy="4124644"/>
          </a:xfrm>
          <a:prstGeom prst="cloudCallout">
            <a:avLst>
              <a:gd name="adj1" fmla="val -79744"/>
              <a:gd name="adj2" fmla="val 26914"/>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a:p>
        </p:txBody>
      </p:sp>
      <p:sp>
        <p:nvSpPr>
          <p:cNvPr id="3" name="CuadroTexto 2"/>
          <p:cNvSpPr txBox="1"/>
          <p:nvPr/>
        </p:nvSpPr>
        <p:spPr>
          <a:xfrm>
            <a:off x="5352512" y="2209933"/>
            <a:ext cx="4990012" cy="369332"/>
          </a:xfrm>
          <a:prstGeom prst="rect">
            <a:avLst/>
          </a:prstGeom>
          <a:noFill/>
        </p:spPr>
        <p:txBody>
          <a:bodyPr wrap="square" rtlCol="0">
            <a:spAutoFit/>
          </a:bodyPr>
          <a:lstStyle/>
          <a:p>
            <a:r>
              <a:rPr lang="es-CO" dirty="0"/>
              <a:t>1. Taller introductorio</a:t>
            </a:r>
          </a:p>
        </p:txBody>
      </p:sp>
      <p:sp>
        <p:nvSpPr>
          <p:cNvPr id="4" name="CuadroTexto 3"/>
          <p:cNvSpPr txBox="1"/>
          <p:nvPr/>
        </p:nvSpPr>
        <p:spPr>
          <a:xfrm>
            <a:off x="7190510" y="2701565"/>
            <a:ext cx="3941724" cy="646331"/>
          </a:xfrm>
          <a:prstGeom prst="rect">
            <a:avLst/>
          </a:prstGeom>
          <a:noFill/>
        </p:spPr>
        <p:txBody>
          <a:bodyPr wrap="square" rtlCol="0">
            <a:spAutoFit/>
          </a:bodyPr>
          <a:lstStyle/>
          <a:p>
            <a:r>
              <a:rPr lang="es-CO" dirty="0"/>
              <a:t>2. ¿Qué desarrollos potencian niños y niñas en su primera infancia? </a:t>
            </a:r>
          </a:p>
        </p:txBody>
      </p:sp>
      <p:sp>
        <p:nvSpPr>
          <p:cNvPr id="5" name="CuadroTexto 4"/>
          <p:cNvSpPr txBox="1"/>
          <p:nvPr/>
        </p:nvSpPr>
        <p:spPr>
          <a:xfrm>
            <a:off x="5193306" y="3479598"/>
            <a:ext cx="4132766" cy="646331"/>
          </a:xfrm>
          <a:prstGeom prst="rect">
            <a:avLst/>
          </a:prstGeom>
          <a:noFill/>
        </p:spPr>
        <p:txBody>
          <a:bodyPr wrap="square" rtlCol="0">
            <a:spAutoFit/>
          </a:bodyPr>
          <a:lstStyle/>
          <a:p>
            <a:r>
              <a:rPr lang="es-CO" dirty="0"/>
              <a:t>3. ¿Cómo potenciamos el desarrollo desde la primera infancia? </a:t>
            </a:r>
          </a:p>
        </p:txBody>
      </p:sp>
      <p:sp>
        <p:nvSpPr>
          <p:cNvPr id="8" name="CuadroTexto 7"/>
          <p:cNvSpPr txBox="1"/>
          <p:nvPr/>
        </p:nvSpPr>
        <p:spPr>
          <a:xfrm>
            <a:off x="6658799" y="4193261"/>
            <a:ext cx="4193177" cy="646331"/>
          </a:xfrm>
          <a:prstGeom prst="rect">
            <a:avLst/>
          </a:prstGeom>
          <a:noFill/>
        </p:spPr>
        <p:txBody>
          <a:bodyPr wrap="square" rtlCol="0">
            <a:spAutoFit/>
          </a:bodyPr>
          <a:lstStyle/>
          <a:p>
            <a:pPr lvl="0"/>
            <a:r>
              <a:rPr lang="es-CO" dirty="0"/>
              <a:t>4. </a:t>
            </a:r>
            <a:r>
              <a:rPr lang="es-ES" dirty="0"/>
              <a:t>Sentido de la participación de los niños y las niñas en su propio desarrollo </a:t>
            </a:r>
            <a:endParaRPr lang="es-CO" dirty="0"/>
          </a:p>
        </p:txBody>
      </p:sp>
    </p:spTree>
    <p:custDataLst>
      <p:tags r:id="rId1"/>
    </p:custDataLst>
    <p:extLst>
      <p:ext uri="{BB962C8B-B14F-4D97-AF65-F5344CB8AC3E}">
        <p14:creationId xmlns:p14="http://schemas.microsoft.com/office/powerpoint/2010/main" val="394271289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25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25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250"/>
                                  </p:stCondLst>
                                  <p:childTnLst>
                                    <p:set>
                                      <p:cBhvr>
                                        <p:cTn id="22" dur="1" fill="hold">
                                          <p:stCondLst>
                                            <p:cond delay="0"/>
                                          </p:stCondLst>
                                        </p:cTn>
                                        <p:tgtEl>
                                          <p:spTgt spid="8"/>
                                        </p:tgtEl>
                                        <p:attrNameLst>
                                          <p:attrName>style.visibility</p:attrName>
                                        </p:attrNameLst>
                                      </p:cBhvr>
                                      <p:to>
                                        <p:strVal val="visible"/>
                                      </p:to>
                                    </p:set>
                                    <p:animEffect transition="in" filter="wheel(1)">
                                      <p:cBhvr>
                                        <p:cTn id="2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Imagen 5" descr="Imagen que contiene persona, raqueta, hombre, vistiendo&#10;&#10;Descripción generada automáticamente">
            <a:extLst>
              <a:ext uri="{FF2B5EF4-FFF2-40B4-BE49-F238E27FC236}">
                <a16:creationId xmlns:a16="http://schemas.microsoft.com/office/drawing/2014/main" id="{7E8E70BF-93AF-49FB-9F65-99BFF78CFD49}"/>
              </a:ext>
            </a:extLst>
          </p:cNvPr>
          <p:cNvPicPr>
            <a:picLocks noChangeAspect="1"/>
          </p:cNvPicPr>
          <p:nvPr/>
        </p:nvPicPr>
        <p:blipFill>
          <a:blip r:embed="rId4"/>
          <a:stretch>
            <a:fillRect/>
          </a:stretch>
        </p:blipFill>
        <p:spPr>
          <a:xfrm>
            <a:off x="386987" y="988616"/>
            <a:ext cx="1721033" cy="3309668"/>
          </a:xfrm>
          <a:prstGeom prst="rect">
            <a:avLst/>
          </a:prstGeom>
        </p:spPr>
      </p:pic>
      <p:sp>
        <p:nvSpPr>
          <p:cNvPr id="2" name="Llamada rectangular redondeada 1"/>
          <p:cNvSpPr/>
          <p:nvPr/>
        </p:nvSpPr>
        <p:spPr>
          <a:xfrm>
            <a:off x="3223260" y="492228"/>
            <a:ext cx="4274819" cy="992777"/>
          </a:xfrm>
          <a:prstGeom prst="wedgeRoundRectCallout">
            <a:avLst>
              <a:gd name="adj1" fmla="val -81487"/>
              <a:gd name="adj2" fmla="val 47368"/>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a:p>
        </p:txBody>
      </p:sp>
      <p:sp>
        <p:nvSpPr>
          <p:cNvPr id="3" name="CuadroTexto 2"/>
          <p:cNvSpPr txBox="1"/>
          <p:nvPr/>
        </p:nvSpPr>
        <p:spPr>
          <a:xfrm>
            <a:off x="3324496" y="696228"/>
            <a:ext cx="3768635" cy="584775"/>
          </a:xfrm>
          <a:prstGeom prst="rect">
            <a:avLst/>
          </a:prstGeom>
          <a:noFill/>
        </p:spPr>
        <p:txBody>
          <a:bodyPr wrap="square" rtlCol="0">
            <a:spAutoFit/>
          </a:bodyPr>
          <a:lstStyle/>
          <a:p>
            <a:pPr algn="ctr"/>
            <a:r>
              <a:rPr lang="es-ES" sz="3200" dirty="0"/>
              <a:t>Pero, qué es … </a:t>
            </a:r>
            <a:endParaRPr lang="es-CO" sz="3200" dirty="0"/>
          </a:p>
        </p:txBody>
      </p:sp>
      <p:pic>
        <p:nvPicPr>
          <p:cNvPr id="1028" name="Picture 4" descr="https://t4.ftcdn.net/jpg/02/19/13/23/240_F_219132370_yBeMaXNzq5ujOhj120UhK4Nvcv8hvfcj.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1575" y="1873849"/>
            <a:ext cx="5649683" cy="376645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229094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1" name="Ayudando a los niños a resolver conflictos (Anexo 1)">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2103119" y="831124"/>
            <a:ext cx="8438607" cy="4746717"/>
          </a:xfrm>
          <a:prstGeom prst="rect">
            <a:avLst/>
          </a:prstGeom>
        </p:spPr>
      </p:pic>
    </p:spTree>
    <p:custDataLst>
      <p:tags r:id="rId1"/>
    </p:custDataLst>
    <p:extLst>
      <p:ext uri="{BB962C8B-B14F-4D97-AF65-F5344CB8AC3E}">
        <p14:creationId xmlns:p14="http://schemas.microsoft.com/office/powerpoint/2010/main" val="383447533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nextCondLst>
                <p:cond evt="onClick" delay="0">
                  <p:tgtEl>
                    <p:spTgt spid="11"/>
                  </p:tgtEl>
                </p:cond>
              </p:nextCondLst>
            </p:seq>
            <p:video>
              <p:cMediaNode vol="80000">
                <p:cTn id="7" fill="hold" display="0">
                  <p:stCondLst>
                    <p:cond delay="indefinite"/>
                  </p:stCondLst>
                </p:cTn>
                <p:tgtEl>
                  <p:spTgt spid="11"/>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F0B1F4-16FA-49E1-BBA1-777FCC26907B}"/>
              </a:ext>
            </a:extLst>
          </p:cNvPr>
          <p:cNvPicPr>
            <a:picLocks noChangeAspect="1"/>
          </p:cNvPicPr>
          <p:nvPr/>
        </p:nvPicPr>
        <p:blipFill>
          <a:blip r:embed="rId2"/>
          <a:stretch>
            <a:fillRect/>
          </a:stretch>
        </p:blipFill>
        <p:spPr>
          <a:xfrm>
            <a:off x="0" y="0"/>
            <a:ext cx="12192000" cy="6858000"/>
          </a:xfrm>
          <a:prstGeom prst="rect">
            <a:avLst/>
          </a:prstGeom>
        </p:spPr>
      </p:pic>
      <p:sp>
        <p:nvSpPr>
          <p:cNvPr id="5" name="Título 1">
            <a:extLst>
              <a:ext uri="{FF2B5EF4-FFF2-40B4-BE49-F238E27FC236}">
                <a16:creationId xmlns:a16="http://schemas.microsoft.com/office/drawing/2014/main" id="{16EAB178-CC22-4C09-8E49-470C7F5D913D}"/>
              </a:ext>
            </a:extLst>
          </p:cNvPr>
          <p:cNvSpPr txBox="1">
            <a:spLocks/>
          </p:cNvSpPr>
          <p:nvPr/>
        </p:nvSpPr>
        <p:spPr>
          <a:xfrm>
            <a:off x="2808849" y="2680922"/>
            <a:ext cx="6574302" cy="645469"/>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4000" b="1" dirty="0">
                <a:solidFill>
                  <a:srgbClr val="00548E"/>
                </a:solidFill>
                <a:latin typeface="Roboto" panose="02000000000000000000" pitchFamily="2" charset="0"/>
                <a:ea typeface="Roboto" panose="02000000000000000000" pitchFamily="2" charset="0"/>
                <a:cs typeface="Roboto" panose="02000000000000000000" pitchFamily="2" charset="0"/>
              </a:rPr>
              <a:t>Momento para actualizarnos  </a:t>
            </a:r>
          </a:p>
        </p:txBody>
      </p:sp>
      <p:pic>
        <p:nvPicPr>
          <p:cNvPr id="8" name="Imagen 10" descr="Imagen que contiene persona, mujer, naranja, sostener&#10;&#10;Descripción generada automáticamente">
            <a:extLst>
              <a:ext uri="{FF2B5EF4-FFF2-40B4-BE49-F238E27FC236}">
                <a16:creationId xmlns:a16="http://schemas.microsoft.com/office/drawing/2014/main" id="{013D9EE2-9634-4149-89B8-002823DF4CAB}"/>
              </a:ext>
            </a:extLst>
          </p:cNvPr>
          <p:cNvPicPr>
            <a:picLocks noChangeAspect="1"/>
          </p:cNvPicPr>
          <p:nvPr/>
        </p:nvPicPr>
        <p:blipFill>
          <a:blip r:embed="rId3"/>
          <a:stretch>
            <a:fillRect/>
          </a:stretch>
        </p:blipFill>
        <p:spPr>
          <a:xfrm>
            <a:off x="110525" y="3429000"/>
            <a:ext cx="1627169" cy="3410310"/>
          </a:xfrm>
          <a:prstGeom prst="rect">
            <a:avLst/>
          </a:prstGeom>
        </p:spPr>
      </p:pic>
    </p:spTree>
    <p:extLst>
      <p:ext uri="{BB962C8B-B14F-4D97-AF65-F5344CB8AC3E}">
        <p14:creationId xmlns:p14="http://schemas.microsoft.com/office/powerpoint/2010/main" val="45656399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B1362ED4-2394-43BC-9506-2DC1123704A8}"/>
              </a:ext>
            </a:extLst>
          </p:cNvPr>
          <p:cNvPicPr>
            <a:picLocks noChangeAspect="1"/>
          </p:cNvPicPr>
          <p:nvPr/>
        </p:nvPicPr>
        <p:blipFill>
          <a:blip r:embed="rId2"/>
          <a:stretch>
            <a:fillRect/>
          </a:stretch>
        </p:blipFill>
        <p:spPr>
          <a:xfrm>
            <a:off x="0" y="0"/>
            <a:ext cx="12192000" cy="6858000"/>
          </a:xfrm>
          <a:prstGeom prst="rect">
            <a:avLst/>
          </a:prstGeom>
        </p:spPr>
      </p:pic>
      <p:pic>
        <p:nvPicPr>
          <p:cNvPr id="5122" name="Picture 2" descr="https://t3.ftcdn.net/jpg/02/34/58/56/240_F_234585638_lw1TGy62Zld7AiMs544Ye8S9hTCeHod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2208" y="1885569"/>
            <a:ext cx="5416656" cy="2012381"/>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descr="Imagen que contiene ratón&#10;&#10;Descripción generada automáticamente">
            <a:extLst>
              <a:ext uri="{FF2B5EF4-FFF2-40B4-BE49-F238E27FC236}">
                <a16:creationId xmlns:a16="http://schemas.microsoft.com/office/drawing/2014/main" id="{2EAFA492-FE8F-4C3D-8B46-9847DED4381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H="1">
            <a:off x="8923372" y="820812"/>
            <a:ext cx="1161154" cy="1064757"/>
          </a:xfrm>
          <a:prstGeom prst="rect">
            <a:avLst/>
          </a:prstGeom>
        </p:spPr>
      </p:pic>
      <p:sp>
        <p:nvSpPr>
          <p:cNvPr id="3" name="CuadroTexto 2"/>
          <p:cNvSpPr txBox="1"/>
          <p:nvPr/>
        </p:nvSpPr>
        <p:spPr>
          <a:xfrm>
            <a:off x="2555918" y="4106956"/>
            <a:ext cx="1306286" cy="830997"/>
          </a:xfrm>
          <a:prstGeom prst="rect">
            <a:avLst/>
          </a:prstGeom>
          <a:noFill/>
        </p:spPr>
        <p:txBody>
          <a:bodyPr wrap="square" rtlCol="0">
            <a:spAutoFit/>
          </a:bodyPr>
          <a:lstStyle/>
          <a:p>
            <a:pPr algn="ctr"/>
            <a:r>
              <a:rPr lang="es-ES" sz="2400" b="1" dirty="0" err="1"/>
              <a:t>Science</a:t>
            </a:r>
            <a:endParaRPr lang="es-ES" sz="2400" b="1" dirty="0"/>
          </a:p>
          <a:p>
            <a:pPr algn="ctr"/>
            <a:r>
              <a:rPr lang="es-ES" sz="2400" b="1" dirty="0">
                <a:solidFill>
                  <a:srgbClr val="FF0000"/>
                </a:solidFill>
              </a:rPr>
              <a:t>Ciencia</a:t>
            </a:r>
            <a:endParaRPr lang="es-CO" sz="2400" b="1" dirty="0">
              <a:solidFill>
                <a:srgbClr val="FF0000"/>
              </a:solidFill>
            </a:endParaRPr>
          </a:p>
        </p:txBody>
      </p:sp>
      <p:sp>
        <p:nvSpPr>
          <p:cNvPr id="4" name="Rectángulo 3"/>
          <p:cNvSpPr/>
          <p:nvPr/>
        </p:nvSpPr>
        <p:spPr>
          <a:xfrm>
            <a:off x="3973648" y="4715202"/>
            <a:ext cx="1725444" cy="830997"/>
          </a:xfrm>
          <a:prstGeom prst="rect">
            <a:avLst/>
          </a:prstGeom>
        </p:spPr>
        <p:txBody>
          <a:bodyPr wrap="square">
            <a:spAutoFit/>
          </a:bodyPr>
          <a:lstStyle/>
          <a:p>
            <a:pPr algn="ctr"/>
            <a:r>
              <a:rPr lang="es-ES" sz="2400" b="1" dirty="0" err="1"/>
              <a:t>Technology</a:t>
            </a:r>
            <a:r>
              <a:rPr lang="es-ES" sz="2400" b="1" dirty="0"/>
              <a:t> </a:t>
            </a:r>
          </a:p>
          <a:p>
            <a:pPr algn="ctr"/>
            <a:r>
              <a:rPr lang="es-ES" sz="2400" b="1" dirty="0">
                <a:solidFill>
                  <a:srgbClr val="00B050"/>
                </a:solidFill>
              </a:rPr>
              <a:t>Tecnología</a:t>
            </a:r>
          </a:p>
        </p:txBody>
      </p:sp>
      <p:sp>
        <p:nvSpPr>
          <p:cNvPr id="5" name="Rectángulo 4"/>
          <p:cNvSpPr/>
          <p:nvPr/>
        </p:nvSpPr>
        <p:spPr>
          <a:xfrm>
            <a:off x="5810536" y="4106956"/>
            <a:ext cx="1793964" cy="830997"/>
          </a:xfrm>
          <a:prstGeom prst="rect">
            <a:avLst/>
          </a:prstGeom>
        </p:spPr>
        <p:txBody>
          <a:bodyPr wrap="square">
            <a:spAutoFit/>
          </a:bodyPr>
          <a:lstStyle/>
          <a:p>
            <a:pPr algn="ctr"/>
            <a:r>
              <a:rPr lang="es-ES" sz="2400" b="1" dirty="0" err="1"/>
              <a:t>Engineering</a:t>
            </a:r>
            <a:endParaRPr lang="es-ES" sz="2400" b="1" dirty="0"/>
          </a:p>
          <a:p>
            <a:pPr algn="ctr"/>
            <a:r>
              <a:rPr lang="es-ES" sz="2400" b="1" dirty="0">
                <a:solidFill>
                  <a:srgbClr val="0070C0"/>
                </a:solidFill>
              </a:rPr>
              <a:t>Ingeniería</a:t>
            </a:r>
          </a:p>
        </p:txBody>
      </p:sp>
      <p:sp>
        <p:nvSpPr>
          <p:cNvPr id="6" name="Rectángulo 5"/>
          <p:cNvSpPr/>
          <p:nvPr/>
        </p:nvSpPr>
        <p:spPr>
          <a:xfrm>
            <a:off x="7998501" y="4522454"/>
            <a:ext cx="1849742" cy="830997"/>
          </a:xfrm>
          <a:prstGeom prst="rect">
            <a:avLst/>
          </a:prstGeom>
        </p:spPr>
        <p:txBody>
          <a:bodyPr wrap="square">
            <a:spAutoFit/>
          </a:bodyPr>
          <a:lstStyle/>
          <a:p>
            <a:pPr algn="ctr"/>
            <a:r>
              <a:rPr lang="es-ES" sz="2400" b="1" dirty="0" err="1"/>
              <a:t>Mathematics</a:t>
            </a:r>
            <a:endParaRPr lang="es-ES" sz="2400" b="1" dirty="0"/>
          </a:p>
          <a:p>
            <a:pPr algn="ctr"/>
            <a:r>
              <a:rPr lang="es-ES" sz="2400" b="1" dirty="0">
                <a:solidFill>
                  <a:srgbClr val="FFFF00"/>
                </a:solidFill>
              </a:rPr>
              <a:t>Matemáticas</a:t>
            </a:r>
            <a:endParaRPr lang="es-CO" sz="2400" b="1" dirty="0">
              <a:solidFill>
                <a:srgbClr val="FFFF00"/>
              </a:solidFill>
            </a:endParaRPr>
          </a:p>
        </p:txBody>
      </p:sp>
    </p:spTree>
    <p:extLst>
      <p:ext uri="{BB962C8B-B14F-4D97-AF65-F5344CB8AC3E}">
        <p14:creationId xmlns:p14="http://schemas.microsoft.com/office/powerpoint/2010/main" val="110238982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12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25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25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50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fltVal val="0"/>
                                          </p:val>
                                        </p:tav>
                                        <p:tav tm="100000">
                                          <p:val>
                                            <p:strVal val="#ppt_w"/>
                                          </p:val>
                                        </p:tav>
                                      </p:tavLst>
                                    </p:anim>
                                    <p:anim calcmode="lin" valueType="num">
                                      <p:cBhvr>
                                        <p:cTn id="23" dur="1000" fill="hold"/>
                                        <p:tgtEl>
                                          <p:spTgt spid="5"/>
                                        </p:tgtEl>
                                        <p:attrNameLst>
                                          <p:attrName>ppt_h</p:attrName>
                                        </p:attrNameLst>
                                      </p:cBhvr>
                                      <p:tavLst>
                                        <p:tav tm="0">
                                          <p:val>
                                            <p:fltVal val="0"/>
                                          </p:val>
                                        </p:tav>
                                        <p:tav tm="100000">
                                          <p:val>
                                            <p:strVal val="#ppt_h"/>
                                          </p:val>
                                        </p:tav>
                                      </p:tavLst>
                                    </p:anim>
                                    <p:animEffect transition="in" filter="fade">
                                      <p:cBhvr>
                                        <p:cTn id="24" dur="1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80">
                                          <p:stCondLst>
                                            <p:cond delay="0"/>
                                          </p:stCondLst>
                                        </p:cTn>
                                        <p:tgtEl>
                                          <p:spTgt spid="6"/>
                                        </p:tgtEl>
                                      </p:cBhvr>
                                    </p:animEffect>
                                    <p:anim calcmode="lin" valueType="num">
                                      <p:cBhvr>
                                        <p:cTn id="3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5" dur="26">
                                          <p:stCondLst>
                                            <p:cond delay="650"/>
                                          </p:stCondLst>
                                        </p:cTn>
                                        <p:tgtEl>
                                          <p:spTgt spid="6"/>
                                        </p:tgtEl>
                                      </p:cBhvr>
                                      <p:to x="100000" y="60000"/>
                                    </p:animScale>
                                    <p:animScale>
                                      <p:cBhvr>
                                        <p:cTn id="36" dur="166" decel="50000">
                                          <p:stCondLst>
                                            <p:cond delay="676"/>
                                          </p:stCondLst>
                                        </p:cTn>
                                        <p:tgtEl>
                                          <p:spTgt spid="6"/>
                                        </p:tgtEl>
                                      </p:cBhvr>
                                      <p:to x="100000" y="100000"/>
                                    </p:animScale>
                                    <p:animScale>
                                      <p:cBhvr>
                                        <p:cTn id="37" dur="26">
                                          <p:stCondLst>
                                            <p:cond delay="1312"/>
                                          </p:stCondLst>
                                        </p:cTn>
                                        <p:tgtEl>
                                          <p:spTgt spid="6"/>
                                        </p:tgtEl>
                                      </p:cBhvr>
                                      <p:to x="100000" y="80000"/>
                                    </p:animScale>
                                    <p:animScale>
                                      <p:cBhvr>
                                        <p:cTn id="38" dur="166" decel="50000">
                                          <p:stCondLst>
                                            <p:cond delay="1338"/>
                                          </p:stCondLst>
                                        </p:cTn>
                                        <p:tgtEl>
                                          <p:spTgt spid="6"/>
                                        </p:tgtEl>
                                      </p:cBhvr>
                                      <p:to x="100000" y="100000"/>
                                    </p:animScale>
                                    <p:animScale>
                                      <p:cBhvr>
                                        <p:cTn id="39" dur="26">
                                          <p:stCondLst>
                                            <p:cond delay="1642"/>
                                          </p:stCondLst>
                                        </p:cTn>
                                        <p:tgtEl>
                                          <p:spTgt spid="6"/>
                                        </p:tgtEl>
                                      </p:cBhvr>
                                      <p:to x="100000" y="90000"/>
                                    </p:animScale>
                                    <p:animScale>
                                      <p:cBhvr>
                                        <p:cTn id="40" dur="166" decel="50000">
                                          <p:stCondLst>
                                            <p:cond delay="1668"/>
                                          </p:stCondLst>
                                        </p:cTn>
                                        <p:tgtEl>
                                          <p:spTgt spid="6"/>
                                        </p:tgtEl>
                                      </p:cBhvr>
                                      <p:to x="100000" y="100000"/>
                                    </p:animScale>
                                    <p:animScale>
                                      <p:cBhvr>
                                        <p:cTn id="41" dur="26">
                                          <p:stCondLst>
                                            <p:cond delay="1808"/>
                                          </p:stCondLst>
                                        </p:cTn>
                                        <p:tgtEl>
                                          <p:spTgt spid="6"/>
                                        </p:tgtEl>
                                      </p:cBhvr>
                                      <p:to x="100000" y="95000"/>
                                    </p:animScale>
                                    <p:animScale>
                                      <p:cBhvr>
                                        <p:cTn id="42"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Imagen 5" descr="Imagen que contiene ratón&#10;&#10;Descripción generada automáticamente">
            <a:extLst>
              <a:ext uri="{FF2B5EF4-FFF2-40B4-BE49-F238E27FC236}">
                <a16:creationId xmlns:a16="http://schemas.microsoft.com/office/drawing/2014/main" id="{6782CD63-000B-43CC-B0BE-998CC77D9A6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1823" y="5462250"/>
            <a:ext cx="1401200" cy="1315107"/>
          </a:xfrm>
          <a:prstGeom prst="rect">
            <a:avLst/>
          </a:prstGeom>
        </p:spPr>
      </p:pic>
      <p:sp>
        <p:nvSpPr>
          <p:cNvPr id="5" name="CuadroTexto 4">
            <a:extLst>
              <a:ext uri="{FF2B5EF4-FFF2-40B4-BE49-F238E27FC236}">
                <a16:creationId xmlns:a16="http://schemas.microsoft.com/office/drawing/2014/main" id="{75713746-2E94-4589-AA73-BDA2C601DB7B}"/>
              </a:ext>
            </a:extLst>
          </p:cNvPr>
          <p:cNvSpPr txBox="1"/>
          <p:nvPr/>
        </p:nvSpPr>
        <p:spPr>
          <a:xfrm>
            <a:off x="1781237" y="1118166"/>
            <a:ext cx="3342380" cy="400110"/>
          </a:xfrm>
          <a:prstGeom prst="rect">
            <a:avLst/>
          </a:prstGeom>
          <a:noFill/>
        </p:spPr>
        <p:txBody>
          <a:bodyPr wrap="square">
            <a:spAutoFit/>
          </a:bodyPr>
          <a:lstStyle/>
          <a:p>
            <a:pPr algn="ctr"/>
            <a:r>
              <a:rPr lang="es-CO" sz="2000" b="1" i="0" u="none" strike="noStrike" dirty="0">
                <a:solidFill>
                  <a:schemeClr val="accent1"/>
                </a:solidFill>
                <a:effectLst/>
                <a:latin typeface="Arial" panose="020B0604020202020204" pitchFamily="34" charset="0"/>
              </a:rPr>
              <a:t>Ambiente de aprendizaje </a:t>
            </a:r>
          </a:p>
        </p:txBody>
      </p:sp>
      <p:pic>
        <p:nvPicPr>
          <p:cNvPr id="8" name="Picture 2">
            <a:extLst>
              <a:ext uri="{FF2B5EF4-FFF2-40B4-BE49-F238E27FC236}">
                <a16:creationId xmlns:a16="http://schemas.microsoft.com/office/drawing/2014/main" id="{ECBD432E-45CE-44DA-BD93-40641D48D2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2427" y="2019916"/>
            <a:ext cx="4707552" cy="2377432"/>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7529129" y="921304"/>
            <a:ext cx="3731622" cy="646331"/>
          </a:xfrm>
          <a:prstGeom prst="rect">
            <a:avLst/>
          </a:prstGeom>
        </p:spPr>
        <p:txBody>
          <a:bodyPr wrap="square">
            <a:spAutoFit/>
          </a:bodyPr>
          <a:lstStyle/>
          <a:p>
            <a:pPr algn="ctr"/>
            <a:r>
              <a:rPr lang="es-CO" b="1" dirty="0">
                <a:solidFill>
                  <a:schemeClr val="accent1"/>
                </a:solidFill>
                <a:latin typeface="Arial" panose="020B0604020202020204" pitchFamily="34" charset="0"/>
              </a:rPr>
              <a:t>Ciudadanos íntegros, líderes, competentes e innovadores</a:t>
            </a:r>
          </a:p>
        </p:txBody>
      </p:sp>
      <p:sp>
        <p:nvSpPr>
          <p:cNvPr id="3" name="Rectángulo 2"/>
          <p:cNvSpPr/>
          <p:nvPr/>
        </p:nvSpPr>
        <p:spPr>
          <a:xfrm>
            <a:off x="802423" y="4547851"/>
            <a:ext cx="3796937" cy="646331"/>
          </a:xfrm>
          <a:prstGeom prst="rect">
            <a:avLst/>
          </a:prstGeom>
        </p:spPr>
        <p:txBody>
          <a:bodyPr wrap="square">
            <a:spAutoFit/>
          </a:bodyPr>
          <a:lstStyle/>
          <a:p>
            <a:pPr algn="ctr"/>
            <a:r>
              <a:rPr lang="es-CO" b="1" dirty="0">
                <a:solidFill>
                  <a:schemeClr val="accent1"/>
                </a:solidFill>
                <a:latin typeface="Arial" panose="020B0604020202020204" pitchFamily="34" charset="0"/>
              </a:rPr>
              <a:t>Resolver problemas de forma interdisciplinar</a:t>
            </a:r>
            <a:r>
              <a:rPr lang="es-CO" b="1" i="1" dirty="0">
                <a:solidFill>
                  <a:srgbClr val="000000"/>
                </a:solidFill>
                <a:latin typeface="Arial" panose="020B0604020202020204" pitchFamily="34" charset="0"/>
              </a:rPr>
              <a:t> </a:t>
            </a:r>
            <a:endParaRPr lang="en-US" b="1" dirty="0">
              <a:solidFill>
                <a:srgbClr val="000000"/>
              </a:solidFill>
              <a:latin typeface="Arial" panose="020B0604020202020204" pitchFamily="34" charset="0"/>
            </a:endParaRPr>
          </a:p>
        </p:txBody>
      </p:sp>
      <p:sp>
        <p:nvSpPr>
          <p:cNvPr id="4" name="Rectángulo 3"/>
          <p:cNvSpPr/>
          <p:nvPr/>
        </p:nvSpPr>
        <p:spPr>
          <a:xfrm>
            <a:off x="7001741" y="4594017"/>
            <a:ext cx="4786397" cy="369332"/>
          </a:xfrm>
          <a:prstGeom prst="rect">
            <a:avLst/>
          </a:prstGeom>
        </p:spPr>
        <p:txBody>
          <a:bodyPr wrap="square">
            <a:spAutoFit/>
          </a:bodyPr>
          <a:lstStyle/>
          <a:p>
            <a:pPr algn="ctr"/>
            <a:r>
              <a:rPr lang="es-ES" b="1" dirty="0">
                <a:solidFill>
                  <a:schemeClr val="accent1"/>
                </a:solidFill>
                <a:latin typeface="Arial" panose="020B0604020202020204" pitchFamily="34" charset="0"/>
              </a:rPr>
              <a:t>Procesos de enseñanza - aprendizaje</a:t>
            </a:r>
            <a:r>
              <a:rPr lang="en-US" b="1" dirty="0">
                <a:solidFill>
                  <a:schemeClr val="accent1"/>
                </a:solidFill>
                <a:latin typeface="Arial" panose="020B0604020202020204" pitchFamily="34" charset="0"/>
              </a:rPr>
              <a:t> </a:t>
            </a:r>
          </a:p>
        </p:txBody>
      </p:sp>
      <p:sp>
        <p:nvSpPr>
          <p:cNvPr id="10" name="Rectángulo 9"/>
          <p:cNvSpPr/>
          <p:nvPr/>
        </p:nvSpPr>
        <p:spPr>
          <a:xfrm>
            <a:off x="4987428" y="5277584"/>
            <a:ext cx="1172117" cy="369332"/>
          </a:xfrm>
          <a:prstGeom prst="rect">
            <a:avLst/>
          </a:prstGeom>
        </p:spPr>
        <p:txBody>
          <a:bodyPr wrap="none">
            <a:spAutoFit/>
          </a:bodyPr>
          <a:lstStyle/>
          <a:p>
            <a:pPr algn="ctr"/>
            <a:r>
              <a:rPr lang="es-CO" b="1" dirty="0">
                <a:solidFill>
                  <a:schemeClr val="accent1"/>
                </a:solidFill>
                <a:latin typeface="Arial" panose="020B0604020202020204" pitchFamily="34" charset="0"/>
              </a:rPr>
              <a:t>Robótica</a:t>
            </a:r>
            <a:endParaRPr lang="es-CO" dirty="0">
              <a:solidFill>
                <a:schemeClr val="accent1"/>
              </a:solidFill>
            </a:endParaRPr>
          </a:p>
        </p:txBody>
      </p:sp>
    </p:spTree>
    <p:custDataLst>
      <p:tags r:id="rId1"/>
    </p:custDataLst>
    <p:extLst>
      <p:ext uri="{BB962C8B-B14F-4D97-AF65-F5344CB8AC3E}">
        <p14:creationId xmlns:p14="http://schemas.microsoft.com/office/powerpoint/2010/main" val="156559197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50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heel(1)">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750"/>
                                  </p:stCondLst>
                                  <p:childTnLst>
                                    <p:set>
                                      <p:cBhvr>
                                        <p:cTn id="28" dur="1" fill="hold">
                                          <p:stCondLst>
                                            <p:cond delay="0"/>
                                          </p:stCondLst>
                                        </p:cTn>
                                        <p:tgtEl>
                                          <p:spTgt spid="10"/>
                                        </p:tgtEl>
                                        <p:attrNameLst>
                                          <p:attrName>style.visibility</p:attrName>
                                        </p:attrNameLst>
                                      </p:cBhvr>
                                      <p:to>
                                        <p:strVal val="visible"/>
                                      </p:to>
                                    </p:set>
                                    <p:animEffect transition="in" filter="randombar(horizontal)">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4"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8"/>
  <p:tag name="ARTICULATE_PROJECT_OPEN" val="0"/>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94498D97D0AEA34996D9274E8A874438" ma:contentTypeVersion="10" ma:contentTypeDescription="Crear nuevo documento." ma:contentTypeScope="" ma:versionID="8b33c2c937fe97581f2c367e068dbf79">
  <xsd:schema xmlns:xsd="http://www.w3.org/2001/XMLSchema" xmlns:xs="http://www.w3.org/2001/XMLSchema" xmlns:p="http://schemas.microsoft.com/office/2006/metadata/properties" xmlns:ns2="1661c5d4-783f-4c52-9690-269c0b439237" xmlns:ns3="ab375f2e-ab1c-4e2b-a0ca-8eb44b499b6e" targetNamespace="http://schemas.microsoft.com/office/2006/metadata/properties" ma:root="true" ma:fieldsID="6521be0c47404d4e288a0d85b7abc71b" ns2:_="" ns3:_="">
    <xsd:import namespace="1661c5d4-783f-4c52-9690-269c0b439237"/>
    <xsd:import namespace="ab375f2e-ab1c-4e2b-a0ca-8eb44b499b6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61c5d4-783f-4c52-9690-269c0b4392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375f2e-ab1c-4e2b-a0ca-8eb44b499b6e" elementFormDefault="qualified">
    <xsd:import namespace="http://schemas.microsoft.com/office/2006/documentManagement/types"/>
    <xsd:import namespace="http://schemas.microsoft.com/office/infopath/2007/PartnerControls"/>
    <xsd:element name="SharedWithUsers" ma:index="15"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A515AD-911B-48BD-9D08-31E760D5B594}">
  <ds:schemaRefs>
    <ds:schemaRef ds:uri="1661c5d4-783f-4c52-9690-269c0b439237"/>
    <ds:schemaRef ds:uri="http://schemas.microsoft.com/office/2006/documentManagement/types"/>
    <ds:schemaRef ds:uri="http://schemas.openxmlformats.org/package/2006/metadata/core-properties"/>
    <ds:schemaRef ds:uri="http://purl.org/dc/dcmitype/"/>
    <ds:schemaRef ds:uri="ab375f2e-ab1c-4e2b-a0ca-8eb44b499b6e"/>
    <ds:schemaRef ds:uri="http://purl.org/dc/elements/1.1/"/>
    <ds:schemaRef ds:uri="http://schemas.microsoft.com/office/2006/metadata/properties"/>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FC4694C5-4DB2-4E57-9DDE-B83FED6F2D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61c5d4-783f-4c52-9690-269c0b439237"/>
    <ds:schemaRef ds:uri="ab375f2e-ab1c-4e2b-a0ca-8eb44b499b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6DD727A-E01C-491D-ABEE-7D19526ECD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3490</TotalTime>
  <Words>1499</Words>
  <Application>Microsoft Office PowerPoint</Application>
  <PresentationFormat>Panorámica</PresentationFormat>
  <Paragraphs>138</Paragraphs>
  <Slides>34</Slides>
  <Notes>0</Notes>
  <HiddenSlides>0</HiddenSlides>
  <MMClips>4</MMClips>
  <ScaleCrop>false</ScaleCrop>
  <HeadingPairs>
    <vt:vector size="4" baseType="variant">
      <vt:variant>
        <vt:lpstr>Tema</vt:lpstr>
      </vt:variant>
      <vt:variant>
        <vt:i4>1</vt:i4>
      </vt:variant>
      <vt:variant>
        <vt:lpstr>Títulos de diapositiva</vt:lpstr>
      </vt:variant>
      <vt:variant>
        <vt:i4>34</vt:i4>
      </vt:variant>
    </vt:vector>
  </HeadingPairs>
  <TitlesOfParts>
    <vt:vector size="35" baseType="lpstr">
      <vt:lpstr>Tema de Office</vt:lpstr>
      <vt:lpstr>STEM MD: ESCENARIO PARA EL DESARROLLO INTEGRAL DE LA PRIMERA INFANCIA DESDE LA EDUCACIÓN INICIAL EN CUNDINAMARCA </vt:lpstr>
      <vt:lpstr>Presentación de PowerPoint</vt:lpstr>
      <vt:lpstr>Recordemos lo vivido en Módulo 1</vt:lpstr>
      <vt:lpstr>Recordemos lo vivido en Módulo 1</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RETO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JULIAN ALBERTO VALENCIA CORTES</dc:creator>
  <cp:lastModifiedBy>GIOVANNA ANDREA RESTREPO LADINO</cp:lastModifiedBy>
  <cp:revision>191</cp:revision>
  <dcterms:created xsi:type="dcterms:W3CDTF">2020-07-22T16:37:56Z</dcterms:created>
  <dcterms:modified xsi:type="dcterms:W3CDTF">2022-05-05T14:10:42Z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5BDD922A-EB75-4CD6-A867-E234D0CD6025</vt:lpwstr>
  </property>
  <property fmtid="{D5CDD505-2E9C-101B-9397-08002B2CF9AE}" pid="3" name="ArticulatePath">
    <vt:lpwstr>Presentación1</vt:lpwstr>
  </property>
  <property fmtid="{D5CDD505-2E9C-101B-9397-08002B2CF9AE}" pid="4" name="ContentTypeId">
    <vt:lpwstr>0x01010094498D97D0AEA34996D9274E8A874438</vt:lpwstr>
  </property>
</Properties>
</file>