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4" r:id="rId1"/>
  </p:sldMasterIdLst>
  <p:sldIdLst>
    <p:sldId id="256" r:id="rId2"/>
    <p:sldId id="257" r:id="rId3"/>
    <p:sldId id="259" r:id="rId4"/>
    <p:sldId id="258"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c:spPr>
      <c:txPr>
        <a:bodyPr rot="0" spcFirstLastPara="1" vertOverflow="ellipsis" vert="horz" wrap="square" anchor="ctr" anchorCtr="1"/>
        <a:lstStyle/>
        <a:p>
          <a:pPr>
            <a:defRPr sz="14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es-CO"/>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Hoja1!$B$1</c:f>
              <c:strCache>
                <c:ptCount val="1"/>
                <c:pt idx="0">
                  <c:v>Novedades</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54E2-4E9A-B192-2332D997566F}"/>
              </c:ext>
            </c:extLst>
          </c:dPt>
          <c:dPt>
            <c:idx val="1"/>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3-54E2-4E9A-B192-2332D997566F}"/>
              </c:ext>
            </c:extLst>
          </c:dPt>
          <c:dPt>
            <c:idx val="2"/>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5-54E2-4E9A-B192-2332D997566F}"/>
              </c:ext>
            </c:extLst>
          </c:dPt>
          <c:dPt>
            <c:idx val="3"/>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54E2-4E9A-B192-2332D997566F}"/>
              </c:ext>
            </c:extLst>
          </c:dPt>
          <c:dPt>
            <c:idx val="4"/>
            <c:bubble3D val="0"/>
            <c:spPr>
              <a:solidFill>
                <a:schemeClr val="accent3">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9-54E2-4E9A-B192-2332D997566F}"/>
              </c:ext>
            </c:extLst>
          </c:dPt>
          <c:dLbls>
            <c:dLbl>
              <c:idx val="0"/>
              <c:layout>
                <c:manualLayout>
                  <c:x val="0.12503499562554674"/>
                  <c:y val="4.424915635545555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4E2-4E9A-B192-2332D997566F}"/>
                </c:ext>
              </c:extLst>
            </c:dLbl>
            <c:dLbl>
              <c:idx val="1"/>
              <c:layout>
                <c:manualLayout>
                  <c:x val="6.8034412365121033E-2"/>
                  <c:y val="4.632452193475811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4E2-4E9A-B192-2332D997566F}"/>
                </c:ext>
              </c:extLst>
            </c:dLbl>
            <c:dLbl>
              <c:idx val="2"/>
              <c:layout>
                <c:manualLayout>
                  <c:x val="7.1338582677165183E-2"/>
                  <c:y val="-4.003062117235345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54E2-4E9A-B192-2332D997566F}"/>
                </c:ext>
              </c:extLst>
            </c:dLbl>
            <c:dLbl>
              <c:idx val="3"/>
              <c:layout>
                <c:manualLayout>
                  <c:x val="-7.267989938757656E-2"/>
                  <c:y val="-0.1598328333958255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54E2-4E9A-B192-2332D997566F}"/>
                </c:ext>
              </c:extLst>
            </c:dLbl>
            <c:dLbl>
              <c:idx val="4"/>
              <c:layout>
                <c:manualLayout>
                  <c:x val="-0.25757644274314573"/>
                  <c:y val="3.5894290387614589E-2"/>
                </c:manualLayout>
              </c:layout>
              <c:tx>
                <c:rich>
                  <a:bodyPr/>
                  <a:lstStyle/>
                  <a:p>
                    <a:fld id="{46A29301-F5DB-466F-9993-CE462FA5B5A9}" type="CATEGORYNAME">
                      <a:rPr lang="en-US"/>
                      <a:pPr/>
                      <a:t>[NOMBRE DE CATEGORÍA]</a:t>
                    </a:fld>
                    <a:r>
                      <a:rPr lang="en-US" baseline="0"/>
                      <a:t> </a:t>
                    </a:r>
                    <a:fld id="{DECCC7BC-438A-496B-A4BF-387B5D7DA77E}" type="PERCENTAGE">
                      <a:rPr lang="en-US" baseline="0"/>
                      <a:pPr/>
                      <a:t>[PORCENTAJE]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manualLayout>
                      <c:w val="0.17017632241813602"/>
                      <c:h val="0.17369584236753013"/>
                    </c:manualLayout>
                  </c15:layout>
                  <c15:dlblFieldTable/>
                  <c15:showDataLabelsRange val="0"/>
                </c:ext>
                <c:ext xmlns:c16="http://schemas.microsoft.com/office/drawing/2014/chart" uri="{C3380CC4-5D6E-409C-BE32-E72D297353CC}">
                  <c16:uniqueId val="{00000009-54E2-4E9A-B192-2332D997566F}"/>
                </c:ext>
              </c:extLst>
            </c:dLbl>
            <c:spPr>
              <a:solidFill>
                <a:schemeClr val="lt1"/>
              </a:solidFill>
              <a:ln w="12700" cap="flat" cmpd="sng" algn="ctr">
                <a:solidFill>
                  <a:schemeClr val="dk1"/>
                </a:solidFill>
                <a:prstDash val="solid"/>
                <a:miter lim="800000"/>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solidFill>
                    <a:latin typeface="+mn-lt"/>
                    <a:ea typeface="+mn-ea"/>
                    <a:cs typeface="+mn-cs"/>
                  </a:defRPr>
                </a:pPr>
                <a:endParaRPr lang="es-CO"/>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Hoja1!$A$2:$A$6</c:f>
              <c:strCache>
                <c:ptCount val="5"/>
                <c:pt idx="0">
                  <c:v>Dañado</c:v>
                </c:pt>
                <c:pt idx="1">
                  <c:v>Incompleto</c:v>
                </c:pt>
                <c:pt idx="2">
                  <c:v>Faltante</c:v>
                </c:pt>
                <c:pt idx="3">
                  <c:v>Sin novedad</c:v>
                </c:pt>
                <c:pt idx="4">
                  <c:v>faltante parcial</c:v>
                </c:pt>
              </c:strCache>
            </c:strRef>
          </c:cat>
          <c:val>
            <c:numRef>
              <c:f>Hoja1!$B$2:$B$6</c:f>
              <c:numCache>
                <c:formatCode>General</c:formatCode>
                <c:ptCount val="5"/>
                <c:pt idx="0">
                  <c:v>20</c:v>
                </c:pt>
                <c:pt idx="1">
                  <c:v>83</c:v>
                </c:pt>
                <c:pt idx="2">
                  <c:v>14</c:v>
                </c:pt>
                <c:pt idx="3">
                  <c:v>215</c:v>
                </c:pt>
                <c:pt idx="4">
                  <c:v>6</c:v>
                </c:pt>
              </c:numCache>
            </c:numRef>
          </c:val>
          <c:extLst>
            <c:ext xmlns:c16="http://schemas.microsoft.com/office/drawing/2014/chart" uri="{C3380CC4-5D6E-409C-BE32-E72D297353CC}">
              <c16:uniqueId val="{0000000A-54E2-4E9A-B192-2332D997566F}"/>
            </c:ext>
          </c:extLst>
        </c:ser>
        <c:dLbls>
          <c:dLblPos val="inEnd"/>
          <c:showLegendKey val="0"/>
          <c:showVal val="0"/>
          <c:showCatName val="0"/>
          <c:showSerName val="0"/>
          <c:showPercent val="1"/>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702669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09807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8144947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3596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27439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39664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‹Nº›</a:t>
            </a:fld>
            <a:endParaRPr lang="en-US" dirty="0"/>
          </a:p>
        </p:txBody>
      </p:sp>
    </p:spTree>
    <p:extLst>
      <p:ext uri="{BB962C8B-B14F-4D97-AF65-F5344CB8AC3E}">
        <p14:creationId xmlns:p14="http://schemas.microsoft.com/office/powerpoint/2010/main" val="3907300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49637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‹Nº›</a:t>
            </a:fld>
            <a:endParaRPr lang="en-US" dirty="0"/>
          </a:p>
        </p:txBody>
      </p:sp>
    </p:spTree>
    <p:extLst>
      <p:ext uri="{BB962C8B-B14F-4D97-AF65-F5344CB8AC3E}">
        <p14:creationId xmlns:p14="http://schemas.microsoft.com/office/powerpoint/2010/main" val="4256225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64473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4/22/2020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‹Nº›</a:t>
            </a:fld>
            <a:endParaRPr lang="en-US" dirty="0"/>
          </a:p>
        </p:txBody>
      </p:sp>
    </p:spTree>
    <p:extLst>
      <p:ext uri="{BB962C8B-B14F-4D97-AF65-F5344CB8AC3E}">
        <p14:creationId xmlns:p14="http://schemas.microsoft.com/office/powerpoint/2010/main" val="1004004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03279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09722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44457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smtClean="0"/>
              <a:t>4/22/2020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‹Nº›</a:t>
            </a:fld>
            <a:endParaRPr lang="en-US" dirty="0"/>
          </a:p>
        </p:txBody>
      </p:sp>
    </p:spTree>
    <p:extLst>
      <p:ext uri="{BB962C8B-B14F-4D97-AF65-F5344CB8AC3E}">
        <p14:creationId xmlns:p14="http://schemas.microsoft.com/office/powerpoint/2010/main" val="3891892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4/22/2020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12338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4/22/2020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27325944"/>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file:///E:\Informe%20de%20opci&#243;n%20de%20grado.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07067" y="1556951"/>
            <a:ext cx="7766936" cy="2493885"/>
          </a:xfrm>
        </p:spPr>
        <p:txBody>
          <a:bodyPr/>
          <a:lstStyle/>
          <a:p>
            <a:pPr algn="ctr"/>
            <a:r>
              <a:rPr lang="es-CO" dirty="0"/>
              <a:t>Protocolo para la gestión institucional de los inventarios</a:t>
            </a:r>
          </a:p>
        </p:txBody>
      </p:sp>
      <p:sp>
        <p:nvSpPr>
          <p:cNvPr id="3" name="Subtítulo 2"/>
          <p:cNvSpPr>
            <a:spLocks noGrp="1"/>
          </p:cNvSpPr>
          <p:nvPr>
            <p:ph type="subTitle" idx="1"/>
          </p:nvPr>
        </p:nvSpPr>
        <p:spPr>
          <a:xfrm>
            <a:off x="1507067" y="4050833"/>
            <a:ext cx="7766936" cy="1435567"/>
          </a:xfrm>
        </p:spPr>
        <p:txBody>
          <a:bodyPr>
            <a:normAutofit fontScale="92500" lnSpcReduction="10000"/>
          </a:bodyPr>
          <a:lstStyle/>
          <a:p>
            <a:pPr algn="l"/>
            <a:endParaRPr lang="es-CO" dirty="0"/>
          </a:p>
          <a:p>
            <a:pPr algn="l"/>
            <a:r>
              <a:rPr lang="es-CO" dirty="0"/>
              <a:t>IED COLEGIO JUAN LOZANO Y LOZANO</a:t>
            </a:r>
          </a:p>
          <a:p>
            <a:pPr algn="l"/>
            <a:r>
              <a:rPr lang="es-CO" dirty="0"/>
              <a:t>Colombia - Bogotá D.C.</a:t>
            </a:r>
          </a:p>
          <a:p>
            <a:pPr algn="l"/>
            <a:r>
              <a:rPr lang="es-CO" dirty="0"/>
              <a:t>2019</a:t>
            </a:r>
          </a:p>
        </p:txBody>
      </p:sp>
    </p:spTree>
    <p:extLst>
      <p:ext uri="{BB962C8B-B14F-4D97-AF65-F5344CB8AC3E}">
        <p14:creationId xmlns:p14="http://schemas.microsoft.com/office/powerpoint/2010/main" val="402984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Antecedentes y justificación</a:t>
            </a:r>
          </a:p>
        </p:txBody>
      </p:sp>
      <p:sp>
        <p:nvSpPr>
          <p:cNvPr id="3" name="Marcador de contenido 2"/>
          <p:cNvSpPr>
            <a:spLocks noGrp="1"/>
          </p:cNvSpPr>
          <p:nvPr>
            <p:ph idx="1"/>
          </p:nvPr>
        </p:nvSpPr>
        <p:spPr/>
        <p:txBody>
          <a:bodyPr/>
          <a:lstStyle/>
          <a:p>
            <a:r>
              <a:rPr lang="es-CO" dirty="0"/>
              <a:t>A partir del proyecto desarrollado por la Estudiante de la Universidad Corporación Universitaria Minuto de Dios, en el programa de Contaduría Pública, funcionaria del área administrativa de la institución se logro identificar en el área de inventarios la necesidad de direccionar un protocolo de atención a la comunidad educativa, que optimice el manejo de los activos institucionales y minimice el recurso humano en horas hombre para la atención a dicha actividad que se debe generar de forma legal anualmente bajo la premisa del cuidado en bienes públicos y la responsabilidad del primer respondiente y encargado de dichos elementos públicos.</a:t>
            </a:r>
          </a:p>
          <a:p>
            <a:r>
              <a:rPr lang="es-CO" dirty="0">
                <a:hlinkClick r:id="rId2" action="ppaction://hlinkfile"/>
              </a:rPr>
              <a:t>E:\Informe de opción de grado.docx</a:t>
            </a:r>
            <a:endParaRPr lang="es-CO" dirty="0"/>
          </a:p>
        </p:txBody>
      </p:sp>
    </p:spTree>
    <p:extLst>
      <p:ext uri="{BB962C8B-B14F-4D97-AF65-F5344CB8AC3E}">
        <p14:creationId xmlns:p14="http://schemas.microsoft.com/office/powerpoint/2010/main" val="1492505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486225"/>
            <a:ext cx="8596668" cy="1320800"/>
          </a:xfrm>
        </p:spPr>
        <p:txBody>
          <a:bodyPr anchor="ctr"/>
          <a:lstStyle/>
          <a:p>
            <a:pPr algn="ctr"/>
            <a:r>
              <a:rPr lang="es-CO" dirty="0"/>
              <a:t>Herramientas de apoyo a la gestión</a:t>
            </a:r>
          </a:p>
        </p:txBody>
      </p:sp>
      <p:sp>
        <p:nvSpPr>
          <p:cNvPr id="3" name="Marcador de texto 2"/>
          <p:cNvSpPr>
            <a:spLocks noGrp="1"/>
          </p:cNvSpPr>
          <p:nvPr>
            <p:ph type="body" idx="1"/>
          </p:nvPr>
        </p:nvSpPr>
        <p:spPr>
          <a:xfrm>
            <a:off x="2945525" y="1584700"/>
            <a:ext cx="5119317" cy="1295623"/>
          </a:xfrm>
        </p:spPr>
        <p:txBody>
          <a:bodyPr anchor="ctr"/>
          <a:lstStyle/>
          <a:p>
            <a:r>
              <a:rPr lang="es-CO" dirty="0"/>
              <a:t>Uso de Excel, Word, radicación presencial y por medio electrónico.</a:t>
            </a:r>
          </a:p>
        </p:txBody>
      </p:sp>
      <p:sp>
        <p:nvSpPr>
          <p:cNvPr id="4" name="Marcador de contenido 3"/>
          <p:cNvSpPr>
            <a:spLocks noGrp="1"/>
          </p:cNvSpPr>
          <p:nvPr>
            <p:ph sz="half" idx="2"/>
          </p:nvPr>
        </p:nvSpPr>
        <p:spPr>
          <a:xfrm>
            <a:off x="790045" y="2992618"/>
            <a:ext cx="4185623" cy="3304117"/>
          </a:xfrm>
        </p:spPr>
        <p:txBody>
          <a:bodyPr/>
          <a:lstStyle/>
          <a:p>
            <a:r>
              <a:rPr lang="es-CO" dirty="0"/>
              <a:t>Se recomienda a partir de dicho análisis, la utilización permanente de herramientas ofimáticas y de canales de atención informático con los docentes, directivos docentes y personal administrativo al que le sea asignado algún activo institucional para el uso y disfrute con el único fin del desarrollo de la actividad del servicio educativo.</a:t>
            </a:r>
          </a:p>
          <a:p>
            <a:endParaRPr lang="es-CO" dirty="0"/>
          </a:p>
        </p:txBody>
      </p:sp>
      <p:pic>
        <p:nvPicPr>
          <p:cNvPr id="10" name="Marcador de contenido 9"/>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087765" y="3327239"/>
            <a:ext cx="4186237" cy="2124127"/>
          </a:xfrm>
        </p:spPr>
      </p:pic>
    </p:spTree>
    <p:extLst>
      <p:ext uri="{BB962C8B-B14F-4D97-AF65-F5344CB8AC3E}">
        <p14:creationId xmlns:p14="http://schemas.microsoft.com/office/powerpoint/2010/main" val="277626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a:t>Análisis de datos a partir de información registrada en el área de primera infancia</a:t>
            </a:r>
          </a:p>
        </p:txBody>
      </p:sp>
      <p:sp>
        <p:nvSpPr>
          <p:cNvPr id="4" name="Marcador de contenido 3"/>
          <p:cNvSpPr>
            <a:spLocks noGrp="1"/>
          </p:cNvSpPr>
          <p:nvPr>
            <p:ph sz="half" idx="1"/>
          </p:nvPr>
        </p:nvSpPr>
        <p:spPr/>
        <p:txBody>
          <a:bodyPr>
            <a:normAutofit fontScale="92500" lnSpcReduction="10000"/>
          </a:bodyPr>
          <a:lstStyle/>
          <a:p>
            <a:r>
              <a:rPr lang="es-CO" dirty="0"/>
              <a:t>Se tomaron 338 datos de elementos inventariados para las aulas de primera infancia, identificando las novedades presentadas en la siguiente gráfica:</a:t>
            </a:r>
          </a:p>
          <a:p>
            <a:endParaRPr lang="es-CO" dirty="0"/>
          </a:p>
        </p:txBody>
      </p:sp>
      <p:sp>
        <p:nvSpPr>
          <p:cNvPr id="5" name="Marcador de contenido 4"/>
          <p:cNvSpPr>
            <a:spLocks noGrp="1"/>
          </p:cNvSpPr>
          <p:nvPr>
            <p:ph sz="half" idx="2"/>
          </p:nvPr>
        </p:nvSpPr>
        <p:spPr>
          <a:xfrm>
            <a:off x="1071833" y="4695569"/>
            <a:ext cx="7807669" cy="1279892"/>
          </a:xfrm>
        </p:spPr>
        <p:txBody>
          <a:bodyPr>
            <a:normAutofit fontScale="92500" lnSpcReduction="10000"/>
          </a:bodyPr>
          <a:lstStyle/>
          <a:p>
            <a:r>
              <a:rPr lang="es-CO" dirty="0"/>
              <a:t>215 elementos no presentan ningún tipo de novedad y se encuentran de acuerdo a la información registrada en el almacén, pero se deduce que 123 elementos reportan novedad en la información en la cual el área de almacén debe efectuar una acción de regulación y formalización de las perdidas y daños.</a:t>
            </a:r>
          </a:p>
          <a:p>
            <a:endParaRPr lang="es-CO" dirty="0"/>
          </a:p>
        </p:txBody>
      </p:sp>
      <p:graphicFrame>
        <p:nvGraphicFramePr>
          <p:cNvPr id="6" name="Gráfico 5"/>
          <p:cNvGraphicFramePr/>
          <p:nvPr>
            <p:extLst>
              <p:ext uri="{D42A27DB-BD31-4B8C-83A1-F6EECF244321}">
                <p14:modId xmlns:p14="http://schemas.microsoft.com/office/powerpoint/2010/main" val="2545768005"/>
              </p:ext>
            </p:extLst>
          </p:nvPr>
        </p:nvGraphicFramePr>
        <p:xfrm>
          <a:off x="4744995" y="2034746"/>
          <a:ext cx="3797644" cy="238167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4990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3" y="609599"/>
            <a:ext cx="8829131" cy="1474573"/>
          </a:xfrm>
        </p:spPr>
        <p:txBody>
          <a:bodyPr>
            <a:normAutofit fontScale="90000"/>
          </a:bodyPr>
          <a:lstStyle/>
          <a:p>
            <a:r>
              <a:rPr lang="es-CO" dirty="0"/>
              <a:t>Plan de acción y protocolo para la entrega, devolución y reporte de novedades en los activos institucionales.</a:t>
            </a:r>
          </a:p>
        </p:txBody>
      </p:sp>
      <p:sp>
        <p:nvSpPr>
          <p:cNvPr id="3" name="Marcador de contenido 2"/>
          <p:cNvSpPr>
            <a:spLocks noGrp="1"/>
          </p:cNvSpPr>
          <p:nvPr>
            <p:ph idx="1"/>
          </p:nvPr>
        </p:nvSpPr>
        <p:spPr/>
        <p:txBody>
          <a:bodyPr>
            <a:normAutofit lnSpcReduction="10000"/>
          </a:bodyPr>
          <a:lstStyle/>
          <a:p>
            <a:r>
              <a:rPr lang="es-CO" dirty="0"/>
              <a:t>Anualmente es de carácter obligatorio la asignación de inventario y firma de responsabilidad individual a las partes que usan y disfrutan de dichos activos para la prestación del servicio educativo dentro de la IED.</a:t>
            </a:r>
          </a:p>
          <a:p>
            <a:pPr>
              <a:buFont typeface="+mj-lt"/>
              <a:buAutoNum type="arabicPeriod"/>
            </a:pPr>
            <a:r>
              <a:rPr lang="es-CO" dirty="0"/>
              <a:t>Para ello se tendrá permanentemente actualizada la información de los inventarios de cada espacio institucional en un formato de Excel. (Responsabilidad del funcionario de almacén).</a:t>
            </a:r>
          </a:p>
          <a:p>
            <a:pPr>
              <a:buFont typeface="+mj-lt"/>
              <a:buAutoNum type="arabicPeriod"/>
            </a:pPr>
            <a:r>
              <a:rPr lang="es-CO" dirty="0"/>
              <a:t>En el lapso de la primera semana institucional se entregará a cada funcionario copia del inventario registrado, solicitando firma de responsabilidad a partir de la fecha, para lo que el funcionario deberá verificar los elementos en el aula en un tiempo no mayor a 1 hora.</a:t>
            </a:r>
          </a:p>
          <a:p>
            <a:pPr>
              <a:buFont typeface="+mj-lt"/>
              <a:buAutoNum type="arabicPeriod"/>
            </a:pPr>
            <a:r>
              <a:rPr lang="es-CO" dirty="0"/>
              <a:t>De registrar algún faltante deberá reportarlo de inmediato al área de almacén de forma escrita y redactando en prosa el hallazgo en relación a tiempo de identificación de la pérdida.</a:t>
            </a:r>
          </a:p>
          <a:p>
            <a:pPr>
              <a:buFont typeface="+mj-lt"/>
              <a:buAutoNum type="arabicPeriod"/>
            </a:pPr>
            <a:endParaRPr lang="es-CO" dirty="0"/>
          </a:p>
          <a:p>
            <a:pPr>
              <a:buFont typeface="+mj-lt"/>
              <a:buAutoNum type="arabicPeriod"/>
            </a:pPr>
            <a:endParaRPr lang="es-CO" dirty="0"/>
          </a:p>
        </p:txBody>
      </p:sp>
    </p:spTree>
    <p:extLst>
      <p:ext uri="{BB962C8B-B14F-4D97-AF65-F5344CB8AC3E}">
        <p14:creationId xmlns:p14="http://schemas.microsoft.com/office/powerpoint/2010/main" val="2023435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Para el reporte de novedades</a:t>
            </a:r>
          </a:p>
        </p:txBody>
      </p:sp>
      <p:sp>
        <p:nvSpPr>
          <p:cNvPr id="3" name="Marcador de contenido 2"/>
          <p:cNvSpPr>
            <a:spLocks noGrp="1"/>
          </p:cNvSpPr>
          <p:nvPr>
            <p:ph idx="1"/>
          </p:nvPr>
        </p:nvSpPr>
        <p:spPr>
          <a:xfrm>
            <a:off x="677334" y="1499287"/>
            <a:ext cx="8596668" cy="4542076"/>
          </a:xfrm>
        </p:spPr>
        <p:txBody>
          <a:bodyPr>
            <a:normAutofit lnSpcReduction="10000"/>
          </a:bodyPr>
          <a:lstStyle/>
          <a:p>
            <a:r>
              <a:rPr lang="es-CO" dirty="0"/>
              <a:t>Para los casos de daños, perdidas o parcialidad en los elementos, se debe establecer formato y fechas de recepción por parte del almacén para el recaudo de información acerca de las novedades presentadas con dichos activos. Para atender dichos requerimientos de forma eficiente y atendiendo a los tiempos de respuesta indicados desde personería.</a:t>
            </a:r>
          </a:p>
          <a:p>
            <a:pPr>
              <a:buFont typeface="+mj-lt"/>
              <a:buAutoNum type="arabicPeriod"/>
            </a:pPr>
            <a:r>
              <a:rPr lang="es-CO" dirty="0"/>
              <a:t>Cuando se presente alguna novedad el encargado del inventario deberá dentro de los primeros 5 días de cada mes diligenciar un formato de novedades, en donde registre paso a paso la novedad presentada y pueda ser tenida en cuenta la solicitud de forma asertiva en el área de almacén.</a:t>
            </a:r>
          </a:p>
          <a:p>
            <a:pPr>
              <a:buFont typeface="+mj-lt"/>
              <a:buAutoNum type="arabicPeriod"/>
            </a:pPr>
            <a:r>
              <a:rPr lang="es-CO" dirty="0"/>
              <a:t>Dichos formatos serán presentados a través de reunión programada dentro de los primeros días de cada mes entre el área de almacén y rectoría, en donde se determinará la posibilidad de globalmente solicitar contratación para arreglos o compras parciales.</a:t>
            </a:r>
          </a:p>
          <a:p>
            <a:pPr>
              <a:buFont typeface="+mj-lt"/>
              <a:buAutoNum type="arabicPeriod"/>
            </a:pPr>
            <a:r>
              <a:rPr lang="es-CO" dirty="0"/>
              <a:t>Luego de analizar particularmente cada novedad presentada, se procederá por el área de almacén a responder de forma escrita a cada funcionario peticionario a causa de la novedad, esto dentro del día 12 a 18 de cada mes.</a:t>
            </a:r>
          </a:p>
        </p:txBody>
      </p:sp>
    </p:spTree>
    <p:extLst>
      <p:ext uri="{BB962C8B-B14F-4D97-AF65-F5344CB8AC3E}">
        <p14:creationId xmlns:p14="http://schemas.microsoft.com/office/powerpoint/2010/main" val="1980835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a:t>Para la devolución de inventarios del funcionario encargado al área de almacén</a:t>
            </a:r>
          </a:p>
        </p:txBody>
      </p:sp>
      <p:sp>
        <p:nvSpPr>
          <p:cNvPr id="3" name="Marcador de contenido 2"/>
          <p:cNvSpPr>
            <a:spLocks noGrp="1"/>
          </p:cNvSpPr>
          <p:nvPr>
            <p:ph idx="1"/>
          </p:nvPr>
        </p:nvSpPr>
        <p:spPr/>
        <p:txBody>
          <a:bodyPr/>
          <a:lstStyle/>
          <a:p>
            <a:r>
              <a:rPr lang="es-CO" dirty="0"/>
              <a:t>Para dicha gestión el área de almacén deberá programar horarios específicos para cada aula o espacio institucional y la verificación de inventario y entrega a conformidad.</a:t>
            </a:r>
          </a:p>
          <a:p>
            <a:r>
              <a:rPr lang="es-CO" dirty="0"/>
              <a:t>En la penúltima semana institucional el funcionario responsable de dicha área deberá entregar al área de almacén de acuerdo a programación de espacios, soporte de documentos anuales de reportes de novedades, con el fin de salvaguardar su responsabilidad de acuerdo a elementos incompletos, dañados o faltantes.</a:t>
            </a:r>
          </a:p>
          <a:p>
            <a:r>
              <a:rPr lang="es-CO" dirty="0"/>
              <a:t>Si en las reuniones se determinó la responsabilidad asignada al funcionario de acuerdo a algún faltante, el almacén no podrá firmar paz y salvo institucional hasta que la parte asuma pecuniariamente con la reposición del elemento faltante. </a:t>
            </a:r>
          </a:p>
        </p:txBody>
      </p:sp>
    </p:spTree>
    <p:extLst>
      <p:ext uri="{BB962C8B-B14F-4D97-AF65-F5344CB8AC3E}">
        <p14:creationId xmlns:p14="http://schemas.microsoft.com/office/powerpoint/2010/main" val="3000851856"/>
      </p:ext>
    </p:extLst>
  </p:cSld>
  <p:clrMapOvr>
    <a:masterClrMapping/>
  </p:clrMapOvr>
</p:sld>
</file>

<file path=ppt/theme/theme1.xml><?xml version="1.0" encoding="utf-8"?>
<a:theme xmlns:a="http://schemas.openxmlformats.org/drawingml/2006/main" name="Faceta">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72</TotalTime>
  <Words>792</Words>
  <Application>Microsoft Office PowerPoint</Application>
  <PresentationFormat>Panorámica</PresentationFormat>
  <Paragraphs>30</Paragraphs>
  <Slides>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7</vt:i4>
      </vt:variant>
    </vt:vector>
  </HeadingPairs>
  <TitlesOfParts>
    <vt:vector size="11" baseType="lpstr">
      <vt:lpstr>Arial</vt:lpstr>
      <vt:lpstr>Trebuchet MS</vt:lpstr>
      <vt:lpstr>Wingdings 3</vt:lpstr>
      <vt:lpstr>Faceta</vt:lpstr>
      <vt:lpstr>Protocolo para la gestión institucional de los inventarios</vt:lpstr>
      <vt:lpstr>Antecedentes y justificación</vt:lpstr>
      <vt:lpstr>Herramientas de apoyo a la gestión</vt:lpstr>
      <vt:lpstr>Análisis de datos a partir de información registrada en el área de primera infancia</vt:lpstr>
      <vt:lpstr>Plan de acción y protocolo para la entrega, devolución y reporte de novedades en los activos institucionales.</vt:lpstr>
      <vt:lpstr>Para el reporte de novedades</vt:lpstr>
      <vt:lpstr>Para la devolución de inventarios del funcionario encargado al área de almacén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Protocolo para la gestión institucional de los inventarios</dc:title>
  <dc:creator>Alejandra Chacon</dc:creator>
  <cp:lastModifiedBy>Alejandra Chacon</cp:lastModifiedBy>
  <cp:revision>8</cp:revision>
  <dcterms:created xsi:type="dcterms:W3CDTF">2020-02-19T19:07:10Z</dcterms:created>
  <dcterms:modified xsi:type="dcterms:W3CDTF">2020-04-23T02:57:47Z</dcterms:modified>
</cp:coreProperties>
</file>