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64" r:id="rId3"/>
    <p:sldId id="365" r:id="rId4"/>
    <p:sldId id="366" r:id="rId5"/>
    <p:sldId id="367" r:id="rId6"/>
    <p:sldId id="368" r:id="rId7"/>
    <p:sldId id="369" r:id="rId8"/>
    <p:sldId id="370" r:id="rId9"/>
    <p:sldId id="371" r:id="rId10"/>
    <p:sldId id="372" r:id="rId11"/>
    <p:sldId id="373" r:id="rId12"/>
    <p:sldId id="309" r:id="rId1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8/08/2018</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8/08/2018</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8/08/2018</a:t>
            </a:fld>
            <a:endParaRPr lang="es-CO"/>
          </a:p>
        </p:txBody>
      </p:sp>
      <p:sp>
        <p:nvSpPr>
          <p:cNvPr id="8" name="7 Marcador de pie de página"/>
          <p:cNvSpPr>
            <a:spLocks noGrp="1"/>
          </p:cNvSpPr>
          <p:nvPr>
            <p:ph type="ftr" sz="quarter" idx="11"/>
          </p:nvPr>
        </p:nvSpPr>
        <p:spPr/>
        <p:txBody>
          <a:bodyPr/>
          <a:lstStyle/>
          <a:p>
            <a:r>
              <a:rPr lang="es-CO" smtClean="0"/>
              <a:t>ADRIANA BELTRAN ARIZA </a:t>
            </a:r>
            <a:endParaRPr lang="es-CO"/>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8/08/2018</a:t>
            </a:fld>
            <a:endParaRPr lang="es-CO"/>
          </a:p>
        </p:txBody>
      </p:sp>
      <p:sp>
        <p:nvSpPr>
          <p:cNvPr id="4" name="3 Marcador de pie de página"/>
          <p:cNvSpPr>
            <a:spLocks noGrp="1"/>
          </p:cNvSpPr>
          <p:nvPr>
            <p:ph type="ftr" sz="quarter" idx="11"/>
          </p:nvPr>
        </p:nvSpPr>
        <p:spPr/>
        <p:txBody>
          <a:bodyPr/>
          <a:lstStyle/>
          <a:p>
            <a:r>
              <a:rPr lang="es-CO" smtClean="0"/>
              <a:t>ADRIANA BELTRAN ARIZA </a:t>
            </a:r>
            <a:endParaRPr lang="es-CO"/>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8/08/2018</a:t>
            </a:fld>
            <a:endParaRPr lang="es-CO"/>
          </a:p>
        </p:txBody>
      </p:sp>
      <p:sp>
        <p:nvSpPr>
          <p:cNvPr id="3" name="2 Marcador de pie de página"/>
          <p:cNvSpPr>
            <a:spLocks noGrp="1"/>
          </p:cNvSpPr>
          <p:nvPr>
            <p:ph type="ftr" sz="quarter" idx="11"/>
          </p:nvPr>
        </p:nvSpPr>
        <p:spPr/>
        <p:txBody>
          <a:bodyPr/>
          <a:lstStyle/>
          <a:p>
            <a:r>
              <a:rPr lang="es-CO" smtClean="0"/>
              <a:t>ADRIANA BELTRAN ARIZA </a:t>
            </a:r>
            <a:endParaRPr lang="es-CO"/>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8/08/2018</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8/08/2018</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8/08/2018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smtClean="0"/>
              <a:t>ADRIANA BELTRAN ARIZA </a:t>
            </a:r>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Rectángulo"/>
          <p:cNvSpPr/>
          <p:nvPr/>
        </p:nvSpPr>
        <p:spPr>
          <a:xfrm>
            <a:off x="3635896" y="2852936"/>
            <a:ext cx="1511952" cy="369332"/>
          </a:xfrm>
          <a:prstGeom prst="rect">
            <a:avLst/>
          </a:prstGeom>
        </p:spPr>
        <p:txBody>
          <a:bodyPr wrap="none">
            <a:spAutoFit/>
          </a:bodyPr>
          <a:lstStyle/>
          <a:p>
            <a:pPr algn="ctr">
              <a:defRPr/>
            </a:pPr>
            <a:r>
              <a:rPr lang="es-E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BIENVENIDOS</a:t>
            </a:r>
            <a:endPar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Rectángulo"/>
          <p:cNvSpPr/>
          <p:nvPr/>
        </p:nvSpPr>
        <p:spPr>
          <a:xfrm>
            <a:off x="2286000" y="3222268"/>
            <a:ext cx="4572000" cy="1969770"/>
          </a:xfrm>
          <a:prstGeom prst="rect">
            <a:avLst/>
          </a:prstGeom>
        </p:spPr>
        <p:txBody>
          <a:bodyPr>
            <a:spAutoFit/>
          </a:bodyPr>
          <a:lstStyle/>
          <a:p>
            <a:pPr algn="ctr">
              <a:defRPr/>
            </a:pPr>
            <a:r>
              <a:rPr lang="es-CO" b="1" dirty="0" smtClean="0">
                <a:solidFill>
                  <a:schemeClr val="tx2"/>
                </a:solidFill>
                <a:effectLst>
                  <a:outerShdw blurRad="38100" dist="38100" dir="2700000" algn="tl">
                    <a:srgbClr val="C0C0C0"/>
                  </a:outerShdw>
                </a:effectLst>
              </a:rPr>
              <a:t>UNIMINUTO VIRTUAL Y A DISTANCIA “UVD”</a:t>
            </a:r>
          </a:p>
          <a:p>
            <a:pPr algn="ctr">
              <a:defRPr/>
            </a:pPr>
            <a:r>
              <a:rPr lang="es-CO" sz="2400" b="1" dirty="0" smtClean="0">
                <a:solidFill>
                  <a:schemeClr val="tx2"/>
                </a:solidFill>
                <a:effectLst>
                  <a:outerShdw blurRad="38100" dist="38100" dir="2700000" algn="tl">
                    <a:srgbClr val="C0C0C0"/>
                  </a:outerShdw>
                </a:effectLst>
              </a:rPr>
              <a:t>Investigación Posgrados</a:t>
            </a:r>
          </a:p>
          <a:p>
            <a:pPr algn="ctr">
              <a:defRPr/>
            </a:pPr>
            <a:endParaRPr lang="es-CO" sz="2400" b="1" dirty="0" smtClean="0">
              <a:solidFill>
                <a:schemeClr val="tx2"/>
              </a:solidFill>
              <a:effectLst>
                <a:outerShdw blurRad="38100" dist="38100" dir="2700000" algn="tl">
                  <a:srgbClr val="C0C0C0"/>
                </a:outerShdw>
              </a:effectLst>
            </a:endParaRPr>
          </a:p>
          <a:p>
            <a:pPr algn="ctr">
              <a:defRPr/>
            </a:pPr>
            <a:r>
              <a:rPr lang="es-CO" sz="1400" b="1" dirty="0" smtClean="0">
                <a:solidFill>
                  <a:schemeClr val="tx2"/>
                </a:solidFill>
                <a:effectLst>
                  <a:outerShdw blurRad="38100" dist="38100" dir="2700000" algn="tl">
                    <a:srgbClr val="C0C0C0"/>
                  </a:outerShdw>
                </a:effectLst>
              </a:rPr>
              <a:t>2018</a:t>
            </a:r>
          </a:p>
          <a:p>
            <a:pPr algn="ctr">
              <a:defRPr/>
            </a:pPr>
            <a:endParaRPr lang="es-CO" sz="1400" b="1" dirty="0" smtClean="0">
              <a:solidFill>
                <a:schemeClr val="tx2"/>
              </a:solidFill>
              <a:effectLst>
                <a:outerShdw blurRad="38100" dist="38100" dir="2700000" algn="tl">
                  <a:srgbClr val="C0C0C0"/>
                </a:outerShdw>
              </a:effectLst>
            </a:endParaRPr>
          </a:p>
          <a:p>
            <a:pPr algn="ctr">
              <a:defRPr/>
            </a:pPr>
            <a:r>
              <a:rPr lang="es-CO" sz="1400" b="1" dirty="0" smtClean="0">
                <a:solidFill>
                  <a:schemeClr val="tx2"/>
                </a:solidFill>
                <a:effectLst>
                  <a:outerShdw blurRad="38100" dist="38100" dir="2700000" algn="tl">
                    <a:srgbClr val="C0C0C0"/>
                  </a:outerShdw>
                </a:effectLst>
              </a:rPr>
              <a:t>PLAN DE MEJORA  PARA EL SG-SST  DEL IMRD CHÍA.</a:t>
            </a:r>
          </a:p>
          <a:p>
            <a:pPr algn="ctr">
              <a:defRPr/>
            </a:pPr>
            <a:r>
              <a:rPr lang="es-CO" sz="1400" b="1" dirty="0" smtClean="0">
                <a:solidFill>
                  <a:schemeClr val="tx2"/>
                </a:solidFill>
                <a:effectLst>
                  <a:outerShdw blurRad="38100" dist="38100" dir="2700000" algn="tl">
                    <a:srgbClr val="C0C0C0"/>
                  </a:outerShdw>
                </a:effectLst>
              </a:rPr>
              <a:t>Por: Martha Helena Campos Cabrera.</a:t>
            </a:r>
            <a:endParaRPr lang="es-CO" dirty="0"/>
          </a:p>
        </p:txBody>
      </p:sp>
      <p:sp>
        <p:nvSpPr>
          <p:cNvPr id="4" name="3 Marcador de fecha"/>
          <p:cNvSpPr>
            <a:spLocks noGrp="1"/>
          </p:cNvSpPr>
          <p:nvPr>
            <p:ph type="dt" sz="half" idx="10"/>
          </p:nvPr>
        </p:nvSpPr>
        <p:spPr/>
        <p:txBody>
          <a:bodyPr/>
          <a:lstStyle/>
          <a:p>
            <a:fld id="{CFBD08F1-EF07-4E9B-9A12-40E81FA25B58}" type="datetime1">
              <a:rPr lang="es-CO" smtClean="0"/>
              <a:pPr/>
              <a:t>8/08/2018</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8. Recomendaciones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844824"/>
            <a:ext cx="5230600" cy="4464496"/>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pic>
        <p:nvPicPr>
          <p:cNvPr id="4" name="Picture 6" descr="Imagen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0152" y="1700213"/>
            <a:ext cx="3194336" cy="475312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176338" y="1592076"/>
            <a:ext cx="5570978" cy="5047536"/>
          </a:xfrm>
          <a:prstGeom prst="rect">
            <a:avLst/>
          </a:prstGeom>
        </p:spPr>
        <p:txBody>
          <a:bodyPr wrap="square">
            <a:spAutoFit/>
          </a:bodyPr>
          <a:lstStyle/>
          <a:p>
            <a:pPr>
              <a:spcAft>
                <a:spcPts val="0"/>
              </a:spcAft>
            </a:pPr>
            <a:r>
              <a:rPr lang="es-CO" sz="1400" dirty="0">
                <a:latin typeface="Helvetica" panose="020B0604020202020204" pitchFamily="34" charset="0"/>
                <a:ea typeface="Calibri" panose="020F0502020204030204" pitchFamily="34" charset="0"/>
                <a:cs typeface="Helvetica" panose="020B0604020202020204" pitchFamily="34" charset="0"/>
              </a:rPr>
              <a:t>S</a:t>
            </a:r>
            <a:r>
              <a:rPr lang="es-CO" sz="1400" dirty="0" smtClean="0">
                <a:latin typeface="Helvetica" panose="020B0604020202020204" pitchFamily="34" charset="0"/>
                <a:ea typeface="Calibri" panose="020F0502020204030204" pitchFamily="34" charset="0"/>
                <a:cs typeface="Helvetica" panose="020B0604020202020204" pitchFamily="34" charset="0"/>
              </a:rPr>
              <a:t>e </a:t>
            </a:r>
            <a:r>
              <a:rPr lang="es-CO" sz="1400" dirty="0">
                <a:latin typeface="Helvetica" panose="020B0604020202020204" pitchFamily="34" charset="0"/>
                <a:ea typeface="Calibri" panose="020F0502020204030204" pitchFamily="34" charset="0"/>
                <a:cs typeface="Helvetica" panose="020B0604020202020204" pitchFamily="34" charset="0"/>
              </a:rPr>
              <a:t>recomienda que para </a:t>
            </a:r>
            <a:r>
              <a:rPr lang="es-CO" sz="1400" dirty="0" smtClean="0">
                <a:latin typeface="Helvetica" panose="020B0604020202020204" pitchFamily="34" charset="0"/>
                <a:ea typeface="Calibri" panose="020F0502020204030204" pitchFamily="34" charset="0"/>
                <a:cs typeface="Helvetica" panose="020B0604020202020204" pitchFamily="34" charset="0"/>
              </a:rPr>
              <a:t>el </a:t>
            </a:r>
            <a:r>
              <a:rPr lang="es-CO" sz="1400" dirty="0">
                <a:latin typeface="Helvetica" panose="020B0604020202020204" pitchFamily="34" charset="0"/>
                <a:ea typeface="Calibri" panose="020F0502020204030204" pitchFamily="34" charset="0"/>
                <a:cs typeface="Helvetica" panose="020B0604020202020204" pitchFamily="34" charset="0"/>
              </a:rPr>
              <a:t>éxito </a:t>
            </a:r>
            <a:r>
              <a:rPr lang="es-CO" sz="1400" dirty="0" smtClean="0">
                <a:latin typeface="Helvetica" panose="020B0604020202020204" pitchFamily="34" charset="0"/>
                <a:ea typeface="Calibri" panose="020F0502020204030204" pitchFamily="34" charset="0"/>
                <a:cs typeface="Helvetica" panose="020B0604020202020204" pitchFamily="34" charset="0"/>
              </a:rPr>
              <a:t>y la </a:t>
            </a:r>
            <a:r>
              <a:rPr lang="es-CO" sz="1400" dirty="0">
                <a:latin typeface="Helvetica" panose="020B0604020202020204" pitchFamily="34" charset="0"/>
                <a:ea typeface="Calibri" panose="020F0502020204030204" pitchFamily="34" charset="0"/>
                <a:cs typeface="Helvetica" panose="020B0604020202020204" pitchFamily="34" charset="0"/>
              </a:rPr>
              <a:t>puesta en </a:t>
            </a:r>
            <a:r>
              <a:rPr lang="es-CO" sz="1400" dirty="0" smtClean="0">
                <a:latin typeface="Helvetica" panose="020B0604020202020204" pitchFamily="34" charset="0"/>
                <a:ea typeface="Calibri" panose="020F0502020204030204" pitchFamily="34" charset="0"/>
                <a:cs typeface="Helvetica" panose="020B0604020202020204" pitchFamily="34" charset="0"/>
              </a:rPr>
              <a:t>marcha de plan de SG-SST </a:t>
            </a:r>
            <a:r>
              <a:rPr lang="es-CO" sz="1400" dirty="0">
                <a:latin typeface="Helvetica" panose="020B0604020202020204" pitchFamily="34" charset="0"/>
                <a:ea typeface="Calibri" panose="020F0502020204030204" pitchFamily="34" charset="0"/>
                <a:cs typeface="Helvetica" panose="020B0604020202020204" pitchFamily="34" charset="0"/>
              </a:rPr>
              <a:t>se realicen reuniones </a:t>
            </a:r>
            <a:r>
              <a:rPr lang="es-CO" sz="1400" dirty="0" smtClean="0">
                <a:latin typeface="Helvetica" panose="020B0604020202020204" pitchFamily="34" charset="0"/>
                <a:ea typeface="Calibri" panose="020F0502020204030204" pitchFamily="34" charset="0"/>
                <a:cs typeface="Helvetica" panose="020B0604020202020204" pitchFamily="34" charset="0"/>
              </a:rPr>
              <a:t>periódicas para </a:t>
            </a:r>
            <a:r>
              <a:rPr lang="es-CO" sz="1400" dirty="0">
                <a:latin typeface="Helvetica" panose="020B0604020202020204" pitchFamily="34" charset="0"/>
                <a:ea typeface="Calibri" panose="020F0502020204030204" pitchFamily="34" charset="0"/>
                <a:cs typeface="Helvetica" panose="020B0604020202020204" pitchFamily="34" charset="0"/>
              </a:rPr>
              <a:t>lograr el desarrollo del Plan de </a:t>
            </a:r>
            <a:r>
              <a:rPr lang="es-CO" sz="1400" dirty="0" smtClean="0">
                <a:latin typeface="Helvetica" panose="020B0604020202020204" pitchFamily="34" charset="0"/>
                <a:ea typeface="Calibri" panose="020F0502020204030204" pitchFamily="34" charset="0"/>
                <a:cs typeface="Helvetica" panose="020B0604020202020204" pitchFamily="34" charset="0"/>
              </a:rPr>
              <a:t>mejora </a:t>
            </a:r>
            <a:r>
              <a:rPr lang="es-CO" sz="1400" dirty="0">
                <a:latin typeface="Helvetica" panose="020B0604020202020204" pitchFamily="34" charset="0"/>
                <a:ea typeface="Calibri" panose="020F0502020204030204" pitchFamily="34" charset="0"/>
                <a:cs typeface="Helvetica" panose="020B0604020202020204" pitchFamily="34" charset="0"/>
              </a:rPr>
              <a:t>a corto </a:t>
            </a:r>
            <a:r>
              <a:rPr lang="es-CO" sz="1400" dirty="0" smtClean="0">
                <a:latin typeface="Helvetica" panose="020B0604020202020204" pitchFamily="34" charset="0"/>
                <a:ea typeface="Calibri" panose="020F0502020204030204" pitchFamily="34" charset="0"/>
                <a:cs typeface="Helvetica" panose="020B0604020202020204" pitchFamily="34" charset="0"/>
              </a:rPr>
              <a:t>tiempo, </a:t>
            </a:r>
            <a:r>
              <a:rPr lang="es-CO" sz="1400" dirty="0">
                <a:latin typeface="Helvetica" panose="020B0604020202020204" pitchFamily="34" charset="0"/>
                <a:ea typeface="Calibri" panose="020F0502020204030204" pitchFamily="34" charset="0"/>
                <a:cs typeface="Helvetica" panose="020B0604020202020204" pitchFamily="34" charset="0"/>
              </a:rPr>
              <a:t>continuar con la inversión </a:t>
            </a:r>
            <a:r>
              <a:rPr lang="es-CO" sz="1400" dirty="0" smtClean="0">
                <a:latin typeface="Helvetica" panose="020B0604020202020204" pitchFamily="34" charset="0"/>
                <a:ea typeface="Calibri" panose="020F0502020204030204" pitchFamily="34" charset="0"/>
                <a:cs typeface="Helvetica" panose="020B0604020202020204" pitchFamily="34" charset="0"/>
              </a:rPr>
              <a:t>y </a:t>
            </a:r>
            <a:r>
              <a:rPr lang="es-CO" sz="1400" dirty="0">
                <a:latin typeface="Helvetica" panose="020B0604020202020204" pitchFamily="34" charset="0"/>
                <a:ea typeface="Calibri" panose="020F0502020204030204" pitchFamily="34" charset="0"/>
                <a:cs typeface="Helvetica" panose="020B0604020202020204" pitchFamily="34" charset="0"/>
              </a:rPr>
              <a:t>mantener el compromiso en la consecución de los </a:t>
            </a:r>
            <a:r>
              <a:rPr lang="es-CO" sz="1400" dirty="0" smtClean="0">
                <a:latin typeface="Helvetica" panose="020B0604020202020204" pitchFamily="34" charset="0"/>
                <a:ea typeface="Calibri" panose="020F0502020204030204" pitchFamily="34" charset="0"/>
                <a:cs typeface="Helvetica" panose="020B0604020202020204" pitchFamily="34" charset="0"/>
              </a:rPr>
              <a:t>objetivos.</a:t>
            </a:r>
          </a:p>
          <a:p>
            <a:pPr>
              <a:spcAft>
                <a:spcPts val="0"/>
              </a:spcAft>
            </a:pPr>
            <a:endParaRPr lang="es-CO" sz="1400" dirty="0">
              <a:latin typeface="Helvetica" panose="020B0604020202020204" pitchFamily="34" charset="0"/>
              <a:ea typeface="Calibri" panose="020F0502020204030204" pitchFamily="34" charset="0"/>
              <a:cs typeface="Helvetica" panose="020B0604020202020204" pitchFamily="34" charset="0"/>
            </a:endParaRPr>
          </a:p>
          <a:p>
            <a:pPr>
              <a:spcAft>
                <a:spcPts val="0"/>
              </a:spcAft>
            </a:pPr>
            <a:r>
              <a:rPr lang="es-CO" sz="1400" dirty="0" smtClean="0">
                <a:latin typeface="Helvetica" panose="020B0604020202020204" pitchFamily="34" charset="0"/>
                <a:ea typeface="Calibri" panose="020F0502020204030204" pitchFamily="34" charset="0"/>
                <a:cs typeface="Helvetica" panose="020B0604020202020204" pitchFamily="34" charset="0"/>
              </a:rPr>
              <a:t>Se </a:t>
            </a:r>
            <a:r>
              <a:rPr lang="es-CO" sz="1400" dirty="0">
                <a:latin typeface="Helvetica" panose="020B0604020202020204" pitchFamily="34" charset="0"/>
                <a:ea typeface="Calibri" panose="020F0502020204030204" pitchFamily="34" charset="0"/>
                <a:cs typeface="Helvetica" panose="020B0604020202020204" pitchFamily="34" charset="0"/>
              </a:rPr>
              <a:t>deben desarrollar los programas establecidos en el sistema (Higiene y seguridad industrial. </a:t>
            </a:r>
            <a:r>
              <a:rPr lang="es-CO" sz="1400" dirty="0" smtClean="0">
                <a:latin typeface="Helvetica" panose="020B0604020202020204" pitchFamily="34" charset="0"/>
                <a:ea typeface="Calibri" panose="020F0502020204030204" pitchFamily="34" charset="0"/>
                <a:cs typeface="Helvetica" panose="020B0604020202020204" pitchFamily="34" charset="0"/>
              </a:rPr>
              <a:t>Promoción </a:t>
            </a:r>
            <a:r>
              <a:rPr lang="es-CO" sz="1400" dirty="0">
                <a:latin typeface="Helvetica" panose="020B0604020202020204" pitchFamily="34" charset="0"/>
                <a:ea typeface="Calibri" panose="020F0502020204030204" pitchFamily="34" charset="0"/>
                <a:cs typeface="Helvetica" panose="020B0604020202020204" pitchFamily="34" charset="0"/>
              </a:rPr>
              <a:t>y prevención de consumo de drogas), los cuales ya están en el diseño del SG SST</a:t>
            </a:r>
            <a:r>
              <a:rPr lang="es-CO" sz="1400" dirty="0" smtClean="0">
                <a:latin typeface="Helvetica" panose="020B0604020202020204" pitchFamily="34" charset="0"/>
                <a:ea typeface="Calibri" panose="020F0502020204030204" pitchFamily="34" charset="0"/>
                <a:cs typeface="Helvetica" panose="020B0604020202020204" pitchFamily="34" charset="0"/>
              </a:rPr>
              <a:t>.</a:t>
            </a:r>
          </a:p>
          <a:p>
            <a:pPr marL="285750" indent="-285750">
              <a:spcAft>
                <a:spcPts val="0"/>
              </a:spcAft>
              <a:buFontTx/>
              <a:buChar char="-"/>
            </a:pPr>
            <a:endParaRPr lang="es-CO" sz="1400" dirty="0" smtClean="0">
              <a:latin typeface="Helvetica" panose="020B0604020202020204" pitchFamily="34" charset="0"/>
              <a:ea typeface="Calibri" panose="020F0502020204030204" pitchFamily="34" charset="0"/>
              <a:cs typeface="Helvetica" panose="020B0604020202020204" pitchFamily="34" charset="0"/>
            </a:endParaRPr>
          </a:p>
          <a:p>
            <a:pPr>
              <a:spcAft>
                <a:spcPts val="0"/>
              </a:spcAft>
            </a:pPr>
            <a:r>
              <a:rPr lang="es-CO" sz="1400" dirty="0" smtClean="0">
                <a:latin typeface="Helvetica" panose="020B0604020202020204" pitchFamily="34" charset="0"/>
                <a:ea typeface="Calibri" panose="020F0502020204030204" pitchFamily="34" charset="0"/>
                <a:cs typeface="Helvetica" panose="020B0604020202020204" pitchFamily="34" charset="0"/>
              </a:rPr>
              <a:t>Tener </a:t>
            </a:r>
            <a:r>
              <a:rPr lang="es-CO" sz="1400" dirty="0">
                <a:latin typeface="Helvetica" panose="020B0604020202020204" pitchFamily="34" charset="0"/>
                <a:ea typeface="Calibri" panose="020F0502020204030204" pitchFamily="34" charset="0"/>
                <a:cs typeface="Helvetica" panose="020B0604020202020204" pitchFamily="34" charset="0"/>
              </a:rPr>
              <a:t>en cuenta los documentos de cumplimiento de requisitos propuestos para la puesta en marcha del </a:t>
            </a:r>
            <a:r>
              <a:rPr lang="es-CO" sz="1400" dirty="0" err="1" smtClean="0">
                <a:latin typeface="Helvetica" panose="020B0604020202020204" pitchFamily="34" charset="0"/>
                <a:ea typeface="Calibri" panose="020F0502020204030204" pitchFamily="34" charset="0"/>
                <a:cs typeface="Helvetica" panose="020B0604020202020204" pitchFamily="34" charset="0"/>
              </a:rPr>
              <a:t>SG.SST</a:t>
            </a:r>
            <a:endParaRPr lang="es-CO" sz="1400" dirty="0" smtClean="0">
              <a:latin typeface="Helvetica" panose="020B0604020202020204" pitchFamily="34" charset="0"/>
              <a:ea typeface="Calibri" panose="020F0502020204030204" pitchFamily="34" charset="0"/>
              <a:cs typeface="Helvetica" panose="020B0604020202020204" pitchFamily="34" charset="0"/>
            </a:endParaRPr>
          </a:p>
          <a:p>
            <a:pPr>
              <a:spcAft>
                <a:spcPts val="0"/>
              </a:spcAft>
            </a:pPr>
            <a:endParaRPr lang="es-CO" sz="1400" dirty="0">
              <a:latin typeface="Helvetica" panose="020B0604020202020204" pitchFamily="34" charset="0"/>
              <a:ea typeface="Calibri" panose="020F0502020204030204" pitchFamily="34" charset="0"/>
              <a:cs typeface="Helvetica" panose="020B0604020202020204" pitchFamily="34" charset="0"/>
            </a:endParaRPr>
          </a:p>
          <a:p>
            <a:pPr>
              <a:spcAft>
                <a:spcPts val="0"/>
              </a:spcAft>
            </a:pPr>
            <a:r>
              <a:rPr lang="es-CO" sz="1400" dirty="0" smtClean="0">
                <a:latin typeface="Helvetica" panose="020B0604020202020204" pitchFamily="34" charset="0"/>
                <a:ea typeface="Calibri" panose="020F0502020204030204" pitchFamily="34" charset="0"/>
                <a:cs typeface="Helvetica" panose="020B0604020202020204" pitchFamily="34" charset="0"/>
              </a:rPr>
              <a:t>Se </a:t>
            </a:r>
            <a:r>
              <a:rPr lang="es-CO" sz="1400" dirty="0">
                <a:latin typeface="Helvetica" panose="020B0604020202020204" pitchFamily="34" charset="0"/>
                <a:ea typeface="Calibri" panose="020F0502020204030204" pitchFamily="34" charset="0"/>
                <a:cs typeface="Helvetica" panose="020B0604020202020204" pitchFamily="34" charset="0"/>
              </a:rPr>
              <a:t>sugiere permanente contacto con la Administradoras de Riesgos Laborales – </a:t>
            </a:r>
            <a:r>
              <a:rPr lang="es-CO" sz="1400" dirty="0" err="1">
                <a:latin typeface="Helvetica" panose="020B0604020202020204" pitchFamily="34" charset="0"/>
                <a:ea typeface="Calibri" panose="020F0502020204030204" pitchFamily="34" charset="0"/>
                <a:cs typeface="Helvetica" panose="020B0604020202020204" pitchFamily="34" charset="0"/>
              </a:rPr>
              <a:t>ARL</a:t>
            </a:r>
            <a:r>
              <a:rPr lang="es-CO" sz="1400" dirty="0">
                <a:latin typeface="Helvetica" panose="020B0604020202020204" pitchFamily="34" charset="0"/>
                <a:ea typeface="Calibri" panose="020F0502020204030204" pitchFamily="34" charset="0"/>
                <a:cs typeface="Helvetica" panose="020B0604020202020204" pitchFamily="34" charset="0"/>
              </a:rPr>
              <a:t>, ya que dentro de las obligaciones que le confiere la </a:t>
            </a:r>
            <a:r>
              <a:rPr lang="es-CO" sz="1400" dirty="0" smtClean="0">
                <a:latin typeface="Helvetica" panose="020B0604020202020204" pitchFamily="34" charset="0"/>
                <a:ea typeface="Calibri" panose="020F0502020204030204" pitchFamily="34" charset="0"/>
                <a:cs typeface="Helvetica" panose="020B0604020202020204" pitchFamily="34" charset="0"/>
              </a:rPr>
              <a:t>norma del </a:t>
            </a:r>
            <a:r>
              <a:rPr lang="es-CO" sz="1400" dirty="0">
                <a:latin typeface="Helvetica" panose="020B0604020202020204" pitchFamily="34" charset="0"/>
                <a:ea typeface="Calibri" panose="020F0502020204030204" pitchFamily="34" charset="0"/>
                <a:cs typeface="Helvetica" panose="020B0604020202020204" pitchFamily="34" charset="0"/>
              </a:rPr>
              <a:t>Sistema General de Riesgos laborales, deben capacitar en este caso </a:t>
            </a:r>
            <a:r>
              <a:rPr lang="es-CO" sz="1400" dirty="0" smtClean="0">
                <a:latin typeface="Helvetica" panose="020B0604020202020204" pitchFamily="34" charset="0"/>
                <a:ea typeface="Calibri" panose="020F0502020204030204" pitchFamily="34" charset="0"/>
                <a:cs typeface="Helvetica" panose="020B0604020202020204" pitchFamily="34" charset="0"/>
              </a:rPr>
              <a:t>al </a:t>
            </a:r>
            <a:r>
              <a:rPr lang="es-CO" sz="1400" dirty="0">
                <a:latin typeface="Helvetica" panose="020B0604020202020204" pitchFamily="34" charset="0"/>
                <a:ea typeface="Calibri" panose="020F0502020204030204" pitchFamily="34" charset="0"/>
                <a:cs typeface="Helvetica" panose="020B0604020202020204" pitchFamily="34" charset="0"/>
              </a:rPr>
              <a:t>IMRD </a:t>
            </a:r>
            <a:r>
              <a:rPr lang="es-CO" sz="1400" dirty="0" smtClean="0">
                <a:latin typeface="Helvetica" panose="020B0604020202020204" pitchFamily="34" charset="0"/>
                <a:ea typeface="Calibri" panose="020F0502020204030204" pitchFamily="34" charset="0"/>
                <a:cs typeface="Helvetica" panose="020B0604020202020204" pitchFamily="34" charset="0"/>
              </a:rPr>
              <a:t>Chía, </a:t>
            </a:r>
            <a:r>
              <a:rPr lang="es-CO" sz="1400" dirty="0">
                <a:latin typeface="Helvetica" panose="020B0604020202020204" pitchFamily="34" charset="0"/>
                <a:ea typeface="Calibri" panose="020F0502020204030204" pitchFamily="34" charset="0"/>
                <a:cs typeface="Helvetica" panose="020B0604020202020204" pitchFamily="34" charset="0"/>
              </a:rPr>
              <a:t>en el Comité </a:t>
            </a:r>
            <a:r>
              <a:rPr lang="es-CO" sz="1400" dirty="0" err="1">
                <a:latin typeface="Helvetica" panose="020B0604020202020204" pitchFamily="34" charset="0"/>
                <a:ea typeface="Calibri" panose="020F0502020204030204" pitchFamily="34" charset="0"/>
                <a:cs typeface="Helvetica" panose="020B0604020202020204" pitchFamily="34" charset="0"/>
              </a:rPr>
              <a:t>COPAST</a:t>
            </a:r>
            <a:r>
              <a:rPr lang="es-CO" sz="1400" dirty="0">
                <a:latin typeface="Helvetica" panose="020B0604020202020204" pitchFamily="34" charset="0"/>
                <a:ea typeface="Calibri" panose="020F0502020204030204" pitchFamily="34" charset="0"/>
                <a:cs typeface="Helvetica" panose="020B0604020202020204" pitchFamily="34" charset="0"/>
              </a:rPr>
              <a:t> en los aspectos relativos al SG-SST y prestar asesoría y asistencia técnica a sus empresas y trabajadores afiliados, en la implementación del SG - SST</a:t>
            </a:r>
            <a:r>
              <a:rPr lang="es-CO" sz="1400" dirty="0" smtClean="0">
                <a:latin typeface="Helvetica" panose="020B0604020202020204" pitchFamily="34" charset="0"/>
                <a:ea typeface="Calibri" panose="020F0502020204030204" pitchFamily="34" charset="0"/>
                <a:cs typeface="Helvetica" panose="020B0604020202020204" pitchFamily="34" charset="0"/>
              </a:rPr>
              <a:t>.</a:t>
            </a:r>
          </a:p>
          <a:p>
            <a:pPr>
              <a:spcAft>
                <a:spcPts val="0"/>
              </a:spcAft>
            </a:pPr>
            <a:endParaRPr lang="es-CO" sz="1400" dirty="0" smtClean="0">
              <a:latin typeface="Helvetica" panose="020B0604020202020204" pitchFamily="34" charset="0"/>
              <a:ea typeface="Calibri" panose="020F0502020204030204" pitchFamily="34" charset="0"/>
              <a:cs typeface="Helvetica" panose="020B0604020202020204" pitchFamily="34" charset="0"/>
            </a:endParaRPr>
          </a:p>
          <a:p>
            <a:pPr>
              <a:spcAft>
                <a:spcPts val="0"/>
              </a:spcAft>
            </a:pPr>
            <a:r>
              <a:rPr lang="es-CO" sz="1400" dirty="0" smtClean="0">
                <a:latin typeface="Helvetica" panose="020B0604020202020204" pitchFamily="34" charset="0"/>
                <a:ea typeface="Calibri" panose="020F0502020204030204" pitchFamily="34" charset="0"/>
                <a:cs typeface="Helvetica" panose="020B0604020202020204" pitchFamily="34" charset="0"/>
              </a:rPr>
              <a:t> </a:t>
            </a:r>
            <a:r>
              <a:rPr lang="es-CO" sz="1400" dirty="0">
                <a:latin typeface="Helvetica" panose="020B0604020202020204" pitchFamily="34" charset="0"/>
                <a:ea typeface="Calibri" panose="020F0502020204030204" pitchFamily="34" charset="0"/>
                <a:cs typeface="Helvetica" panose="020B0604020202020204" pitchFamily="34" charset="0"/>
              </a:rPr>
              <a:t>Realizar las inspecciones continuas ya que estas son fundamentales para mantener contacto con la realidad diaria del proceso y estado de salud de los trabajadores</a:t>
            </a:r>
            <a:r>
              <a:rPr lang="es-CO" sz="1200" dirty="0">
                <a:latin typeface="Helvetica" panose="020B0604020202020204" pitchFamily="34" charset="0"/>
                <a:ea typeface="Calibri" panose="020F0502020204030204" pitchFamily="34" charset="0"/>
                <a:cs typeface="Helvetica" panose="020B0604020202020204" pitchFamily="34"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Bibliografía</a:t>
            </a:r>
            <a:endParaRPr lang="es-CO" sz="3000" b="1" dirty="0">
              <a:latin typeface="Times New Roman" pitchFamily="18" charset="0"/>
              <a:cs typeface="Times New Roman" pitchFamily="18" charset="0"/>
            </a:endParaRPr>
          </a:p>
        </p:txBody>
      </p:sp>
      <p:sp>
        <p:nvSpPr>
          <p:cNvPr id="4" name="Rectángulo 3"/>
          <p:cNvSpPr/>
          <p:nvPr/>
        </p:nvSpPr>
        <p:spPr>
          <a:xfrm>
            <a:off x="539552" y="1484784"/>
            <a:ext cx="7917061" cy="5216813"/>
          </a:xfrm>
          <a:prstGeom prst="rect">
            <a:avLst/>
          </a:prstGeom>
        </p:spPr>
        <p:txBody>
          <a:bodyPr wrap="square">
            <a:spAutoFit/>
          </a:bodyPr>
          <a:lstStyle/>
          <a:p>
            <a:pPr>
              <a:lnSpc>
                <a:spcPct val="150000"/>
              </a:lnSpc>
              <a:spcAft>
                <a:spcPts val="0"/>
              </a:spcAft>
            </a:pPr>
            <a:r>
              <a:rPr lang="es-CO" dirty="0" smtClean="0">
                <a:latin typeface="Helvetica" panose="020B0604020202020204" pitchFamily="34" charset="0"/>
                <a:ea typeface="Calibri" panose="020F0502020204030204" pitchFamily="34" charset="0"/>
                <a:cs typeface="Helvetica" panose="020B0604020202020204" pitchFamily="34" charset="0"/>
              </a:rPr>
              <a:t>www.imrdchia,gov,co</a:t>
            </a:r>
          </a:p>
          <a:p>
            <a:pPr>
              <a:lnSpc>
                <a:spcPct val="150000"/>
              </a:lnSpc>
              <a:spcAft>
                <a:spcPts val="0"/>
              </a:spcAft>
            </a:pPr>
            <a:r>
              <a:rPr lang="es-CO" dirty="0" smtClean="0">
                <a:latin typeface="Helvetica" panose="020B0604020202020204" pitchFamily="34" charset="0"/>
                <a:ea typeface="Calibri" panose="020F0502020204030204" pitchFamily="34" charset="0"/>
                <a:cs typeface="Helvetica" panose="020B0604020202020204" pitchFamily="34" charset="0"/>
              </a:rPr>
              <a:t>Evaluación </a:t>
            </a:r>
            <a:r>
              <a:rPr lang="es-CO" dirty="0">
                <a:latin typeface="Helvetica" panose="020B0604020202020204" pitchFamily="34" charset="0"/>
                <a:ea typeface="Calibri" panose="020F0502020204030204" pitchFamily="34" charset="0"/>
                <a:cs typeface="Helvetica" panose="020B0604020202020204" pitchFamily="34" charset="0"/>
              </a:rPr>
              <a:t>de riesgos. Planificación de la acción preventiva en la empresa</a:t>
            </a:r>
          </a:p>
          <a:p>
            <a:pPr>
              <a:lnSpc>
                <a:spcPct val="150000"/>
              </a:lnSpc>
              <a:spcAft>
                <a:spcPts val="0"/>
              </a:spcAft>
            </a:pPr>
            <a:r>
              <a:rPr lang="es-CO" dirty="0">
                <a:latin typeface="Helvetica" panose="020B0604020202020204" pitchFamily="34" charset="0"/>
                <a:ea typeface="Calibri" panose="020F0502020204030204" pitchFamily="34" charset="0"/>
                <a:cs typeface="Helvetica" panose="020B0604020202020204" pitchFamily="34" charset="0"/>
              </a:rPr>
              <a:t>. Autor: Nilo Siles González.</a:t>
            </a:r>
          </a:p>
          <a:p>
            <a:pPr>
              <a:lnSpc>
                <a:spcPct val="150000"/>
              </a:lnSpc>
              <a:spcAft>
                <a:spcPts val="0"/>
              </a:spcAft>
            </a:pPr>
            <a:r>
              <a:rPr lang="es-CO" dirty="0">
                <a:latin typeface="Helvetica" panose="020B0604020202020204" pitchFamily="34" charset="0"/>
                <a:ea typeface="Calibri" panose="020F0502020204030204" pitchFamily="34" charset="0"/>
                <a:cs typeface="Helvetica" panose="020B0604020202020204" pitchFamily="34" charset="0"/>
              </a:rPr>
              <a:t>    Gestión de la seguridad y salud en el trabajo. Según OHSAS 18001 actitudes y percepciones de empresas certificadas. Autores: Agustín Sánchez Toledo Ledesma, José Manuel Montes Peón, Camilo José Vázquez Ordas. Editorial Aenor.</a:t>
            </a:r>
          </a:p>
          <a:p>
            <a:pPr>
              <a:lnSpc>
                <a:spcPct val="150000"/>
              </a:lnSpc>
              <a:spcAft>
                <a:spcPts val="0"/>
              </a:spcAft>
            </a:pPr>
            <a:r>
              <a:rPr lang="es-CO" dirty="0">
                <a:latin typeface="Helvetica" panose="020B0604020202020204" pitchFamily="34" charset="0"/>
                <a:ea typeface="Calibri" panose="020F0502020204030204" pitchFamily="34" charset="0"/>
                <a:cs typeface="Helvetica" panose="020B0604020202020204" pitchFamily="34" charset="0"/>
              </a:rPr>
              <a:t>    Interpretación de la Norma OHSAS. http://es.slidesharenet/</a:t>
            </a:r>
            <a:r>
              <a:rPr lang="es-CO" dirty="0" err="1">
                <a:latin typeface="Helvetica" panose="020B0604020202020204" pitchFamily="34" charset="0"/>
                <a:ea typeface="Calibri" panose="020F0502020204030204" pitchFamily="34" charset="0"/>
                <a:cs typeface="Helvetica" panose="020B0604020202020204" pitchFamily="34" charset="0"/>
              </a:rPr>
              <a:t>carmen</a:t>
            </a:r>
            <a:endParaRPr lang="es-CO" dirty="0">
              <a:latin typeface="Helvetica" panose="020B0604020202020204" pitchFamily="34" charset="0"/>
              <a:ea typeface="Calibri" panose="020F0502020204030204" pitchFamily="34" charset="0"/>
              <a:cs typeface="Helvetica" panose="020B0604020202020204" pitchFamily="34" charset="0"/>
            </a:endParaRPr>
          </a:p>
          <a:p>
            <a:pPr>
              <a:lnSpc>
                <a:spcPct val="150000"/>
              </a:lnSpc>
              <a:spcAft>
                <a:spcPts val="0"/>
              </a:spcAft>
            </a:pPr>
            <a:r>
              <a:rPr lang="es-CO" dirty="0" smtClean="0">
                <a:latin typeface="Helvetica" panose="020B0604020202020204" pitchFamily="34" charset="0"/>
                <a:ea typeface="Calibri" panose="020F0502020204030204" pitchFamily="34" charset="0"/>
                <a:cs typeface="Helvetica" panose="020B0604020202020204" pitchFamily="34" charset="0"/>
              </a:rPr>
              <a:t>OHSAS 18</a:t>
            </a:r>
            <a:r>
              <a:rPr lang="es-CO" dirty="0">
                <a:latin typeface="Helvetica" panose="020B0604020202020204" pitchFamily="34" charset="0"/>
                <a:ea typeface="Calibri" panose="020F0502020204030204" pitchFamily="34" charset="0"/>
                <a:cs typeface="Helvetica" panose="020B0604020202020204" pitchFamily="34" charset="0"/>
              </a:rPr>
              <a:t>Javier19/</a:t>
            </a:r>
            <a:r>
              <a:rPr lang="es-CO" dirty="0" err="1">
                <a:latin typeface="Helvetica" panose="020B0604020202020204" pitchFamily="34" charset="0"/>
                <a:ea typeface="Calibri" panose="020F0502020204030204" pitchFamily="34" charset="0"/>
                <a:cs typeface="Helvetica" panose="020B0604020202020204" pitchFamily="34" charset="0"/>
              </a:rPr>
              <a:t>interpretacion</a:t>
            </a:r>
            <a:r>
              <a:rPr lang="es-CO" dirty="0">
                <a:latin typeface="Helvetica" panose="020B0604020202020204" pitchFamily="34" charset="0"/>
                <a:ea typeface="Calibri" panose="020F0502020204030204" pitchFamily="34" charset="0"/>
                <a:cs typeface="Helvetica" panose="020B0604020202020204" pitchFamily="34" charset="0"/>
              </a:rPr>
              <a:t>-de-la-norma-</a:t>
            </a:r>
            <a:r>
              <a:rPr lang="es-CO" dirty="0" err="1">
                <a:latin typeface="Helvetica" panose="020B0604020202020204" pitchFamily="34" charset="0"/>
                <a:ea typeface="Calibri" panose="020F0502020204030204" pitchFamily="34" charset="0"/>
                <a:cs typeface="Helvetica" panose="020B0604020202020204" pitchFamily="34" charset="0"/>
              </a:rPr>
              <a:t>ohsas</a:t>
            </a:r>
            <a:r>
              <a:rPr lang="es-CO" dirty="0">
                <a:latin typeface="Helvetica" panose="020B0604020202020204" pitchFamily="34" charset="0"/>
                <a:ea typeface="Calibri" panose="020F0502020204030204" pitchFamily="34" charset="0"/>
                <a:cs typeface="Helvetica" panose="020B0604020202020204" pitchFamily="34" charset="0"/>
              </a:rPr>
              <a:t>-</a:t>
            </a:r>
            <a:r>
              <a:rPr lang="es-CO" dirty="0" err="1">
                <a:latin typeface="Helvetica" panose="020B0604020202020204" pitchFamily="34" charset="0"/>
                <a:ea typeface="Calibri" panose="020F0502020204030204" pitchFamily="34" charset="0"/>
                <a:cs typeface="Helvetica" panose="020B0604020202020204" pitchFamily="34" charset="0"/>
              </a:rPr>
              <a:t>18001tema</a:t>
            </a:r>
            <a:r>
              <a:rPr lang="es-CO" dirty="0">
                <a:latin typeface="Helvetica" panose="020B0604020202020204" pitchFamily="34" charset="0"/>
                <a:ea typeface="Calibri" panose="020F0502020204030204" pitchFamily="34" charset="0"/>
                <a:cs typeface="Helvetica" panose="020B0604020202020204" pitchFamily="34" charset="0"/>
              </a:rPr>
              <a:t>-1</a:t>
            </a:r>
          </a:p>
          <a:p>
            <a:pPr>
              <a:lnSpc>
                <a:spcPct val="150000"/>
              </a:lnSpc>
              <a:spcAft>
                <a:spcPts val="0"/>
              </a:spcAft>
            </a:pPr>
            <a:r>
              <a:rPr lang="es-CO" dirty="0" smtClean="0">
                <a:latin typeface="Helvetica" panose="020B0604020202020204" pitchFamily="34" charset="0"/>
                <a:ea typeface="Calibri" panose="020F0502020204030204" pitchFamily="34" charset="0"/>
                <a:cs typeface="Helvetica" panose="020B0604020202020204" pitchFamily="34" charset="0"/>
              </a:rPr>
              <a:t>001:2007 </a:t>
            </a:r>
            <a:r>
              <a:rPr lang="es-CO" dirty="0">
                <a:latin typeface="Helvetica" panose="020B0604020202020204" pitchFamily="34" charset="0"/>
                <a:ea typeface="Calibri" panose="020F0502020204030204" pitchFamily="34" charset="0"/>
                <a:cs typeface="Helvetica" panose="020B0604020202020204" pitchFamily="34" charset="0"/>
              </a:rPr>
              <a:t>sistema de gestión de la seguridad y salud en el trabajo autor: grupo proyecto OHSAS Editorial: Aenor.</a:t>
            </a:r>
          </a:p>
          <a:p>
            <a:pPr>
              <a:lnSpc>
                <a:spcPct val="200000"/>
              </a:lnSpc>
              <a:spcAft>
                <a:spcPts val="0"/>
              </a:spcAft>
            </a:pPr>
            <a:r>
              <a:rPr lang="es-CO" dirty="0">
                <a:latin typeface="Times New Roman" panose="02020603050405020304" pitchFamily="18" charset="0"/>
                <a:ea typeface="Calibri" panose="020F0502020204030204" pitchFamily="34"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pie de página"/>
          <p:cNvSpPr>
            <a:spLocks noGrp="1"/>
          </p:cNvSpPr>
          <p:nvPr>
            <p:ph type="ftr" sz="quarter" idx="4294967295"/>
          </p:nvPr>
        </p:nvSpPr>
        <p:spPr>
          <a:xfrm>
            <a:off x="3124200" y="5728171"/>
            <a:ext cx="2895600" cy="365125"/>
          </a:xfrm>
          <a:prstGeom prst="rect">
            <a:avLst/>
          </a:prstGeom>
        </p:spPr>
        <p:txBody>
          <a:bodyPr/>
          <a:lstStyle/>
          <a:p>
            <a:pPr>
              <a:defRPr/>
            </a:pPr>
            <a:r>
              <a:rPr lang="es-CO" smtClean="0"/>
              <a:t>ADRIANA BELTRAN ARIZA </a:t>
            </a:r>
            <a:endParaRPr lang="es-CO" dirty="0"/>
          </a:p>
        </p:txBody>
      </p:sp>
      <p:sp>
        <p:nvSpPr>
          <p:cNvPr id="3" name="2 Rectángulo"/>
          <p:cNvSpPr/>
          <p:nvPr/>
        </p:nvSpPr>
        <p:spPr>
          <a:xfrm>
            <a:off x="1691680" y="1772816"/>
            <a:ext cx="5382344" cy="1015663"/>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lang="es-CO" sz="6000" b="1" dirty="0">
                <a:latin typeface="Arial Narrow" pitchFamily="34" charset="0"/>
              </a:rPr>
              <a:t>GRACIAS</a:t>
            </a:r>
          </a:p>
        </p:txBody>
      </p:sp>
      <p:pic>
        <p:nvPicPr>
          <p:cNvPr id="4" name="Picture 3" descr="MMAG00373_0000[1]"/>
          <p:cNvPicPr>
            <a:picLocks noChangeAspect="1" noChangeArrowheads="1" noCrop="1"/>
          </p:cNvPicPr>
          <p:nvPr/>
        </p:nvPicPr>
        <p:blipFill>
          <a:blip r:embed="rId2" cstate="print"/>
          <a:srcRect/>
          <a:stretch>
            <a:fillRect/>
          </a:stretch>
        </p:blipFill>
        <p:spPr bwMode="auto">
          <a:xfrm>
            <a:off x="2899643" y="2996952"/>
            <a:ext cx="3184525" cy="2578100"/>
          </a:xfrm>
          <a:prstGeom prst="rect">
            <a:avLst/>
          </a:prstGeom>
          <a:noFill/>
          <a:ln w="9525">
            <a:noFill/>
            <a:miter lim="800000"/>
            <a:headEnd/>
            <a:tailEnd/>
          </a:ln>
        </p:spPr>
      </p:pic>
      <p:sp>
        <p:nvSpPr>
          <p:cNvPr id="5" name="4 Marcador de fecha"/>
          <p:cNvSpPr>
            <a:spLocks noGrp="1"/>
          </p:cNvSpPr>
          <p:nvPr>
            <p:ph type="dt" sz="half" idx="10"/>
          </p:nvPr>
        </p:nvSpPr>
        <p:spPr/>
        <p:txBody>
          <a:bodyPr/>
          <a:lstStyle/>
          <a:p>
            <a:fld id="{14F909EC-328F-4810-BA0E-B302AF7A2CDC}" type="datetime1">
              <a:rPr lang="es-CO" smtClean="0"/>
              <a:pPr/>
              <a:t>8/08/2018</a:t>
            </a:fld>
            <a:endParaRPr lang="es-CO"/>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            </a:t>
            </a:r>
            <a:endParaRPr kumimoji="0" lang="es-CO" sz="4400" b="0" i="0" u="none" strike="noStrike" kern="1200" cap="none" spc="0" normalizeH="0" baseline="0" noProof="0" smtClean="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143125"/>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1. </a:t>
            </a: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Descripción o contextualización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2. Formulación del problema (pregunta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4. Diseño metodológico.</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5. Resultados.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smtClean="0">
                <a:latin typeface="Helvetica" panose="020B0604020202020204" pitchFamily="34" charset="0"/>
                <a:cs typeface="Helvetica" panose="020B0604020202020204" pitchFamily="34" charset="0"/>
              </a:rPr>
              <a:t>6. Presupuesto</a:t>
            </a:r>
            <a:endPar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7.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smtClean="0">
                <a:latin typeface="Helvetica" panose="020B0604020202020204" pitchFamily="34" charset="0"/>
                <a:cs typeface="Helvetica" panose="020B0604020202020204" pitchFamily="34" charset="0"/>
              </a:rPr>
              <a:t>8</a:t>
            </a: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 Recomendaciones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Helvetica" panose="020B0604020202020204" pitchFamily="34" charset="0"/>
                <a:cs typeface="Helvetica" panose="020B0604020202020204" pitchFamily="34"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a:t>
            </a:r>
            <a:r>
              <a:rPr lang="es-CO" sz="3000" b="1" dirty="0" smtClean="0">
                <a:latin typeface="Times New Roman" pitchFamily="18" charset="0"/>
                <a:cs typeface="Times New Roman" pitchFamily="18" charset="0"/>
              </a:rPr>
              <a:t>presentación</a:t>
            </a:r>
            <a:endParaRPr lang="es-CO" sz="3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n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556793"/>
            <a:ext cx="3700117" cy="511256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251520" y="1556793"/>
            <a:ext cx="8712968" cy="5112568"/>
          </a:xfrm>
          <a:prstGeom prst="rect">
            <a:avLst/>
          </a:prstGeom>
          <a:noFill/>
          <a:ln w="9525">
            <a:noFill/>
            <a:miter lim="800000"/>
            <a:headEnd/>
            <a:tailEnd/>
          </a:ln>
        </p:spPr>
        <p:txBody>
          <a:bodyPr anchor="ctr"/>
          <a:lstStyle/>
          <a:p>
            <a:endParaRPr lang="es-CO" sz="2400" dirty="0">
              <a:solidFill>
                <a:srgbClr val="FF0000"/>
              </a:solidFill>
              <a:latin typeface="Helvelita"/>
              <a:cs typeface="Times New Roman" pitchFamily="18" charset="0"/>
            </a:endParaRPr>
          </a:p>
        </p:txBody>
      </p:sp>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1. Descripción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5" name="Rectángulo 4"/>
          <p:cNvSpPr/>
          <p:nvPr/>
        </p:nvSpPr>
        <p:spPr>
          <a:xfrm>
            <a:off x="251520" y="1729735"/>
            <a:ext cx="4806280" cy="4154984"/>
          </a:xfrm>
          <a:prstGeom prst="rect">
            <a:avLst/>
          </a:prstGeom>
        </p:spPr>
        <p:txBody>
          <a:bodyPr wrap="square">
            <a:spAutoFit/>
          </a:bodyPr>
          <a:lstStyle/>
          <a:p>
            <a:r>
              <a:rPr lang="es-CO" sz="2400" dirty="0">
                <a:latin typeface="Helvetica" panose="020B0604020202020204" pitchFamily="34" charset="0"/>
                <a:ea typeface="Arial" panose="020B0604020202020204" pitchFamily="34" charset="0"/>
                <a:cs typeface="Helvetica" panose="020B0604020202020204" pitchFamily="34" charset="0"/>
              </a:rPr>
              <a:t>Al realizar un recorrido por las distintas áreas y escenarios deportivos del Instituto Municipal de Recreación y Deportes de Chía, se evidencia que la entidad no cumple con los estándares mínimos de Seguridad y Salud en los puestos y áreas de trabajo, por lo cual se plantea  desarrollar un Plan de Mejora para el SG </a:t>
            </a:r>
            <a:r>
              <a:rPr lang="es-CO" sz="2400" dirty="0" smtClean="0">
                <a:latin typeface="Helvetica" panose="020B0604020202020204" pitchFamily="34" charset="0"/>
                <a:ea typeface="Arial" panose="020B0604020202020204" pitchFamily="34" charset="0"/>
                <a:cs typeface="Helvetica" panose="020B0604020202020204" pitchFamily="34" charset="0"/>
              </a:rPr>
              <a:t>SST</a:t>
            </a:r>
            <a:r>
              <a:rPr lang="es-CO" sz="2400" dirty="0" smtClean="0">
                <a:latin typeface="Times New Roman" panose="02020603050405020304" pitchFamily="18" charset="0"/>
                <a:ea typeface="Arial" panose="020B0604020202020204" pitchFamily="34" charset="0"/>
              </a:rPr>
              <a:t>.</a:t>
            </a:r>
            <a:endParaRPr lang="es-CO"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Imagen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645024"/>
            <a:ext cx="6912768" cy="308808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2. Formulación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rot="10800000" flipV="1">
            <a:off x="465957" y="1289050"/>
            <a:ext cx="8208912" cy="3600400"/>
          </a:xfrm>
          <a:prstGeom prst="rect">
            <a:avLst/>
          </a:prstGeom>
          <a:noFill/>
          <a:ln w="9525">
            <a:noFill/>
            <a:miter lim="800000"/>
            <a:headEnd/>
            <a:tailEnd/>
          </a:ln>
        </p:spPr>
        <p:txBody>
          <a:bodyPr anchor="ctr"/>
          <a:lstStyle/>
          <a:p>
            <a:endParaRPr lang="es-CO" sz="3000" dirty="0" smtClean="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a:p>
            <a:r>
              <a:rPr lang="es-CO" sz="2800" i="1" dirty="0" smtClean="0"/>
              <a:t>¿</a:t>
            </a:r>
            <a:r>
              <a:rPr lang="es-CO" sz="2800" dirty="0">
                <a:latin typeface="Helvetica" panose="020B0604020202020204" pitchFamily="34" charset="0"/>
                <a:cs typeface="Helvetica" panose="020B0604020202020204" pitchFamily="34" charset="0"/>
              </a:rPr>
              <a:t>Qué puede hacer el Instituto Municipal de Recreación y Deportes de Chía para minimizar los factores de riesgo a los que se exponen día a día sus funcionarios, y como contribuir </a:t>
            </a:r>
            <a:r>
              <a:rPr lang="es-CO" sz="2800" dirty="0" smtClean="0">
                <a:latin typeface="Helvetica" panose="020B0604020202020204" pitchFamily="34" charset="0"/>
                <a:cs typeface="Helvetica" panose="020B0604020202020204" pitchFamily="34" charset="0"/>
              </a:rPr>
              <a:t>a mejorar </a:t>
            </a:r>
            <a:r>
              <a:rPr lang="es-CO" sz="2800" dirty="0">
                <a:latin typeface="Helvetica" panose="020B0604020202020204" pitchFamily="34" charset="0"/>
                <a:cs typeface="Helvetica" panose="020B0604020202020204" pitchFamily="34" charset="0"/>
              </a:rPr>
              <a:t>de la calidad de vida de los </a:t>
            </a:r>
            <a:r>
              <a:rPr lang="es-CO" sz="2800" dirty="0" smtClean="0">
                <a:latin typeface="Helvetica" panose="020B0604020202020204" pitchFamily="34" charset="0"/>
                <a:cs typeface="Helvetica" panose="020B0604020202020204" pitchFamily="34" charset="0"/>
              </a:rPr>
              <a:t>mismos?</a:t>
            </a:r>
            <a:endParaRPr lang="es-CO" sz="2800" dirty="0">
              <a:latin typeface="Helvetica" panose="020B0604020202020204" pitchFamily="34" charset="0"/>
              <a:cs typeface="Helvetica" panose="020B0604020202020204" pitchFamily="34" charset="0"/>
            </a:endParaRPr>
          </a:p>
          <a:p>
            <a:endParaRPr lang="es-CO" sz="3200" dirty="0">
              <a:latin typeface="Helvetica" panose="020B0604020202020204" pitchFamily="34" charset="0"/>
              <a:cs typeface="Helvetica" panose="020B0604020202020204" pitchFamily="34" charset="0"/>
            </a:endParaRPr>
          </a:p>
          <a:p>
            <a:endParaRPr lang="es-CO" sz="3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n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764705"/>
            <a:ext cx="3343106" cy="20519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3. Objetivos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384287" y="1916832"/>
            <a:ext cx="8599689" cy="4464496"/>
          </a:xfrm>
          <a:prstGeom prst="rect">
            <a:avLst/>
          </a:prstGeom>
          <a:noFill/>
          <a:ln w="9525">
            <a:noFill/>
            <a:miter lim="800000"/>
            <a:headEnd/>
            <a:tailEnd/>
          </a:ln>
        </p:spPr>
        <p:txBody>
          <a:bodyPr anchor="ctr"/>
          <a:lstStyle/>
          <a:p>
            <a:endParaRPr lang="es-CO" b="1" dirty="0" smtClean="0"/>
          </a:p>
          <a:p>
            <a:endParaRPr lang="es-CO" b="1" dirty="0"/>
          </a:p>
          <a:p>
            <a:endParaRPr lang="es-CO" b="1" dirty="0" smtClean="0"/>
          </a:p>
          <a:p>
            <a:r>
              <a:rPr lang="es-CO" b="1" dirty="0" smtClean="0">
                <a:latin typeface="Helvetica" panose="020B0604020202020204" pitchFamily="34" charset="0"/>
                <a:cs typeface="Helvetica" panose="020B0604020202020204" pitchFamily="34" charset="0"/>
              </a:rPr>
              <a:t>Objetivo </a:t>
            </a:r>
            <a:r>
              <a:rPr lang="es-CO" b="1" dirty="0">
                <a:latin typeface="Helvetica" panose="020B0604020202020204" pitchFamily="34" charset="0"/>
                <a:cs typeface="Helvetica" panose="020B0604020202020204" pitchFamily="34" charset="0"/>
              </a:rPr>
              <a:t>General.</a:t>
            </a:r>
          </a:p>
          <a:p>
            <a:pPr lvl="0"/>
            <a:r>
              <a:rPr lang="es-CO" b="1" dirty="0">
                <a:latin typeface="Helvetica" panose="020B0604020202020204" pitchFamily="34" charset="0"/>
                <a:cs typeface="Helvetica" panose="020B0604020202020204" pitchFamily="34" charset="0"/>
              </a:rPr>
              <a:t> </a:t>
            </a:r>
            <a:endParaRPr lang="es-CO" dirty="0">
              <a:latin typeface="Helvetica" panose="020B0604020202020204" pitchFamily="34" charset="0"/>
              <a:cs typeface="Helvetica" panose="020B0604020202020204" pitchFamily="34" charset="0"/>
            </a:endParaRPr>
          </a:p>
          <a:p>
            <a:r>
              <a:rPr lang="es-CO" dirty="0">
                <a:latin typeface="Helvetica" panose="020B0604020202020204" pitchFamily="34" charset="0"/>
                <a:cs typeface="Helvetica" panose="020B0604020202020204" pitchFamily="34" charset="0"/>
              </a:rPr>
              <a:t>Desarrollar un Plan de Mejora para el Sistema de Gestión de Seguridad y Salud en el Trabajo en el </a:t>
            </a:r>
            <a:r>
              <a:rPr lang="es-CO" dirty="0" smtClean="0">
                <a:latin typeface="Helvetica" panose="020B0604020202020204" pitchFamily="34" charset="0"/>
                <a:cs typeface="Helvetica" panose="020B0604020202020204" pitchFamily="34" charset="0"/>
              </a:rPr>
              <a:t>IMRD de CHÍA</a:t>
            </a:r>
            <a:r>
              <a:rPr lang="es-CO" dirty="0">
                <a:latin typeface="Helvetica" panose="020B0604020202020204" pitchFamily="34" charset="0"/>
                <a:cs typeface="Helvetica" panose="020B0604020202020204" pitchFamily="34" charset="0"/>
              </a:rPr>
              <a:t>, con el fin </a:t>
            </a:r>
            <a:r>
              <a:rPr lang="es-CO" dirty="0" smtClean="0">
                <a:latin typeface="Helvetica" panose="020B0604020202020204" pitchFamily="34" charset="0"/>
                <a:cs typeface="Helvetica" panose="020B0604020202020204" pitchFamily="34" charset="0"/>
              </a:rPr>
              <a:t>de minimizar </a:t>
            </a:r>
            <a:r>
              <a:rPr lang="es-CO" dirty="0">
                <a:latin typeface="Helvetica" panose="020B0604020202020204" pitchFamily="34" charset="0"/>
                <a:cs typeface="Helvetica" panose="020B0604020202020204" pitchFamily="34" charset="0"/>
              </a:rPr>
              <a:t>accidentes y </a:t>
            </a:r>
            <a:r>
              <a:rPr lang="es-CO" dirty="0" smtClean="0">
                <a:latin typeface="Helvetica" panose="020B0604020202020204" pitchFamily="34" charset="0"/>
                <a:cs typeface="Helvetica" panose="020B0604020202020204" pitchFamily="34" charset="0"/>
              </a:rPr>
              <a:t> </a:t>
            </a:r>
            <a:r>
              <a:rPr lang="es-CO" dirty="0">
                <a:latin typeface="Helvetica" panose="020B0604020202020204" pitchFamily="34" charset="0"/>
                <a:cs typeface="Helvetica" panose="020B0604020202020204" pitchFamily="34" charset="0"/>
              </a:rPr>
              <a:t>enfermedades</a:t>
            </a:r>
            <a:r>
              <a:rPr lang="es-CO" dirty="0" smtClean="0">
                <a:latin typeface="Helvetica" panose="020B0604020202020204" pitchFamily="34" charset="0"/>
                <a:cs typeface="Helvetica" panose="020B0604020202020204" pitchFamily="34" charset="0"/>
              </a:rPr>
              <a:t> laborales, </a:t>
            </a:r>
            <a:r>
              <a:rPr lang="es-CO" dirty="0">
                <a:latin typeface="Helvetica" panose="020B0604020202020204" pitchFamily="34" charset="0"/>
                <a:cs typeface="Helvetica" panose="020B0604020202020204" pitchFamily="34" charset="0"/>
              </a:rPr>
              <a:t>al año 2022</a:t>
            </a:r>
            <a:r>
              <a:rPr lang="es-CO" dirty="0" smtClean="0">
                <a:latin typeface="Helvetica" panose="020B0604020202020204" pitchFamily="34" charset="0"/>
                <a:cs typeface="Helvetica" panose="020B0604020202020204" pitchFamily="34" charset="0"/>
              </a:rPr>
              <a:t>.</a:t>
            </a:r>
          </a:p>
          <a:p>
            <a:endParaRPr lang="es-CO" b="1" dirty="0" smtClean="0">
              <a:latin typeface="Helvetica" panose="020B0604020202020204" pitchFamily="34" charset="0"/>
              <a:cs typeface="Helvetica" panose="020B0604020202020204" pitchFamily="34" charset="0"/>
            </a:endParaRPr>
          </a:p>
          <a:p>
            <a:r>
              <a:rPr lang="es-CO" b="1" dirty="0" smtClean="0">
                <a:latin typeface="Helvetica" panose="020B0604020202020204" pitchFamily="34" charset="0"/>
                <a:cs typeface="Helvetica" panose="020B0604020202020204" pitchFamily="34" charset="0"/>
              </a:rPr>
              <a:t>Objetivos </a:t>
            </a:r>
            <a:r>
              <a:rPr lang="es-CO" b="1" dirty="0">
                <a:latin typeface="Helvetica" panose="020B0604020202020204" pitchFamily="34" charset="0"/>
                <a:cs typeface="Helvetica" panose="020B0604020202020204" pitchFamily="34" charset="0"/>
              </a:rPr>
              <a:t>específicos</a:t>
            </a:r>
            <a:r>
              <a:rPr lang="es-CO" b="1" dirty="0" smtClean="0">
                <a:latin typeface="Helvetica" panose="020B0604020202020204" pitchFamily="34" charset="0"/>
                <a:cs typeface="Helvetica" panose="020B0604020202020204" pitchFamily="34" charset="0"/>
              </a:rPr>
              <a:t>.</a:t>
            </a:r>
          </a:p>
          <a:p>
            <a:endParaRPr lang="es-CO" b="1" dirty="0">
              <a:latin typeface="Helvetica" panose="020B0604020202020204" pitchFamily="34" charset="0"/>
              <a:cs typeface="Helvetica" panose="020B0604020202020204" pitchFamily="34" charset="0"/>
            </a:endParaRPr>
          </a:p>
          <a:p>
            <a:r>
              <a:rPr lang="es-CO" dirty="0" smtClean="0">
                <a:latin typeface="Helvetica" panose="020B0604020202020204" pitchFamily="34" charset="0"/>
                <a:cs typeface="Helvetica" panose="020B0604020202020204" pitchFamily="34" charset="0"/>
              </a:rPr>
              <a:t>- Identificar </a:t>
            </a:r>
            <a:r>
              <a:rPr lang="es-CO" dirty="0">
                <a:latin typeface="Helvetica" panose="020B0604020202020204" pitchFamily="34" charset="0"/>
                <a:cs typeface="Helvetica" panose="020B0604020202020204" pitchFamily="34" charset="0"/>
              </a:rPr>
              <a:t>los peligros presentes en la entidad, mediante distintas técnicas </a:t>
            </a:r>
            <a:r>
              <a:rPr lang="es-CO" dirty="0" smtClean="0">
                <a:latin typeface="Helvetica" panose="020B0604020202020204" pitchFamily="34" charset="0"/>
                <a:cs typeface="Helvetica" panose="020B0604020202020204" pitchFamily="34" charset="0"/>
              </a:rPr>
              <a:t>para </a:t>
            </a:r>
            <a:r>
              <a:rPr lang="es-CO" dirty="0">
                <a:latin typeface="Helvetica" panose="020B0604020202020204" pitchFamily="34" charset="0"/>
                <a:cs typeface="Helvetica" panose="020B0604020202020204" pitchFamily="34" charset="0"/>
              </a:rPr>
              <a:t>diseñar </a:t>
            </a:r>
            <a:r>
              <a:rPr lang="es-CO" dirty="0" smtClean="0">
                <a:latin typeface="Helvetica" panose="020B0604020202020204" pitchFamily="34" charset="0"/>
                <a:cs typeface="Helvetica" panose="020B0604020202020204" pitchFamily="34" charset="0"/>
              </a:rPr>
              <a:t>mecanismos </a:t>
            </a:r>
            <a:r>
              <a:rPr lang="es-CO" dirty="0">
                <a:latin typeface="Helvetica" panose="020B0604020202020204" pitchFamily="34" charset="0"/>
                <a:cs typeface="Helvetica" panose="020B0604020202020204" pitchFamily="34" charset="0"/>
              </a:rPr>
              <a:t>de control y prevención.</a:t>
            </a:r>
            <a:endParaRPr lang="es-CO" dirty="0">
              <a:latin typeface="Helvetica" panose="020B0604020202020204" pitchFamily="34" charset="0"/>
              <a:cs typeface="Helvetica" panose="020B0604020202020204" pitchFamily="34" charset="0"/>
            </a:endParaRPr>
          </a:p>
          <a:p>
            <a:r>
              <a:rPr lang="es-CO" dirty="0" smtClean="0">
                <a:latin typeface="Helvetica" panose="020B0604020202020204" pitchFamily="34" charset="0"/>
                <a:cs typeface="Helvetica" panose="020B0604020202020204" pitchFamily="34" charset="0"/>
              </a:rPr>
              <a:t>- Reconocer </a:t>
            </a:r>
            <a:r>
              <a:rPr lang="es-CO" dirty="0">
                <a:latin typeface="Helvetica" panose="020B0604020202020204" pitchFamily="34" charset="0"/>
                <a:cs typeface="Helvetica" panose="020B0604020202020204" pitchFamily="34" charset="0"/>
              </a:rPr>
              <a:t>los factores de riesgo que puedan desencadenar en Accidente de trabajo </a:t>
            </a:r>
            <a:r>
              <a:rPr lang="es-CO" dirty="0" smtClean="0">
                <a:latin typeface="Helvetica" panose="020B0604020202020204" pitchFamily="34" charset="0"/>
                <a:cs typeface="Helvetica" panose="020B0604020202020204" pitchFamily="34" charset="0"/>
              </a:rPr>
              <a:t>y/o </a:t>
            </a:r>
            <a:r>
              <a:rPr lang="es-CO" dirty="0">
                <a:latin typeface="Helvetica" panose="020B0604020202020204" pitchFamily="34" charset="0"/>
                <a:cs typeface="Helvetica" panose="020B0604020202020204" pitchFamily="34" charset="0"/>
              </a:rPr>
              <a:t>Enfermedad </a:t>
            </a:r>
            <a:r>
              <a:rPr lang="es-CO" dirty="0" smtClean="0">
                <a:latin typeface="Helvetica" panose="020B0604020202020204" pitchFamily="34" charset="0"/>
                <a:cs typeface="Helvetica" panose="020B0604020202020204" pitchFamily="34" charset="0"/>
              </a:rPr>
              <a:t>profesional.</a:t>
            </a:r>
            <a:endParaRPr lang="es-CO" dirty="0">
              <a:latin typeface="Helvetica" panose="020B0604020202020204" pitchFamily="34" charset="0"/>
              <a:cs typeface="Helvetica" panose="020B0604020202020204" pitchFamily="34" charset="0"/>
            </a:endParaRPr>
          </a:p>
          <a:p>
            <a:r>
              <a:rPr lang="es-CO" dirty="0" smtClean="0">
                <a:latin typeface="Helvetica" panose="020B0604020202020204" pitchFamily="34" charset="0"/>
                <a:cs typeface="Helvetica" panose="020B0604020202020204" pitchFamily="34" charset="0"/>
              </a:rPr>
              <a:t>- Proponer </a:t>
            </a:r>
            <a:r>
              <a:rPr lang="es-CO" dirty="0">
                <a:latin typeface="Helvetica" panose="020B0604020202020204" pitchFamily="34" charset="0"/>
                <a:cs typeface="Helvetica" panose="020B0604020202020204" pitchFamily="34" charset="0"/>
              </a:rPr>
              <a:t>acciones de control para los factores de riesgo prioritarios.</a:t>
            </a:r>
          </a:p>
          <a:p>
            <a:r>
              <a:rPr lang="es-CO" dirty="0">
                <a:latin typeface="Helvetica" panose="020B0604020202020204" pitchFamily="34" charset="0"/>
                <a:cs typeface="Helvetica" panose="020B0604020202020204" pitchFamily="34" charset="0"/>
              </a:rPr>
              <a:t>Proponer un plan de mejoramiento en seguridad y salud </a:t>
            </a:r>
            <a:r>
              <a:rPr lang="es-CO" dirty="0" smtClean="0">
                <a:latin typeface="Helvetica" panose="020B0604020202020204" pitchFamily="34" charset="0"/>
                <a:cs typeface="Helvetica" panose="020B0604020202020204" pitchFamily="34" charset="0"/>
              </a:rPr>
              <a:t>para </a:t>
            </a:r>
            <a:r>
              <a:rPr lang="es-CO" dirty="0">
                <a:latin typeface="Helvetica" panose="020B0604020202020204" pitchFamily="34" charset="0"/>
                <a:cs typeface="Helvetica" panose="020B0604020202020204" pitchFamily="34" charset="0"/>
              </a:rPr>
              <a:t>el </a:t>
            </a:r>
            <a:r>
              <a:rPr lang="es-CO" dirty="0" smtClean="0">
                <a:latin typeface="Helvetica" panose="020B0604020202020204" pitchFamily="34" charset="0"/>
                <a:cs typeface="Helvetica" panose="020B0604020202020204" pitchFamily="34" charset="0"/>
              </a:rPr>
              <a:t>IMRD de </a:t>
            </a:r>
            <a:r>
              <a:rPr lang="es-CO" dirty="0">
                <a:latin typeface="Helvetica" panose="020B0604020202020204" pitchFamily="34" charset="0"/>
                <a:cs typeface="Helvetica" panose="020B0604020202020204" pitchFamily="34" charset="0"/>
              </a:rPr>
              <a:t>Chía.</a:t>
            </a:r>
          </a:p>
          <a:p>
            <a:endParaRPr lang="es-CO" dirty="0">
              <a:latin typeface="Helvetica" panose="020B0604020202020204" pitchFamily="34" charset="0"/>
              <a:cs typeface="Helvetica" panose="020B0604020202020204" pitchFamily="34" charset="0"/>
            </a:endParaRPr>
          </a:p>
          <a:p>
            <a:endParaRPr lang="es-CO"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 Diseño metodológico</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463725" y="1700212"/>
            <a:ext cx="7992888" cy="1944811"/>
          </a:xfrm>
          <a:prstGeom prst="rect">
            <a:avLst/>
          </a:prstGeom>
          <a:noFill/>
          <a:ln w="9525">
            <a:noFill/>
            <a:miter lim="800000"/>
            <a:headEnd/>
            <a:tailEnd/>
          </a:ln>
        </p:spPr>
        <p:txBody>
          <a:bodyPr anchor="ctr"/>
          <a:lstStyle/>
          <a:p>
            <a:endParaRPr lang="es-CO" sz="3000" dirty="0" smtClean="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a:p>
            <a:endParaRPr lang="es-CO" sz="3000" dirty="0" smtClean="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a:p>
            <a:endParaRPr lang="es-CO" dirty="0" smtClean="0"/>
          </a:p>
          <a:p>
            <a:endParaRPr lang="es-CO" dirty="0"/>
          </a:p>
          <a:p>
            <a:r>
              <a:rPr lang="es-CO" sz="2400" dirty="0" smtClean="0"/>
              <a:t>Se </a:t>
            </a:r>
            <a:r>
              <a:rPr lang="es-CO" sz="2400" dirty="0"/>
              <a:t>realizaron recorridos por todos los puestos de trabajo del Área Administrativa y todos los escenarios Deportivos y se evidencio que los trabajadores están expuestos a factores o condiciones de trabajo inadecuadas, tales como son ruidos, cambios de temperaturas, posturas inadecuadas, entre otros</a:t>
            </a:r>
            <a:r>
              <a:rPr lang="es-CO" dirty="0"/>
              <a:t>.</a:t>
            </a:r>
          </a:p>
          <a:p>
            <a:endParaRPr lang="es-CO" sz="3000" dirty="0" smtClean="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a:p>
            <a:endParaRPr lang="es-CO" sz="3000" dirty="0" smtClean="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a:p>
            <a:endParaRPr lang="es-CO" sz="3000" dirty="0">
              <a:solidFill>
                <a:srgbClr val="FF0000"/>
              </a:solidFill>
              <a:latin typeface="Times New Roman" pitchFamily="18" charset="0"/>
              <a:cs typeface="Times New Roman" pitchFamily="18" charset="0"/>
            </a:endParaRPr>
          </a:p>
        </p:txBody>
      </p:sp>
      <p:pic>
        <p:nvPicPr>
          <p:cNvPr id="4" name="Picture 8" descr="Imagen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048918"/>
            <a:ext cx="2971800" cy="218659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descr="Imagen2"/>
          <p:cNvPicPr/>
          <p:nvPr/>
        </p:nvPicPr>
        <p:blipFill>
          <a:blip r:embed="rId3">
            <a:extLst>
              <a:ext uri="{28A0092B-C50C-407E-A947-70E740481C1C}">
                <a14:useLocalDpi xmlns:a14="http://schemas.microsoft.com/office/drawing/2010/main" val="0"/>
              </a:ext>
            </a:extLst>
          </a:blip>
          <a:srcRect/>
          <a:stretch>
            <a:fillRect/>
          </a:stretch>
        </p:blipFill>
        <p:spPr bwMode="auto">
          <a:xfrm>
            <a:off x="5066594" y="4048919"/>
            <a:ext cx="3390019" cy="2186589"/>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5. Resultados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988840"/>
            <a:ext cx="7992888" cy="936104"/>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sp>
        <p:nvSpPr>
          <p:cNvPr id="4" name="Rectángulo 3"/>
          <p:cNvSpPr/>
          <p:nvPr/>
        </p:nvSpPr>
        <p:spPr>
          <a:xfrm>
            <a:off x="278607" y="1556792"/>
            <a:ext cx="8397849" cy="5355312"/>
          </a:xfrm>
          <a:prstGeom prst="rect">
            <a:avLst/>
          </a:prstGeom>
        </p:spPr>
        <p:txBody>
          <a:bodyPr wrap="square">
            <a:spAutoFit/>
          </a:bodyPr>
          <a:lstStyle/>
          <a:p>
            <a:r>
              <a:rPr lang="es-CO" dirty="0" smtClean="0">
                <a:latin typeface="Helvelita"/>
              </a:rPr>
              <a:t>Se identificaron </a:t>
            </a:r>
            <a:r>
              <a:rPr lang="es-CO" dirty="0">
                <a:latin typeface="Helvelita"/>
              </a:rPr>
              <a:t>los peligros presentes en </a:t>
            </a:r>
            <a:r>
              <a:rPr lang="es-CO" dirty="0" smtClean="0">
                <a:latin typeface="Helvelita"/>
              </a:rPr>
              <a:t>Instituto, y se diseñaron </a:t>
            </a:r>
            <a:r>
              <a:rPr lang="es-CO" dirty="0">
                <a:latin typeface="Helvelita"/>
              </a:rPr>
              <a:t>mecanismos de control y prevención</a:t>
            </a:r>
            <a:r>
              <a:rPr lang="es-CO" dirty="0" smtClean="0">
                <a:latin typeface="Helvelita"/>
              </a:rPr>
              <a:t>.</a:t>
            </a:r>
          </a:p>
          <a:p>
            <a:endParaRPr lang="es-CO" dirty="0" smtClean="0">
              <a:latin typeface="Helvelita"/>
            </a:endParaRPr>
          </a:p>
          <a:p>
            <a:r>
              <a:rPr lang="es-CO" b="1" dirty="0" smtClean="0">
                <a:latin typeface="Helvelita"/>
                <a:cs typeface="Helvetica" panose="020B0604020202020204" pitchFamily="34" charset="0"/>
              </a:rPr>
              <a:t> </a:t>
            </a:r>
            <a:r>
              <a:rPr lang="es-CO" dirty="0">
                <a:latin typeface="Helvelita"/>
                <a:cs typeface="Helvetica" panose="020B0604020202020204" pitchFamily="34" charset="0"/>
              </a:rPr>
              <a:t>Durante el recorrido se evidencian varias condiciones inseguras en los puestos y áreas de trabajo</a:t>
            </a:r>
            <a:r>
              <a:rPr lang="es-CO" dirty="0" smtClean="0">
                <a:latin typeface="Helvelita"/>
                <a:cs typeface="Helvetica" panose="020B0604020202020204" pitchFamily="34" charset="0"/>
              </a:rPr>
              <a:t>, y la </a:t>
            </a:r>
            <a:r>
              <a:rPr lang="es-CO" dirty="0">
                <a:latin typeface="Helvelita"/>
                <a:cs typeface="Helvetica" panose="020B0604020202020204" pitchFamily="34" charset="0"/>
              </a:rPr>
              <a:t>falta de señalización en varios puntos de los escenarios </a:t>
            </a:r>
            <a:r>
              <a:rPr lang="es-CO" dirty="0" smtClean="0">
                <a:latin typeface="Helvelita"/>
                <a:cs typeface="Helvetica" panose="020B0604020202020204" pitchFamily="34" charset="0"/>
              </a:rPr>
              <a:t>deportivos; </a:t>
            </a:r>
            <a:r>
              <a:rPr lang="es-CO" dirty="0">
                <a:latin typeface="Helvelita"/>
                <a:cs typeface="Helvetica" panose="020B0604020202020204" pitchFamily="34" charset="0"/>
              </a:rPr>
              <a:t>por lo cual se plantea al equipo de SST realizar recorridos diarios con el fin de hacer inspecciones más detalladas por cada área, luego de cada inspección generar reportes donde se recomienden acciones correctivas o </a:t>
            </a:r>
            <a:r>
              <a:rPr lang="es-CO" dirty="0" smtClean="0">
                <a:latin typeface="Helvelita"/>
                <a:cs typeface="Helvetica" panose="020B0604020202020204" pitchFamily="34" charset="0"/>
              </a:rPr>
              <a:t>preventivas y </a:t>
            </a:r>
            <a:r>
              <a:rPr lang="es-CO" dirty="0">
                <a:latin typeface="Helvelita"/>
                <a:cs typeface="Helvetica" panose="020B0604020202020204" pitchFamily="34" charset="0"/>
              </a:rPr>
              <a:t>estos reportes a su vez sirven para alimentar la matriz de condiciones inseguras, con el fin de llevar un control documentado de la relación de hallazgos, acciones correctivas y preventivas implementadas</a:t>
            </a:r>
            <a:r>
              <a:rPr lang="es-CO" dirty="0" smtClean="0">
                <a:latin typeface="Helvelita"/>
                <a:cs typeface="Helvetica" panose="020B0604020202020204" pitchFamily="34" charset="0"/>
              </a:rPr>
              <a:t>.</a:t>
            </a:r>
          </a:p>
          <a:p>
            <a:endParaRPr lang="es-CO" dirty="0" smtClean="0">
              <a:latin typeface="Helvelita"/>
              <a:cs typeface="Helvetica" panose="020B0604020202020204" pitchFamily="34" charset="0"/>
            </a:endParaRPr>
          </a:p>
          <a:p>
            <a:r>
              <a:rPr lang="es-CO" dirty="0" smtClean="0">
                <a:latin typeface="Helvelita"/>
                <a:cs typeface="Helvetica" panose="020B0604020202020204" pitchFamily="34" charset="0"/>
              </a:rPr>
              <a:t> </a:t>
            </a:r>
            <a:r>
              <a:rPr lang="es-CO" dirty="0">
                <a:latin typeface="Helvelita"/>
                <a:cs typeface="Helvetica" panose="020B0604020202020204" pitchFamily="34" charset="0"/>
              </a:rPr>
              <a:t>Mejorar  la  calidad de vida de los funcionarios,  en lo posible  mitigar el </a:t>
            </a:r>
            <a:r>
              <a:rPr lang="es-CO" dirty="0" smtClean="0">
                <a:latin typeface="Helvelita"/>
                <a:cs typeface="Helvetica" panose="020B0604020202020204" pitchFamily="34" charset="0"/>
              </a:rPr>
              <a:t>riesgo y señalizar  </a:t>
            </a:r>
            <a:r>
              <a:rPr lang="es-CO" dirty="0">
                <a:latin typeface="Helvelita"/>
                <a:cs typeface="Helvetica" panose="020B0604020202020204" pitchFamily="34" charset="0"/>
              </a:rPr>
              <a:t>para crear la advertencia</a:t>
            </a:r>
            <a:r>
              <a:rPr lang="es-CO" dirty="0" smtClean="0">
                <a:latin typeface="Helvelita"/>
                <a:cs typeface="Helvetica" panose="020B0604020202020204" pitchFamily="34" charset="0"/>
              </a:rPr>
              <a:t>,  los usuarios  </a:t>
            </a:r>
            <a:r>
              <a:rPr lang="es-CO" dirty="0">
                <a:latin typeface="Helvelita"/>
                <a:cs typeface="Helvetica" panose="020B0604020202020204" pitchFamily="34" charset="0"/>
              </a:rPr>
              <a:t>de esta manera hacer la labor más segura y garantizar que no se presenten accidentes relacionados a los riesgos ya identificados.</a:t>
            </a:r>
          </a:p>
          <a:p>
            <a:endParaRPr lang="es-CO" dirty="0">
              <a:latin typeface="Helvelita"/>
              <a:cs typeface="Helvetica" panose="020B0604020202020204" pitchFamily="34" charset="0"/>
            </a:endParaRPr>
          </a:p>
          <a:p>
            <a:endParaRPr lang="es-CO" dirty="0">
              <a:latin typeface="Helvelita"/>
            </a:endParaRPr>
          </a:p>
          <a:p>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n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3578" y="877888"/>
            <a:ext cx="3068824" cy="27671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6. Presupuesto</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251520" y="1700808"/>
            <a:ext cx="8568952" cy="5040560"/>
          </a:xfrm>
          <a:prstGeom prst="rect">
            <a:avLst/>
          </a:prstGeom>
          <a:noFill/>
          <a:ln w="9525">
            <a:noFill/>
            <a:miter lim="800000"/>
            <a:headEnd/>
            <a:tailEnd/>
          </a:ln>
        </p:spPr>
        <p:txBody>
          <a:bodyPr anchor="ctr"/>
          <a:lstStyle/>
          <a:p>
            <a:r>
              <a:rPr lang="es-CO" dirty="0" smtClean="0">
                <a:latin typeface="Helvetica" panose="020B0604020202020204" pitchFamily="34" charset="0"/>
                <a:ea typeface="Calibri" panose="020F0502020204030204" pitchFamily="34" charset="0"/>
                <a:cs typeface="Helvetica" panose="020B0604020202020204" pitchFamily="34" charset="0"/>
              </a:rPr>
              <a:t>Se  </a:t>
            </a:r>
            <a:r>
              <a:rPr lang="es-CO" dirty="0">
                <a:latin typeface="Helvetica" panose="020B0604020202020204" pitchFamily="34" charset="0"/>
                <a:ea typeface="Calibri" panose="020F0502020204030204" pitchFamily="34" charset="0"/>
                <a:cs typeface="Helvetica" panose="020B0604020202020204" pitchFamily="34" charset="0"/>
              </a:rPr>
              <a:t>plantea un presupuesto</a:t>
            </a:r>
            <a:r>
              <a:rPr lang="es-CO" dirty="0">
                <a:latin typeface="Helvetica" panose="020B0604020202020204" pitchFamily="34" charset="0"/>
                <a:cs typeface="Helvetica" panose="020B0604020202020204" pitchFamily="34" charset="0"/>
              </a:rPr>
              <a:t> para los hallazgos de </a:t>
            </a:r>
            <a:r>
              <a:rPr lang="es-CO" dirty="0" smtClean="0">
                <a:latin typeface="Helvetica" panose="020B0604020202020204" pitchFamily="34" charset="0"/>
                <a:cs typeface="Helvetica" panose="020B0604020202020204" pitchFamily="34" charset="0"/>
              </a:rPr>
              <a:t>las</a:t>
            </a:r>
          </a:p>
          <a:p>
            <a:r>
              <a:rPr lang="es-CO" dirty="0" smtClean="0">
                <a:latin typeface="Helvetica" panose="020B0604020202020204" pitchFamily="34" charset="0"/>
                <a:cs typeface="Helvetica" panose="020B0604020202020204" pitchFamily="34" charset="0"/>
              </a:rPr>
              <a:t>inspecciones </a:t>
            </a:r>
            <a:r>
              <a:rPr lang="es-CO" dirty="0">
                <a:latin typeface="Helvetica" panose="020B0604020202020204" pitchFamily="34" charset="0"/>
                <a:cs typeface="Helvetica" panose="020B0604020202020204" pitchFamily="34" charset="0"/>
              </a:rPr>
              <a:t>generales de seguridad, para lo cual se </a:t>
            </a:r>
            <a:endParaRPr lang="es-CO" dirty="0" smtClean="0">
              <a:latin typeface="Helvetica" panose="020B0604020202020204" pitchFamily="34" charset="0"/>
              <a:cs typeface="Helvetica" panose="020B0604020202020204" pitchFamily="34" charset="0"/>
            </a:endParaRPr>
          </a:p>
          <a:p>
            <a:r>
              <a:rPr lang="es-CO" dirty="0" smtClean="0">
                <a:latin typeface="Helvetica" panose="020B0604020202020204" pitchFamily="34" charset="0"/>
                <a:cs typeface="Helvetica" panose="020B0604020202020204" pitchFamily="34" charset="0"/>
              </a:rPr>
              <a:t>necesita </a:t>
            </a:r>
            <a:r>
              <a:rPr lang="es-CO" dirty="0">
                <a:latin typeface="Helvetica" panose="020B0604020202020204" pitchFamily="34" charset="0"/>
                <a:cs typeface="Helvetica" panose="020B0604020202020204" pitchFamily="34" charset="0"/>
              </a:rPr>
              <a:t>una inversión inicial de $67.000.000, en el </a:t>
            </a:r>
            <a:r>
              <a:rPr lang="es-CO" dirty="0" smtClean="0">
                <a:latin typeface="Helvetica" panose="020B0604020202020204" pitchFamily="34" charset="0"/>
                <a:cs typeface="Helvetica" panose="020B0604020202020204" pitchFamily="34" charset="0"/>
              </a:rPr>
              <a:t>primer</a:t>
            </a:r>
          </a:p>
          <a:p>
            <a:r>
              <a:rPr lang="es-CO" dirty="0" smtClean="0">
                <a:latin typeface="Helvetica" panose="020B0604020202020204" pitchFamily="34" charset="0"/>
                <a:cs typeface="Helvetica" panose="020B0604020202020204" pitchFamily="34" charset="0"/>
              </a:rPr>
              <a:t>año </a:t>
            </a:r>
            <a:r>
              <a:rPr lang="es-CO" dirty="0">
                <a:latin typeface="Helvetica" panose="020B0604020202020204" pitchFamily="34" charset="0"/>
                <a:cs typeface="Helvetica" panose="020B0604020202020204" pitchFamily="34" charset="0"/>
              </a:rPr>
              <a:t>$ 83.920.250, en el segundo año $ 110.002.888 </a:t>
            </a:r>
            <a:endParaRPr lang="es-CO" dirty="0" smtClean="0">
              <a:latin typeface="Helvetica" panose="020B0604020202020204" pitchFamily="34" charset="0"/>
              <a:cs typeface="Helvetica" panose="020B0604020202020204" pitchFamily="34" charset="0"/>
            </a:endParaRPr>
          </a:p>
          <a:p>
            <a:r>
              <a:rPr lang="es-CO" dirty="0" smtClean="0">
                <a:latin typeface="Helvetica" panose="020B0604020202020204" pitchFamily="34" charset="0"/>
                <a:cs typeface="Helvetica" panose="020B0604020202020204" pitchFamily="34" charset="0"/>
              </a:rPr>
              <a:t>para </a:t>
            </a:r>
            <a:r>
              <a:rPr lang="es-CO" dirty="0">
                <a:latin typeface="Helvetica" panose="020B0604020202020204" pitchFamily="34" charset="0"/>
                <a:cs typeface="Helvetica" panose="020B0604020202020204" pitchFamily="34" charset="0"/>
              </a:rPr>
              <a:t>el tercer año $ 139.170.006 y para el cuarto </a:t>
            </a:r>
            <a:r>
              <a:rPr lang="es-CO" dirty="0" smtClean="0">
                <a:latin typeface="Helvetica" panose="020B0604020202020204" pitchFamily="34" charset="0"/>
                <a:cs typeface="Helvetica" panose="020B0604020202020204" pitchFamily="34" charset="0"/>
              </a:rPr>
              <a:t>año</a:t>
            </a:r>
          </a:p>
          <a:p>
            <a:r>
              <a:rPr lang="es-CO" dirty="0" smtClean="0">
                <a:latin typeface="Helvetica" panose="020B0604020202020204" pitchFamily="34" charset="0"/>
                <a:cs typeface="Helvetica" panose="020B0604020202020204" pitchFamily="34" charset="0"/>
              </a:rPr>
              <a:t> </a:t>
            </a:r>
            <a:r>
              <a:rPr lang="es-CO" dirty="0">
                <a:latin typeface="Helvetica" panose="020B0604020202020204" pitchFamily="34" charset="0"/>
                <a:cs typeface="Helvetica" panose="020B0604020202020204" pitchFamily="34" charset="0"/>
              </a:rPr>
              <a:t>$ 150.427.188 proyectado a cuatro años teniendo </a:t>
            </a:r>
            <a:r>
              <a:rPr lang="es-CO" dirty="0" smtClean="0">
                <a:latin typeface="Helvetica" panose="020B0604020202020204" pitchFamily="34" charset="0"/>
                <a:cs typeface="Helvetica" panose="020B0604020202020204" pitchFamily="34" charset="0"/>
              </a:rPr>
              <a:t>un</a:t>
            </a:r>
          </a:p>
          <a:p>
            <a:r>
              <a:rPr lang="es-CO" dirty="0" err="1" smtClean="0">
                <a:latin typeface="Helvetica" panose="020B0604020202020204" pitchFamily="34" charset="0"/>
                <a:cs typeface="Helvetica" panose="020B0604020202020204" pitchFamily="34" charset="0"/>
              </a:rPr>
              <a:t>VPN</a:t>
            </a:r>
            <a:r>
              <a:rPr lang="es-CO" dirty="0" smtClean="0">
                <a:latin typeface="Helvetica" panose="020B0604020202020204" pitchFamily="34" charset="0"/>
                <a:cs typeface="Helvetica" panose="020B0604020202020204" pitchFamily="34" charset="0"/>
              </a:rPr>
              <a:t> </a:t>
            </a:r>
            <a:r>
              <a:rPr lang="es-CO" dirty="0">
                <a:latin typeface="Helvetica" panose="020B0604020202020204" pitchFamily="34" charset="0"/>
                <a:cs typeface="Helvetica" panose="020B0604020202020204" pitchFamily="34" charset="0"/>
              </a:rPr>
              <a:t>Total de 550.520-326.00.</a:t>
            </a:r>
          </a:p>
          <a:p>
            <a:endParaRPr lang="es-CO" dirty="0">
              <a:latin typeface="Helvetica" panose="020B0604020202020204" pitchFamily="34" charset="0"/>
              <a:cs typeface="Helvetica" panose="020B0604020202020204" pitchFamily="34" charset="0"/>
            </a:endParaRPr>
          </a:p>
          <a:p>
            <a:r>
              <a:rPr lang="es-CO" dirty="0">
                <a:latin typeface="Helvetica" panose="020B0604020202020204" pitchFamily="34" charset="0"/>
                <a:cs typeface="Helvetica" panose="020B0604020202020204" pitchFamily="34" charset="0"/>
              </a:rPr>
              <a:t>En este proyecto por ser de carácter social en el sector público, no se obtiene ninguna rentabilidad económica al iniciar, pero si se pueden ver los beneficios en la disminución  de costos por  accidentes y enfermedades laborales, disminución en las incapacidades, disminución en pagos por demandas, sanciones etc., adicionalmente con este plan de mejora se pretende tomar acciones para que los funcionarios tengan una mejor calidad de vida que conlleva a tener una mejor salud y por ende una mejor disposición para realizar su trabajo.</a:t>
            </a:r>
          </a:p>
          <a:p>
            <a:pPr algn="just">
              <a:lnSpc>
                <a:spcPct val="107000"/>
              </a:lnSpc>
              <a:spcAft>
                <a:spcPts val="800"/>
              </a:spcAft>
            </a:pPr>
            <a:endParaRPr lang="es-CO" dirty="0">
              <a:latin typeface="Helvetica" panose="020B0604020202020204" pitchFamily="34" charset="0"/>
              <a:ea typeface="Calibri" panose="020F0502020204030204" pitchFamily="34" charset="0"/>
              <a:cs typeface="Helvetica" panose="020B0604020202020204" pitchFamily="34" charset="0"/>
            </a:endParaRPr>
          </a:p>
          <a:p>
            <a:endParaRPr lang="es-CO" sz="3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7. Conclusiones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395535" y="1484784"/>
            <a:ext cx="8640960" cy="2520875"/>
          </a:xfrm>
          <a:prstGeom prst="rect">
            <a:avLst/>
          </a:prstGeom>
          <a:noFill/>
          <a:ln w="9525">
            <a:noFill/>
            <a:miter lim="800000"/>
            <a:headEnd/>
            <a:tailEnd/>
          </a:ln>
        </p:spPr>
        <p:txBody>
          <a:bodyPr anchor="ctr"/>
          <a:lstStyle/>
          <a:p>
            <a:r>
              <a:rPr lang="es-CO" dirty="0" smtClean="0">
                <a:latin typeface="Helvetica" panose="020B0604020202020204" pitchFamily="34" charset="0"/>
                <a:cs typeface="Helvetica" panose="020B0604020202020204" pitchFamily="34" charset="0"/>
              </a:rPr>
              <a:t>El </a:t>
            </a:r>
            <a:r>
              <a:rPr lang="es-CO" dirty="0">
                <a:latin typeface="Helvetica" panose="020B0604020202020204" pitchFamily="34" charset="0"/>
                <a:cs typeface="Helvetica" panose="020B0604020202020204" pitchFamily="34" charset="0"/>
              </a:rPr>
              <a:t>desarrollo del proyecto se ha cumplido dando alcance a los objetivos específicos que se han propuesto. Se procede a analizar la viabilidad tanto económica como financiera del proyecto, determinando para ello el valor actual neto a 4 años, dejando a disposición de la gerencia de la compañía tomar la decisión más acertada y conveniente frente a sus intereses.</a:t>
            </a:r>
          </a:p>
          <a:p>
            <a:r>
              <a:rPr lang="es-CO" dirty="0">
                <a:latin typeface="Helvetica" panose="020B0604020202020204" pitchFamily="34" charset="0"/>
                <a:cs typeface="Helvetica" panose="020B0604020202020204" pitchFamily="34" charset="0"/>
              </a:rPr>
              <a:t>     </a:t>
            </a:r>
          </a:p>
          <a:p>
            <a:r>
              <a:rPr lang="es-CO" dirty="0">
                <a:latin typeface="Helvetica" panose="020B0604020202020204" pitchFamily="34" charset="0"/>
                <a:cs typeface="Helvetica" panose="020B0604020202020204" pitchFamily="34" charset="0"/>
              </a:rPr>
              <a:t> Diagnóstico inicial realizado se pudo concluir que la el Instituto Municipal de Recreación y Deportes de Chía presentaba poco avance en el desarrollo del </a:t>
            </a:r>
            <a:r>
              <a:rPr lang="es-CO" dirty="0" smtClean="0">
                <a:latin typeface="Helvetica" panose="020B0604020202020204" pitchFamily="34" charset="0"/>
                <a:cs typeface="Helvetica" panose="020B0604020202020204" pitchFamily="34" charset="0"/>
              </a:rPr>
              <a:t>SG-SST</a:t>
            </a:r>
            <a:endParaRPr lang="es-CO" sz="3000" dirty="0">
              <a:solidFill>
                <a:srgbClr val="FF0000"/>
              </a:solidFill>
              <a:latin typeface="Helvetica" panose="020B0604020202020204" pitchFamily="34" charset="0"/>
              <a:cs typeface="Helvetica" panose="020B0604020202020204" pitchFamily="34" charset="0"/>
            </a:endParaRPr>
          </a:p>
        </p:txBody>
      </p:sp>
      <p:pic>
        <p:nvPicPr>
          <p:cNvPr id="4" name="Picture 4" descr="Imagen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4221088"/>
            <a:ext cx="4151135" cy="22768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Imagen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221088"/>
            <a:ext cx="4295151" cy="22768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976</Words>
  <Application>Microsoft Office PowerPoint</Application>
  <PresentationFormat>Presentación en pantalla (4:3)</PresentationFormat>
  <Paragraphs>96</Paragraphs>
  <Slides>12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Arial</vt:lpstr>
      <vt:lpstr>Arial Narrow</vt:lpstr>
      <vt:lpstr>Calibri</vt:lpstr>
      <vt:lpstr>Helvelita</vt:lpstr>
      <vt:lpstr>Helvetica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Martha Campos Cabrera</cp:lastModifiedBy>
  <cp:revision>70</cp:revision>
  <dcterms:created xsi:type="dcterms:W3CDTF">2017-01-10T17:35:56Z</dcterms:created>
  <dcterms:modified xsi:type="dcterms:W3CDTF">2018-08-09T05:11:22Z</dcterms:modified>
</cp:coreProperties>
</file>