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6" r:id="rId10"/>
    <p:sldId id="264" r:id="rId11"/>
    <p:sldId id="265" r:id="rId12"/>
    <p:sldId id="267" r:id="rId13"/>
    <p:sldId id="268" r:id="rId14"/>
    <p:sldId id="271" r:id="rId15"/>
    <p:sldId id="269" r:id="rId16"/>
    <p:sldId id="270" r:id="rId17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E3486-C203-45F7-8DD3-494BA558B841}" type="datetimeFigureOut">
              <a:rPr lang="es-CO" smtClean="0"/>
              <a:pPr/>
              <a:t>5/06/2018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E3486-C203-45F7-8DD3-494BA558B841}" type="datetimeFigureOut">
              <a:rPr lang="es-CO" smtClean="0"/>
              <a:pPr/>
              <a:t>5/06/2018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E3486-C203-45F7-8DD3-494BA558B841}" type="datetimeFigureOut">
              <a:rPr lang="es-CO" smtClean="0"/>
              <a:pPr/>
              <a:t>5/06/2018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E3486-C203-45F7-8DD3-494BA558B841}" type="datetimeFigureOut">
              <a:rPr lang="es-CO" smtClean="0"/>
              <a:pPr/>
              <a:t>5/06/2018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E3486-C203-45F7-8DD3-494BA558B841}" type="datetimeFigureOut">
              <a:rPr lang="es-CO" smtClean="0"/>
              <a:pPr/>
              <a:t>5/06/2018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E3486-C203-45F7-8DD3-494BA558B841}" type="datetimeFigureOut">
              <a:rPr lang="es-CO" smtClean="0"/>
              <a:pPr/>
              <a:t>5/06/2018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E3486-C203-45F7-8DD3-494BA558B841}" type="datetimeFigureOut">
              <a:rPr lang="es-CO" smtClean="0"/>
              <a:pPr/>
              <a:t>5/06/2018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E3486-C203-45F7-8DD3-494BA558B841}" type="datetimeFigureOut">
              <a:rPr lang="es-CO" smtClean="0"/>
              <a:pPr/>
              <a:t>5/06/2018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E3486-C203-45F7-8DD3-494BA558B841}" type="datetimeFigureOut">
              <a:rPr lang="es-CO" smtClean="0"/>
              <a:pPr/>
              <a:t>5/06/2018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E3486-C203-45F7-8DD3-494BA558B841}" type="datetimeFigureOut">
              <a:rPr lang="es-CO" smtClean="0"/>
              <a:pPr/>
              <a:t>5/06/2018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E3486-C203-45F7-8DD3-494BA558B841}" type="datetimeFigureOut">
              <a:rPr lang="es-CO" smtClean="0"/>
              <a:pPr/>
              <a:t>5/06/2018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9E3486-C203-45F7-8DD3-494BA558B841}" type="datetimeFigureOut">
              <a:rPr lang="es-CO" smtClean="0"/>
              <a:pPr/>
              <a:t>5/06/2018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D1F999BC-0277-4F35-8707-ADDF7BBB8CD9}"/>
              </a:ext>
            </a:extLst>
          </p:cNvPr>
          <p:cNvSpPr txBox="1"/>
          <p:nvPr/>
        </p:nvSpPr>
        <p:spPr>
          <a:xfrm flipH="1">
            <a:off x="611559" y="2924944"/>
            <a:ext cx="799288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200" b="1" dirty="0">
                <a:latin typeface="Franklin Gothic Book" panose="020B0503020102020204" pitchFamily="34" charset="0"/>
              </a:rPr>
              <a:t>VIOLENCIA SEXUAL EJERCIDA COMO ARMA DE GUERRA CONTRA HOMBRES </a:t>
            </a:r>
          </a:p>
          <a:p>
            <a:pPr algn="ctr"/>
            <a:r>
              <a:rPr lang="es-CO" sz="3200" b="1" dirty="0">
                <a:latin typeface="Franklin Gothic Book" panose="020B0503020102020204" pitchFamily="34" charset="0"/>
              </a:rPr>
              <a:t>“… y de ahí </a:t>
            </a:r>
            <a:r>
              <a:rPr lang="es-CO" sz="3200" b="1" dirty="0" err="1">
                <a:latin typeface="Franklin Gothic Book" panose="020B0503020102020204" pitchFamily="34" charset="0"/>
              </a:rPr>
              <a:t>pa</a:t>
            </a:r>
            <a:r>
              <a:rPr lang="es-CO" sz="3200" b="1" dirty="0">
                <a:latin typeface="Franklin Gothic Book" panose="020B0503020102020204" pitchFamily="34" charset="0"/>
              </a:rPr>
              <a:t>’ allá ya fue más difícil mi vida”</a:t>
            </a:r>
            <a:endParaRPr lang="es-ES" sz="3200" b="1" dirty="0">
              <a:latin typeface="Franklin Gothic Book" panose="020B050302010202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9F2F6EA-7065-4DAE-B95B-B06FDC1BFE65}"/>
              </a:ext>
            </a:extLst>
          </p:cNvPr>
          <p:cNvSpPr txBox="1"/>
          <p:nvPr/>
        </p:nvSpPr>
        <p:spPr>
          <a:xfrm>
            <a:off x="4142970" y="4725144"/>
            <a:ext cx="446147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3000" b="1" dirty="0" err="1">
                <a:latin typeface="Franklin Gothic Book" panose="020B0503020102020204" pitchFamily="34" charset="0"/>
              </a:rPr>
              <a:t>Nury</a:t>
            </a:r>
            <a:r>
              <a:rPr lang="es-CO" sz="3000" b="1" dirty="0">
                <a:latin typeface="Franklin Gothic Book" panose="020B0503020102020204" pitchFamily="34" charset="0"/>
              </a:rPr>
              <a:t> Gabriela Acosta Lugo</a:t>
            </a:r>
            <a:endParaRPr lang="es-ES" sz="3000" b="1" dirty="0">
              <a:latin typeface="Franklin Gothic Book" panose="020B0503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1673B02B-B1FD-4C5B-BC5C-5CAB049D371A}"/>
              </a:ext>
            </a:extLst>
          </p:cNvPr>
          <p:cNvSpPr txBox="1"/>
          <p:nvPr/>
        </p:nvSpPr>
        <p:spPr>
          <a:xfrm>
            <a:off x="1545724" y="1700808"/>
            <a:ext cx="61428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200" b="1" dirty="0">
                <a:latin typeface="Franklin Gothic Book" panose="020B0503020102020204" pitchFamily="34" charset="0"/>
              </a:rPr>
              <a:t>DISEÑO METODOLÓGICO</a:t>
            </a:r>
            <a:endParaRPr lang="es-ES" sz="4200" b="1" dirty="0">
              <a:latin typeface="Franklin Gothic Book" panose="020B0503020102020204" pitchFamily="34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B2EEE6A-B33E-4481-9657-7019FF513CAF}"/>
              </a:ext>
            </a:extLst>
          </p:cNvPr>
          <p:cNvSpPr txBox="1"/>
          <p:nvPr/>
        </p:nvSpPr>
        <p:spPr>
          <a:xfrm>
            <a:off x="971600" y="2895035"/>
            <a:ext cx="763284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s-CO" sz="3200" dirty="0">
                <a:latin typeface="Franklin Gothic Book" panose="020B0503020102020204" pitchFamily="34" charset="0"/>
              </a:rPr>
              <a:t>Población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s-CO" sz="3200" dirty="0">
                <a:latin typeface="Franklin Gothic Book" panose="020B0503020102020204" pitchFamily="34" charset="0"/>
              </a:rPr>
              <a:t>Tipo de investigación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s-CO" sz="3200" dirty="0">
                <a:latin typeface="Franklin Gothic Book" panose="020B0503020102020204" pitchFamily="34" charset="0"/>
              </a:rPr>
              <a:t>Método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s-CO" sz="3200" dirty="0">
                <a:latin typeface="Franklin Gothic Book" panose="020B0503020102020204" pitchFamily="34" charset="0"/>
              </a:rPr>
              <a:t>Técnicas de recolección de información</a:t>
            </a:r>
          </a:p>
          <a:p>
            <a:pPr marL="1371600" lvl="2" indent="-457200">
              <a:buFont typeface="Wingdings" panose="05000000000000000000" pitchFamily="2" charset="2"/>
              <a:buChar char="ü"/>
            </a:pPr>
            <a:r>
              <a:rPr lang="es-CO" sz="3200" dirty="0"/>
              <a:t>Revisión bibliográfica</a:t>
            </a:r>
          </a:p>
          <a:p>
            <a:pPr marL="1371600" lvl="2" indent="-457200">
              <a:buFont typeface="Wingdings" panose="05000000000000000000" pitchFamily="2" charset="2"/>
              <a:buChar char="ü"/>
            </a:pPr>
            <a:r>
              <a:rPr lang="es-CO" sz="3200" dirty="0"/>
              <a:t>Entrevista en profundidad</a:t>
            </a: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2135022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B26C3BD1-BDDE-4586-B917-22D282C8BCB1}"/>
              </a:ext>
            </a:extLst>
          </p:cNvPr>
          <p:cNvSpPr txBox="1"/>
          <p:nvPr/>
        </p:nvSpPr>
        <p:spPr>
          <a:xfrm>
            <a:off x="1545724" y="980728"/>
            <a:ext cx="61428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200" b="1" dirty="0">
                <a:latin typeface="Franklin Gothic Book" panose="020B0503020102020204" pitchFamily="34" charset="0"/>
              </a:rPr>
              <a:t>RESULTADOS</a:t>
            </a:r>
            <a:endParaRPr lang="es-ES" sz="4200" b="1" dirty="0">
              <a:latin typeface="Franklin Gothic Book" panose="020B0503020102020204" pitchFamily="34" charset="0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8AC1EAD5-F96B-4340-8BA6-8E086ABF5FCC}"/>
              </a:ext>
            </a:extLst>
          </p:cNvPr>
          <p:cNvSpPr/>
          <p:nvPr/>
        </p:nvSpPr>
        <p:spPr>
          <a:xfrm>
            <a:off x="2987824" y="4605275"/>
            <a:ext cx="561662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8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“¿Cómo afrontar una condición de esas en una comunidad como en la que yo me he criado?” </a:t>
            </a:r>
          </a:p>
          <a:p>
            <a:pPr algn="r"/>
            <a:r>
              <a:rPr lang="es-ES" sz="28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Ángel </a:t>
            </a:r>
            <a:endParaRPr lang="es-ES" sz="2800" dirty="0">
              <a:latin typeface="Franklin Gothic Book" panose="020B0503020102020204" pitchFamily="34" charset="0"/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5436BECF-EA11-4428-850F-FBF7F692F493}"/>
              </a:ext>
            </a:extLst>
          </p:cNvPr>
          <p:cNvSpPr/>
          <p:nvPr/>
        </p:nvSpPr>
        <p:spPr>
          <a:xfrm>
            <a:off x="539552" y="1835190"/>
            <a:ext cx="6934443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8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“Realmente, el horror de la guerra no ha escogido estratos, no ha cogido determinados hechos para victimizar… y la guerra como que se ha empoderado y ensimismado de todo lo que sea ser humano” </a:t>
            </a:r>
          </a:p>
          <a:p>
            <a:pPr algn="just"/>
            <a:r>
              <a:rPr lang="es-ES" sz="28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Jesús </a:t>
            </a:r>
            <a:endParaRPr lang="es-ES" sz="2800" dirty="0"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992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B26C3BD1-BDDE-4586-B917-22D282C8BCB1}"/>
              </a:ext>
            </a:extLst>
          </p:cNvPr>
          <p:cNvSpPr txBox="1"/>
          <p:nvPr/>
        </p:nvSpPr>
        <p:spPr>
          <a:xfrm>
            <a:off x="1545724" y="980728"/>
            <a:ext cx="61428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200" b="1" dirty="0">
                <a:latin typeface="Franklin Gothic Book" panose="020B0503020102020204" pitchFamily="34" charset="0"/>
              </a:rPr>
              <a:t>RESULTADOS</a:t>
            </a:r>
            <a:endParaRPr lang="es-ES" sz="4200" b="1" dirty="0">
              <a:latin typeface="Franklin Gothic Book" panose="020B0503020102020204" pitchFamily="34" charset="0"/>
            </a:endParaRPr>
          </a:p>
        </p:txBody>
      </p:sp>
      <p:pic>
        <p:nvPicPr>
          <p:cNvPr id="1026" name="Picture 2" descr="Nueve de abril: dÃ­a por las vÃ­ctimas del conflicto">
            <a:extLst>
              <a:ext uri="{FF2B5EF4-FFF2-40B4-BE49-F238E27FC236}">
                <a16:creationId xmlns:a16="http://schemas.microsoft.com/office/drawing/2014/main" id="{2FCAF9E1-DE56-4F8A-9857-854F0F58CC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16466">
            <a:off x="596750" y="1745483"/>
            <a:ext cx="4251901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4CED5A81-A73C-4C28-A8B3-14B9F9036A69}"/>
              </a:ext>
            </a:extLst>
          </p:cNvPr>
          <p:cNvSpPr/>
          <p:nvPr/>
        </p:nvSpPr>
        <p:spPr>
          <a:xfrm rot="21302831">
            <a:off x="611444" y="3933948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sz="800" dirty="0"/>
              <a:t>https://www.semana.com/nacion/articulo/nueve-de-abril-dia-por-las-victimas-del-conflicto/423434-3</a:t>
            </a:r>
          </a:p>
        </p:txBody>
      </p:sp>
      <p:pic>
        <p:nvPicPr>
          <p:cNvPr id="1028" name="Picture 4" descr="Resultado de imagen para conflicto colombiano">
            <a:extLst>
              <a:ext uri="{FF2B5EF4-FFF2-40B4-BE49-F238E27FC236}">
                <a16:creationId xmlns:a16="http://schemas.microsoft.com/office/drawing/2014/main" id="{F14DCC10-0A74-4E9C-B434-B268DADB96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2824" y="4447704"/>
            <a:ext cx="3840088" cy="1680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B061AA55-2344-4C16-8C81-797F9E090A9F}"/>
              </a:ext>
            </a:extLst>
          </p:cNvPr>
          <p:cNvSpPr/>
          <p:nvPr/>
        </p:nvSpPr>
        <p:spPr>
          <a:xfrm>
            <a:off x="5580112" y="6099176"/>
            <a:ext cx="301630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800" dirty="0"/>
              <a:t>http://www.elcolombiano.com/historico/el_conflicto_en_colombia_ha_dejado_mas_de_seis_millones_de_victimas-GWEC_281025</a:t>
            </a:r>
          </a:p>
        </p:txBody>
      </p:sp>
      <p:pic>
        <p:nvPicPr>
          <p:cNvPr id="1030" name="Picture 6" descr="http://imprimalia3d.com/sites/default/files/imagenes/Foto%20colombia%202.jpg">
            <a:extLst>
              <a:ext uri="{FF2B5EF4-FFF2-40B4-BE49-F238E27FC236}">
                <a16:creationId xmlns:a16="http://schemas.microsoft.com/office/drawing/2014/main" id="{0C23B4FF-9588-4C46-8C74-D1786A4891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88554">
            <a:off x="5145710" y="1847929"/>
            <a:ext cx="3600822" cy="2172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FB7F3D55-6515-4A82-B3CD-6F2C705FB1EF}"/>
              </a:ext>
            </a:extLst>
          </p:cNvPr>
          <p:cNvSpPr/>
          <p:nvPr/>
        </p:nvSpPr>
        <p:spPr>
          <a:xfrm rot="309180">
            <a:off x="5159509" y="3964848"/>
            <a:ext cx="32281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000" dirty="0"/>
              <a:t>http://imprimalia3d.com/noticias/2018/02/23/009775/pr-tesis-impresas-3d-v-ctimas-del-conflicto-colombiano</a:t>
            </a:r>
          </a:p>
        </p:txBody>
      </p:sp>
      <p:pic>
        <p:nvPicPr>
          <p:cNvPr id="1032" name="Picture 8" descr="La masacre de El Salado, en febrero del aÃ±o 2000, dejÃ³ 66 personas muertas en un pueblo de 5.000 habitantes">
            <a:extLst>
              <a:ext uri="{FF2B5EF4-FFF2-40B4-BE49-F238E27FC236}">
                <a16:creationId xmlns:a16="http://schemas.microsoft.com/office/drawing/2014/main" id="{53C366AC-283B-4F5D-A7DD-2234FA4C9A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5504" y="4289412"/>
            <a:ext cx="3346496" cy="187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5677CA30-325F-4DF9-89FA-08C98A0868AA}"/>
              </a:ext>
            </a:extLst>
          </p:cNvPr>
          <p:cNvSpPr/>
          <p:nvPr/>
        </p:nvSpPr>
        <p:spPr>
          <a:xfrm>
            <a:off x="669486" y="616530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sz="900" dirty="0"/>
              <a:t>https://www.infobae.com/america/colombia/2018/02/20/a-18-anos-de-la-peor-masacre-de-la-historia-de-colombia-el-salado-busca-revivir-con-su-futbol/https://www.infobae.com/america/colombia/2018/02/20/a-18-anos-de-la-peor-masacre-de-la-historia-de-colombia-el-salado-busca-revivir-con-su-futbol/</a:t>
            </a:r>
          </a:p>
        </p:txBody>
      </p:sp>
    </p:spTree>
    <p:extLst>
      <p:ext uri="{BB962C8B-B14F-4D97-AF65-F5344CB8AC3E}">
        <p14:creationId xmlns:p14="http://schemas.microsoft.com/office/powerpoint/2010/main" val="427115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0" dur="indefinite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1673B02B-B1FD-4C5B-BC5C-5CAB049D371A}"/>
              </a:ext>
            </a:extLst>
          </p:cNvPr>
          <p:cNvSpPr txBox="1"/>
          <p:nvPr/>
        </p:nvSpPr>
        <p:spPr>
          <a:xfrm>
            <a:off x="1590348" y="879684"/>
            <a:ext cx="614281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800" b="1" dirty="0">
                <a:latin typeface="Franklin Gothic Book" panose="020B0503020102020204" pitchFamily="34" charset="0"/>
              </a:rPr>
              <a:t>RESULTADOS</a:t>
            </a:r>
            <a:endParaRPr lang="es-ES" sz="3800" b="1" dirty="0">
              <a:latin typeface="Franklin Gothic Book" panose="020B0503020102020204" pitchFamily="34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D00B26F-1153-4FB7-A9A7-2B74309FC89E}"/>
              </a:ext>
            </a:extLst>
          </p:cNvPr>
          <p:cNvSpPr txBox="1"/>
          <p:nvPr/>
        </p:nvSpPr>
        <p:spPr>
          <a:xfrm>
            <a:off x="395536" y="1724615"/>
            <a:ext cx="8532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b="1" dirty="0">
                <a:latin typeface="Franklin Gothic Book" panose="020B0503020102020204" pitchFamily="34" charset="0"/>
              </a:rPr>
              <a:t>Consecuencias psicológicas relacionadas con la masculinidad</a:t>
            </a:r>
            <a:endParaRPr lang="es-ES" sz="3600" b="1" dirty="0">
              <a:latin typeface="Franklin Gothic Book" panose="020B0503020102020204" pitchFamily="34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B1BC885A-4F78-4FA0-8A16-7E47B3AC59C6}"/>
              </a:ext>
            </a:extLst>
          </p:cNvPr>
          <p:cNvSpPr txBox="1"/>
          <p:nvPr/>
        </p:nvSpPr>
        <p:spPr>
          <a:xfrm>
            <a:off x="724130" y="2974300"/>
            <a:ext cx="806489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s-CO" sz="3200" dirty="0">
                <a:latin typeface="Franklin Gothic Book" panose="020B0503020102020204" pitchFamily="34" charset="0"/>
              </a:rPr>
              <a:t>Necesidad de transformar su proyecto de vida.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s-CO" sz="3200" dirty="0">
                <a:latin typeface="Franklin Gothic Book" panose="020B0503020102020204" pitchFamily="34" charset="0"/>
              </a:rPr>
              <a:t>Aparecimiento de temores.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s-CO" sz="3200" dirty="0">
                <a:latin typeface="Franklin Gothic Book" panose="020B0503020102020204" pitchFamily="34" charset="0"/>
              </a:rPr>
              <a:t>Expresión fluida de sentimientos.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s-CO" sz="3200" dirty="0">
                <a:latin typeface="Franklin Gothic Book" panose="020B0503020102020204" pitchFamily="34" charset="0"/>
              </a:rPr>
              <a:t>Transformación del constructo de virilidad.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s-CO" sz="3200" dirty="0">
                <a:latin typeface="Franklin Gothic Book" panose="020B0503020102020204" pitchFamily="34" charset="0"/>
              </a:rPr>
              <a:t>Cambio de conceptos de masculinidades. </a:t>
            </a:r>
          </a:p>
        </p:txBody>
      </p:sp>
    </p:spTree>
    <p:extLst>
      <p:ext uri="{BB962C8B-B14F-4D97-AF65-F5344CB8AC3E}">
        <p14:creationId xmlns:p14="http://schemas.microsoft.com/office/powerpoint/2010/main" val="2266142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22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1673B02B-B1FD-4C5B-BC5C-5CAB049D371A}"/>
              </a:ext>
            </a:extLst>
          </p:cNvPr>
          <p:cNvSpPr txBox="1"/>
          <p:nvPr/>
        </p:nvSpPr>
        <p:spPr>
          <a:xfrm>
            <a:off x="1590348" y="764704"/>
            <a:ext cx="614281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800" b="1" dirty="0">
                <a:latin typeface="Franklin Gothic Book" panose="020B0503020102020204" pitchFamily="34" charset="0"/>
              </a:rPr>
              <a:t>RESULTADOS</a:t>
            </a:r>
            <a:endParaRPr lang="es-ES" sz="3800" b="1" dirty="0">
              <a:latin typeface="Franklin Gothic Book" panose="020B0503020102020204" pitchFamily="34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D00B26F-1153-4FB7-A9A7-2B74309FC89E}"/>
              </a:ext>
            </a:extLst>
          </p:cNvPr>
          <p:cNvSpPr txBox="1"/>
          <p:nvPr/>
        </p:nvSpPr>
        <p:spPr>
          <a:xfrm>
            <a:off x="305780" y="1556792"/>
            <a:ext cx="8532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b="1" dirty="0">
                <a:latin typeface="Franklin Gothic Book" panose="020B0503020102020204" pitchFamily="34" charset="0"/>
              </a:rPr>
              <a:t>Efectos en las relaciones sociales vinculadas con la masculinidad</a:t>
            </a:r>
            <a:endParaRPr lang="es-ES" sz="3600" b="1" dirty="0">
              <a:latin typeface="Franklin Gothic Book" panose="020B0503020102020204" pitchFamily="34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B1BC885A-4F78-4FA0-8A16-7E47B3AC59C6}"/>
              </a:ext>
            </a:extLst>
          </p:cNvPr>
          <p:cNvSpPr txBox="1"/>
          <p:nvPr/>
        </p:nvSpPr>
        <p:spPr>
          <a:xfrm>
            <a:off x="724130" y="2708920"/>
            <a:ext cx="806489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CO" sz="3200" dirty="0">
                <a:latin typeface="Franklin Gothic Book" panose="020B0503020102020204" pitchFamily="34" charset="0"/>
              </a:rPr>
              <a:t>Sentimiento de vergüenza por su victimización.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CO" sz="3200" dirty="0">
                <a:latin typeface="Franklin Gothic Book" panose="020B0503020102020204" pitchFamily="34" charset="0"/>
              </a:rPr>
              <a:t>Desconfianza de personas desconocidas que pueden acercarse.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CO" sz="3200" dirty="0">
                <a:latin typeface="Franklin Gothic Book" panose="020B0503020102020204" pitchFamily="34" charset="0"/>
              </a:rPr>
              <a:t>Temor de la gente, “más que todo de los hombres”.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CO" sz="3200" dirty="0">
                <a:latin typeface="Franklin Gothic Book" panose="020B0503020102020204" pitchFamily="34" charset="0"/>
              </a:rPr>
              <a:t>Relaciones con mujeres más igualitarias y menos normativas. </a:t>
            </a:r>
          </a:p>
        </p:txBody>
      </p:sp>
    </p:spTree>
    <p:extLst>
      <p:ext uri="{BB962C8B-B14F-4D97-AF65-F5344CB8AC3E}">
        <p14:creationId xmlns:p14="http://schemas.microsoft.com/office/powerpoint/2010/main" val="1095631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6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1673B02B-B1FD-4C5B-BC5C-5CAB049D371A}"/>
              </a:ext>
            </a:extLst>
          </p:cNvPr>
          <p:cNvSpPr txBox="1"/>
          <p:nvPr/>
        </p:nvSpPr>
        <p:spPr>
          <a:xfrm>
            <a:off x="1590348" y="1455748"/>
            <a:ext cx="614281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800" b="1" dirty="0">
                <a:latin typeface="Franklin Gothic Book" panose="020B0503020102020204" pitchFamily="34" charset="0"/>
              </a:rPr>
              <a:t>CONCLUSIONES</a:t>
            </a:r>
            <a:endParaRPr lang="es-ES" sz="3800" b="1" dirty="0">
              <a:latin typeface="Franklin Gothic Book" panose="020B0503020102020204" pitchFamily="34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B1BC885A-4F78-4FA0-8A16-7E47B3AC59C6}"/>
              </a:ext>
            </a:extLst>
          </p:cNvPr>
          <p:cNvSpPr txBox="1"/>
          <p:nvPr/>
        </p:nvSpPr>
        <p:spPr>
          <a:xfrm>
            <a:off x="539552" y="2614260"/>
            <a:ext cx="816835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s-CO" sz="3200" dirty="0">
                <a:latin typeface="Franklin Gothic Book" panose="020B0503020102020204" pitchFamily="34" charset="0"/>
              </a:rPr>
              <a:t>Violencia sexual – Desplazamiento.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s-CO" sz="3200" dirty="0">
                <a:latin typeface="Franklin Gothic Book" panose="020B0503020102020204" pitchFamily="34" charset="0"/>
              </a:rPr>
              <a:t>Violencia sexual – Mensaje – Receptor(es).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s-CO" sz="3200" dirty="0">
                <a:latin typeface="Franklin Gothic Book" panose="020B0503020102020204" pitchFamily="34" charset="0"/>
              </a:rPr>
              <a:t>Vergüenza y Muerte.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s-CO" sz="3200" dirty="0">
                <a:latin typeface="Franklin Gothic Book" panose="020B0503020102020204" pitchFamily="34" charset="0"/>
              </a:rPr>
              <a:t>Inexistencia de legislación.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s-CO" sz="3200" dirty="0" err="1">
                <a:latin typeface="Franklin Gothic Book" panose="020B0503020102020204" pitchFamily="34" charset="0"/>
              </a:rPr>
              <a:t>Invisibilización</a:t>
            </a:r>
            <a:r>
              <a:rPr lang="es-CO" sz="3200" dirty="0">
                <a:latin typeface="Franklin Gothic Book" panose="020B0503020102020204" pitchFamily="34" charset="0"/>
              </a:rPr>
              <a:t> de éste hecho </a:t>
            </a:r>
            <a:r>
              <a:rPr lang="es-CO" sz="3200" dirty="0" err="1">
                <a:latin typeface="Franklin Gothic Book" panose="020B0503020102020204" pitchFamily="34" charset="0"/>
              </a:rPr>
              <a:t>victimizante</a:t>
            </a:r>
            <a:r>
              <a:rPr lang="es-CO" sz="3200" dirty="0">
                <a:latin typeface="Franklin Gothic Book" panose="020B0503020102020204" pitchFamily="34" charset="0"/>
              </a:rPr>
              <a:t>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s-CO" sz="3200" dirty="0">
                <a:latin typeface="Franklin Gothic Book" panose="020B0503020102020204" pitchFamily="34" charset="0"/>
              </a:rPr>
              <a:t>Revictimización en diferentes escenarios.</a:t>
            </a:r>
          </a:p>
        </p:txBody>
      </p:sp>
    </p:spTree>
    <p:extLst>
      <p:ext uri="{BB962C8B-B14F-4D97-AF65-F5344CB8AC3E}">
        <p14:creationId xmlns:p14="http://schemas.microsoft.com/office/powerpoint/2010/main" val="1318418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05FFE416-DDBB-4E96-970D-D6896720BED9}"/>
              </a:ext>
            </a:extLst>
          </p:cNvPr>
          <p:cNvSpPr txBox="1"/>
          <p:nvPr/>
        </p:nvSpPr>
        <p:spPr>
          <a:xfrm rot="21297542">
            <a:off x="400730" y="2348880"/>
            <a:ext cx="8342540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5000" dirty="0">
                <a:latin typeface="Franklin Gothic Book" panose="020B0503020102020204" pitchFamily="34" charset="0"/>
              </a:rPr>
              <a:t>¡GRACIAS!</a:t>
            </a:r>
            <a:endParaRPr lang="es-ES" sz="15000" dirty="0"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5965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94B66748-CAB9-4151-9701-072FD0A8B775}"/>
              </a:ext>
            </a:extLst>
          </p:cNvPr>
          <p:cNvSpPr/>
          <p:nvPr/>
        </p:nvSpPr>
        <p:spPr>
          <a:xfrm>
            <a:off x="-756592" y="1988840"/>
            <a:ext cx="921702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8320" indent="182245" algn="ctr">
              <a:spcAft>
                <a:spcPts val="0"/>
              </a:spcAft>
            </a:pPr>
            <a:r>
              <a:rPr lang="es-CO" sz="3200" dirty="0">
                <a:latin typeface="Franklin Gothic Book" panose="020B05030201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“En lugar de hablar de trastorno mental sería más útil y preciso decir que una persona se ha hallado y/o se halla en una situación social por la que tiene unos problemas que no es capaz de resolver”</a:t>
            </a:r>
          </a:p>
          <a:p>
            <a:pPr marL="1798320" indent="182245" algn="ctr">
              <a:spcAft>
                <a:spcPts val="0"/>
              </a:spcAft>
            </a:pPr>
            <a:r>
              <a:rPr lang="es-CO" sz="3200" dirty="0">
                <a:latin typeface="Franklin Gothic Book" panose="020B05030201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es-ES" sz="3200" dirty="0">
              <a:latin typeface="Franklin Gothic Book" panose="020B0503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98320" indent="182245" algn="r">
              <a:spcAft>
                <a:spcPts val="0"/>
              </a:spcAft>
            </a:pPr>
            <a:r>
              <a:rPr lang="es-CO" sz="3200" dirty="0">
                <a:latin typeface="Franklin Gothic Book" panose="020B05030201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(</a:t>
            </a:r>
            <a:r>
              <a:rPr lang="es-CO" sz="3200" dirty="0" err="1">
                <a:latin typeface="Franklin Gothic Book" panose="020B05030201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Jervis</a:t>
            </a:r>
            <a:r>
              <a:rPr lang="es-CO" sz="3200" dirty="0">
                <a:latin typeface="Franklin Gothic Book" panose="020B05030201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, citado por Martín Baró, 1984).</a:t>
            </a:r>
            <a:endParaRPr lang="es-ES" sz="3200" dirty="0">
              <a:latin typeface="Franklin Gothic Book" panose="020B0503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3845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C1B8DEB2-8268-4394-AC5F-84CFEC63557E}"/>
              </a:ext>
            </a:extLst>
          </p:cNvPr>
          <p:cNvSpPr/>
          <p:nvPr/>
        </p:nvSpPr>
        <p:spPr>
          <a:xfrm>
            <a:off x="1160748" y="2852936"/>
            <a:ext cx="6867636" cy="2862322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algn="just"/>
            <a:r>
              <a:rPr lang="es-CO" sz="3000" dirty="0">
                <a:latin typeface="Franklin Gothic Book" panose="020B0503020102020204" pitchFamily="34" charset="0"/>
                <a:ea typeface="Calibri" panose="020F0502020204030204" pitchFamily="34" charset="0"/>
              </a:rPr>
              <a:t>¿Qué puede descubrirse a partir de los relatos de vida de los hombres víctimas de violencia sexual en contextos de guerra en relación con la construcción y/o transformación de sus masculinidades?</a:t>
            </a:r>
            <a:endParaRPr lang="es-ES" sz="3000" dirty="0">
              <a:latin typeface="Franklin Gothic Book" panose="020B0503020102020204" pitchFamily="34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B39FAF7-0AB0-457D-B1A7-694E991464E1}"/>
              </a:ext>
            </a:extLst>
          </p:cNvPr>
          <p:cNvSpPr txBox="1"/>
          <p:nvPr/>
        </p:nvSpPr>
        <p:spPr>
          <a:xfrm>
            <a:off x="1523158" y="1700808"/>
            <a:ext cx="614281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400" b="1" dirty="0">
                <a:latin typeface="Franklin Gothic Book" panose="020B0503020102020204" pitchFamily="34" charset="0"/>
              </a:rPr>
              <a:t>PREGUNTA PROBLEMATIZADORA</a:t>
            </a:r>
            <a:endParaRPr lang="es-ES" sz="3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436E0FE-3B5A-43E5-9156-5458131C4B8A}"/>
              </a:ext>
            </a:extLst>
          </p:cNvPr>
          <p:cNvSpPr txBox="1"/>
          <p:nvPr/>
        </p:nvSpPr>
        <p:spPr>
          <a:xfrm>
            <a:off x="1545724" y="1383740"/>
            <a:ext cx="614281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800" b="1" dirty="0">
                <a:latin typeface="Franklin Gothic Book" panose="020B0503020102020204" pitchFamily="34" charset="0"/>
              </a:rPr>
              <a:t>OBJETIVOS</a:t>
            </a:r>
            <a:endParaRPr lang="es-ES" sz="3800" b="1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53BDB508-F23F-493F-B797-EF35375B705F}"/>
              </a:ext>
            </a:extLst>
          </p:cNvPr>
          <p:cNvSpPr txBox="1"/>
          <p:nvPr/>
        </p:nvSpPr>
        <p:spPr>
          <a:xfrm>
            <a:off x="683568" y="2628201"/>
            <a:ext cx="614281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400" b="1" dirty="0">
                <a:latin typeface="Franklin Gothic Book" panose="020B0503020102020204" pitchFamily="34" charset="0"/>
              </a:rPr>
              <a:t>Objetivo General</a:t>
            </a:r>
            <a:endParaRPr lang="es-ES" sz="3400" b="1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94645A6-BC64-47C3-9ABC-D928E3297B7C}"/>
              </a:ext>
            </a:extLst>
          </p:cNvPr>
          <p:cNvSpPr txBox="1"/>
          <p:nvPr/>
        </p:nvSpPr>
        <p:spPr>
          <a:xfrm>
            <a:off x="1475656" y="3486487"/>
            <a:ext cx="662473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2800" dirty="0">
                <a:latin typeface="Franklin Gothic Book" panose="020B0503020102020204" pitchFamily="34" charset="0"/>
              </a:rPr>
              <a:t>Comprender los relatos de vida de hombres víctimas de violencia sexual en contextos de guerra en relación a la construcción o transformación de sus masculinidades.</a:t>
            </a:r>
            <a:endParaRPr lang="es-ES" sz="2800" dirty="0"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2203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436E0FE-3B5A-43E5-9156-5458131C4B8A}"/>
              </a:ext>
            </a:extLst>
          </p:cNvPr>
          <p:cNvSpPr txBox="1"/>
          <p:nvPr/>
        </p:nvSpPr>
        <p:spPr>
          <a:xfrm>
            <a:off x="1545724" y="1268760"/>
            <a:ext cx="614281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800" b="1" dirty="0">
                <a:latin typeface="Franklin Gothic Book" panose="020B0503020102020204" pitchFamily="34" charset="0"/>
              </a:rPr>
              <a:t>OBJETIVOS</a:t>
            </a:r>
            <a:endParaRPr lang="es-ES" sz="3800" b="1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53BDB508-F23F-493F-B797-EF35375B705F}"/>
              </a:ext>
            </a:extLst>
          </p:cNvPr>
          <p:cNvSpPr txBox="1"/>
          <p:nvPr/>
        </p:nvSpPr>
        <p:spPr>
          <a:xfrm>
            <a:off x="683568" y="2093367"/>
            <a:ext cx="614281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400" b="1" dirty="0">
                <a:latin typeface="Franklin Gothic Book" panose="020B0503020102020204" pitchFamily="34" charset="0"/>
              </a:rPr>
              <a:t>Objetivos Específicos</a:t>
            </a:r>
            <a:endParaRPr lang="es-ES" sz="3400" b="1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94645A6-BC64-47C3-9ABC-D928E3297B7C}"/>
              </a:ext>
            </a:extLst>
          </p:cNvPr>
          <p:cNvSpPr txBox="1"/>
          <p:nvPr/>
        </p:nvSpPr>
        <p:spPr>
          <a:xfrm>
            <a:off x="1475656" y="2708920"/>
            <a:ext cx="66247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CO" sz="2800" dirty="0">
                <a:latin typeface="Franklin Gothic Book" panose="020B0503020102020204" pitchFamily="34" charset="0"/>
              </a:rPr>
              <a:t>Identificar en los hombres víctimas de violencia sexual, las consecuencias psicológicas en general relacionadas con su masculinidad.</a:t>
            </a:r>
            <a:endParaRPr lang="es-ES" sz="2800" dirty="0">
              <a:latin typeface="Franklin Gothic Book" panose="020B0503020102020204" pitchFamily="34" charset="0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A4D96141-2690-4592-8990-60D868482923}"/>
              </a:ext>
            </a:extLst>
          </p:cNvPr>
          <p:cNvSpPr/>
          <p:nvPr/>
        </p:nvSpPr>
        <p:spPr>
          <a:xfrm>
            <a:off x="1475656" y="4637454"/>
            <a:ext cx="66247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s-CO" sz="2800" dirty="0">
                <a:latin typeface="Franklin Gothic Book" panose="020B0503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Identificar en los hombres víctimas de violencia sexual, las consecuencias en sus relaciones sociales en relación con su masculinidad.</a:t>
            </a:r>
            <a:endParaRPr lang="es-ES" sz="2800" dirty="0">
              <a:effectLst/>
              <a:latin typeface="Franklin Gothic Book" panose="020B05030201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6432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1673B02B-B1FD-4C5B-BC5C-5CAB049D371A}"/>
              </a:ext>
            </a:extLst>
          </p:cNvPr>
          <p:cNvSpPr txBox="1"/>
          <p:nvPr/>
        </p:nvSpPr>
        <p:spPr>
          <a:xfrm>
            <a:off x="1545724" y="1455748"/>
            <a:ext cx="6142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000" b="1" dirty="0">
                <a:latin typeface="Franklin Gothic Book" panose="020B0503020102020204" pitchFamily="34" charset="0"/>
              </a:rPr>
              <a:t>MARCO TEÓRICO</a:t>
            </a:r>
            <a:endParaRPr lang="es-ES" sz="4000" b="1" dirty="0">
              <a:latin typeface="Franklin Gothic Book" panose="020B0503020102020204" pitchFamily="34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B2EEE6A-B33E-4481-9657-7019FF513CAF}"/>
              </a:ext>
            </a:extLst>
          </p:cNvPr>
          <p:cNvSpPr txBox="1"/>
          <p:nvPr/>
        </p:nvSpPr>
        <p:spPr>
          <a:xfrm>
            <a:off x="539552" y="2669431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b="1" dirty="0">
                <a:latin typeface="Franklin Gothic Book" panose="020B0503020102020204" pitchFamily="34" charset="0"/>
              </a:rPr>
              <a:t>Violencia sexual en contexto de guerra</a:t>
            </a:r>
            <a:endParaRPr lang="es-ES" sz="3600" b="1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4DF50B3-C7CE-416E-AB07-C07A089A303B}"/>
              </a:ext>
            </a:extLst>
          </p:cNvPr>
          <p:cNvSpPr txBox="1"/>
          <p:nvPr/>
        </p:nvSpPr>
        <p:spPr>
          <a:xfrm>
            <a:off x="1304764" y="3645024"/>
            <a:ext cx="701165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CO" sz="3200" dirty="0">
                <a:latin typeface="Franklin Gothic Book" panose="020B0503020102020204" pitchFamily="34" charset="0"/>
              </a:rPr>
              <a:t>Laura Rita </a:t>
            </a:r>
            <a:r>
              <a:rPr lang="es-CO" sz="3200" dirty="0" err="1">
                <a:latin typeface="Franklin Gothic Book" panose="020B0503020102020204" pitchFamily="34" charset="0"/>
              </a:rPr>
              <a:t>Segato</a:t>
            </a:r>
            <a:endParaRPr lang="es-CO" sz="3200" dirty="0">
              <a:latin typeface="Franklin Gothic Book" panose="020B0503020102020204" pitchFamily="34" charset="0"/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CO" sz="3200" dirty="0">
                <a:latin typeface="Franklin Gothic Book" panose="020B0503020102020204" pitchFamily="34" charset="0"/>
              </a:rPr>
              <a:t>Centro Nacional de Memoria Histórica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CO" sz="3200" dirty="0">
                <a:latin typeface="Franklin Gothic Book" panose="020B0503020102020204" pitchFamily="34" charset="0"/>
              </a:rPr>
              <a:t>Elisabeth Jean Wood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CO" sz="3200" dirty="0" err="1">
                <a:latin typeface="Franklin Gothic Book" panose="020B0503020102020204" pitchFamily="34" charset="0"/>
              </a:rPr>
              <a:t>Wynne</a:t>
            </a:r>
            <a:r>
              <a:rPr lang="es-CO" sz="3200" dirty="0">
                <a:latin typeface="Franklin Gothic Book" panose="020B0503020102020204" pitchFamily="34" charset="0"/>
              </a:rPr>
              <a:t> </a:t>
            </a:r>
            <a:r>
              <a:rPr lang="es-CO" sz="3200" dirty="0" err="1">
                <a:latin typeface="Franklin Gothic Book" panose="020B0503020102020204" pitchFamily="34" charset="0"/>
              </a:rPr>
              <a:t>Rusell</a:t>
            </a:r>
            <a:endParaRPr lang="es-CO" sz="3200" dirty="0"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2690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1673B02B-B1FD-4C5B-BC5C-5CAB049D371A}"/>
              </a:ext>
            </a:extLst>
          </p:cNvPr>
          <p:cNvSpPr txBox="1"/>
          <p:nvPr/>
        </p:nvSpPr>
        <p:spPr>
          <a:xfrm>
            <a:off x="1545724" y="1455748"/>
            <a:ext cx="61428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200" b="1" dirty="0">
                <a:latin typeface="Franklin Gothic Book" panose="020B0503020102020204" pitchFamily="34" charset="0"/>
              </a:rPr>
              <a:t>MARCO TEÓRICO</a:t>
            </a:r>
            <a:endParaRPr lang="es-ES" sz="4200" b="1" dirty="0">
              <a:latin typeface="Franklin Gothic Book" panose="020B0503020102020204" pitchFamily="34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B2EEE6A-B33E-4481-9657-7019FF513CAF}"/>
              </a:ext>
            </a:extLst>
          </p:cNvPr>
          <p:cNvSpPr txBox="1"/>
          <p:nvPr/>
        </p:nvSpPr>
        <p:spPr>
          <a:xfrm>
            <a:off x="539552" y="2957463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b="1" dirty="0">
                <a:latin typeface="Franklin Gothic Book" panose="020B0503020102020204" pitchFamily="34" charset="0"/>
              </a:rPr>
              <a:t>Masculinidades</a:t>
            </a:r>
            <a:endParaRPr lang="es-ES" sz="3600" b="1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4DF50B3-C7CE-416E-AB07-C07A089A303B}"/>
              </a:ext>
            </a:extLst>
          </p:cNvPr>
          <p:cNvSpPr txBox="1"/>
          <p:nvPr/>
        </p:nvSpPr>
        <p:spPr>
          <a:xfrm>
            <a:off x="1304764" y="3916213"/>
            <a:ext cx="68676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CO" sz="3200" dirty="0">
                <a:latin typeface="Franklin Gothic Book" panose="020B0503020102020204" pitchFamily="34" charset="0"/>
              </a:rPr>
              <a:t>Gabriela </a:t>
            </a:r>
            <a:r>
              <a:rPr lang="es-CO" sz="3200" dirty="0" err="1">
                <a:latin typeface="Franklin Gothic Book" panose="020B0503020102020204" pitchFamily="34" charset="0"/>
              </a:rPr>
              <a:t>Bard</a:t>
            </a:r>
            <a:endParaRPr lang="es-CO" sz="3200" dirty="0">
              <a:latin typeface="Franklin Gothic Book" panose="020B0503020102020204" pitchFamily="34" charset="0"/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CO" sz="3200" dirty="0">
                <a:latin typeface="Franklin Gothic Book" panose="020B0503020102020204" pitchFamily="34" charset="0"/>
              </a:rPr>
              <a:t>Claudia Tovar G. y Carol </a:t>
            </a:r>
            <a:r>
              <a:rPr lang="es-CO" sz="3200" dirty="0" err="1">
                <a:latin typeface="Franklin Gothic Book" panose="020B0503020102020204" pitchFamily="34" charset="0"/>
              </a:rPr>
              <a:t>Paajeau</a:t>
            </a:r>
            <a:r>
              <a:rPr lang="es-CO" sz="3200" dirty="0">
                <a:latin typeface="Franklin Gothic Book" panose="020B0503020102020204" pitchFamily="34" charset="0"/>
              </a:rPr>
              <a:t> D.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CO" sz="3200" dirty="0">
                <a:latin typeface="Franklin Gothic Book" panose="020B0503020102020204" pitchFamily="34" charset="0"/>
              </a:rPr>
              <a:t>Ernesto Vásquez del </a:t>
            </a:r>
            <a:r>
              <a:rPr lang="es-CO" sz="3200" dirty="0" err="1">
                <a:latin typeface="Franklin Gothic Book" panose="020B0503020102020204" pitchFamily="34" charset="0"/>
              </a:rPr>
              <a:t>Aguila</a:t>
            </a:r>
            <a:endParaRPr lang="es-CO" sz="3200" dirty="0"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363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1673B02B-B1FD-4C5B-BC5C-5CAB049D371A}"/>
              </a:ext>
            </a:extLst>
          </p:cNvPr>
          <p:cNvSpPr txBox="1"/>
          <p:nvPr/>
        </p:nvSpPr>
        <p:spPr>
          <a:xfrm>
            <a:off x="1545724" y="1671772"/>
            <a:ext cx="6142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000" b="1" dirty="0">
                <a:latin typeface="Franklin Gothic Book" panose="020B0503020102020204" pitchFamily="34" charset="0"/>
              </a:rPr>
              <a:t>MARCO TEÓRICO</a:t>
            </a:r>
            <a:endParaRPr lang="es-ES" sz="4000" b="1" dirty="0">
              <a:latin typeface="Franklin Gothic Book" panose="020B0503020102020204" pitchFamily="34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B2EEE6A-B33E-4481-9657-7019FF513CAF}"/>
              </a:ext>
            </a:extLst>
          </p:cNvPr>
          <p:cNvSpPr txBox="1"/>
          <p:nvPr/>
        </p:nvSpPr>
        <p:spPr>
          <a:xfrm>
            <a:off x="535255" y="2885455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b="1" dirty="0">
                <a:latin typeface="Franklin Gothic Book" panose="020B0503020102020204" pitchFamily="34" charset="0"/>
              </a:rPr>
              <a:t>Mecanismos Psicológicos</a:t>
            </a:r>
            <a:endParaRPr lang="es-ES" sz="3600" b="1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4DF50B3-C7CE-416E-AB07-C07A089A303B}"/>
              </a:ext>
            </a:extLst>
          </p:cNvPr>
          <p:cNvSpPr txBox="1"/>
          <p:nvPr/>
        </p:nvSpPr>
        <p:spPr>
          <a:xfrm>
            <a:off x="1304764" y="3717032"/>
            <a:ext cx="68676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CO" sz="3200" dirty="0">
                <a:latin typeface="Franklin Gothic Book" panose="020B0503020102020204" pitchFamily="34" charset="0"/>
              </a:rPr>
              <a:t>Resiliencia 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CO" sz="3200" dirty="0">
                <a:latin typeface="Franklin Gothic Book" panose="020B0503020102020204" pitchFamily="34" charset="0"/>
              </a:rPr>
              <a:t>Silencio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CO" sz="3200" dirty="0">
                <a:latin typeface="Franklin Gothic Book" panose="020B0503020102020204" pitchFamily="34" charset="0"/>
              </a:rPr>
              <a:t>Empoderamiento</a:t>
            </a:r>
          </a:p>
        </p:txBody>
      </p:sp>
    </p:spTree>
    <p:extLst>
      <p:ext uri="{BB962C8B-B14F-4D97-AF65-F5344CB8AC3E}">
        <p14:creationId xmlns:p14="http://schemas.microsoft.com/office/powerpoint/2010/main" val="2044840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1673B02B-B1FD-4C5B-BC5C-5CAB049D371A}"/>
              </a:ext>
            </a:extLst>
          </p:cNvPr>
          <p:cNvSpPr txBox="1"/>
          <p:nvPr/>
        </p:nvSpPr>
        <p:spPr>
          <a:xfrm>
            <a:off x="1545724" y="1671772"/>
            <a:ext cx="6142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000" b="1" dirty="0">
                <a:latin typeface="Franklin Gothic Book" panose="020B0503020102020204" pitchFamily="34" charset="0"/>
              </a:rPr>
              <a:t>PERSPECTIVA PSICOLÓGICA</a:t>
            </a:r>
            <a:endParaRPr lang="es-ES" sz="4000" b="1" dirty="0">
              <a:latin typeface="Franklin Gothic Book" panose="020B0503020102020204" pitchFamily="34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B2EEE6A-B33E-4481-9657-7019FF513CAF}"/>
              </a:ext>
            </a:extLst>
          </p:cNvPr>
          <p:cNvSpPr txBox="1"/>
          <p:nvPr/>
        </p:nvSpPr>
        <p:spPr>
          <a:xfrm>
            <a:off x="535255" y="3068960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b="1" dirty="0">
                <a:latin typeface="Franklin Gothic Book" panose="020B0503020102020204" pitchFamily="34" charset="0"/>
              </a:rPr>
              <a:t>Psicología Social</a:t>
            </a:r>
            <a:endParaRPr lang="es-ES" sz="3600" b="1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4DF50B3-C7CE-416E-AB07-C07A089A303B}"/>
              </a:ext>
            </a:extLst>
          </p:cNvPr>
          <p:cNvSpPr txBox="1"/>
          <p:nvPr/>
        </p:nvSpPr>
        <p:spPr>
          <a:xfrm>
            <a:off x="1300467" y="4005064"/>
            <a:ext cx="68676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CO" sz="3200" dirty="0">
                <a:latin typeface="Franklin Gothic Book" panose="020B0503020102020204" pitchFamily="34" charset="0"/>
              </a:rPr>
              <a:t>Martín Baró 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CO" sz="3200" dirty="0">
                <a:latin typeface="Franklin Gothic Book" panose="020B0503020102020204" pitchFamily="34" charset="0"/>
              </a:rPr>
              <a:t>Gonzalo Musitu y Sofía Buelga</a:t>
            </a:r>
          </a:p>
        </p:txBody>
      </p:sp>
    </p:spTree>
    <p:extLst>
      <p:ext uri="{BB962C8B-B14F-4D97-AF65-F5344CB8AC3E}">
        <p14:creationId xmlns:p14="http://schemas.microsoft.com/office/powerpoint/2010/main" val="2405069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</TotalTime>
  <Words>538</Words>
  <Application>Microsoft Office PowerPoint</Application>
  <PresentationFormat>Presentación en pantalla (4:3)</PresentationFormat>
  <Paragraphs>73</Paragraphs>
  <Slides>16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3" baseType="lpstr">
      <vt:lpstr>Arial</vt:lpstr>
      <vt:lpstr>Calibri</vt:lpstr>
      <vt:lpstr>Franklin Gothic Book</vt:lpstr>
      <vt:lpstr>Symbol</vt:lpstr>
      <vt:lpstr>Times New Roman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gloria.cuadros</dc:creator>
  <cp:lastModifiedBy>Gabriela Acosta</cp:lastModifiedBy>
  <cp:revision>36</cp:revision>
  <dcterms:created xsi:type="dcterms:W3CDTF">2017-01-10T17:35:56Z</dcterms:created>
  <dcterms:modified xsi:type="dcterms:W3CDTF">2018-06-05T12:25:50Z</dcterms:modified>
</cp:coreProperties>
</file>