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0" r:id="rId2"/>
    <p:sldId id="259" r:id="rId3"/>
    <p:sldId id="266" r:id="rId4"/>
    <p:sldId id="302" r:id="rId5"/>
    <p:sldId id="267" r:id="rId6"/>
    <p:sldId id="268" r:id="rId7"/>
    <p:sldId id="284" r:id="rId8"/>
    <p:sldId id="298" r:id="rId9"/>
    <p:sldId id="272" r:id="rId10"/>
    <p:sldId id="273" r:id="rId11"/>
    <p:sldId id="274" r:id="rId12"/>
    <p:sldId id="281" r:id="rId13"/>
    <p:sldId id="277" r:id="rId14"/>
    <p:sldId id="278" r:id="rId15"/>
    <p:sldId id="282" r:id="rId16"/>
    <p:sldId id="285" r:id="rId17"/>
    <p:sldId id="283" r:id="rId18"/>
    <p:sldId id="280" r:id="rId19"/>
    <p:sldId id="286" r:id="rId20"/>
    <p:sldId id="287" r:id="rId21"/>
    <p:sldId id="288" r:id="rId22"/>
    <p:sldId id="275" r:id="rId23"/>
    <p:sldId id="290" r:id="rId24"/>
    <p:sldId id="291" r:id="rId25"/>
    <p:sldId id="300" r:id="rId26"/>
    <p:sldId id="301" r:id="rId27"/>
    <p:sldId id="292" r:id="rId28"/>
    <p:sldId id="294" r:id="rId29"/>
    <p:sldId id="293" r:id="rId30"/>
    <p:sldId id="299" r:id="rId31"/>
    <p:sldId id="295" r:id="rId32"/>
    <p:sldId id="296" r:id="rId33"/>
    <p:sldId id="297" r:id="rId34"/>
    <p:sldId id="258" r:id="rId3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initials="W" lastIdx="0" clrIdx="0">
    <p:extLst>
      <p:ext uri="{19B8F6BF-5375-455C-9EA6-DF929625EA0E}">
        <p15:presenceInfo xmlns:p15="http://schemas.microsoft.com/office/powerpoint/2012/main" userId="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A0C9"/>
    <a:srgbClr val="DE3632"/>
    <a:srgbClr val="FF3300"/>
    <a:srgbClr val="E8E8E6"/>
    <a:srgbClr val="E0403C"/>
    <a:srgbClr val="FAFA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374" autoAdjust="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D4C3B7-568A-4A7B-90C7-EFCBC2D56A22}" type="datetimeFigureOut">
              <a:rPr lang="es-CO" smtClean="0"/>
              <a:t>24/05/2022</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FC7E1F-FAF8-4715-9BCF-FEBFE74F6929}" type="slidenum">
              <a:rPr lang="es-CO" smtClean="0"/>
              <a:t>‹Nº›</a:t>
            </a:fld>
            <a:endParaRPr lang="es-CO"/>
          </a:p>
        </p:txBody>
      </p:sp>
    </p:spTree>
    <p:extLst>
      <p:ext uri="{BB962C8B-B14F-4D97-AF65-F5344CB8AC3E}">
        <p14:creationId xmlns:p14="http://schemas.microsoft.com/office/powerpoint/2010/main" val="1043604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O"/>
          </a:p>
        </p:txBody>
      </p:sp>
      <p:sp>
        <p:nvSpPr>
          <p:cNvPr id="4" name="Marcador de fecha 3"/>
          <p:cNvSpPr>
            <a:spLocks noGrp="1"/>
          </p:cNvSpPr>
          <p:nvPr>
            <p:ph type="dt" sz="half" idx="10"/>
          </p:nvPr>
        </p:nvSpPr>
        <p:spPr/>
        <p:txBody>
          <a:bodyPr/>
          <a:lstStyle/>
          <a:p>
            <a:fld id="{F80E5A78-BF17-4C80-B991-B72BE3BEAF07}" type="datetimeFigureOut">
              <a:rPr lang="es-CO" smtClean="0"/>
              <a:t>24/05/2022</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1658473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80E5A78-BF17-4C80-B991-B72BE3BEAF07}" type="datetimeFigureOut">
              <a:rPr lang="es-CO" smtClean="0"/>
              <a:t>24/05/2022</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120941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80E5A78-BF17-4C80-B991-B72BE3BEAF07}" type="datetimeFigureOut">
              <a:rPr lang="es-CO" smtClean="0"/>
              <a:t>24/05/2022</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2015479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F80E5A78-BF17-4C80-B991-B72BE3BEAF07}" type="datetimeFigureOut">
              <a:rPr lang="es-CO" smtClean="0"/>
              <a:t>24/05/2022</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3569925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F80E5A78-BF17-4C80-B991-B72BE3BEAF07}" type="datetimeFigureOut">
              <a:rPr lang="es-CO" smtClean="0"/>
              <a:t>24/05/2022</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192011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F80E5A78-BF17-4C80-B991-B72BE3BEAF07}" type="datetimeFigureOut">
              <a:rPr lang="es-CO" smtClean="0"/>
              <a:t>24/05/2022</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2019846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F80E5A78-BF17-4C80-B991-B72BE3BEAF07}" type="datetimeFigureOut">
              <a:rPr lang="es-CO" smtClean="0"/>
              <a:t>24/05/2022</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1662782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F80E5A78-BF17-4C80-B991-B72BE3BEAF07}" type="datetimeFigureOut">
              <a:rPr lang="es-CO" smtClean="0"/>
              <a:t>24/05/2022</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240919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80E5A78-BF17-4C80-B991-B72BE3BEAF07}" type="datetimeFigureOut">
              <a:rPr lang="es-CO" smtClean="0"/>
              <a:t>24/05/2022</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400167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F80E5A78-BF17-4C80-B991-B72BE3BEAF07}" type="datetimeFigureOut">
              <a:rPr lang="es-CO" smtClean="0"/>
              <a:t>24/05/2022</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4084961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F80E5A78-BF17-4C80-B991-B72BE3BEAF07}" type="datetimeFigureOut">
              <a:rPr lang="es-CO" smtClean="0"/>
              <a:t>24/05/2022</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F527761F-E766-42F0-8736-F56F074961AE}" type="slidenum">
              <a:rPr lang="es-CO" smtClean="0"/>
              <a:t>‹Nº›</a:t>
            </a:fld>
            <a:endParaRPr lang="es-CO"/>
          </a:p>
        </p:txBody>
      </p:sp>
    </p:spTree>
    <p:extLst>
      <p:ext uri="{BB962C8B-B14F-4D97-AF65-F5344CB8AC3E}">
        <p14:creationId xmlns:p14="http://schemas.microsoft.com/office/powerpoint/2010/main" val="3159411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gConfetti">
          <a:fgClr>
            <a:schemeClr val="bg2">
              <a:lumMod val="75000"/>
            </a:schemeClr>
          </a:fgClr>
          <a:bgClr>
            <a:schemeClr val="bg1"/>
          </a:bgClr>
        </a:patt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0E5A78-BF17-4C80-B991-B72BE3BEAF07}" type="datetimeFigureOut">
              <a:rPr lang="es-CO" smtClean="0"/>
              <a:t>24/05/2022</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7761F-E766-42F0-8736-F56F074961AE}" type="slidenum">
              <a:rPr lang="es-CO" smtClean="0"/>
              <a:t>‹Nº›</a:t>
            </a:fld>
            <a:endParaRPr lang="es-CO"/>
          </a:p>
        </p:txBody>
      </p:sp>
    </p:spTree>
    <p:extLst>
      <p:ext uri="{BB962C8B-B14F-4D97-AF65-F5344CB8AC3E}">
        <p14:creationId xmlns:p14="http://schemas.microsoft.com/office/powerpoint/2010/main" val="727093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microsoft.com/office/2007/relationships/hdphoto" Target="../media/hdphoto8.wdp"/><Relationship Id="rId7" Type="http://schemas.openxmlformats.org/officeDocument/2006/relationships/image" Target="../media/image4.jpe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jpeg"/><Relationship Id="rId2"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36.jpeg"/><Relationship Id="rId5" Type="http://schemas.microsoft.com/office/2007/relationships/hdphoto" Target="../media/hdphoto9.wdp"/><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image" Target="../media/image37.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0.wdp"/><Relationship Id="rId10" Type="http://schemas.microsoft.com/office/2007/relationships/hdphoto" Target="../media/hdphoto12.wdp"/><Relationship Id="rId4" Type="http://schemas.openxmlformats.org/officeDocument/2006/relationships/image" Target="../media/image39.png"/><Relationship Id="rId9" Type="http://schemas.openxmlformats.org/officeDocument/2006/relationships/image" Target="../media/image42.png"/></Relationships>
</file>

<file path=ppt/slides/_rels/slide16.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44.jpeg"/><Relationship Id="rId7" Type="http://schemas.openxmlformats.org/officeDocument/2006/relationships/image" Target="../media/image46.png"/><Relationship Id="rId12" Type="http://schemas.openxmlformats.org/officeDocument/2006/relationships/image" Target="../media/image4.jpeg"/><Relationship Id="rId2" Type="http://schemas.openxmlformats.org/officeDocument/2006/relationships/image" Target="../media/image43.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8.pn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17.xml.rels><?xml version="1.0" encoding="UTF-8" standalone="yes"?>
<Relationships xmlns="http://schemas.openxmlformats.org/package/2006/relationships"><Relationship Id="rId8" Type="http://schemas.microsoft.com/office/2007/relationships/hdphoto" Target="../media/hdphoto14.wdp"/><Relationship Id="rId13" Type="http://schemas.openxmlformats.org/officeDocument/2006/relationships/image" Target="../media/image52.png"/><Relationship Id="rId18" Type="http://schemas.microsoft.com/office/2007/relationships/hdphoto" Target="../media/hdphoto19.wdp"/><Relationship Id="rId3" Type="http://schemas.openxmlformats.org/officeDocument/2006/relationships/image" Target="../media/image50.jpeg"/><Relationship Id="rId21" Type="http://schemas.openxmlformats.org/officeDocument/2006/relationships/image" Target="../media/image56.png"/><Relationship Id="rId7" Type="http://schemas.openxmlformats.org/officeDocument/2006/relationships/image" Target="../media/image46.png"/><Relationship Id="rId12" Type="http://schemas.microsoft.com/office/2007/relationships/hdphoto" Target="../media/hdphoto16.wdp"/><Relationship Id="rId17" Type="http://schemas.openxmlformats.org/officeDocument/2006/relationships/image" Target="../media/image54.png"/><Relationship Id="rId2" Type="http://schemas.openxmlformats.org/officeDocument/2006/relationships/image" Target="../media/image49.jpeg"/><Relationship Id="rId16" Type="http://schemas.microsoft.com/office/2007/relationships/hdphoto" Target="../media/hdphoto18.wdp"/><Relationship Id="rId20" Type="http://schemas.microsoft.com/office/2007/relationships/hdphoto" Target="../media/hdphoto20.wdp"/><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51.png"/><Relationship Id="rId5" Type="http://schemas.microsoft.com/office/2007/relationships/hdphoto" Target="../media/hdphoto13.wdp"/><Relationship Id="rId15" Type="http://schemas.openxmlformats.org/officeDocument/2006/relationships/image" Target="../media/image53.png"/><Relationship Id="rId23" Type="http://schemas.openxmlformats.org/officeDocument/2006/relationships/image" Target="../media/image4.jpeg"/><Relationship Id="rId10" Type="http://schemas.microsoft.com/office/2007/relationships/hdphoto" Target="../media/hdphoto15.wdp"/><Relationship Id="rId19" Type="http://schemas.openxmlformats.org/officeDocument/2006/relationships/image" Target="../media/image55.png"/><Relationship Id="rId4" Type="http://schemas.openxmlformats.org/officeDocument/2006/relationships/image" Target="../media/image45.png"/><Relationship Id="rId9" Type="http://schemas.openxmlformats.org/officeDocument/2006/relationships/image" Target="../media/image47.png"/><Relationship Id="rId14" Type="http://schemas.microsoft.com/office/2007/relationships/hdphoto" Target="../media/hdphoto17.wdp"/><Relationship Id="rId22" Type="http://schemas.microsoft.com/office/2007/relationships/hdphoto" Target="../media/hdphoto21.wdp"/></Relationships>
</file>

<file path=ppt/slides/_rels/slide18.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37.jpeg"/><Relationship Id="rId7" Type="http://schemas.openxmlformats.org/officeDocument/2006/relationships/image" Target="../media/image46.png"/><Relationship Id="rId2" Type="http://schemas.openxmlformats.org/officeDocument/2006/relationships/image" Target="../media/image38.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19.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44.jpeg"/><Relationship Id="rId7" Type="http://schemas.openxmlformats.org/officeDocument/2006/relationships/image" Target="../media/image46.png"/><Relationship Id="rId12" Type="http://schemas.openxmlformats.org/officeDocument/2006/relationships/image" Target="../media/image4.jpeg"/><Relationship Id="rId2" Type="http://schemas.openxmlformats.org/officeDocument/2006/relationships/image" Target="../media/image43.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8.pn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https://myloview.es/cuadro-stock-photography-ilustracion-de-dibujos-animados-joven-empresaria-no-46A67C9" TargetMode="External"/></Relationships>
</file>

<file path=ppt/slides/_rels/slide20.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50.jpeg"/><Relationship Id="rId7" Type="http://schemas.openxmlformats.org/officeDocument/2006/relationships/image" Target="../media/image46.png"/><Relationship Id="rId2" Type="http://schemas.openxmlformats.org/officeDocument/2006/relationships/image" Target="../media/image49.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21.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image" Target="../media/image37.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0.wdp"/><Relationship Id="rId10" Type="http://schemas.microsoft.com/office/2007/relationships/hdphoto" Target="../media/hdphoto12.wdp"/><Relationship Id="rId4" Type="http://schemas.openxmlformats.org/officeDocument/2006/relationships/image" Target="../media/image39.png"/><Relationship Id="rId9" Type="http://schemas.openxmlformats.org/officeDocument/2006/relationships/image" Target="../media/image42.png"/></Relationships>
</file>

<file path=ppt/slides/_rels/slide22.xml.rels><?xml version="1.0" encoding="UTF-8" standalone="yes"?>
<Relationships xmlns="http://schemas.openxmlformats.org/package/2006/relationships"><Relationship Id="rId8" Type="http://schemas.microsoft.com/office/2007/relationships/hdphoto" Target="../media/hdphoto22.wdp"/><Relationship Id="rId13" Type="http://schemas.openxmlformats.org/officeDocument/2006/relationships/image" Target="../media/image4.jpeg"/><Relationship Id="rId3" Type="http://schemas.openxmlformats.org/officeDocument/2006/relationships/image" Target="../media/image58.jpg"/><Relationship Id="rId7" Type="http://schemas.openxmlformats.org/officeDocument/2006/relationships/image" Target="../media/image59.png"/><Relationship Id="rId12" Type="http://schemas.microsoft.com/office/2007/relationships/hdphoto" Target="../media/hdphoto11.wdp"/><Relationship Id="rId2" Type="http://schemas.openxmlformats.org/officeDocument/2006/relationships/image" Target="../media/image57.jpeg"/><Relationship Id="rId1" Type="http://schemas.openxmlformats.org/officeDocument/2006/relationships/slideLayout" Target="../slideLayouts/slideLayout1.xml"/><Relationship Id="rId6" Type="http://schemas.microsoft.com/office/2007/relationships/hdphoto" Target="../media/hdphoto12.wdp"/><Relationship Id="rId11" Type="http://schemas.openxmlformats.org/officeDocument/2006/relationships/image" Target="../media/image41.png"/><Relationship Id="rId5" Type="http://schemas.openxmlformats.org/officeDocument/2006/relationships/image" Target="../media/image42.png"/><Relationship Id="rId10" Type="http://schemas.microsoft.com/office/2007/relationships/hdphoto" Target="../media/hdphoto10.wdp"/><Relationship Id="rId4" Type="http://schemas.openxmlformats.org/officeDocument/2006/relationships/image" Target="../media/image40.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8" Type="http://schemas.microsoft.com/office/2007/relationships/hdphoto" Target="../media/hdphoto22.wdp"/><Relationship Id="rId13" Type="http://schemas.openxmlformats.org/officeDocument/2006/relationships/image" Target="../media/image4.jpeg"/><Relationship Id="rId3" Type="http://schemas.openxmlformats.org/officeDocument/2006/relationships/image" Target="../media/image58.jpg"/><Relationship Id="rId7" Type="http://schemas.openxmlformats.org/officeDocument/2006/relationships/image" Target="../media/image60.png"/><Relationship Id="rId12" Type="http://schemas.microsoft.com/office/2007/relationships/hdphoto" Target="../media/hdphoto11.wdp"/><Relationship Id="rId2" Type="http://schemas.openxmlformats.org/officeDocument/2006/relationships/image" Target="../media/image57.jpeg"/><Relationship Id="rId1" Type="http://schemas.openxmlformats.org/officeDocument/2006/relationships/slideLayout" Target="../slideLayouts/slideLayout1.xml"/><Relationship Id="rId6" Type="http://schemas.microsoft.com/office/2007/relationships/hdphoto" Target="../media/hdphoto12.wdp"/><Relationship Id="rId11" Type="http://schemas.openxmlformats.org/officeDocument/2006/relationships/image" Target="../media/image41.png"/><Relationship Id="rId5" Type="http://schemas.openxmlformats.org/officeDocument/2006/relationships/image" Target="../media/image42.png"/><Relationship Id="rId10" Type="http://schemas.microsoft.com/office/2007/relationships/hdphoto" Target="../media/hdphoto10.wdp"/><Relationship Id="rId4" Type="http://schemas.openxmlformats.org/officeDocument/2006/relationships/image" Target="../media/image40.png"/><Relationship Id="rId9" Type="http://schemas.openxmlformats.org/officeDocument/2006/relationships/image" Target="../media/image39.png"/></Relationships>
</file>

<file path=ppt/slides/_rels/slide24.xml.rels><?xml version="1.0" encoding="UTF-8" standalone="yes"?>
<Relationships xmlns="http://schemas.openxmlformats.org/package/2006/relationships"><Relationship Id="rId8" Type="http://schemas.microsoft.com/office/2007/relationships/hdphoto" Target="../media/hdphoto22.wdp"/><Relationship Id="rId13" Type="http://schemas.openxmlformats.org/officeDocument/2006/relationships/image" Target="../media/image4.jpeg"/><Relationship Id="rId3" Type="http://schemas.openxmlformats.org/officeDocument/2006/relationships/image" Target="../media/image58.jpg"/><Relationship Id="rId7" Type="http://schemas.openxmlformats.org/officeDocument/2006/relationships/image" Target="../media/image61.png"/><Relationship Id="rId12" Type="http://schemas.microsoft.com/office/2007/relationships/hdphoto" Target="../media/hdphoto11.wdp"/><Relationship Id="rId2" Type="http://schemas.openxmlformats.org/officeDocument/2006/relationships/image" Target="../media/image57.jpeg"/><Relationship Id="rId1" Type="http://schemas.openxmlformats.org/officeDocument/2006/relationships/slideLayout" Target="../slideLayouts/slideLayout1.xml"/><Relationship Id="rId6" Type="http://schemas.microsoft.com/office/2007/relationships/hdphoto" Target="../media/hdphoto12.wdp"/><Relationship Id="rId11" Type="http://schemas.openxmlformats.org/officeDocument/2006/relationships/image" Target="../media/image41.png"/><Relationship Id="rId5" Type="http://schemas.openxmlformats.org/officeDocument/2006/relationships/image" Target="../media/image42.png"/><Relationship Id="rId10" Type="http://schemas.microsoft.com/office/2007/relationships/hdphoto" Target="../media/hdphoto10.wdp"/><Relationship Id="rId4" Type="http://schemas.openxmlformats.org/officeDocument/2006/relationships/image" Target="../media/image40.png"/><Relationship Id="rId9" Type="http://schemas.openxmlformats.org/officeDocument/2006/relationships/image" Target="../media/image39.png"/></Relationships>
</file>

<file path=ppt/slides/_rels/slide2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0.png"/><Relationship Id="rId7" Type="http://schemas.microsoft.com/office/2007/relationships/hdphoto" Target="../media/hdphoto22.wdp"/><Relationship Id="rId2"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61.png"/><Relationship Id="rId5" Type="http://schemas.microsoft.com/office/2007/relationships/hdphoto" Target="../media/hdphoto12.wdp"/><Relationship Id="rId10" Type="http://schemas.openxmlformats.org/officeDocument/2006/relationships/image" Target="../media/image4.jpeg"/><Relationship Id="rId4" Type="http://schemas.openxmlformats.org/officeDocument/2006/relationships/image" Target="../media/image42.png"/><Relationship Id="rId9" Type="http://schemas.microsoft.com/office/2007/relationships/hdphoto" Target="../media/hdphoto10.wdp"/></Relationships>
</file>

<file path=ppt/slides/_rels/slide26.xml.rels><?xml version="1.0" encoding="UTF-8" standalone="yes"?>
<Relationships xmlns="http://schemas.openxmlformats.org/package/2006/relationships"><Relationship Id="rId8" Type="http://schemas.openxmlformats.org/officeDocument/2006/relationships/image" Target="../media/image66.jpg"/><Relationship Id="rId13" Type="http://schemas.openxmlformats.org/officeDocument/2006/relationships/image" Target="../media/image71.jpg"/><Relationship Id="rId3" Type="http://schemas.openxmlformats.org/officeDocument/2006/relationships/image" Target="../media/image62.jpg"/><Relationship Id="rId7" Type="http://schemas.microsoft.com/office/2007/relationships/hdphoto" Target="../media/hdphoto23.wdp"/><Relationship Id="rId12" Type="http://schemas.openxmlformats.org/officeDocument/2006/relationships/image" Target="../media/image70.jpg"/><Relationship Id="rId17" Type="http://schemas.openxmlformats.org/officeDocument/2006/relationships/image" Target="../media/image75.jpeg"/><Relationship Id="rId2" Type="http://schemas.openxmlformats.org/officeDocument/2006/relationships/image" Target="../media/image4.jpeg"/><Relationship Id="rId16" Type="http://schemas.openxmlformats.org/officeDocument/2006/relationships/image" Target="../media/image74.jpg"/><Relationship Id="rId1" Type="http://schemas.openxmlformats.org/officeDocument/2006/relationships/slideLayout" Target="../slideLayouts/slideLayout1.xml"/><Relationship Id="rId6" Type="http://schemas.openxmlformats.org/officeDocument/2006/relationships/image" Target="../media/image65.png"/><Relationship Id="rId11" Type="http://schemas.openxmlformats.org/officeDocument/2006/relationships/image" Target="../media/image69.jpg"/><Relationship Id="rId5" Type="http://schemas.openxmlformats.org/officeDocument/2006/relationships/image" Target="../media/image64.jpeg"/><Relationship Id="rId15" Type="http://schemas.openxmlformats.org/officeDocument/2006/relationships/image" Target="../media/image73.jpg"/><Relationship Id="rId10" Type="http://schemas.openxmlformats.org/officeDocument/2006/relationships/image" Target="../media/image68.jpeg"/><Relationship Id="rId4" Type="http://schemas.openxmlformats.org/officeDocument/2006/relationships/image" Target="../media/image63.jpg"/><Relationship Id="rId9" Type="http://schemas.openxmlformats.org/officeDocument/2006/relationships/image" Target="../media/image67.jpeg"/><Relationship Id="rId14" Type="http://schemas.openxmlformats.org/officeDocument/2006/relationships/image" Target="../media/image72.jpg"/></Relationships>
</file>

<file path=ppt/slides/_rels/slide27.xml.rels><?xml version="1.0" encoding="UTF-8" standalone="yes"?>
<Relationships xmlns="http://schemas.openxmlformats.org/package/2006/relationships"><Relationship Id="rId8" Type="http://schemas.microsoft.com/office/2007/relationships/hdphoto" Target="../media/hdphoto22.wdp"/><Relationship Id="rId13" Type="http://schemas.openxmlformats.org/officeDocument/2006/relationships/image" Target="../media/image4.jpeg"/><Relationship Id="rId3" Type="http://schemas.openxmlformats.org/officeDocument/2006/relationships/image" Target="../media/image58.jpg"/><Relationship Id="rId7" Type="http://schemas.openxmlformats.org/officeDocument/2006/relationships/image" Target="../media/image61.png"/><Relationship Id="rId12" Type="http://schemas.microsoft.com/office/2007/relationships/hdphoto" Target="../media/hdphoto11.wdp"/><Relationship Id="rId2" Type="http://schemas.openxmlformats.org/officeDocument/2006/relationships/image" Target="../media/image57.jpeg"/><Relationship Id="rId1" Type="http://schemas.openxmlformats.org/officeDocument/2006/relationships/slideLayout" Target="../slideLayouts/slideLayout1.xml"/><Relationship Id="rId6" Type="http://schemas.microsoft.com/office/2007/relationships/hdphoto" Target="../media/hdphoto12.wdp"/><Relationship Id="rId11" Type="http://schemas.openxmlformats.org/officeDocument/2006/relationships/image" Target="../media/image41.png"/><Relationship Id="rId5" Type="http://schemas.openxmlformats.org/officeDocument/2006/relationships/image" Target="../media/image42.png"/><Relationship Id="rId10" Type="http://schemas.microsoft.com/office/2007/relationships/hdphoto" Target="../media/hdphoto10.wdp"/><Relationship Id="rId4" Type="http://schemas.openxmlformats.org/officeDocument/2006/relationships/image" Target="../media/image40.png"/><Relationship Id="rId9" Type="http://schemas.openxmlformats.org/officeDocument/2006/relationships/image" Target="../media/image39.png"/></Relationships>
</file>

<file path=ppt/slides/_rels/slide28.xml.rels><?xml version="1.0" encoding="UTF-8" standalone="yes"?>
<Relationships xmlns="http://schemas.openxmlformats.org/package/2006/relationships"><Relationship Id="rId8" Type="http://schemas.microsoft.com/office/2007/relationships/hdphoto" Target="../media/hdphoto13.wdp"/><Relationship Id="rId13" Type="http://schemas.openxmlformats.org/officeDocument/2006/relationships/image" Target="../media/image4.jpeg"/><Relationship Id="rId3" Type="http://schemas.openxmlformats.org/officeDocument/2006/relationships/image" Target="../media/image44.jpeg"/><Relationship Id="rId7" Type="http://schemas.openxmlformats.org/officeDocument/2006/relationships/image" Target="../media/image45.png"/><Relationship Id="rId12" Type="http://schemas.microsoft.com/office/2007/relationships/hdphoto" Target="../media/hdphoto15.wdp"/><Relationship Id="rId2" Type="http://schemas.openxmlformats.org/officeDocument/2006/relationships/image" Target="../media/image57.jpeg"/><Relationship Id="rId1" Type="http://schemas.openxmlformats.org/officeDocument/2006/relationships/slideLayout" Target="../slideLayouts/slideLayout1.xml"/><Relationship Id="rId6" Type="http://schemas.microsoft.com/office/2007/relationships/hdphoto" Target="../media/hdphoto12.wdp"/><Relationship Id="rId11" Type="http://schemas.openxmlformats.org/officeDocument/2006/relationships/image" Target="../media/image47.png"/><Relationship Id="rId5" Type="http://schemas.openxmlformats.org/officeDocument/2006/relationships/image" Target="../media/image42.png"/><Relationship Id="rId10" Type="http://schemas.microsoft.com/office/2007/relationships/hdphoto" Target="../media/hdphoto14.wdp"/><Relationship Id="rId4" Type="http://schemas.openxmlformats.org/officeDocument/2006/relationships/image" Target="../media/image40.png"/><Relationship Id="rId9" Type="http://schemas.openxmlformats.org/officeDocument/2006/relationships/image" Target="../media/image46.png"/></Relationships>
</file>

<file path=ppt/slides/_rels/slide29.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44.jpeg"/><Relationship Id="rId7" Type="http://schemas.openxmlformats.org/officeDocument/2006/relationships/image" Target="../media/image46.png"/><Relationship Id="rId12" Type="http://schemas.openxmlformats.org/officeDocument/2006/relationships/image" Target="../media/image4.jpeg"/><Relationship Id="rId2" Type="http://schemas.openxmlformats.org/officeDocument/2006/relationships/image" Target="../media/image43.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8.pn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jpeg"/><Relationship Id="rId5" Type="http://schemas.microsoft.com/office/2007/relationships/hdphoto" Target="../media/hdphoto4.wdp"/><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44.jpeg"/><Relationship Id="rId7" Type="http://schemas.openxmlformats.org/officeDocument/2006/relationships/image" Target="../media/image46.png"/><Relationship Id="rId12" Type="http://schemas.openxmlformats.org/officeDocument/2006/relationships/image" Target="../media/image4.jpeg"/><Relationship Id="rId2" Type="http://schemas.openxmlformats.org/officeDocument/2006/relationships/image" Target="../media/image43.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8.pn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31.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50.jpeg"/><Relationship Id="rId7" Type="http://schemas.openxmlformats.org/officeDocument/2006/relationships/image" Target="../media/image46.png"/><Relationship Id="rId2" Type="http://schemas.openxmlformats.org/officeDocument/2006/relationships/image" Target="../media/image49.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32.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image" Target="../media/image37.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0.wdp"/><Relationship Id="rId10" Type="http://schemas.microsoft.com/office/2007/relationships/hdphoto" Target="../media/hdphoto12.wdp"/><Relationship Id="rId4" Type="http://schemas.openxmlformats.org/officeDocument/2006/relationships/image" Target="../media/image39.png"/><Relationship Id="rId9" Type="http://schemas.openxmlformats.org/officeDocument/2006/relationships/image" Target="../media/image42.png"/></Relationships>
</file>

<file path=ppt/slides/_rels/slide33.xml.rels><?xml version="1.0" encoding="UTF-8" standalone="yes"?>
<Relationships xmlns="http://schemas.openxmlformats.org/package/2006/relationships"><Relationship Id="rId8" Type="http://schemas.microsoft.com/office/2007/relationships/hdphoto" Target="../media/hdphoto14.wdp"/><Relationship Id="rId3" Type="http://schemas.openxmlformats.org/officeDocument/2006/relationships/image" Target="../media/image37.jpeg"/><Relationship Id="rId7" Type="http://schemas.openxmlformats.org/officeDocument/2006/relationships/image" Target="../media/image46.png"/><Relationship Id="rId2" Type="http://schemas.openxmlformats.org/officeDocument/2006/relationships/image" Target="../media/image38.jpe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jpeg"/><Relationship Id="rId5" Type="http://schemas.microsoft.com/office/2007/relationships/hdphoto" Target="../media/hdphoto13.wdp"/><Relationship Id="rId10" Type="http://schemas.microsoft.com/office/2007/relationships/hdphoto" Target="../media/hdphoto15.wdp"/><Relationship Id="rId4" Type="http://schemas.openxmlformats.org/officeDocument/2006/relationships/image" Target="../media/image45.png"/><Relationship Id="rId9" Type="http://schemas.openxmlformats.org/officeDocument/2006/relationships/image" Target="../media/image4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4.jpeg"/><Relationship Id="rId1" Type="http://schemas.openxmlformats.org/officeDocument/2006/relationships/slideLayout" Target="../slideLayouts/slideLayout1.xml"/><Relationship Id="rId5" Type="http://schemas.microsoft.com/office/2007/relationships/hdphoto" Target="../media/hdphoto5.wdp"/><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hdphoto7.wdp"/></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151130" y="199257"/>
            <a:ext cx="5852160" cy="6443003"/>
          </a:xfrm>
          <a:prstGeom prst="rect">
            <a:avLst/>
          </a:prstGeom>
          <a:solidFill>
            <a:schemeClr val="accent1">
              <a:lumMod val="75000"/>
            </a:schemeClr>
          </a:solidFill>
          <a:ln>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pSp>
        <p:nvGrpSpPr>
          <p:cNvPr id="109" name="Grupo 108"/>
          <p:cNvGrpSpPr/>
          <p:nvPr/>
        </p:nvGrpSpPr>
        <p:grpSpPr>
          <a:xfrm>
            <a:off x="5878856" y="199257"/>
            <a:ext cx="705659" cy="6336744"/>
            <a:chOff x="5822585" y="199257"/>
            <a:chExt cx="705659" cy="6336744"/>
          </a:xfrm>
        </p:grpSpPr>
        <p:grpSp>
          <p:nvGrpSpPr>
            <p:cNvPr id="64" name="Grupo 63"/>
            <p:cNvGrpSpPr/>
            <p:nvPr/>
          </p:nvGrpSpPr>
          <p:grpSpPr>
            <a:xfrm>
              <a:off x="5822585" y="2307936"/>
              <a:ext cx="680165" cy="615096"/>
              <a:chOff x="978527" y="386365"/>
              <a:chExt cx="680165" cy="850409"/>
            </a:xfrm>
          </p:grpSpPr>
          <p:sp>
            <p:nvSpPr>
              <p:cNvPr id="65" name="Rectángulo 64"/>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6" name="Arco de bloque 65"/>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67" name="Grupo 66"/>
            <p:cNvGrpSpPr/>
            <p:nvPr/>
          </p:nvGrpSpPr>
          <p:grpSpPr>
            <a:xfrm>
              <a:off x="5848079" y="199257"/>
              <a:ext cx="680165" cy="615096"/>
              <a:chOff x="978527" y="386365"/>
              <a:chExt cx="680165" cy="850409"/>
            </a:xfrm>
          </p:grpSpPr>
          <p:sp>
            <p:nvSpPr>
              <p:cNvPr id="68" name="Rectángulo 6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9" name="Arco de bloque 68"/>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0" name="Grupo 69"/>
            <p:cNvGrpSpPr/>
            <p:nvPr/>
          </p:nvGrpSpPr>
          <p:grpSpPr>
            <a:xfrm>
              <a:off x="5822585" y="873273"/>
              <a:ext cx="680165" cy="615096"/>
              <a:chOff x="978527" y="386365"/>
              <a:chExt cx="680165" cy="850409"/>
            </a:xfrm>
          </p:grpSpPr>
          <p:sp>
            <p:nvSpPr>
              <p:cNvPr id="71" name="Rectángulo 70"/>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2" name="Arco de bloque 71"/>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3" name="Grupo 72"/>
            <p:cNvGrpSpPr/>
            <p:nvPr/>
          </p:nvGrpSpPr>
          <p:grpSpPr>
            <a:xfrm>
              <a:off x="5826604" y="1550644"/>
              <a:ext cx="680165" cy="615096"/>
              <a:chOff x="978527" y="386365"/>
              <a:chExt cx="680165" cy="850409"/>
            </a:xfrm>
          </p:grpSpPr>
          <p:sp>
            <p:nvSpPr>
              <p:cNvPr id="74" name="Rectángulo 7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5" name="Arco de bloque 74"/>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6" name="Grupo 75"/>
            <p:cNvGrpSpPr/>
            <p:nvPr/>
          </p:nvGrpSpPr>
          <p:grpSpPr>
            <a:xfrm>
              <a:off x="5822585" y="2975958"/>
              <a:ext cx="680165" cy="615096"/>
              <a:chOff x="978527" y="386365"/>
              <a:chExt cx="680165" cy="850409"/>
            </a:xfrm>
          </p:grpSpPr>
          <p:sp>
            <p:nvSpPr>
              <p:cNvPr id="77" name="Rectángulo 76"/>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8" name="Arco de bloque 77"/>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9" name="Grupo 78"/>
            <p:cNvGrpSpPr/>
            <p:nvPr/>
          </p:nvGrpSpPr>
          <p:grpSpPr>
            <a:xfrm>
              <a:off x="5822585" y="3700819"/>
              <a:ext cx="680165" cy="615096"/>
              <a:chOff x="978527" y="386365"/>
              <a:chExt cx="680165" cy="850409"/>
            </a:xfrm>
          </p:grpSpPr>
          <p:sp>
            <p:nvSpPr>
              <p:cNvPr id="80" name="Rectángulo 7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1" name="Arco de bloque 80"/>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2" name="Grupo 81"/>
            <p:cNvGrpSpPr/>
            <p:nvPr/>
          </p:nvGrpSpPr>
          <p:grpSpPr>
            <a:xfrm>
              <a:off x="5841770" y="5920905"/>
              <a:ext cx="680165" cy="615096"/>
              <a:chOff x="978527" y="386365"/>
              <a:chExt cx="680165" cy="850409"/>
            </a:xfrm>
          </p:grpSpPr>
          <p:sp>
            <p:nvSpPr>
              <p:cNvPr id="83" name="Rectángulo 82"/>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4" name="Arco de bloque 83"/>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5" name="Grupo 84"/>
            <p:cNvGrpSpPr/>
            <p:nvPr/>
          </p:nvGrpSpPr>
          <p:grpSpPr>
            <a:xfrm>
              <a:off x="5822585" y="4474136"/>
              <a:ext cx="680165" cy="615096"/>
              <a:chOff x="978527" y="386365"/>
              <a:chExt cx="680165" cy="850409"/>
            </a:xfrm>
          </p:grpSpPr>
          <p:sp>
            <p:nvSpPr>
              <p:cNvPr id="86" name="Rectángulo 8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7" name="Arco de bloque 86"/>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8" name="Grupo 87"/>
            <p:cNvGrpSpPr/>
            <p:nvPr/>
          </p:nvGrpSpPr>
          <p:grpSpPr>
            <a:xfrm>
              <a:off x="5841770" y="5173941"/>
              <a:ext cx="680165" cy="615096"/>
              <a:chOff x="978527" y="386365"/>
              <a:chExt cx="680165" cy="850409"/>
            </a:xfrm>
          </p:grpSpPr>
          <p:sp>
            <p:nvSpPr>
              <p:cNvPr id="89" name="Rectángulo 88"/>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90" name="Arco de bloque 89"/>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sp>
        <p:nvSpPr>
          <p:cNvPr id="2" name="CuadroTexto 1"/>
          <p:cNvSpPr txBox="1"/>
          <p:nvPr/>
        </p:nvSpPr>
        <p:spPr>
          <a:xfrm>
            <a:off x="6730948" y="397272"/>
            <a:ext cx="5115030" cy="3170099"/>
          </a:xfrm>
          <a:prstGeom prst="rect">
            <a:avLst/>
          </a:prstGeom>
          <a:noFill/>
        </p:spPr>
        <p:txBody>
          <a:bodyPr wrap="square" rtlCol="0">
            <a:spAutoFit/>
          </a:bodyPr>
          <a:lstStyle/>
          <a:p>
            <a:pPr algn="ctr"/>
            <a:r>
              <a:rPr lang="es-CO" sz="4000" b="1" dirty="0">
                <a:solidFill>
                  <a:schemeClr val="bg1"/>
                </a:solidFill>
                <a:latin typeface="Lucida Handwriting" panose="03010101010101010101" pitchFamily="66" charset="0"/>
              </a:rPr>
              <a:t>CARTILLA</a:t>
            </a:r>
          </a:p>
          <a:p>
            <a:pPr algn="ctr"/>
            <a:r>
              <a:rPr lang="es-CO" sz="4000" b="1" dirty="0">
                <a:solidFill>
                  <a:schemeClr val="bg1"/>
                </a:solidFill>
                <a:latin typeface="Lucida Handwriting" panose="03010101010101010101" pitchFamily="66" charset="0"/>
              </a:rPr>
              <a:t>PREVENCIÓN DE INCIDENTES Y/O ACCIDENTES LABORALES</a:t>
            </a:r>
          </a:p>
        </p:txBody>
      </p:sp>
      <p:pic>
        <p:nvPicPr>
          <p:cNvPr id="1026" name="Picture 2" descr="Ingeniero Eléctrico En Poste De Teléfono Ilustraciones Vectoriales, Clip  Art Vectorizado Libre De Derechos. Image 90624948."/>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77" b="100000" l="10000" r="90000"/>
                    </a14:imgEffect>
                  </a14:imgLayer>
                </a14:imgProps>
              </a:ext>
              <a:ext uri="{28A0092B-C50C-407E-A947-70E740481C1C}">
                <a14:useLocalDpi xmlns:a14="http://schemas.microsoft.com/office/drawing/2010/main" val="0"/>
              </a:ext>
            </a:extLst>
          </a:blip>
          <a:srcRect/>
          <a:stretch>
            <a:fillRect/>
          </a:stretch>
        </p:blipFill>
        <p:spPr bwMode="auto">
          <a:xfrm>
            <a:off x="6929053" y="3385830"/>
            <a:ext cx="3210685" cy="3150892"/>
          </a:xfrm>
          <a:prstGeom prst="rect">
            <a:avLst/>
          </a:prstGeom>
          <a:noFill/>
          <a:extLst>
            <a:ext uri="{909E8E84-426E-40DD-AFC4-6F175D3DCCD1}">
              <a14:hiddenFill xmlns:a14="http://schemas.microsoft.com/office/drawing/2010/main">
                <a:solidFill>
                  <a:srgbClr val="FFFFFF"/>
                </a:solidFill>
              </a14:hiddenFill>
            </a:ext>
          </a:extLst>
        </p:spPr>
      </p:pic>
      <p:pic>
        <p:nvPicPr>
          <p:cNvPr id="36" name="7 Imagen">
            <a:hlinkClick r:id="" action="ppaction://noaction"/>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35226" y="4380941"/>
            <a:ext cx="1797428" cy="1546488"/>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773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2" name="CuadroTexto 1"/>
          <p:cNvSpPr txBox="1"/>
          <p:nvPr/>
        </p:nvSpPr>
        <p:spPr>
          <a:xfrm>
            <a:off x="875763" y="1252566"/>
            <a:ext cx="4031087" cy="584775"/>
          </a:xfrm>
          <a:prstGeom prst="rect">
            <a:avLst/>
          </a:prstGeom>
          <a:noFill/>
        </p:spPr>
        <p:txBody>
          <a:bodyPr wrap="square" rtlCol="0">
            <a:spAutoFit/>
          </a:bodyPr>
          <a:lstStyle/>
          <a:p>
            <a:pPr algn="ctr"/>
            <a:r>
              <a:rPr lang="es-CO" sz="3200" dirty="0">
                <a:solidFill>
                  <a:srgbClr val="FF0000"/>
                </a:solidFill>
                <a:latin typeface="Juice ITC" panose="04040403040A02020202" pitchFamily="82" charset="0"/>
              </a:rPr>
              <a:t>¿Qué funciones tiene el COPASST?</a:t>
            </a:r>
          </a:p>
        </p:txBody>
      </p:sp>
      <p:sp>
        <p:nvSpPr>
          <p:cNvPr id="47" name="CuadroTexto 46"/>
          <p:cNvSpPr txBox="1"/>
          <p:nvPr/>
        </p:nvSpPr>
        <p:spPr>
          <a:xfrm>
            <a:off x="7312780" y="1437232"/>
            <a:ext cx="4031087" cy="954107"/>
          </a:xfrm>
          <a:prstGeom prst="rect">
            <a:avLst/>
          </a:prstGeom>
          <a:noFill/>
        </p:spPr>
        <p:txBody>
          <a:bodyPr wrap="square" rtlCol="0">
            <a:spAutoFit/>
          </a:bodyPr>
          <a:lstStyle/>
          <a:p>
            <a:pPr algn="ctr"/>
            <a:r>
              <a:rPr lang="es-CO" sz="2800" dirty="0">
                <a:solidFill>
                  <a:srgbClr val="FF0000"/>
                </a:solidFill>
                <a:latin typeface="Juice ITC" panose="04040403040A02020202" pitchFamily="82" charset="0"/>
              </a:rPr>
              <a:t>Importancia del uso de los elementos de protección personal (EPP)</a:t>
            </a:r>
          </a:p>
        </p:txBody>
      </p:sp>
      <p:sp>
        <p:nvSpPr>
          <p:cNvPr id="48" name="CuadroTexto 47"/>
          <p:cNvSpPr txBox="1"/>
          <p:nvPr/>
        </p:nvSpPr>
        <p:spPr>
          <a:xfrm>
            <a:off x="7287994" y="2592014"/>
            <a:ext cx="4031087" cy="1323439"/>
          </a:xfrm>
          <a:prstGeom prst="rect">
            <a:avLst/>
          </a:prstGeom>
          <a:noFill/>
        </p:spPr>
        <p:txBody>
          <a:bodyPr wrap="square" rtlCol="0">
            <a:spAutoFit/>
          </a:bodyPr>
          <a:lstStyle/>
          <a:p>
            <a:pPr algn="ctr"/>
            <a:r>
              <a:rPr lang="es-CO" sz="1600" dirty="0">
                <a:latin typeface="Maiandra GD" panose="020E0502030308020204" pitchFamily="34" charset="0"/>
              </a:rPr>
              <a:t>Los elementos de protección personal son importantes puesto que su finalidad es proteger a los trabajadores de uno o varios riesgos durante la ejecución de sus actividades.</a:t>
            </a:r>
          </a:p>
        </p:txBody>
      </p:sp>
      <p:sp>
        <p:nvSpPr>
          <p:cNvPr id="49" name="CuadroTexto 48"/>
          <p:cNvSpPr txBox="1"/>
          <p:nvPr/>
        </p:nvSpPr>
        <p:spPr>
          <a:xfrm>
            <a:off x="2846230" y="1995898"/>
            <a:ext cx="2797899" cy="4524315"/>
          </a:xfrm>
          <a:prstGeom prst="rect">
            <a:avLst/>
          </a:prstGeom>
          <a:noFill/>
        </p:spPr>
        <p:txBody>
          <a:bodyPr wrap="square" rtlCol="0">
            <a:spAutoFit/>
          </a:bodyPr>
          <a:lstStyle/>
          <a:p>
            <a:pPr marL="285750" indent="-285750" algn="ctr">
              <a:buFont typeface="Wingdings" panose="05000000000000000000" pitchFamily="2" charset="2"/>
              <a:buChar char="v"/>
            </a:pPr>
            <a:r>
              <a:rPr lang="es-CO" sz="1600" dirty="0">
                <a:latin typeface="Maiandra GD" panose="020E0502030308020204" pitchFamily="34" charset="0"/>
              </a:rPr>
              <a:t> Participación en actividades de promoción, divulgación y capacitación. </a:t>
            </a:r>
          </a:p>
          <a:p>
            <a:pPr marL="285750" indent="-285750" algn="ctr">
              <a:buFont typeface="Wingdings" panose="05000000000000000000" pitchFamily="2" charset="2"/>
              <a:buChar char="v"/>
            </a:pPr>
            <a:r>
              <a:rPr lang="es-CO" sz="1600" dirty="0">
                <a:latin typeface="Maiandra GD" panose="020E0502030308020204" pitchFamily="34" charset="0"/>
              </a:rPr>
              <a:t>Visitar periódicamente los lugares de trabajo con el fin de identificar diferentes factores de riesgo que puedan presentarse. </a:t>
            </a:r>
          </a:p>
          <a:p>
            <a:pPr marL="285750" indent="-285750" algn="ctr">
              <a:buFont typeface="Wingdings" panose="05000000000000000000" pitchFamily="2" charset="2"/>
              <a:buChar char="v"/>
            </a:pPr>
            <a:r>
              <a:rPr lang="es-CO" sz="1600" dirty="0">
                <a:latin typeface="Maiandra GD" panose="020E0502030308020204" pitchFamily="34" charset="0"/>
              </a:rPr>
              <a:t>Informar oportunamente los hallazgos presentados en cada área.</a:t>
            </a:r>
          </a:p>
          <a:p>
            <a:pPr marL="285750" indent="-285750" algn="ctr">
              <a:buFont typeface="Wingdings" panose="05000000000000000000" pitchFamily="2" charset="2"/>
              <a:buChar char="v"/>
            </a:pPr>
            <a:r>
              <a:rPr lang="es-CO" sz="1600" dirty="0">
                <a:latin typeface="Maiandra GD" panose="020E0502030308020204" pitchFamily="34" charset="0"/>
              </a:rPr>
              <a:t> Servir como mediador y/o coordinador entre el empleador y los empleados en la solución de problemas.</a:t>
            </a:r>
          </a:p>
        </p:txBody>
      </p:sp>
      <p:sp>
        <p:nvSpPr>
          <p:cNvPr id="3" name="CuadroTexto 2"/>
          <p:cNvSpPr txBox="1"/>
          <p:nvPr/>
        </p:nvSpPr>
        <p:spPr>
          <a:xfrm>
            <a:off x="562748" y="5240506"/>
            <a:ext cx="2369713" cy="584775"/>
          </a:xfrm>
          <a:prstGeom prst="rect">
            <a:avLst/>
          </a:prstGeom>
          <a:noFill/>
        </p:spPr>
        <p:txBody>
          <a:bodyPr wrap="square" rtlCol="0">
            <a:spAutoFit/>
          </a:bodyPr>
          <a:lstStyle/>
          <a:p>
            <a:r>
              <a:rPr lang="es-CO" sz="800" dirty="0">
                <a:latin typeface="Maiandra GD" panose="020E0502030308020204" pitchFamily="34" charset="0"/>
              </a:rPr>
              <a:t>Fuente</a:t>
            </a:r>
            <a:r>
              <a:rPr lang="es-CO" sz="800" dirty="0">
                <a:solidFill>
                  <a:srgbClr val="1BA0C9"/>
                </a:solidFill>
                <a:latin typeface="Maiandra GD" panose="020E0502030308020204" pitchFamily="34" charset="0"/>
              </a:rPr>
              <a:t>: https://www.freepik.es/vector-gratis/mano-sujetando-lapiz-rellenando-formulario_1082297.htm#query=lista&amp;position=1&amp;from_view=search</a:t>
            </a:r>
          </a:p>
        </p:txBody>
      </p:sp>
      <p:pic>
        <p:nvPicPr>
          <p:cNvPr id="7" name="Imagen 6"/>
          <p:cNvPicPr>
            <a:picLocks noChangeAspect="1"/>
          </p:cNvPicPr>
          <p:nvPr/>
        </p:nvPicPr>
        <p:blipFill rotWithShape="1">
          <a:blip r:embed="rId2" cstate="print">
            <a:extLst>
              <a:ext uri="{28A0092B-C50C-407E-A947-70E740481C1C}">
                <a14:useLocalDpi xmlns:a14="http://schemas.microsoft.com/office/drawing/2010/main" val="0"/>
              </a:ext>
            </a:extLst>
          </a:blip>
          <a:srcRect b="7278"/>
          <a:stretch/>
        </p:blipFill>
        <p:spPr>
          <a:xfrm>
            <a:off x="456882" y="2976957"/>
            <a:ext cx="2344871" cy="2174211"/>
          </a:xfrm>
          <a:prstGeom prst="rect">
            <a:avLst/>
          </a:prstGeom>
        </p:spPr>
      </p:pic>
      <p:sp>
        <p:nvSpPr>
          <p:cNvPr id="43" name="CuadroTexto 42"/>
          <p:cNvSpPr txBox="1"/>
          <p:nvPr/>
        </p:nvSpPr>
        <p:spPr>
          <a:xfrm>
            <a:off x="9301002" y="5355385"/>
            <a:ext cx="2293334" cy="923330"/>
          </a:xfrm>
          <a:prstGeom prst="rect">
            <a:avLst/>
          </a:prstGeom>
          <a:noFill/>
        </p:spPr>
        <p:txBody>
          <a:bodyPr wrap="square" rtlCol="0">
            <a:spAutoFit/>
          </a:bodyPr>
          <a:lstStyle/>
          <a:p>
            <a:r>
              <a:rPr lang="es-CO" sz="900" dirty="0">
                <a:latin typeface="Maiandra GD" panose="020E0502030308020204" pitchFamily="34" charset="0"/>
              </a:rPr>
              <a:t>Fuente: </a:t>
            </a:r>
            <a:r>
              <a:rPr lang="es-CO" sz="900" dirty="0">
                <a:solidFill>
                  <a:srgbClr val="1BA0C9"/>
                </a:solidFill>
                <a:latin typeface="Maiandra GD" panose="020E0502030308020204" pitchFamily="34" charset="0"/>
              </a:rPr>
              <a:t>https://www.freepik.es/vector-gratis/seguridad-salud-trabajadores-ilustracion-accesorios-proteccion_13031399.htm#query=elementos%20de%20protecci%C3%B3n&amp;position=1&amp;from_view=search</a:t>
            </a:r>
          </a:p>
        </p:txBody>
      </p:sp>
      <p:pic>
        <p:nvPicPr>
          <p:cNvPr id="46" name="Imagen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4868" y="3967118"/>
            <a:ext cx="2217158" cy="2217158"/>
          </a:xfrm>
          <a:prstGeom prst="rect">
            <a:avLst/>
          </a:prstGeom>
        </p:spPr>
      </p:pic>
      <p:sp>
        <p:nvSpPr>
          <p:cNvPr id="52" name="Elipse 51"/>
          <p:cNvSpPr/>
          <p:nvPr/>
        </p:nvSpPr>
        <p:spPr>
          <a:xfrm>
            <a:off x="11291549" y="6139464"/>
            <a:ext cx="63326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16</a:t>
            </a:r>
          </a:p>
        </p:txBody>
      </p:sp>
      <p:sp>
        <p:nvSpPr>
          <p:cNvPr id="53" name="Elipse 52"/>
          <p:cNvSpPr/>
          <p:nvPr/>
        </p:nvSpPr>
        <p:spPr>
          <a:xfrm>
            <a:off x="180070" y="6210817"/>
            <a:ext cx="588549"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15</a:t>
            </a:r>
          </a:p>
        </p:txBody>
      </p:sp>
      <p:sp>
        <p:nvSpPr>
          <p:cNvPr id="50" name="Rectángulo 49">
            <a:extLst>
              <a:ext uri="{FF2B5EF4-FFF2-40B4-BE49-F238E27FC236}">
                <a16:creationId xmlns:a16="http://schemas.microsoft.com/office/drawing/2014/main" id="{678CD7C9-F5A5-471C-9AD0-B5D57B2C87FE}"/>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1" name="7 Imagen">
            <a:hlinkClick r:id="" action="ppaction://noaction"/>
            <a:extLst>
              <a:ext uri="{FF2B5EF4-FFF2-40B4-BE49-F238E27FC236}">
                <a16:creationId xmlns:a16="http://schemas.microsoft.com/office/drawing/2014/main" id="{E4CA2A74-9A29-F52D-DD5B-79FB0C13A78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73C9017A-5F22-4420-CF61-3E27D0AECBBE}"/>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DE75EE8D-C15E-3112-37E3-C1D749C0F04B}"/>
              </a:ext>
            </a:extLst>
          </p:cNvPr>
          <p:cNvSpPr/>
          <p:nvPr/>
        </p:nvSpPr>
        <p:spPr>
          <a:xfrm>
            <a:off x="9869794" y="14479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4927DD0D-88B2-BA79-855D-8D6436DF12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43131" y="31288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F6462265-CCC5-12C7-F85D-0A11B3744A3E}"/>
              </a:ext>
            </a:extLst>
          </p:cNvPr>
          <p:cNvSpPr txBox="1"/>
          <p:nvPr/>
        </p:nvSpPr>
        <p:spPr>
          <a:xfrm>
            <a:off x="10533053" y="26259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921116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3" name="CuadroTexto 2"/>
          <p:cNvSpPr txBox="1"/>
          <p:nvPr/>
        </p:nvSpPr>
        <p:spPr>
          <a:xfrm>
            <a:off x="943859" y="1552403"/>
            <a:ext cx="3893464" cy="954107"/>
          </a:xfrm>
          <a:prstGeom prst="rect">
            <a:avLst/>
          </a:prstGeom>
          <a:noFill/>
        </p:spPr>
        <p:txBody>
          <a:bodyPr wrap="square" rtlCol="0">
            <a:spAutoFit/>
          </a:bodyPr>
          <a:lstStyle/>
          <a:p>
            <a:r>
              <a:rPr lang="es-CO" sz="2800" dirty="0">
                <a:solidFill>
                  <a:srgbClr val="FF0000"/>
                </a:solidFill>
                <a:latin typeface="Juice ITC" panose="04040403040A02020202" pitchFamily="82" charset="0"/>
              </a:rPr>
              <a:t>Las ventajas de usar los elementos de protección personal son:</a:t>
            </a:r>
          </a:p>
        </p:txBody>
      </p:sp>
      <p:sp>
        <p:nvSpPr>
          <p:cNvPr id="7" name="CuadroTexto 6"/>
          <p:cNvSpPr txBox="1"/>
          <p:nvPr/>
        </p:nvSpPr>
        <p:spPr>
          <a:xfrm>
            <a:off x="602638" y="2592014"/>
            <a:ext cx="4596969" cy="1323439"/>
          </a:xfrm>
          <a:prstGeom prst="rect">
            <a:avLst/>
          </a:prstGeom>
          <a:noFill/>
        </p:spPr>
        <p:txBody>
          <a:bodyPr wrap="square" rtlCol="0">
            <a:spAutoFit/>
          </a:bodyPr>
          <a:lstStyle/>
          <a:p>
            <a:pPr marL="285750" indent="-285750">
              <a:buFont typeface="Wingdings" panose="05000000000000000000" pitchFamily="2" charset="2"/>
              <a:buChar char="v"/>
            </a:pPr>
            <a:r>
              <a:rPr lang="es-CO" sz="1600" dirty="0">
                <a:latin typeface="Maiandra GD" panose="020E0502030308020204" pitchFamily="34" charset="0"/>
              </a:rPr>
              <a:t>Mejora el resguardo de la integridad física de los trabajadores</a:t>
            </a:r>
          </a:p>
          <a:p>
            <a:pPr marL="285750" indent="-285750">
              <a:buFont typeface="Wingdings" panose="05000000000000000000" pitchFamily="2" charset="2"/>
              <a:buChar char="v"/>
            </a:pPr>
            <a:r>
              <a:rPr lang="es-CO" sz="1600" dirty="0">
                <a:latin typeface="Maiandra GD" panose="020E0502030308020204" pitchFamily="34" charset="0"/>
              </a:rPr>
              <a:t>  Disminuye la gravedad de las consecuencias de accidente </a:t>
            </a:r>
          </a:p>
          <a:p>
            <a:pPr marL="285750" indent="-285750">
              <a:buFont typeface="Wingdings" panose="05000000000000000000" pitchFamily="2" charset="2"/>
              <a:buChar char="v"/>
            </a:pPr>
            <a:r>
              <a:rPr lang="es-CO" sz="1600" dirty="0">
                <a:latin typeface="Maiandra GD" panose="020E0502030308020204" pitchFamily="34" charset="0"/>
              </a:rPr>
              <a:t>Son fáciles de utilizar</a:t>
            </a:r>
          </a:p>
        </p:txBody>
      </p:sp>
      <p:sp>
        <p:nvSpPr>
          <p:cNvPr id="50" name="CuadroTexto 49"/>
          <p:cNvSpPr txBox="1"/>
          <p:nvPr/>
        </p:nvSpPr>
        <p:spPr>
          <a:xfrm>
            <a:off x="6823116" y="1277245"/>
            <a:ext cx="3559156" cy="1077218"/>
          </a:xfrm>
          <a:prstGeom prst="rect">
            <a:avLst/>
          </a:prstGeom>
          <a:noFill/>
        </p:spPr>
        <p:txBody>
          <a:bodyPr wrap="square" rtlCol="0">
            <a:spAutoFit/>
          </a:bodyPr>
          <a:lstStyle/>
          <a:p>
            <a:r>
              <a:rPr lang="es-CO" sz="1600" b="1" dirty="0">
                <a:latin typeface="Maiandra GD" panose="020E0502030308020204" pitchFamily="34" charset="0"/>
              </a:rPr>
              <a:t>Cabeza: </a:t>
            </a:r>
            <a:r>
              <a:rPr lang="es-CO" sz="1600" dirty="0">
                <a:latin typeface="Maiandra GD" panose="020E0502030308020204" pitchFamily="34" charset="0"/>
              </a:rPr>
              <a:t>El casco protegerá la cabeza cuando se esté expuesto a golpes o riesgos eléctricos. Por su parte la cofia protegerá de bacterias y humedad</a:t>
            </a:r>
          </a:p>
        </p:txBody>
      </p:sp>
      <p:sp>
        <p:nvSpPr>
          <p:cNvPr id="46" name="CuadroTexto 45"/>
          <p:cNvSpPr txBox="1"/>
          <p:nvPr/>
        </p:nvSpPr>
        <p:spPr>
          <a:xfrm>
            <a:off x="8838953" y="4317399"/>
            <a:ext cx="3291677" cy="1323439"/>
          </a:xfrm>
          <a:prstGeom prst="rect">
            <a:avLst/>
          </a:prstGeom>
          <a:noFill/>
        </p:spPr>
        <p:txBody>
          <a:bodyPr wrap="square" rtlCol="0">
            <a:spAutoFit/>
          </a:bodyPr>
          <a:lstStyle/>
          <a:p>
            <a:r>
              <a:rPr lang="es-CO" sz="1600" b="1" dirty="0">
                <a:latin typeface="Maiandra GD" panose="020E0502030308020204" pitchFamily="34" charset="0"/>
              </a:rPr>
              <a:t>Cara: </a:t>
            </a:r>
            <a:r>
              <a:rPr lang="es-CO" sz="1600" dirty="0">
                <a:latin typeface="Maiandra GD" panose="020E0502030308020204" pitchFamily="34" charset="0"/>
              </a:rPr>
              <a:t>La careta protegerá la cara de partículas que puedan causar daño como salpicaduras de materiales, chispas, radiaciones, etc.</a:t>
            </a:r>
          </a:p>
        </p:txBody>
      </p:sp>
      <p:sp>
        <p:nvSpPr>
          <p:cNvPr id="2" name="CuadroTexto 1"/>
          <p:cNvSpPr txBox="1"/>
          <p:nvPr/>
        </p:nvSpPr>
        <p:spPr>
          <a:xfrm>
            <a:off x="3283549" y="5983552"/>
            <a:ext cx="2108677" cy="553998"/>
          </a:xfrm>
          <a:prstGeom prst="rect">
            <a:avLst/>
          </a:prstGeom>
          <a:noFill/>
        </p:spPr>
        <p:txBody>
          <a:bodyPr wrap="square" rtlCol="0">
            <a:spAutoFit/>
          </a:bodyPr>
          <a:lstStyle/>
          <a:p>
            <a:r>
              <a:rPr lang="es-CO" sz="600" dirty="0">
                <a:latin typeface="Maiandra GD" panose="020E0502030308020204" pitchFamily="34" charset="0"/>
              </a:rPr>
              <a:t>Fuente: </a:t>
            </a:r>
          </a:p>
          <a:p>
            <a:r>
              <a:rPr lang="es-CO" sz="600" dirty="0">
                <a:solidFill>
                  <a:srgbClr val="1BA0C9"/>
                </a:solidFill>
                <a:latin typeface="Maiandra GD" panose="020E0502030308020204" pitchFamily="34" charset="0"/>
              </a:rPr>
              <a:t>https://www.freepik.es/foto-gratis/trabajador-gafas-seguridad-sitio-construccion_11503872.htm#query=elementos%20de%20protecci%C3%B3n&amp;position=2&amp;from_view=search</a:t>
            </a:r>
          </a:p>
        </p:txBody>
      </p:sp>
      <p:pic>
        <p:nvPicPr>
          <p:cNvPr id="43" name="Imagen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921" y="4101971"/>
            <a:ext cx="2772628" cy="1848419"/>
          </a:xfrm>
          <a:prstGeom prst="rect">
            <a:avLst/>
          </a:prstGeom>
        </p:spPr>
      </p:pic>
      <p:sp>
        <p:nvSpPr>
          <p:cNvPr id="47" name="CuadroTexto 46"/>
          <p:cNvSpPr txBox="1"/>
          <p:nvPr/>
        </p:nvSpPr>
        <p:spPr>
          <a:xfrm>
            <a:off x="7159341" y="3339201"/>
            <a:ext cx="1751526"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https://www.freepik.es/fotos-premium/casco-seguridad-industria-construccion_22937978.htm#query=casco&amp;position=13&amp;from_view=search</a:t>
            </a:r>
          </a:p>
        </p:txBody>
      </p:sp>
      <p:pic>
        <p:nvPicPr>
          <p:cNvPr id="48" name="Imagen 47"/>
          <p:cNvPicPr>
            <a:picLocks noChangeAspect="1"/>
          </p:cNvPicPr>
          <p:nvPr/>
        </p:nvPicPr>
        <p:blipFill rotWithShape="1">
          <a:blip r:embed="rId3" cstate="print">
            <a:extLst>
              <a:ext uri="{28A0092B-C50C-407E-A947-70E740481C1C}">
                <a14:useLocalDpi xmlns:a14="http://schemas.microsoft.com/office/drawing/2010/main" val="0"/>
              </a:ext>
            </a:extLst>
          </a:blip>
          <a:srcRect l="23213" t="7546" r="9800" b="37157"/>
          <a:stretch/>
        </p:blipFill>
        <p:spPr>
          <a:xfrm>
            <a:off x="9094801" y="2502158"/>
            <a:ext cx="2513982" cy="1556275"/>
          </a:xfrm>
          <a:prstGeom prst="rect">
            <a:avLst/>
          </a:prstGeom>
        </p:spPr>
      </p:pic>
      <p:sp>
        <p:nvSpPr>
          <p:cNvPr id="49" name="CuadroTexto 48"/>
          <p:cNvSpPr txBox="1"/>
          <p:nvPr/>
        </p:nvSpPr>
        <p:spPr>
          <a:xfrm>
            <a:off x="8781567" y="5748788"/>
            <a:ext cx="2420986" cy="738664"/>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https://www.google.com/search?q=careta+parte+electrica&amp;rlz=1C1CHBF_esCO882CO948&amp;source=lnms&amp;tbm=isch&amp;sa=X&amp;ved=2ahUKEwjwppWS6833AhXrmnIEHfrbAHcQ_AUoAXoECAEQAw&amp;biw=1366&amp;bih=657&amp;dpr=1#imgrc=5FG-4R9X2rueXM</a:t>
            </a:r>
          </a:p>
        </p:txBody>
      </p:sp>
      <p:pic>
        <p:nvPicPr>
          <p:cNvPr id="52" name="Imagen 51"/>
          <p:cNvPicPr>
            <a:picLocks noChangeAspect="1"/>
          </p:cNvPicPr>
          <p:nvPr/>
        </p:nvPicPr>
        <p:blipFill>
          <a:blip r:embed="rId4"/>
          <a:stretch>
            <a:fillRect/>
          </a:stretch>
        </p:blipFill>
        <p:spPr>
          <a:xfrm>
            <a:off x="6758169" y="4450345"/>
            <a:ext cx="2037107" cy="2037107"/>
          </a:xfrm>
          <a:prstGeom prst="rect">
            <a:avLst/>
          </a:prstGeom>
        </p:spPr>
      </p:pic>
      <p:sp>
        <p:nvSpPr>
          <p:cNvPr id="55" name="Elipse 54"/>
          <p:cNvSpPr/>
          <p:nvPr/>
        </p:nvSpPr>
        <p:spPr>
          <a:xfrm>
            <a:off x="11250261" y="6163959"/>
            <a:ext cx="644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18</a:t>
            </a:r>
          </a:p>
        </p:txBody>
      </p:sp>
      <p:sp>
        <p:nvSpPr>
          <p:cNvPr id="56" name="Elipse 55"/>
          <p:cNvSpPr/>
          <p:nvPr/>
        </p:nvSpPr>
        <p:spPr>
          <a:xfrm>
            <a:off x="216256" y="6191134"/>
            <a:ext cx="66001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17</a:t>
            </a:r>
          </a:p>
        </p:txBody>
      </p:sp>
      <p:sp>
        <p:nvSpPr>
          <p:cNvPr id="53" name="Rectángulo 52">
            <a:extLst>
              <a:ext uri="{FF2B5EF4-FFF2-40B4-BE49-F238E27FC236}">
                <a16:creationId xmlns:a16="http://schemas.microsoft.com/office/drawing/2014/main" id="{21FA5AB3-B09E-6E4F-DC71-A52509D4CEED}"/>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4" name="7 Imagen">
            <a:hlinkClick r:id="" action="ppaction://noaction"/>
            <a:extLst>
              <a:ext uri="{FF2B5EF4-FFF2-40B4-BE49-F238E27FC236}">
                <a16:creationId xmlns:a16="http://schemas.microsoft.com/office/drawing/2014/main" id="{C2E6B7C9-7827-A3BE-305A-974290050FF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AD3233B2-220E-02EF-0ED2-AF9C7707ACAA}"/>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8" name="Rectángulo 57">
            <a:extLst>
              <a:ext uri="{FF2B5EF4-FFF2-40B4-BE49-F238E27FC236}">
                <a16:creationId xmlns:a16="http://schemas.microsoft.com/office/drawing/2014/main" id="{97A9560F-DDE0-407F-EEEA-D930A0BE5740}"/>
              </a:ext>
            </a:extLst>
          </p:cNvPr>
          <p:cNvSpPr/>
          <p:nvPr/>
        </p:nvSpPr>
        <p:spPr>
          <a:xfrm>
            <a:off x="9869794" y="14184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9" name="7 Imagen">
            <a:hlinkClick r:id="" action="ppaction://noaction"/>
            <a:extLst>
              <a:ext uri="{FF2B5EF4-FFF2-40B4-BE49-F238E27FC236}">
                <a16:creationId xmlns:a16="http://schemas.microsoft.com/office/drawing/2014/main" id="{89C8F9D2-A9E3-9A66-738E-108EA8D6F9B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43131" y="30993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0" name="CuadroTexto 59">
            <a:extLst>
              <a:ext uri="{FF2B5EF4-FFF2-40B4-BE49-F238E27FC236}">
                <a16:creationId xmlns:a16="http://schemas.microsoft.com/office/drawing/2014/main" id="{E91ADABC-1EFD-0636-5D66-732288E4C67C}"/>
              </a:ext>
            </a:extLst>
          </p:cNvPr>
          <p:cNvSpPr txBox="1"/>
          <p:nvPr/>
        </p:nvSpPr>
        <p:spPr>
          <a:xfrm>
            <a:off x="10533053" y="25964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023976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3" name="CuadroTexto 42"/>
          <p:cNvSpPr txBox="1"/>
          <p:nvPr/>
        </p:nvSpPr>
        <p:spPr>
          <a:xfrm>
            <a:off x="391543" y="1217552"/>
            <a:ext cx="3559156" cy="2062103"/>
          </a:xfrm>
          <a:prstGeom prst="rect">
            <a:avLst/>
          </a:prstGeom>
          <a:noFill/>
        </p:spPr>
        <p:txBody>
          <a:bodyPr wrap="square" rtlCol="0">
            <a:spAutoFit/>
          </a:bodyPr>
          <a:lstStyle/>
          <a:p>
            <a:r>
              <a:rPr lang="es-CO" sz="1600" b="1" dirty="0">
                <a:latin typeface="Maiandra GD" panose="020E0502030308020204" pitchFamily="34" charset="0"/>
              </a:rPr>
              <a:t>Aparato Respiratorio: </a:t>
            </a:r>
            <a:r>
              <a:rPr lang="es-CO" sz="1600" dirty="0">
                <a:latin typeface="Maiandra GD" panose="020E0502030308020204" pitchFamily="34" charset="0"/>
              </a:rPr>
              <a:t>La mascarilla protegerá los pulmones cuando este en ambientes donde se encuentren partículas suspendidas en el aire (polvo, algodón, viruta, etc.), mientras que el respirador purificante los protegerá de gases, vapores, humos y neblinas.</a:t>
            </a:r>
          </a:p>
        </p:txBody>
      </p:sp>
      <p:sp>
        <p:nvSpPr>
          <p:cNvPr id="46" name="CuadroTexto 45"/>
          <p:cNvSpPr txBox="1"/>
          <p:nvPr/>
        </p:nvSpPr>
        <p:spPr>
          <a:xfrm>
            <a:off x="728668" y="3902722"/>
            <a:ext cx="4582992" cy="1077218"/>
          </a:xfrm>
          <a:prstGeom prst="rect">
            <a:avLst/>
          </a:prstGeom>
          <a:noFill/>
        </p:spPr>
        <p:txBody>
          <a:bodyPr wrap="square" rtlCol="0">
            <a:spAutoFit/>
          </a:bodyPr>
          <a:lstStyle/>
          <a:p>
            <a:r>
              <a:rPr lang="es-CO" sz="1600" b="1" dirty="0">
                <a:latin typeface="Maiandra GD" panose="020E0502030308020204" pitchFamily="34" charset="0"/>
              </a:rPr>
              <a:t>Ojos</a:t>
            </a:r>
            <a:r>
              <a:rPr lang="es-CO" sz="1600" dirty="0">
                <a:latin typeface="Maiandra GD" panose="020E0502030308020204" pitchFamily="34" charset="0"/>
              </a:rPr>
              <a:t>: Las gafas de seguridad protegerán los ojos de partículas, las monogafas protegerán los ojos de salpicaduras de cualquier sustancia química o peligrosa que se maneje durante el proceso.</a:t>
            </a:r>
          </a:p>
        </p:txBody>
      </p:sp>
      <p:sp>
        <p:nvSpPr>
          <p:cNvPr id="2" name="CuadroTexto 1"/>
          <p:cNvSpPr txBox="1"/>
          <p:nvPr/>
        </p:nvSpPr>
        <p:spPr>
          <a:xfrm>
            <a:off x="6963533" y="1374813"/>
            <a:ext cx="3129566" cy="1323439"/>
          </a:xfrm>
          <a:prstGeom prst="rect">
            <a:avLst/>
          </a:prstGeom>
          <a:noFill/>
        </p:spPr>
        <p:txBody>
          <a:bodyPr wrap="square" rtlCol="0">
            <a:spAutoFit/>
          </a:bodyPr>
          <a:lstStyle/>
          <a:p>
            <a:r>
              <a:rPr lang="es-CO" sz="1600" b="1" dirty="0">
                <a:latin typeface="Maiandra GD" panose="020E0502030308020204" pitchFamily="34" charset="0"/>
              </a:rPr>
              <a:t>Oídos: </a:t>
            </a:r>
            <a:r>
              <a:rPr lang="es-CO" sz="1600" dirty="0">
                <a:latin typeface="Maiandra GD" panose="020E0502030308020204" pitchFamily="34" charset="0"/>
              </a:rPr>
              <a:t>Los tapaoídos y orejeras protegerá al oído de ruidos prolongados y/o fuertes, estos cuidarán la salud auditiva de los trabajadores</a:t>
            </a:r>
          </a:p>
        </p:txBody>
      </p:sp>
      <p:sp>
        <p:nvSpPr>
          <p:cNvPr id="47" name="CuadroTexto 46"/>
          <p:cNvSpPr txBox="1"/>
          <p:nvPr/>
        </p:nvSpPr>
        <p:spPr>
          <a:xfrm>
            <a:off x="8554073" y="4412504"/>
            <a:ext cx="3078051" cy="1354217"/>
          </a:xfrm>
          <a:prstGeom prst="rect">
            <a:avLst/>
          </a:prstGeom>
          <a:noFill/>
        </p:spPr>
        <p:txBody>
          <a:bodyPr wrap="square" rtlCol="0">
            <a:spAutoFit/>
          </a:bodyPr>
          <a:lstStyle/>
          <a:p>
            <a:r>
              <a:rPr lang="es-CO" sz="1600" b="1" dirty="0">
                <a:latin typeface="Maiandra GD" panose="020E0502030308020204" pitchFamily="34" charset="0"/>
              </a:rPr>
              <a:t>Manos:</a:t>
            </a:r>
            <a:r>
              <a:rPr lang="es-CO" sz="1600" dirty="0">
                <a:latin typeface="Maiandra GD" panose="020E0502030308020204" pitchFamily="34" charset="0"/>
              </a:rPr>
              <a:t> Todos los guantes están dirigidos a proteger las manos de superficies, objetos y sustancias que deterioren su salud y/o funcionamiento</a:t>
            </a:r>
            <a:r>
              <a:rPr lang="es-CO" dirty="0">
                <a:latin typeface="Maiandra GD" panose="020E0502030308020204" pitchFamily="34" charset="0"/>
              </a:rPr>
              <a:t>.</a:t>
            </a:r>
          </a:p>
        </p:txBody>
      </p:sp>
      <p:sp>
        <p:nvSpPr>
          <p:cNvPr id="3" name="CuadroTexto 2"/>
          <p:cNvSpPr txBox="1"/>
          <p:nvPr/>
        </p:nvSpPr>
        <p:spPr>
          <a:xfrm>
            <a:off x="3271762" y="2973281"/>
            <a:ext cx="2331076"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https://www.freepik.es/vector-gratis/respirador-mascara-gas_10684402.htm#query=careta&amp;position=11&amp;from_view=search</a:t>
            </a:r>
          </a:p>
        </p:txBody>
      </p:sp>
      <p:pic>
        <p:nvPicPr>
          <p:cNvPr id="7" name="Imagen 6"/>
          <p:cNvPicPr>
            <a:picLocks noChangeAspect="1"/>
          </p:cNvPicPr>
          <p:nvPr/>
        </p:nvPicPr>
        <p:blipFill rotWithShape="1">
          <a:blip r:embed="rId2" cstate="print">
            <a:extLst>
              <a:ext uri="{28A0092B-C50C-407E-A947-70E740481C1C}">
                <a14:useLocalDpi xmlns:a14="http://schemas.microsoft.com/office/drawing/2010/main" val="0"/>
              </a:ext>
            </a:extLst>
          </a:blip>
          <a:srcRect l="8436" t="7136" r="49122" b="52488"/>
          <a:stretch/>
        </p:blipFill>
        <p:spPr>
          <a:xfrm>
            <a:off x="3850348" y="1464991"/>
            <a:ext cx="1626619" cy="1547447"/>
          </a:xfrm>
          <a:prstGeom prst="rect">
            <a:avLst/>
          </a:prstGeom>
        </p:spPr>
      </p:pic>
      <p:sp>
        <p:nvSpPr>
          <p:cNvPr id="48" name="CuadroTexto 47"/>
          <p:cNvSpPr txBox="1"/>
          <p:nvPr/>
        </p:nvSpPr>
        <p:spPr>
          <a:xfrm>
            <a:off x="3181918" y="5525177"/>
            <a:ext cx="2547182" cy="1107996"/>
          </a:xfrm>
          <a:prstGeom prst="rect">
            <a:avLst/>
          </a:prstGeom>
          <a:noFill/>
        </p:spPr>
        <p:txBody>
          <a:bodyPr wrap="square" rtlCol="0">
            <a:spAutoFit/>
          </a:bodyPr>
          <a:lstStyle/>
          <a:p>
            <a:r>
              <a:rPr lang="es-CO" sz="600" dirty="0">
                <a:latin typeface="Maiandra GD" panose="020E0502030308020204" pitchFamily="34" charset="0"/>
              </a:rPr>
              <a:t>Fuente: </a:t>
            </a:r>
            <a:r>
              <a:rPr lang="es-CO" sz="600" dirty="0">
                <a:solidFill>
                  <a:srgbClr val="1BA0C9"/>
                </a:solidFill>
                <a:latin typeface="Maiandra GD" panose="020E0502030308020204" pitchFamily="34" charset="0"/>
              </a:rPr>
              <a:t>https://www.google.com/search?q=gafas+protectoras&amp;tbm=isch&amp;ved=2ahUKEwiN44CT6833AhULwikDHeGBC3sQ2-cCegQIABAA&amp;oq=gafas+pro&amp;gs_lcp=CgNpbWcQARgAMgUIABCABDIFCAAQgAQyBQgAEIAEMgUIABCABDIFCAAQgAQyBQgAEIAEMgUIABCABDIFCAAQgAQyBQgAEIAEMgUIABCABDoICAAQsQMQgwE6CAgAEIAEELEDOgsIABCABBCxAxCDAToECAAQQzoHCAAQsQMQQ1DkBljWHGDqI2gDcAB4AYABtQWIAfUakgELMC44LjMuMS4xLjGYAQCgAQGqAQtnd3Mtd2l6LWltZ7ABAMABAQ&amp;sclient=img&amp;ei=D6J2Ys2fO4uEp8kP4YOu2Ac&amp;bih=657&amp;biw=1366&amp;rlz=1C1CHBF_esCO882CO948#imgrc=gq29f_6ywu0CjM </a:t>
            </a:r>
          </a:p>
        </p:txBody>
      </p:sp>
      <p:pic>
        <p:nvPicPr>
          <p:cNvPr id="2050" name="Picture 2" descr="GAFAS DE SEGURIDAD LENTE CLAR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101" b="27091"/>
          <a:stretch/>
        </p:blipFill>
        <p:spPr bwMode="auto">
          <a:xfrm>
            <a:off x="785559" y="5060770"/>
            <a:ext cx="2173661" cy="142453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mazon.com: Cyber Acoustic - Orejeras de seguridad profesional para  protección auditiva y reducción de ruido para soporte de tráfico aéreo,  trabajo de construcción, caza y disparo (ACS-310) : Herramientas y Mejoras  de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13223" y="1731929"/>
            <a:ext cx="1595560" cy="1985126"/>
          </a:xfrm>
          <a:prstGeom prst="rect">
            <a:avLst/>
          </a:prstGeom>
          <a:noFill/>
          <a:extLst>
            <a:ext uri="{909E8E84-426E-40DD-AFC4-6F175D3DCCD1}">
              <a14:hiddenFill xmlns:a14="http://schemas.microsoft.com/office/drawing/2010/main">
                <a:solidFill>
                  <a:srgbClr val="FFFFFF"/>
                </a:solidFill>
              </a14:hiddenFill>
            </a:ext>
          </a:extLst>
        </p:spPr>
      </p:pic>
      <p:sp>
        <p:nvSpPr>
          <p:cNvPr id="49" name="CuadroTexto 48"/>
          <p:cNvSpPr txBox="1"/>
          <p:nvPr/>
        </p:nvSpPr>
        <p:spPr>
          <a:xfrm>
            <a:off x="7015398" y="2733171"/>
            <a:ext cx="3011227" cy="923330"/>
          </a:xfrm>
          <a:prstGeom prst="rect">
            <a:avLst/>
          </a:prstGeom>
          <a:noFill/>
        </p:spPr>
        <p:txBody>
          <a:bodyPr wrap="square" rtlCol="0">
            <a:spAutoFit/>
          </a:bodyPr>
          <a:lstStyle/>
          <a:p>
            <a:r>
              <a:rPr lang="es-CO" sz="600" dirty="0">
                <a:latin typeface="Maiandra GD" panose="020E0502030308020204" pitchFamily="34" charset="0"/>
              </a:rPr>
              <a:t>Fuente: </a:t>
            </a:r>
            <a:r>
              <a:rPr lang="es-CO" sz="600" dirty="0">
                <a:solidFill>
                  <a:srgbClr val="1BA0C9"/>
                </a:solidFill>
                <a:latin typeface="Maiandra GD" panose="020E0502030308020204" pitchFamily="34" charset="0"/>
              </a:rPr>
              <a:t>https://www.google.com/search?q=orejeras+de+seguridad&amp;tbm=isch&amp;ved=2ahUKEwjW0N2n7M33AhUJDd8KHZeCA4wQ2-cCegQIABAA&amp;oq=oreje&amp;gs_lcp=CgNpbWcQARgBMgQIABBDMgQIABBDMgQIABBDMgUIABCABDIFCAAQgAQyBQgAEIAEMgUIABCABDIFCAAQgAQyBQgAEIAEMgUIABCABDoICAAQsQMQgwE6CAgAEIAEELEDOgcIABCxAxBDUJMHWNcKYKMWaABwAHgAgAH2AYgBqQmSAQUwLjMuM5gBAKABAaoBC2d3cy13aXotaW1nwAEB&amp;sclient=img&amp;ei=R6N2YpaRNYma_AaXhY7gCA&amp;bih=657&amp;biw=1366&amp;rlz=1C1CHBF_esCO882CO948#imgrc=tHstcCJIDl-0HM</a:t>
            </a:r>
          </a:p>
        </p:txBody>
      </p:sp>
      <p:sp>
        <p:nvSpPr>
          <p:cNvPr id="50" name="CuadroTexto 49"/>
          <p:cNvSpPr txBox="1"/>
          <p:nvPr/>
        </p:nvSpPr>
        <p:spPr>
          <a:xfrm>
            <a:off x="8968684" y="5884977"/>
            <a:ext cx="2094268"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https://www.freepik.es/vector-gratis/iconos-color-plano-soldadura_4426115.htm#query=guantes%20electricos&amp;position=2&amp;from_view=search</a:t>
            </a:r>
          </a:p>
        </p:txBody>
      </p:sp>
      <p:pic>
        <p:nvPicPr>
          <p:cNvPr id="51" name="Imagen 50"/>
          <p:cNvPicPr>
            <a:picLocks noChangeAspect="1"/>
          </p:cNvPicPr>
          <p:nvPr/>
        </p:nvPicPr>
        <p:blipFill rotWithShape="1">
          <a:blip r:embed="rId5" cstate="print">
            <a:extLst>
              <a:ext uri="{28A0092B-C50C-407E-A947-70E740481C1C}">
                <a14:useLocalDpi xmlns:a14="http://schemas.microsoft.com/office/drawing/2010/main" val="0"/>
              </a:ext>
            </a:extLst>
          </a:blip>
          <a:srcRect l="26939" r="51427" b="76873"/>
          <a:stretch/>
        </p:blipFill>
        <p:spPr>
          <a:xfrm>
            <a:off x="6927771" y="4404193"/>
            <a:ext cx="1644817" cy="1758326"/>
          </a:xfrm>
          <a:prstGeom prst="rect">
            <a:avLst/>
          </a:prstGeom>
        </p:spPr>
      </p:pic>
      <p:sp>
        <p:nvSpPr>
          <p:cNvPr id="56" name="Elipse 55"/>
          <p:cNvSpPr/>
          <p:nvPr/>
        </p:nvSpPr>
        <p:spPr>
          <a:xfrm>
            <a:off x="11269014" y="6192475"/>
            <a:ext cx="62575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20</a:t>
            </a:r>
          </a:p>
        </p:txBody>
      </p:sp>
      <p:sp>
        <p:nvSpPr>
          <p:cNvPr id="57" name="Elipse 56"/>
          <p:cNvSpPr/>
          <p:nvPr/>
        </p:nvSpPr>
        <p:spPr>
          <a:xfrm>
            <a:off x="192018" y="6244451"/>
            <a:ext cx="593541"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19</a:t>
            </a:r>
          </a:p>
        </p:txBody>
      </p:sp>
      <p:sp>
        <p:nvSpPr>
          <p:cNvPr id="54" name="Rectángulo 53">
            <a:extLst>
              <a:ext uri="{FF2B5EF4-FFF2-40B4-BE49-F238E27FC236}">
                <a16:creationId xmlns:a16="http://schemas.microsoft.com/office/drawing/2014/main" id="{FA4B2CDE-EB5A-9107-AE2A-5D92C9737837}"/>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5" name="7 Imagen">
            <a:hlinkClick r:id="" action="ppaction://noaction"/>
            <a:extLst>
              <a:ext uri="{FF2B5EF4-FFF2-40B4-BE49-F238E27FC236}">
                <a16:creationId xmlns:a16="http://schemas.microsoft.com/office/drawing/2014/main" id="{E19E9E56-AEA4-971D-53A9-B1DC26508FA4}"/>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8" name="CuadroTexto 57">
            <a:extLst>
              <a:ext uri="{FF2B5EF4-FFF2-40B4-BE49-F238E27FC236}">
                <a16:creationId xmlns:a16="http://schemas.microsoft.com/office/drawing/2014/main" id="{FFF16A15-A16B-2BFF-818E-EF7E71DE07FE}"/>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9" name="Rectángulo 58">
            <a:extLst>
              <a:ext uri="{FF2B5EF4-FFF2-40B4-BE49-F238E27FC236}">
                <a16:creationId xmlns:a16="http://schemas.microsoft.com/office/drawing/2014/main" id="{38D56E07-09F7-2D9F-642C-1FD8E539B85E}"/>
              </a:ext>
            </a:extLst>
          </p:cNvPr>
          <p:cNvSpPr/>
          <p:nvPr/>
        </p:nvSpPr>
        <p:spPr>
          <a:xfrm>
            <a:off x="9881292"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0" name="7 Imagen">
            <a:hlinkClick r:id="" action="ppaction://noaction"/>
            <a:extLst>
              <a:ext uri="{FF2B5EF4-FFF2-40B4-BE49-F238E27FC236}">
                <a16:creationId xmlns:a16="http://schemas.microsoft.com/office/drawing/2014/main" id="{1BEE96A2-35FF-3750-1729-3A72DA71785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54629"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AE1E15D1-93ED-5CF6-26C7-6BE19309B584}"/>
              </a:ext>
            </a:extLst>
          </p:cNvPr>
          <p:cNvSpPr txBox="1"/>
          <p:nvPr/>
        </p:nvSpPr>
        <p:spPr>
          <a:xfrm>
            <a:off x="10544551"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30128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2" name="CuadroTexto 1"/>
          <p:cNvSpPr txBox="1"/>
          <p:nvPr/>
        </p:nvSpPr>
        <p:spPr>
          <a:xfrm>
            <a:off x="580271" y="1317691"/>
            <a:ext cx="3374264" cy="1569660"/>
          </a:xfrm>
          <a:prstGeom prst="rect">
            <a:avLst/>
          </a:prstGeom>
          <a:noFill/>
        </p:spPr>
        <p:txBody>
          <a:bodyPr wrap="square" rtlCol="0">
            <a:spAutoFit/>
          </a:bodyPr>
          <a:lstStyle/>
          <a:p>
            <a:r>
              <a:rPr lang="es-CO" sz="1600" b="1" dirty="0">
                <a:latin typeface="Maiandra GD" panose="020E0502030308020204" pitchFamily="34" charset="0"/>
              </a:rPr>
              <a:t>Pies</a:t>
            </a:r>
            <a:r>
              <a:rPr lang="es-CO" sz="1600" dirty="0">
                <a:latin typeface="Maiandra GD" panose="020E0502030308020204" pitchFamily="34" charset="0"/>
              </a:rPr>
              <a:t>: Las diferentes botas son diseñadas para proteger los pies de la caída de objetos pesados, sustancias químicas, exceso de humedad, conexiones eléctricas, etc.</a:t>
            </a:r>
          </a:p>
        </p:txBody>
      </p:sp>
      <p:sp>
        <p:nvSpPr>
          <p:cNvPr id="3" name="CuadroTexto 2"/>
          <p:cNvSpPr txBox="1"/>
          <p:nvPr/>
        </p:nvSpPr>
        <p:spPr>
          <a:xfrm>
            <a:off x="2495376" y="3989674"/>
            <a:ext cx="2935662" cy="1323439"/>
          </a:xfrm>
          <a:prstGeom prst="rect">
            <a:avLst/>
          </a:prstGeom>
          <a:noFill/>
        </p:spPr>
        <p:txBody>
          <a:bodyPr wrap="square" rtlCol="0">
            <a:spAutoFit/>
          </a:bodyPr>
          <a:lstStyle/>
          <a:p>
            <a:r>
              <a:rPr lang="es-CO" sz="1600" b="1" dirty="0">
                <a:latin typeface="Maiandra GD" panose="020E0502030308020204" pitchFamily="34" charset="0"/>
              </a:rPr>
              <a:t>Torso</a:t>
            </a:r>
            <a:r>
              <a:rPr lang="es-CO" sz="1600" dirty="0">
                <a:latin typeface="Maiandra GD" panose="020E0502030308020204" pitchFamily="34" charset="0"/>
              </a:rPr>
              <a:t>: El objetivo del overol y pechero es proteger al trabajador de salpicaduras de sustancias o residuos de material.</a:t>
            </a:r>
          </a:p>
        </p:txBody>
      </p:sp>
      <p:sp>
        <p:nvSpPr>
          <p:cNvPr id="46" name="CuadroTexto 45"/>
          <p:cNvSpPr txBox="1"/>
          <p:nvPr/>
        </p:nvSpPr>
        <p:spPr>
          <a:xfrm>
            <a:off x="6977116" y="910496"/>
            <a:ext cx="2448960" cy="584775"/>
          </a:xfrm>
          <a:prstGeom prst="rect">
            <a:avLst/>
          </a:prstGeom>
          <a:noFill/>
        </p:spPr>
        <p:txBody>
          <a:bodyPr wrap="square" rtlCol="0">
            <a:spAutoFit/>
          </a:bodyPr>
          <a:lstStyle/>
          <a:p>
            <a:r>
              <a:rPr lang="es-CO" sz="3200" dirty="0">
                <a:solidFill>
                  <a:srgbClr val="FF0000"/>
                </a:solidFill>
                <a:latin typeface="Juice ITC" panose="04040403040A02020202" pitchFamily="82" charset="0"/>
              </a:rPr>
              <a:t>Recomendaciones</a:t>
            </a:r>
          </a:p>
        </p:txBody>
      </p:sp>
      <p:sp>
        <p:nvSpPr>
          <p:cNvPr id="47" name="CuadroTexto 46"/>
          <p:cNvSpPr txBox="1"/>
          <p:nvPr/>
        </p:nvSpPr>
        <p:spPr>
          <a:xfrm>
            <a:off x="6516440" y="1673649"/>
            <a:ext cx="3182687" cy="1323439"/>
          </a:xfrm>
          <a:prstGeom prst="rect">
            <a:avLst/>
          </a:prstGeom>
          <a:noFill/>
        </p:spPr>
        <p:txBody>
          <a:bodyPr wrap="square" rtlCol="0">
            <a:spAutoFit/>
          </a:bodyPr>
          <a:lstStyle/>
          <a:p>
            <a:pPr marL="285750" indent="-285750">
              <a:buFont typeface="Wingdings" panose="05000000000000000000" pitchFamily="2" charset="2"/>
              <a:buChar char="v"/>
            </a:pPr>
            <a:r>
              <a:rPr lang="es-CO" sz="1600" b="1" dirty="0">
                <a:latin typeface="Maiandra GD" panose="020E0502030308020204" pitchFamily="34" charset="0"/>
              </a:rPr>
              <a:t>Realización de pausas activas</a:t>
            </a:r>
            <a:r>
              <a:rPr lang="es-CO" sz="1600" dirty="0">
                <a:latin typeface="Maiandra GD" panose="020E0502030308020204" pitchFamily="34" charset="0"/>
              </a:rPr>
              <a:t>: Son importantes porque permiten al cuerpo recuperar energía a través de breves ejercicios. </a:t>
            </a:r>
          </a:p>
        </p:txBody>
      </p:sp>
      <p:sp>
        <p:nvSpPr>
          <p:cNvPr id="48" name="CuadroTexto 47"/>
          <p:cNvSpPr txBox="1"/>
          <p:nvPr/>
        </p:nvSpPr>
        <p:spPr>
          <a:xfrm>
            <a:off x="8667381" y="3750784"/>
            <a:ext cx="3102286" cy="2800767"/>
          </a:xfrm>
          <a:prstGeom prst="rect">
            <a:avLst/>
          </a:prstGeom>
          <a:noFill/>
        </p:spPr>
        <p:txBody>
          <a:bodyPr wrap="square" rtlCol="0">
            <a:spAutoFit/>
          </a:bodyPr>
          <a:lstStyle/>
          <a:p>
            <a:pPr marL="285750" indent="-285750">
              <a:buFont typeface="Wingdings" panose="05000000000000000000" pitchFamily="2" charset="2"/>
              <a:buChar char="v"/>
            </a:pPr>
            <a:r>
              <a:rPr lang="es-CO" sz="1600" b="1" dirty="0">
                <a:latin typeface="Maiandra GD" panose="020E0502030308020204" pitchFamily="34" charset="0"/>
              </a:rPr>
              <a:t>Posición del monitor</a:t>
            </a:r>
            <a:r>
              <a:rPr lang="es-CO" sz="1600" dirty="0">
                <a:latin typeface="Maiandra GD" panose="020E0502030308020204" pitchFamily="34" charset="0"/>
              </a:rPr>
              <a:t>: La altura depende de la estatura de la persona, sin embargo, el borde superior debe estar al nivel de los ojos del usuario. La distancia entre la pantalla y los ojos no debe ser inferior a 55cm. La espalda debe estar recta y el teclado y ratón no deben forzar la postura.</a:t>
            </a:r>
          </a:p>
        </p:txBody>
      </p:sp>
      <p:sp>
        <p:nvSpPr>
          <p:cNvPr id="7" name="CuadroTexto 6"/>
          <p:cNvSpPr txBox="1"/>
          <p:nvPr/>
        </p:nvSpPr>
        <p:spPr>
          <a:xfrm>
            <a:off x="3332506" y="3102750"/>
            <a:ext cx="2215166" cy="523220"/>
          </a:xfrm>
          <a:prstGeom prst="rect">
            <a:avLst/>
          </a:prstGeom>
          <a:noFill/>
        </p:spPr>
        <p:txBody>
          <a:bodyPr wrap="square" rtlCol="0">
            <a:spAutoFit/>
          </a:bodyPr>
          <a:lstStyle/>
          <a:p>
            <a:r>
              <a:rPr lang="es-CO" sz="700" dirty="0">
                <a:solidFill>
                  <a:srgbClr val="1BA0C9"/>
                </a:solidFill>
                <a:latin typeface="Maiandra GD" panose="020E0502030308020204" pitchFamily="34" charset="0"/>
              </a:rPr>
              <a:t>Fuente</a:t>
            </a:r>
            <a:r>
              <a:rPr lang="es-CO" sz="700" dirty="0">
                <a:latin typeface="Maiandra GD" panose="020E0502030308020204" pitchFamily="34" charset="0"/>
              </a:rPr>
              <a:t>: https://www.freepik.es/vector-gratis/coleccion-ilustraciones-uniformes-soldador_22656103.htm#query=botas%20electricas&amp;position=1&amp;from_view=search</a:t>
            </a:r>
          </a:p>
        </p:txBody>
      </p:sp>
      <p:sp>
        <p:nvSpPr>
          <p:cNvPr id="43" name="CuadroTexto 42"/>
          <p:cNvSpPr txBox="1"/>
          <p:nvPr/>
        </p:nvSpPr>
        <p:spPr>
          <a:xfrm>
            <a:off x="923722" y="5954898"/>
            <a:ext cx="2141332"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https://www.freepik.es/vector-gratis/coleccion-ilustraciones-uniformes-soldador_22656103.htm#query=botas%20electricas&amp;position=1&amp;from_view=search</a:t>
            </a:r>
          </a:p>
        </p:txBody>
      </p:sp>
      <p:pic>
        <p:nvPicPr>
          <p:cNvPr id="49" name="Imagen 48"/>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5897" b="24525" l="40153" r="58031">
                        <a14:foregroundMark x1="51660" y1="10500" x2="52020" y2="17460"/>
                      </a14:backgroundRemoval>
                    </a14:imgEffect>
                  </a14:imgLayer>
                </a14:imgProps>
              </a:ext>
              <a:ext uri="{28A0092B-C50C-407E-A947-70E740481C1C}">
                <a14:useLocalDpi xmlns:a14="http://schemas.microsoft.com/office/drawing/2010/main" val="0"/>
              </a:ext>
            </a:extLst>
          </a:blip>
          <a:srcRect l="37918" t="3568" r="39734" b="73146"/>
          <a:stretch/>
        </p:blipFill>
        <p:spPr>
          <a:xfrm>
            <a:off x="3745713" y="1246684"/>
            <a:ext cx="1820092" cy="1896565"/>
          </a:xfrm>
          <a:prstGeom prst="rect">
            <a:avLst/>
          </a:prstGeom>
        </p:spPr>
      </p:pic>
      <p:pic>
        <p:nvPicPr>
          <p:cNvPr id="50" name="Imagen 49"/>
          <p:cNvPicPr>
            <a:picLocks noChangeAspect="1"/>
          </p:cNvPicPr>
          <p:nvPr/>
        </p:nvPicPr>
        <p:blipFill rotWithShape="1">
          <a:blip r:embed="rId4" cstate="print">
            <a:extLst>
              <a:ext uri="{28A0092B-C50C-407E-A947-70E740481C1C}">
                <a14:useLocalDpi xmlns:a14="http://schemas.microsoft.com/office/drawing/2010/main" val="0"/>
              </a:ext>
            </a:extLst>
          </a:blip>
          <a:srcRect l="73411" t="36621" r="9687" b="37090"/>
          <a:stretch/>
        </p:blipFill>
        <p:spPr>
          <a:xfrm>
            <a:off x="662859" y="3556519"/>
            <a:ext cx="1550568" cy="2411995"/>
          </a:xfrm>
          <a:prstGeom prst="rect">
            <a:avLst/>
          </a:prstGeom>
        </p:spPr>
      </p:pic>
      <p:sp>
        <p:nvSpPr>
          <p:cNvPr id="51" name="CuadroTexto 50"/>
          <p:cNvSpPr txBox="1"/>
          <p:nvPr/>
        </p:nvSpPr>
        <p:spPr>
          <a:xfrm>
            <a:off x="6915689" y="5451892"/>
            <a:ext cx="1973420" cy="954107"/>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instruccion-pose-correcta-ilustracion-plana-trabajo-oficina-trabajador-dibujos-animados-sentado-escritorio-postura-correcta-espalda-sana-mirando-computadora_12291134.htm#query=postura%20en%20el%20computador&amp;position=11&amp;from_view=search</a:t>
            </a:r>
          </a:p>
        </p:txBody>
      </p:sp>
      <p:pic>
        <p:nvPicPr>
          <p:cNvPr id="53" name="Imagen 52"/>
          <p:cNvPicPr>
            <a:picLocks noChangeAspect="1"/>
          </p:cNvPicPr>
          <p:nvPr/>
        </p:nvPicPr>
        <p:blipFill rotWithShape="1">
          <a:blip r:embed="rId5" cstate="print">
            <a:extLst>
              <a:ext uri="{28A0092B-C50C-407E-A947-70E740481C1C}">
                <a14:useLocalDpi xmlns:a14="http://schemas.microsoft.com/office/drawing/2010/main" val="0"/>
              </a:ext>
            </a:extLst>
          </a:blip>
          <a:srcRect l="6877" r="8004"/>
          <a:stretch/>
        </p:blipFill>
        <p:spPr>
          <a:xfrm>
            <a:off x="6692900" y="3699646"/>
            <a:ext cx="2044700" cy="1601427"/>
          </a:xfrm>
          <a:prstGeom prst="rect">
            <a:avLst/>
          </a:prstGeom>
        </p:spPr>
      </p:pic>
      <p:sp>
        <p:nvSpPr>
          <p:cNvPr id="56" name="CuadroTexto 55"/>
          <p:cNvSpPr txBox="1"/>
          <p:nvPr/>
        </p:nvSpPr>
        <p:spPr>
          <a:xfrm>
            <a:off x="9131481" y="3086757"/>
            <a:ext cx="2463619"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https://www.freepik.es/vector-gratis/pausa-activa-ejercicios-estiramiento-estilo-plano_5688494.htm#&amp;position=1&amp;from_view=detail#&amp;position=1&amp;from_view=detail</a:t>
            </a:r>
          </a:p>
        </p:txBody>
      </p:sp>
      <p:pic>
        <p:nvPicPr>
          <p:cNvPr id="57" name="Imagen 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6906" y="1298229"/>
            <a:ext cx="1794501" cy="1794501"/>
          </a:xfrm>
          <a:prstGeom prst="rect">
            <a:avLst/>
          </a:prstGeom>
        </p:spPr>
      </p:pic>
      <p:sp>
        <p:nvSpPr>
          <p:cNvPr id="58" name="Elipse 57"/>
          <p:cNvSpPr/>
          <p:nvPr/>
        </p:nvSpPr>
        <p:spPr>
          <a:xfrm>
            <a:off x="11180644" y="6171246"/>
            <a:ext cx="730489"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22</a:t>
            </a:r>
          </a:p>
        </p:txBody>
      </p:sp>
      <p:sp>
        <p:nvSpPr>
          <p:cNvPr id="59" name="Elipse 58"/>
          <p:cNvSpPr/>
          <p:nvPr/>
        </p:nvSpPr>
        <p:spPr>
          <a:xfrm>
            <a:off x="192018" y="6216508"/>
            <a:ext cx="64933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21</a:t>
            </a:r>
          </a:p>
        </p:txBody>
      </p:sp>
      <p:sp>
        <p:nvSpPr>
          <p:cNvPr id="55" name="Rectángulo 54">
            <a:extLst>
              <a:ext uri="{FF2B5EF4-FFF2-40B4-BE49-F238E27FC236}">
                <a16:creationId xmlns:a16="http://schemas.microsoft.com/office/drawing/2014/main" id="{E00E2B66-6ABF-1340-5E93-DD6C98004124}"/>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0" name="7 Imagen">
            <a:hlinkClick r:id="" action="ppaction://noaction"/>
            <a:extLst>
              <a:ext uri="{FF2B5EF4-FFF2-40B4-BE49-F238E27FC236}">
                <a16:creationId xmlns:a16="http://schemas.microsoft.com/office/drawing/2014/main" id="{5C07E9B0-07B2-FF63-DB3A-1D063CD9C25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158DF084-9EC4-69CE-9CA7-2F14D2463442}"/>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2" name="Rectángulo 61">
            <a:extLst>
              <a:ext uri="{FF2B5EF4-FFF2-40B4-BE49-F238E27FC236}">
                <a16:creationId xmlns:a16="http://schemas.microsoft.com/office/drawing/2014/main" id="{1463C915-6029-A6A3-378A-91F17708ABEF}"/>
              </a:ext>
            </a:extLst>
          </p:cNvPr>
          <p:cNvSpPr/>
          <p:nvPr/>
        </p:nvSpPr>
        <p:spPr>
          <a:xfrm>
            <a:off x="9892381" y="15075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3" name="7 Imagen">
            <a:hlinkClick r:id="" action="ppaction://noaction"/>
            <a:extLst>
              <a:ext uri="{FF2B5EF4-FFF2-40B4-BE49-F238E27FC236}">
                <a16:creationId xmlns:a16="http://schemas.microsoft.com/office/drawing/2014/main" id="{B1C5941F-793B-E093-C57F-B945455691F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65718" y="31883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4" name="CuadroTexto 63">
            <a:extLst>
              <a:ext uri="{FF2B5EF4-FFF2-40B4-BE49-F238E27FC236}">
                <a16:creationId xmlns:a16="http://schemas.microsoft.com/office/drawing/2014/main" id="{DBA0006B-7A0D-84EC-94BB-2DBF74AB55F7}"/>
              </a:ext>
            </a:extLst>
          </p:cNvPr>
          <p:cNvSpPr txBox="1"/>
          <p:nvPr/>
        </p:nvSpPr>
        <p:spPr>
          <a:xfrm>
            <a:off x="10555640" y="26855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241780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60547" y="133935"/>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3" name="CuadroTexto 42"/>
          <p:cNvSpPr txBox="1"/>
          <p:nvPr/>
        </p:nvSpPr>
        <p:spPr>
          <a:xfrm>
            <a:off x="753128" y="1345887"/>
            <a:ext cx="4204056" cy="1077218"/>
          </a:xfrm>
          <a:prstGeom prst="rect">
            <a:avLst/>
          </a:prstGeom>
          <a:noFill/>
        </p:spPr>
        <p:txBody>
          <a:bodyPr wrap="square" rtlCol="0">
            <a:spAutoFit/>
          </a:bodyPr>
          <a:lstStyle/>
          <a:p>
            <a:pPr marL="285750" indent="-285750">
              <a:buFont typeface="Wingdings" panose="05000000000000000000" pitchFamily="2" charset="2"/>
              <a:buChar char="v"/>
            </a:pPr>
            <a:r>
              <a:rPr lang="es-CO" sz="1600" b="1" dirty="0">
                <a:latin typeface="Maiandra GD" panose="020E0502030308020204" pitchFamily="34" charset="0"/>
              </a:rPr>
              <a:t>Levantamiento de objetos pesados</a:t>
            </a:r>
            <a:r>
              <a:rPr lang="es-CO" sz="1600" dirty="0">
                <a:latin typeface="Maiandra GD" panose="020E0502030308020204" pitchFamily="34" charset="0"/>
              </a:rPr>
              <a:t>: El riesgo de esta actividad es permanente, ya que muchas veces no se estima el peso de una carga. </a:t>
            </a:r>
          </a:p>
        </p:txBody>
      </p:sp>
      <p:sp>
        <p:nvSpPr>
          <p:cNvPr id="46" name="CuadroTexto 45"/>
          <p:cNvSpPr txBox="1"/>
          <p:nvPr/>
        </p:nvSpPr>
        <p:spPr>
          <a:xfrm>
            <a:off x="542755" y="5429554"/>
            <a:ext cx="4727690" cy="830997"/>
          </a:xfrm>
          <a:prstGeom prst="rect">
            <a:avLst/>
          </a:prstGeom>
          <a:noFill/>
        </p:spPr>
        <p:txBody>
          <a:bodyPr wrap="square" rtlCol="0">
            <a:spAutoFit/>
          </a:bodyPr>
          <a:lstStyle/>
          <a:p>
            <a:r>
              <a:rPr lang="es-CO" sz="1600" dirty="0">
                <a:latin typeface="Maiandra GD" panose="020E0502030308020204" pitchFamily="34" charset="0"/>
              </a:rPr>
              <a:t>Para esto se recomienda que el objeto se levante cerca al cuerpo para minimizar la tensión en los músculos de la espalda y ligamentos</a:t>
            </a:r>
          </a:p>
        </p:txBody>
      </p:sp>
      <p:pic>
        <p:nvPicPr>
          <p:cNvPr id="48" name="Imagen 47">
            <a:extLst>
              <a:ext uri="{FF2B5EF4-FFF2-40B4-BE49-F238E27FC236}">
                <a16:creationId xmlns:a16="http://schemas.microsoft.com/office/drawing/2014/main" id="{B236000C-43BF-4A2A-BB49-405F1D8235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95" y="1620086"/>
            <a:ext cx="1927755" cy="4803051"/>
          </a:xfrm>
          <a:prstGeom prst="rect">
            <a:avLst/>
          </a:prstGeom>
        </p:spPr>
      </p:pic>
      <p:pic>
        <p:nvPicPr>
          <p:cNvPr id="49" name="Imagen 48">
            <a:extLst>
              <a:ext uri="{FF2B5EF4-FFF2-40B4-BE49-F238E27FC236}">
                <a16:creationId xmlns:a16="http://schemas.microsoft.com/office/drawing/2014/main" id="{5BFA89C1-2EB3-4D5C-BDB1-0036F8D182EF}"/>
              </a:ext>
            </a:extLst>
          </p:cNvPr>
          <p:cNvPicPr>
            <a:picLocks noChangeAspect="1"/>
          </p:cNvPicPr>
          <p:nvPr/>
        </p:nvPicPr>
        <p:blipFill rotWithShape="1">
          <a:blip r:embed="rId3"/>
          <a:srcRect l="54969" t="74988"/>
          <a:stretch/>
        </p:blipFill>
        <p:spPr>
          <a:xfrm rot="3842742">
            <a:off x="7713453" y="2649494"/>
            <a:ext cx="1578573" cy="487942"/>
          </a:xfrm>
          <a:prstGeom prst="rect">
            <a:avLst/>
          </a:prstGeom>
        </p:spPr>
      </p:pic>
      <p:pic>
        <p:nvPicPr>
          <p:cNvPr id="7" name="Imagen 6">
            <a:extLst>
              <a:ext uri="{FF2B5EF4-FFF2-40B4-BE49-F238E27FC236}">
                <a16:creationId xmlns:a16="http://schemas.microsoft.com/office/drawing/2014/main" id="{C0885881-7EA3-408A-A478-380D28071AC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backgroundMark x1="27972" y1="46247" x2="27972" y2="46247"/>
                        <a14:backgroundMark x1="27972" y1="46247" x2="29611" y2="61951"/>
                        <a14:backgroundMark x1="29611" y1="61951" x2="29611" y2="61951"/>
                        <a14:backgroundMark x1="25708" y1="45012" x2="32500" y2="52074"/>
                        <a14:backgroundMark x1="32500" y1="52074" x2="32500" y2="52074"/>
                        <a14:backgroundMark x1="33042" y1="45012" x2="38597" y2="58346"/>
                        <a14:backgroundMark x1="38597" y1="58346" x2="38597" y2="58346"/>
                        <a14:backgroundMark x1="43833" y1="55975" x2="34222" y2="45136"/>
                      </a14:backgroundRemoval>
                    </a14:imgEffect>
                    <a14:imgEffect>
                      <a14:sharpenSoften amount="50000"/>
                    </a14:imgEffect>
                    <a14:imgEffect>
                      <a14:colorTemperature colorTemp="8800"/>
                    </a14:imgEffect>
                  </a14:imgLayer>
                </a14:imgProps>
              </a:ext>
              <a:ext uri="{28A0092B-C50C-407E-A947-70E740481C1C}">
                <a14:useLocalDpi xmlns:a14="http://schemas.microsoft.com/office/drawing/2010/main" val="0"/>
              </a:ext>
            </a:extLst>
          </a:blip>
          <a:srcRect l="34462" t="24182" r="25923" b="47707"/>
          <a:stretch/>
        </p:blipFill>
        <p:spPr>
          <a:xfrm rot="10800000">
            <a:off x="8272310" y="1848617"/>
            <a:ext cx="3476684" cy="1387756"/>
          </a:xfrm>
          <a:prstGeom prst="rect">
            <a:avLst/>
          </a:prstGeom>
        </p:spPr>
      </p:pic>
      <p:sp>
        <p:nvSpPr>
          <p:cNvPr id="2" name="CuadroTexto 1">
            <a:extLst>
              <a:ext uri="{FF2B5EF4-FFF2-40B4-BE49-F238E27FC236}">
                <a16:creationId xmlns:a16="http://schemas.microsoft.com/office/drawing/2014/main" id="{5EB60063-746D-45C1-AC81-12944CEE2D28}"/>
              </a:ext>
            </a:extLst>
          </p:cNvPr>
          <p:cNvSpPr txBox="1"/>
          <p:nvPr/>
        </p:nvSpPr>
        <p:spPr>
          <a:xfrm>
            <a:off x="8396657" y="2010731"/>
            <a:ext cx="3042215" cy="830997"/>
          </a:xfrm>
          <a:prstGeom prst="rect">
            <a:avLst/>
          </a:prstGeom>
          <a:noFill/>
        </p:spPr>
        <p:txBody>
          <a:bodyPr wrap="square" rtlCol="0">
            <a:spAutoFit/>
          </a:bodyPr>
          <a:lstStyle/>
          <a:p>
            <a:pPr algn="ctr"/>
            <a:r>
              <a:rPr lang="es-CO" sz="2400" dirty="0">
                <a:latin typeface="Maiandra GD" panose="020E0502030308020204" pitchFamily="34" charset="0"/>
              </a:rPr>
              <a:t>Vamos a iniciar con una dinámica</a:t>
            </a:r>
          </a:p>
        </p:txBody>
      </p:sp>
      <p:sp>
        <p:nvSpPr>
          <p:cNvPr id="3" name="CuadroTexto 2"/>
          <p:cNvSpPr txBox="1"/>
          <p:nvPr/>
        </p:nvSpPr>
        <p:spPr>
          <a:xfrm>
            <a:off x="1458057" y="4500846"/>
            <a:ext cx="3219719" cy="630942"/>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https://www.google.com/search?q=levantamiento+de+objetos&amp;rlz=1C1CHBF_esCO882CO948&amp;source=lnms&amp;tbm=isch&amp;sa=X&amp;ved=2ahUKEwitoNrR7833AhWngnIEHZHTBmcQ_AUoAXoECAEQAw&amp;biw=1366&amp;bih=657&amp;dpr=1#imgrc=9bzUdGCDPX59NM</a:t>
            </a:r>
          </a:p>
        </p:txBody>
      </p:sp>
      <p:pic>
        <p:nvPicPr>
          <p:cNvPr id="3074" name="Picture 2" descr="Manipulación manual de cargas | Prevención de Riesgos Laboral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5446" y="2438686"/>
            <a:ext cx="3182330" cy="2119922"/>
          </a:xfrm>
          <a:prstGeom prst="rect">
            <a:avLst/>
          </a:prstGeom>
          <a:noFill/>
          <a:extLst>
            <a:ext uri="{909E8E84-426E-40DD-AFC4-6F175D3DCCD1}">
              <a14:hiddenFill xmlns:a14="http://schemas.microsoft.com/office/drawing/2010/main">
                <a:solidFill>
                  <a:srgbClr val="FFFFFF"/>
                </a:solidFill>
              </a14:hiddenFill>
            </a:ext>
          </a:extLst>
        </p:spPr>
      </p:pic>
      <p:sp>
        <p:nvSpPr>
          <p:cNvPr id="52" name="Elipse 51"/>
          <p:cNvSpPr/>
          <p:nvPr/>
        </p:nvSpPr>
        <p:spPr>
          <a:xfrm>
            <a:off x="11217500" y="6163959"/>
            <a:ext cx="65787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24</a:t>
            </a:r>
          </a:p>
        </p:txBody>
      </p:sp>
      <p:sp>
        <p:nvSpPr>
          <p:cNvPr id="53" name="Elipse 52"/>
          <p:cNvSpPr/>
          <p:nvPr/>
        </p:nvSpPr>
        <p:spPr>
          <a:xfrm>
            <a:off x="203577" y="6224224"/>
            <a:ext cx="66680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23</a:t>
            </a:r>
          </a:p>
        </p:txBody>
      </p:sp>
      <p:sp>
        <p:nvSpPr>
          <p:cNvPr id="50" name="Rectángulo 49">
            <a:extLst>
              <a:ext uri="{FF2B5EF4-FFF2-40B4-BE49-F238E27FC236}">
                <a16:creationId xmlns:a16="http://schemas.microsoft.com/office/drawing/2014/main" id="{B6E6C620-F92E-4CB2-A839-BAF52E85E7DA}"/>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1" name="7 Imagen">
            <a:hlinkClick r:id="" action="ppaction://noaction"/>
            <a:extLst>
              <a:ext uri="{FF2B5EF4-FFF2-40B4-BE49-F238E27FC236}">
                <a16:creationId xmlns:a16="http://schemas.microsoft.com/office/drawing/2014/main" id="{2675F35F-2403-2DAD-909C-BF8208852DE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470BB530-85A6-0816-0BF1-475BFBB032DD}"/>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256117EA-18F5-C9BD-2E80-EA532DD69FBC}"/>
              </a:ext>
            </a:extLst>
          </p:cNvPr>
          <p:cNvSpPr/>
          <p:nvPr/>
        </p:nvSpPr>
        <p:spPr>
          <a:xfrm>
            <a:off x="9904449" y="13881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4B020E43-6359-8060-2694-A9601E6353B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77786" y="30690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94A4B2A4-A453-3CD5-4121-4338FD0DA9FE}"/>
              </a:ext>
            </a:extLst>
          </p:cNvPr>
          <p:cNvSpPr txBox="1"/>
          <p:nvPr/>
        </p:nvSpPr>
        <p:spPr>
          <a:xfrm>
            <a:off x="10567708" y="25661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544442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Imagen 66">
            <a:extLst>
              <a:ext uri="{FF2B5EF4-FFF2-40B4-BE49-F238E27FC236}">
                <a16:creationId xmlns:a16="http://schemas.microsoft.com/office/drawing/2014/main" id="{C973E431-D409-49CC-8317-FF99ACF6FB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7" r="14868"/>
          <a:stretch/>
        </p:blipFill>
        <p:spPr>
          <a:xfrm>
            <a:off x="6142083" y="152398"/>
            <a:ext cx="5817349" cy="6443002"/>
          </a:xfrm>
          <a:prstGeom prst="rect">
            <a:avLst/>
          </a:prstGeom>
        </p:spPr>
      </p:pic>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64" name="Imagen 63">
            <a:extLst>
              <a:ext uri="{FF2B5EF4-FFF2-40B4-BE49-F238E27FC236}">
                <a16:creationId xmlns:a16="http://schemas.microsoft.com/office/drawing/2014/main" id="{D4DA92BF-D6EF-4F9D-88E8-063F2F180D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568" y="152397"/>
            <a:ext cx="5942984" cy="6428830"/>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5" y="2284880"/>
            <a:ext cx="2278483"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777241" y="3245298"/>
            <a:ext cx="2196596" cy="892552"/>
          </a:xfrm>
          <a:prstGeom prst="rect">
            <a:avLst/>
          </a:prstGeom>
          <a:noFill/>
        </p:spPr>
        <p:txBody>
          <a:bodyPr wrap="square" rtlCol="0">
            <a:spAutoFit/>
          </a:bodyPr>
          <a:lstStyle/>
          <a:p>
            <a:r>
              <a:rPr lang="es-CO" sz="1300" dirty="0">
                <a:latin typeface="Maiandra GD" panose="020E0502030308020204" pitchFamily="34" charset="0"/>
              </a:rPr>
              <a:t>Hola Carlos, me presento, mi nombre es Andrea y voy a ser la SISO que te dirigirá en tus labores diarias.</a:t>
            </a:r>
          </a:p>
        </p:txBody>
      </p:sp>
      <p:sp>
        <p:nvSpPr>
          <p:cNvPr id="62" name="CuadroTexto 61">
            <a:extLst>
              <a:ext uri="{FF2B5EF4-FFF2-40B4-BE49-F238E27FC236}">
                <a16:creationId xmlns:a16="http://schemas.microsoft.com/office/drawing/2014/main" id="{2EBD6465-52D4-4A08-A272-7EC8ADD57366}"/>
              </a:ext>
            </a:extLst>
          </p:cNvPr>
          <p:cNvSpPr txBox="1"/>
          <p:nvPr/>
        </p:nvSpPr>
        <p:spPr>
          <a:xfrm>
            <a:off x="2752227" y="2509641"/>
            <a:ext cx="1567216" cy="1077218"/>
          </a:xfrm>
          <a:prstGeom prst="rect">
            <a:avLst/>
          </a:prstGeom>
          <a:noFill/>
        </p:spPr>
        <p:txBody>
          <a:bodyPr wrap="square" rtlCol="0">
            <a:spAutoFit/>
          </a:bodyPr>
          <a:lstStyle/>
          <a:p>
            <a:pPr algn="r"/>
            <a:r>
              <a:rPr lang="es-CO" sz="1600" dirty="0">
                <a:latin typeface="Maiandra GD" panose="020E0502030308020204" pitchFamily="34" charset="0"/>
              </a:rPr>
              <a:t>Hola Señorita Andrea, es un gusto tenerla aquí.</a:t>
            </a: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6586033" y="2991130"/>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9000594" y="2463474"/>
            <a:ext cx="1731490" cy="1169551"/>
          </a:xfrm>
          <a:prstGeom prst="rect">
            <a:avLst/>
          </a:prstGeom>
          <a:noFill/>
        </p:spPr>
        <p:txBody>
          <a:bodyPr wrap="square" rtlCol="0">
            <a:spAutoFit/>
          </a:bodyPr>
          <a:lstStyle/>
          <a:p>
            <a:pPr algn="r"/>
            <a:r>
              <a:rPr lang="es-CO" sz="1400" dirty="0">
                <a:latin typeface="Maiandra GD" panose="020E0502030308020204" pitchFamily="34" charset="0"/>
              </a:rPr>
              <a:t>El día de hoy tengo programado la canalización en un tramo menor</a:t>
            </a:r>
          </a:p>
          <a:p>
            <a:pPr algn="r"/>
            <a:r>
              <a:rPr lang="es-CO" sz="1400" dirty="0">
                <a:latin typeface="Maiandra GD" panose="020E0502030308020204" pitchFamily="34" charset="0"/>
              </a:rPr>
              <a:t>a 100 metros.</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7009317" y="3230415"/>
            <a:ext cx="2086747" cy="830997"/>
          </a:xfrm>
          <a:prstGeom prst="rect">
            <a:avLst/>
          </a:prstGeom>
          <a:noFill/>
        </p:spPr>
        <p:txBody>
          <a:bodyPr wrap="square" rtlCol="0">
            <a:spAutoFit/>
          </a:bodyPr>
          <a:lstStyle/>
          <a:p>
            <a:pPr algn="ctr"/>
            <a:r>
              <a:rPr lang="es-CO" sz="1600" dirty="0">
                <a:latin typeface="Maiandra GD" panose="020E0502030308020204" pitchFamily="34" charset="0"/>
              </a:rPr>
              <a:t>Cuéntame que vas a realizar el día de hoy?</a:t>
            </a:r>
          </a:p>
        </p:txBody>
      </p:sp>
      <p:sp>
        <p:nvSpPr>
          <p:cNvPr id="58" name="Elipse 57"/>
          <p:cNvSpPr/>
          <p:nvPr/>
        </p:nvSpPr>
        <p:spPr>
          <a:xfrm>
            <a:off x="11346288" y="6163958"/>
            <a:ext cx="63084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26</a:t>
            </a:r>
          </a:p>
        </p:txBody>
      </p:sp>
      <p:sp>
        <p:nvSpPr>
          <p:cNvPr id="59" name="Elipse 58"/>
          <p:cNvSpPr/>
          <p:nvPr/>
        </p:nvSpPr>
        <p:spPr>
          <a:xfrm>
            <a:off x="242473" y="6149784"/>
            <a:ext cx="62164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25</a:t>
            </a:r>
          </a:p>
        </p:txBody>
      </p:sp>
      <p:sp>
        <p:nvSpPr>
          <p:cNvPr id="56" name="Rectángulo 55">
            <a:extLst>
              <a:ext uri="{FF2B5EF4-FFF2-40B4-BE49-F238E27FC236}">
                <a16:creationId xmlns:a16="http://schemas.microsoft.com/office/drawing/2014/main" id="{E1B0491D-03D6-803B-DCAA-887B9147B50B}"/>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7" name="7 Imagen">
            <a:hlinkClick r:id="" action="ppaction://noaction"/>
            <a:extLst>
              <a:ext uri="{FF2B5EF4-FFF2-40B4-BE49-F238E27FC236}">
                <a16:creationId xmlns:a16="http://schemas.microsoft.com/office/drawing/2014/main" id="{37796234-2B43-B79B-38F5-E43108255138}"/>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4119C1C0-EE17-0D10-0DFB-EA204E6B0A19}"/>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30746173-3438-3679-6D27-E09855CD1DE1}"/>
              </a:ext>
            </a:extLst>
          </p:cNvPr>
          <p:cNvSpPr/>
          <p:nvPr/>
        </p:nvSpPr>
        <p:spPr>
          <a:xfrm>
            <a:off x="9935749" y="152396"/>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6" name="7 Imagen">
            <a:hlinkClick r:id="" action="ppaction://noaction"/>
            <a:extLst>
              <a:ext uri="{FF2B5EF4-FFF2-40B4-BE49-F238E27FC236}">
                <a16:creationId xmlns:a16="http://schemas.microsoft.com/office/drawing/2014/main" id="{1A078739-0B52-B1FE-6F42-ED1359F870C2}"/>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09086" y="320484"/>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3" name="CuadroTexto 72">
            <a:extLst>
              <a:ext uri="{FF2B5EF4-FFF2-40B4-BE49-F238E27FC236}">
                <a16:creationId xmlns:a16="http://schemas.microsoft.com/office/drawing/2014/main" id="{580D71B7-7770-A6E9-3CA8-B5E800A42BAE}"/>
              </a:ext>
            </a:extLst>
          </p:cNvPr>
          <p:cNvSpPr txBox="1"/>
          <p:nvPr/>
        </p:nvSpPr>
        <p:spPr>
          <a:xfrm>
            <a:off x="10599008" y="270202"/>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97472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a:extLst>
              <a:ext uri="{FF2B5EF4-FFF2-40B4-BE49-F238E27FC236}">
                <a16:creationId xmlns:a16="http://schemas.microsoft.com/office/drawing/2014/main" id="{8332FD8E-1EA4-40DB-A19E-167CD88A9D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974" t="-322" r="10137" b="322"/>
          <a:stretch/>
        </p:blipFill>
        <p:spPr>
          <a:xfrm>
            <a:off x="6031868" y="166572"/>
            <a:ext cx="5852160" cy="6428829"/>
          </a:xfrm>
          <a:prstGeom prst="rect">
            <a:avLst/>
          </a:prstGeom>
        </p:spPr>
      </p:pic>
      <p:pic>
        <p:nvPicPr>
          <p:cNvPr id="3" name="Imagen 2">
            <a:extLst>
              <a:ext uri="{FF2B5EF4-FFF2-40B4-BE49-F238E27FC236}">
                <a16:creationId xmlns:a16="http://schemas.microsoft.com/office/drawing/2014/main" id="{8A4E696F-F8C4-4CAC-A110-E0F1ECBCE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22" t="3678" r="26137" b="3810"/>
          <a:stretch/>
        </p:blipFill>
        <p:spPr>
          <a:xfrm>
            <a:off x="206309" y="133936"/>
            <a:ext cx="5852160" cy="646263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5" y="2284880"/>
            <a:ext cx="2278483"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777241" y="3245298"/>
            <a:ext cx="2196596" cy="738664"/>
          </a:xfrm>
          <a:prstGeom prst="rect">
            <a:avLst/>
          </a:prstGeom>
          <a:noFill/>
        </p:spPr>
        <p:txBody>
          <a:bodyPr wrap="square" rtlCol="0">
            <a:spAutoFit/>
          </a:bodyPr>
          <a:lstStyle/>
          <a:p>
            <a:r>
              <a:rPr lang="es-CO" sz="1400" dirty="0">
                <a:latin typeface="Maiandra GD" panose="020E0502030308020204" pitchFamily="34" charset="0"/>
              </a:rPr>
              <a:t>Carlos ya sabes que EPP debes utilizar para realizar tu actividad?</a:t>
            </a:r>
          </a:p>
        </p:txBody>
      </p:sp>
      <p:sp>
        <p:nvSpPr>
          <p:cNvPr id="62" name="CuadroTexto 61">
            <a:extLst>
              <a:ext uri="{FF2B5EF4-FFF2-40B4-BE49-F238E27FC236}">
                <a16:creationId xmlns:a16="http://schemas.microsoft.com/office/drawing/2014/main" id="{2EBD6465-52D4-4A08-A272-7EC8ADD57366}"/>
              </a:ext>
            </a:extLst>
          </p:cNvPr>
          <p:cNvSpPr txBox="1"/>
          <p:nvPr/>
        </p:nvSpPr>
        <p:spPr>
          <a:xfrm>
            <a:off x="2596897" y="2509641"/>
            <a:ext cx="1722546" cy="1092607"/>
          </a:xfrm>
          <a:prstGeom prst="rect">
            <a:avLst/>
          </a:prstGeom>
          <a:noFill/>
        </p:spPr>
        <p:txBody>
          <a:bodyPr wrap="square" rtlCol="0">
            <a:spAutoFit/>
          </a:bodyPr>
          <a:lstStyle/>
          <a:p>
            <a:pPr algn="r"/>
            <a:r>
              <a:rPr lang="es-CO" sz="1300" dirty="0">
                <a:latin typeface="Maiandra GD" panose="020E0502030308020204" pitchFamily="34" charset="0"/>
              </a:rPr>
              <a:t>Pues señorita Andrea yo uso el casco y los guantes me parece que es lo que necesito.</a:t>
            </a: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11" cstate="print">
            <a:extLst>
              <a:ext uri="{BEBA8EAE-BF5A-486C-A8C5-ECC9F3942E4B}">
                <a14:imgProps xmlns:a14="http://schemas.microsoft.com/office/drawing/2010/main">
                  <a14:imgLayer r:embed="rId10">
                    <a14:imgEffect>
                      <a14:backgroundRemoval t="29725" b="60684" l="37874" r="71795">
                        <a14:foregroundMark x1="39263" y1="36372" x2="39583" y2="42070"/>
                        <a14:foregroundMark x1="70833" y1="38462" x2="71795" y2="46059"/>
                        <a14:foregroundMark x1="37927" y1="41026" x2="37927" y2="41026"/>
                        <a14:foregroundMark x1="61325" y1="60684" x2="61325" y2="60684"/>
                      </a14:backgroundRemoval>
                    </a14:imgEffect>
                  </a14:imgLayer>
                </a14:imgProps>
              </a:ext>
              <a:ext uri="{28A0092B-C50C-407E-A947-70E740481C1C}">
                <a14:useLocalDpi xmlns:a14="http://schemas.microsoft.com/office/drawing/2010/main" val="0"/>
              </a:ext>
            </a:extLst>
          </a:blip>
          <a:srcRect l="35860" t="25990" r="26805" b="35882"/>
          <a:stretch/>
        </p:blipFill>
        <p:spPr>
          <a:xfrm>
            <a:off x="6586033" y="2991130"/>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8953885" y="2722825"/>
            <a:ext cx="1731490" cy="523220"/>
          </a:xfrm>
          <a:prstGeom prst="rect">
            <a:avLst/>
          </a:prstGeom>
          <a:noFill/>
        </p:spPr>
        <p:txBody>
          <a:bodyPr wrap="square" rtlCol="0">
            <a:spAutoFit/>
          </a:bodyPr>
          <a:lstStyle/>
          <a:p>
            <a:pPr algn="r"/>
            <a:r>
              <a:rPr lang="es-CO" sz="1400" dirty="0">
                <a:latin typeface="Maiandra GD" panose="020E0502030308020204" pitchFamily="34" charset="0"/>
              </a:rPr>
              <a:t>Escucharé de manera atenta.</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6914505" y="3145018"/>
            <a:ext cx="2280265" cy="1015663"/>
          </a:xfrm>
          <a:prstGeom prst="rect">
            <a:avLst/>
          </a:prstGeom>
          <a:noFill/>
        </p:spPr>
        <p:txBody>
          <a:bodyPr wrap="square" rtlCol="0">
            <a:spAutoFit/>
          </a:bodyPr>
          <a:lstStyle/>
          <a:p>
            <a:pPr algn="ctr"/>
            <a:r>
              <a:rPr lang="es-CO" sz="1200" dirty="0">
                <a:latin typeface="Maiandra GD" panose="020E0502030308020204" pitchFamily="34" charset="0"/>
              </a:rPr>
              <a:t>No Carlos, estas muy equivocado, te voy a enseñar los elementos de protección que son necesarios para esta actividad.</a:t>
            </a:r>
          </a:p>
        </p:txBody>
      </p:sp>
      <p:sp>
        <p:nvSpPr>
          <p:cNvPr id="58" name="Elipse 57"/>
          <p:cNvSpPr/>
          <p:nvPr/>
        </p:nvSpPr>
        <p:spPr>
          <a:xfrm>
            <a:off x="11279876" y="6163959"/>
            <a:ext cx="63084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28</a:t>
            </a:r>
          </a:p>
        </p:txBody>
      </p:sp>
      <p:sp>
        <p:nvSpPr>
          <p:cNvPr id="59" name="Elipse 58"/>
          <p:cNvSpPr/>
          <p:nvPr/>
        </p:nvSpPr>
        <p:spPr>
          <a:xfrm>
            <a:off x="206045" y="6141383"/>
            <a:ext cx="59025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27</a:t>
            </a:r>
          </a:p>
        </p:txBody>
      </p:sp>
      <p:sp>
        <p:nvSpPr>
          <p:cNvPr id="56" name="Rectángulo 55">
            <a:extLst>
              <a:ext uri="{FF2B5EF4-FFF2-40B4-BE49-F238E27FC236}">
                <a16:creationId xmlns:a16="http://schemas.microsoft.com/office/drawing/2014/main" id="{2F364E8F-D609-37E9-E0E2-BB9E0FF91D28}"/>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7" name="7 Imagen">
            <a:hlinkClick r:id="" action="ppaction://noaction"/>
            <a:extLst>
              <a:ext uri="{FF2B5EF4-FFF2-40B4-BE49-F238E27FC236}">
                <a16:creationId xmlns:a16="http://schemas.microsoft.com/office/drawing/2014/main" id="{93368E3E-F1FD-D382-C7D5-485EDDA6659D}"/>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E6D1AD4D-D772-F4FD-F462-62FAB6EBC039}"/>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1DD0B13C-E801-24F1-E457-858E018DF32A}"/>
              </a:ext>
            </a:extLst>
          </p:cNvPr>
          <p:cNvSpPr/>
          <p:nvPr/>
        </p:nvSpPr>
        <p:spPr>
          <a:xfrm>
            <a:off x="9869337" y="16540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4" name="7 Imagen">
            <a:hlinkClick r:id="" action="ppaction://noaction"/>
            <a:extLst>
              <a:ext uri="{FF2B5EF4-FFF2-40B4-BE49-F238E27FC236}">
                <a16:creationId xmlns:a16="http://schemas.microsoft.com/office/drawing/2014/main" id="{2AAE5B8F-86FB-A8A5-8942-C229313F1201}"/>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942674" y="33348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6" name="CuadroTexto 65">
            <a:extLst>
              <a:ext uri="{FF2B5EF4-FFF2-40B4-BE49-F238E27FC236}">
                <a16:creationId xmlns:a16="http://schemas.microsoft.com/office/drawing/2014/main" id="{5BE8C856-7D69-9C2C-49F9-43B71AE327AD}"/>
              </a:ext>
            </a:extLst>
          </p:cNvPr>
          <p:cNvSpPr txBox="1"/>
          <p:nvPr/>
        </p:nvSpPr>
        <p:spPr>
          <a:xfrm>
            <a:off x="10532596" y="28320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3489634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3" name="Imagen 2">
            <a:extLst>
              <a:ext uri="{FF2B5EF4-FFF2-40B4-BE49-F238E27FC236}">
                <a16:creationId xmlns:a16="http://schemas.microsoft.com/office/drawing/2014/main" id="{EF07642C-C245-4F84-95B1-250E010E47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362" t="1575" r="25211" b="-1575"/>
          <a:stretch/>
        </p:blipFill>
        <p:spPr>
          <a:xfrm>
            <a:off x="192019" y="210691"/>
            <a:ext cx="5846824" cy="6513373"/>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47" name="Imagen 46">
            <a:extLst>
              <a:ext uri="{FF2B5EF4-FFF2-40B4-BE49-F238E27FC236}">
                <a16:creationId xmlns:a16="http://schemas.microsoft.com/office/drawing/2014/main" id="{76C67E71-14B9-4992-A76C-A6AC7FF467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31" t="5044" r="2438" b="5752"/>
          <a:stretch/>
        </p:blipFill>
        <p:spPr>
          <a:xfrm>
            <a:off x="6060547" y="159300"/>
            <a:ext cx="5919308" cy="645456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8" name="Imagen 47">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534595" y="3569670"/>
            <a:ext cx="1821472" cy="3038731"/>
          </a:xfrm>
          <a:prstGeom prst="rect">
            <a:avLst/>
          </a:prstGeom>
        </p:spPr>
      </p:pic>
      <p:pic>
        <p:nvPicPr>
          <p:cNvPr id="49" name="Imagen 48">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62308" y="4249484"/>
            <a:ext cx="1619694" cy="2344460"/>
          </a:xfrm>
          <a:prstGeom prst="rect">
            <a:avLst/>
          </a:prstGeom>
        </p:spPr>
      </p:pic>
      <p:pic>
        <p:nvPicPr>
          <p:cNvPr id="50" name="Imagen 4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5" y="2284880"/>
            <a:ext cx="2278483" cy="1630943"/>
          </a:xfrm>
          <a:prstGeom prst="rect">
            <a:avLst/>
          </a:prstGeom>
        </p:spPr>
      </p:pic>
      <p:pic>
        <p:nvPicPr>
          <p:cNvPr id="51" name="Imagen 50">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274185" y="2976957"/>
            <a:ext cx="3000217" cy="1723450"/>
          </a:xfrm>
          <a:prstGeom prst="rect">
            <a:avLst/>
          </a:prstGeom>
        </p:spPr>
      </p:pic>
      <p:sp>
        <p:nvSpPr>
          <p:cNvPr id="52" name="CuadroTexto 51">
            <a:extLst>
              <a:ext uri="{FF2B5EF4-FFF2-40B4-BE49-F238E27FC236}">
                <a16:creationId xmlns:a16="http://schemas.microsoft.com/office/drawing/2014/main" id="{CBDDD71D-9A17-4BB1-9E27-B531618AC0EC}"/>
              </a:ext>
            </a:extLst>
          </p:cNvPr>
          <p:cNvSpPr txBox="1"/>
          <p:nvPr/>
        </p:nvSpPr>
        <p:spPr>
          <a:xfrm>
            <a:off x="520279" y="3202590"/>
            <a:ext cx="2615562" cy="892552"/>
          </a:xfrm>
          <a:prstGeom prst="rect">
            <a:avLst/>
          </a:prstGeom>
          <a:noFill/>
        </p:spPr>
        <p:txBody>
          <a:bodyPr wrap="square" rtlCol="0">
            <a:spAutoFit/>
          </a:bodyPr>
          <a:lstStyle/>
          <a:p>
            <a:pPr algn="ctr"/>
            <a:r>
              <a:rPr lang="es-CO" sz="1300" dirty="0">
                <a:latin typeface="Maiandra GD" panose="020E0502030308020204" pitchFamily="34" charset="0"/>
              </a:rPr>
              <a:t>Debes utilizar los siguientes EPP:</a:t>
            </a:r>
          </a:p>
          <a:p>
            <a:pPr algn="ctr"/>
            <a:r>
              <a:rPr lang="es-CO" sz="1300" dirty="0">
                <a:latin typeface="Maiandra GD" panose="020E0502030308020204" pitchFamily="34" charset="0"/>
              </a:rPr>
              <a:t>-Overol   -Careta de Protección</a:t>
            </a:r>
          </a:p>
          <a:p>
            <a:r>
              <a:rPr lang="es-CO" sz="1300" dirty="0">
                <a:latin typeface="Maiandra GD" panose="020E0502030308020204" pitchFamily="34" charset="0"/>
              </a:rPr>
              <a:t>-Gafas     - Casco     -Guantes </a:t>
            </a:r>
          </a:p>
          <a:p>
            <a:r>
              <a:rPr lang="es-CO" sz="1300" dirty="0">
                <a:latin typeface="Maiandra GD" panose="020E0502030308020204" pitchFamily="34" charset="0"/>
              </a:rPr>
              <a:t>         -Botas Antideslizantes</a:t>
            </a:r>
          </a:p>
        </p:txBody>
      </p:sp>
      <p:sp>
        <p:nvSpPr>
          <p:cNvPr id="53" name="CuadroTexto 52">
            <a:extLst>
              <a:ext uri="{FF2B5EF4-FFF2-40B4-BE49-F238E27FC236}">
                <a16:creationId xmlns:a16="http://schemas.microsoft.com/office/drawing/2014/main" id="{8EC4E15C-CDFA-4695-8210-B5520FCE8091}"/>
              </a:ext>
            </a:extLst>
          </p:cNvPr>
          <p:cNvSpPr txBox="1"/>
          <p:nvPr/>
        </p:nvSpPr>
        <p:spPr>
          <a:xfrm>
            <a:off x="2281888" y="2661141"/>
            <a:ext cx="2035643" cy="584775"/>
          </a:xfrm>
          <a:prstGeom prst="rect">
            <a:avLst/>
          </a:prstGeom>
          <a:noFill/>
        </p:spPr>
        <p:txBody>
          <a:bodyPr wrap="square" rtlCol="0">
            <a:spAutoFit/>
          </a:bodyPr>
          <a:lstStyle/>
          <a:p>
            <a:pPr algn="r"/>
            <a:r>
              <a:rPr lang="es-CO" sz="1600" dirty="0"/>
              <a:t>¿</a:t>
            </a:r>
            <a:r>
              <a:rPr lang="es-CO" sz="1600" dirty="0">
                <a:latin typeface="Maiandra GD" panose="020E0502030308020204" pitchFamily="34" charset="0"/>
              </a:rPr>
              <a:t>Tantos elementos señorita?</a:t>
            </a:r>
          </a:p>
        </p:txBody>
      </p:sp>
      <p:pic>
        <p:nvPicPr>
          <p:cNvPr id="55" name="Imagen 54">
            <a:extLst>
              <a:ext uri="{FF2B5EF4-FFF2-40B4-BE49-F238E27FC236}">
                <a16:creationId xmlns:a16="http://schemas.microsoft.com/office/drawing/2014/main" id="{11C7F475-40E8-4B77-86E9-6D2F042F282E}"/>
              </a:ext>
            </a:extLst>
          </p:cNvPr>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40476" b="61439" l="74198" r="90525">
                        <a14:backgroundMark x1="76192" y1="45877" x2="76435" y2="54163"/>
                        <a14:backgroundMark x1="89208" y1="42886" x2="89733" y2="54163"/>
                      </a14:backgroundRemoval>
                    </a14:imgEffect>
                  </a14:imgLayer>
                </a14:imgProps>
              </a:ext>
              <a:ext uri="{28A0092B-C50C-407E-A947-70E740481C1C}">
                <a14:useLocalDpi xmlns:a14="http://schemas.microsoft.com/office/drawing/2010/main" val="0"/>
              </a:ext>
            </a:extLst>
          </a:blip>
          <a:srcRect l="72157" t="37856" r="7434" b="35941"/>
          <a:stretch/>
        </p:blipFill>
        <p:spPr>
          <a:xfrm>
            <a:off x="520279" y="1110357"/>
            <a:ext cx="672197" cy="863032"/>
          </a:xfrm>
          <a:prstGeom prst="rect">
            <a:avLst/>
          </a:prstGeom>
        </p:spPr>
      </p:pic>
      <p:pic>
        <p:nvPicPr>
          <p:cNvPr id="57" name="Imagen 56">
            <a:extLst>
              <a:ext uri="{FF2B5EF4-FFF2-40B4-BE49-F238E27FC236}">
                <a16:creationId xmlns:a16="http://schemas.microsoft.com/office/drawing/2014/main" id="{53383BAE-A495-4FE6-95AF-A30BAD7BC5F8}"/>
              </a:ext>
            </a:extLst>
          </p:cNvPr>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77323" b="95014" l="70625" r="96736">
                        <a14:backgroundMark x1="71827" y1="75990" x2="94058" y2="78618"/>
                        <a14:backgroundMark x1="95877" y1="91956" x2="66411" y2="93775"/>
                      </a14:backgroundRemoval>
                    </a14:imgEffect>
                  </a14:imgLayer>
                </a14:imgProps>
              </a:ext>
              <a:ext uri="{28A0092B-C50C-407E-A947-70E740481C1C}">
                <a14:useLocalDpi xmlns:a14="http://schemas.microsoft.com/office/drawing/2010/main" val="0"/>
              </a:ext>
            </a:extLst>
          </a:blip>
          <a:srcRect l="67361" t="75112" b="2775"/>
          <a:stretch/>
        </p:blipFill>
        <p:spPr>
          <a:xfrm>
            <a:off x="1108999" y="1219382"/>
            <a:ext cx="1098816" cy="744427"/>
          </a:xfrm>
          <a:prstGeom prst="rect">
            <a:avLst/>
          </a:prstGeom>
        </p:spPr>
      </p:pic>
      <p:pic>
        <p:nvPicPr>
          <p:cNvPr id="59" name="Imagen 58">
            <a:extLst>
              <a:ext uri="{FF2B5EF4-FFF2-40B4-BE49-F238E27FC236}">
                <a16:creationId xmlns:a16="http://schemas.microsoft.com/office/drawing/2014/main" id="{2B4BFE2D-32AB-4C07-81DE-43EA3251BD1B}"/>
              </a:ext>
            </a:extLst>
          </p:cNvPr>
          <p:cNvPicPr>
            <a:picLocks noChangeAspect="1"/>
          </p:cNvPicPr>
          <p:nvPr/>
        </p:nvPicPr>
        <p:blipFill rotWithShape="1">
          <a:blip r:embed="rId15" cstate="print">
            <a:extLst>
              <a:ext uri="{BEBA8EAE-BF5A-486C-A8C5-ECC9F3942E4B}">
                <a14:imgProps xmlns:a14="http://schemas.microsoft.com/office/drawing/2010/main">
                  <a14:imgLayer r:embed="rId16">
                    <a14:imgEffect>
                      <a14:backgroundRemoval t="7041" b="26005" l="70795" r="95151">
                        <a14:backgroundMark x1="72959" y1="9660" x2="71544" y2="24495"/>
                        <a14:backgroundMark x1="82377" y1="24939" x2="94745" y2="24939"/>
                      </a14:backgroundRemoval>
                    </a14:imgEffect>
                  </a14:imgLayer>
                </a14:imgProps>
              </a:ext>
              <a:ext uri="{28A0092B-C50C-407E-A947-70E740481C1C}">
                <a14:useLocalDpi xmlns:a14="http://schemas.microsoft.com/office/drawing/2010/main" val="0"/>
              </a:ext>
            </a:extLst>
          </a:blip>
          <a:srcRect l="67751" t="4670" r="1805" b="71624"/>
          <a:stretch/>
        </p:blipFill>
        <p:spPr>
          <a:xfrm>
            <a:off x="1975979" y="1106573"/>
            <a:ext cx="1192985" cy="928951"/>
          </a:xfrm>
          <a:prstGeom prst="rect">
            <a:avLst/>
          </a:prstGeom>
        </p:spPr>
      </p:pic>
      <p:pic>
        <p:nvPicPr>
          <p:cNvPr id="61" name="Imagen 60">
            <a:extLst>
              <a:ext uri="{FF2B5EF4-FFF2-40B4-BE49-F238E27FC236}">
                <a16:creationId xmlns:a16="http://schemas.microsoft.com/office/drawing/2014/main" id="{6B3288BC-0530-46FA-8739-5C01E74D8F34}"/>
              </a:ext>
            </a:extLst>
          </p:cNvPr>
          <p:cNvPicPr>
            <a:picLocks noChangeAspect="1"/>
          </p:cNvPicPr>
          <p:nvPr/>
        </p:nvPicPr>
        <p:blipFill rotWithShape="1">
          <a:blip r:embed="rId17" cstate="print">
            <a:extLst>
              <a:ext uri="{BEBA8EAE-BF5A-486C-A8C5-ECC9F3942E4B}">
                <a14:imgProps xmlns:a14="http://schemas.microsoft.com/office/drawing/2010/main">
                  <a14:imgLayer r:embed="rId18">
                    <a14:imgEffect>
                      <a14:backgroundRemoval t="40458" b="58350" l="5578" r="27704">
                        <a14:backgroundMark x1="5416" y1="42643" x2="3880" y2="59014"/>
                        <a14:backgroundMark x1="23767" y1="43452" x2="26112" y2="45675"/>
                      </a14:backgroundRemoval>
                    </a14:imgEffect>
                  </a14:imgLayer>
                </a14:imgProps>
              </a:ext>
              <a:ext uri="{28A0092B-C50C-407E-A947-70E740481C1C}">
                <a14:useLocalDpi xmlns:a14="http://schemas.microsoft.com/office/drawing/2010/main" val="0"/>
              </a:ext>
            </a:extLst>
          </a:blip>
          <a:srcRect l="2812" t="38221" r="69530" b="39414"/>
          <a:stretch/>
        </p:blipFill>
        <p:spPr>
          <a:xfrm>
            <a:off x="3750686" y="1205267"/>
            <a:ext cx="858628" cy="694272"/>
          </a:xfrm>
          <a:prstGeom prst="rect">
            <a:avLst/>
          </a:prstGeom>
        </p:spPr>
      </p:pic>
      <p:pic>
        <p:nvPicPr>
          <p:cNvPr id="63" name="Imagen 62">
            <a:extLst>
              <a:ext uri="{FF2B5EF4-FFF2-40B4-BE49-F238E27FC236}">
                <a16:creationId xmlns:a16="http://schemas.microsoft.com/office/drawing/2014/main" id="{F9E40E1D-B51F-4A24-AF18-3033302526F0}"/>
              </a:ext>
            </a:extLst>
          </p:cNvPr>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73671" b="92290" l="40180" r="60513">
                        <a14:backgroundMark x1="40137" y1="75627" x2="40299" y2="87146"/>
                        <a14:backgroundMark x1="58327" y1="76071" x2="58327" y2="87025"/>
                        <a14:backgroundMark x1="58327" y1="87025" x2="58327" y2="87025"/>
                      </a14:backgroundRemoval>
                    </a14:imgEffect>
                  </a14:imgLayer>
                </a14:imgProps>
              </a:ext>
              <a:ext uri="{28A0092B-C50C-407E-A947-70E740481C1C}">
                <a14:useLocalDpi xmlns:a14="http://schemas.microsoft.com/office/drawing/2010/main" val="0"/>
              </a:ext>
            </a:extLst>
          </a:blip>
          <a:srcRect l="37638" t="71344" r="36945" b="5383"/>
          <a:stretch/>
        </p:blipFill>
        <p:spPr>
          <a:xfrm>
            <a:off x="2987015" y="1128972"/>
            <a:ext cx="875743" cy="801889"/>
          </a:xfrm>
          <a:prstGeom prst="rect">
            <a:avLst/>
          </a:prstGeom>
        </p:spPr>
      </p:pic>
      <p:pic>
        <p:nvPicPr>
          <p:cNvPr id="65" name="Imagen 64">
            <a:extLst>
              <a:ext uri="{FF2B5EF4-FFF2-40B4-BE49-F238E27FC236}">
                <a16:creationId xmlns:a16="http://schemas.microsoft.com/office/drawing/2014/main" id="{5CCADE31-65FB-46E7-A517-4AD814D09C52}"/>
              </a:ext>
            </a:extLst>
          </p:cNvPr>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6962" b="25297" l="40741" r="57367">
                        <a14:foregroundMark x1="52344" y1="11924" x2="51536" y2="20816"/>
                        <a14:foregroundMark x1="46251" y1="11920" x2="46779" y2="19198"/>
                        <a14:backgroundMark x1="41795" y1="10550" x2="41795" y2="21665"/>
                        <a14:backgroundMark x1="56952" y1="12652" x2="57357" y2="17785"/>
                      </a14:backgroundRemoval>
                    </a14:imgEffect>
                  </a14:imgLayer>
                </a14:imgProps>
              </a:ext>
              <a:ext uri="{28A0092B-C50C-407E-A947-70E740481C1C}">
                <a14:useLocalDpi xmlns:a14="http://schemas.microsoft.com/office/drawing/2010/main" val="0"/>
              </a:ext>
            </a:extLst>
          </a:blip>
          <a:srcRect l="38663" t="4670" r="40555" b="72411"/>
          <a:stretch/>
        </p:blipFill>
        <p:spPr>
          <a:xfrm>
            <a:off x="4498503" y="1086593"/>
            <a:ext cx="818302" cy="902415"/>
          </a:xfrm>
          <a:prstGeom prst="rect">
            <a:avLst/>
          </a:prstGeom>
        </p:spPr>
      </p:pic>
      <p:pic>
        <p:nvPicPr>
          <p:cNvPr id="56" name="Imagen 55">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594494" y="3591052"/>
            <a:ext cx="1821472" cy="3038731"/>
          </a:xfrm>
          <a:prstGeom prst="rect">
            <a:avLst/>
          </a:prstGeom>
        </p:spPr>
      </p:pic>
      <p:pic>
        <p:nvPicPr>
          <p:cNvPr id="58" name="Imagen 57">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337585" y="4285323"/>
            <a:ext cx="1619694" cy="2344460"/>
          </a:xfrm>
          <a:prstGeom prst="rect">
            <a:avLst/>
          </a:prstGeom>
        </p:spPr>
      </p:pic>
      <p:pic>
        <p:nvPicPr>
          <p:cNvPr id="60" name="Imagen 5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380974" y="2333436"/>
            <a:ext cx="2278483" cy="1630943"/>
          </a:xfrm>
          <a:prstGeom prst="rect">
            <a:avLst/>
          </a:prstGeom>
        </p:spPr>
      </p:pic>
      <p:pic>
        <p:nvPicPr>
          <p:cNvPr id="62" name="Imagen 61">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371664" y="3025513"/>
            <a:ext cx="3000217" cy="1723450"/>
          </a:xfrm>
          <a:prstGeom prst="rect">
            <a:avLst/>
          </a:prstGeom>
        </p:spPr>
      </p:pic>
      <p:sp>
        <p:nvSpPr>
          <p:cNvPr id="64" name="CuadroTexto 63">
            <a:extLst>
              <a:ext uri="{FF2B5EF4-FFF2-40B4-BE49-F238E27FC236}">
                <a16:creationId xmlns:a16="http://schemas.microsoft.com/office/drawing/2014/main" id="{CBDDD71D-9A17-4BB1-9E27-B531618AC0EC}"/>
              </a:ext>
            </a:extLst>
          </p:cNvPr>
          <p:cNvSpPr txBox="1"/>
          <p:nvPr/>
        </p:nvSpPr>
        <p:spPr>
          <a:xfrm>
            <a:off x="6616792" y="3311602"/>
            <a:ext cx="2615562" cy="738664"/>
          </a:xfrm>
          <a:prstGeom prst="rect">
            <a:avLst/>
          </a:prstGeom>
          <a:noFill/>
        </p:spPr>
        <p:txBody>
          <a:bodyPr wrap="square" rtlCol="0">
            <a:spAutoFit/>
          </a:bodyPr>
          <a:lstStyle/>
          <a:p>
            <a:pPr algn="ctr"/>
            <a:r>
              <a:rPr lang="es-CO" sz="1400" dirty="0">
                <a:latin typeface="Maiandra GD" panose="020E0502030308020204" pitchFamily="34" charset="0"/>
              </a:rPr>
              <a:t>Carlos todos los elementos tienen como función proteger tu vida.</a:t>
            </a:r>
          </a:p>
        </p:txBody>
      </p:sp>
      <p:sp>
        <p:nvSpPr>
          <p:cNvPr id="66" name="CuadroTexto 65">
            <a:extLst>
              <a:ext uri="{FF2B5EF4-FFF2-40B4-BE49-F238E27FC236}">
                <a16:creationId xmlns:a16="http://schemas.microsoft.com/office/drawing/2014/main" id="{8EC4E15C-CDFA-4695-8210-B5520FCE8091}"/>
              </a:ext>
            </a:extLst>
          </p:cNvPr>
          <p:cNvSpPr txBox="1"/>
          <p:nvPr/>
        </p:nvSpPr>
        <p:spPr>
          <a:xfrm>
            <a:off x="8693292" y="2617010"/>
            <a:ext cx="1722546" cy="830997"/>
          </a:xfrm>
          <a:prstGeom prst="rect">
            <a:avLst/>
          </a:prstGeom>
          <a:noFill/>
        </p:spPr>
        <p:txBody>
          <a:bodyPr wrap="square" rtlCol="0">
            <a:spAutoFit/>
          </a:bodyPr>
          <a:lstStyle/>
          <a:p>
            <a:pPr algn="r"/>
            <a:r>
              <a:rPr lang="es-CO" sz="1600" dirty="0">
                <a:latin typeface="Maiandra GD" panose="020E0502030308020204" pitchFamily="34" charset="0"/>
              </a:rPr>
              <a:t>Me parece que tanta cosa no me deja trabajar.</a:t>
            </a:r>
          </a:p>
        </p:txBody>
      </p:sp>
      <p:sp>
        <p:nvSpPr>
          <p:cNvPr id="69" name="Elipse 68"/>
          <p:cNvSpPr/>
          <p:nvPr/>
        </p:nvSpPr>
        <p:spPr>
          <a:xfrm>
            <a:off x="11387766" y="6163958"/>
            <a:ext cx="58937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30</a:t>
            </a:r>
          </a:p>
        </p:txBody>
      </p:sp>
      <p:sp>
        <p:nvSpPr>
          <p:cNvPr id="70" name="Elipse 69"/>
          <p:cNvSpPr/>
          <p:nvPr/>
        </p:nvSpPr>
        <p:spPr>
          <a:xfrm>
            <a:off x="195189" y="6176958"/>
            <a:ext cx="60743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29</a:t>
            </a:r>
          </a:p>
        </p:txBody>
      </p:sp>
      <p:sp>
        <p:nvSpPr>
          <p:cNvPr id="67" name="Rectángulo 66">
            <a:extLst>
              <a:ext uri="{FF2B5EF4-FFF2-40B4-BE49-F238E27FC236}">
                <a16:creationId xmlns:a16="http://schemas.microsoft.com/office/drawing/2014/main" id="{35AA760D-7DE6-61B6-0A45-CE366A7358D6}"/>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8" name="7 Imagen">
            <a:hlinkClick r:id="" action="ppaction://noaction"/>
            <a:extLst>
              <a:ext uri="{FF2B5EF4-FFF2-40B4-BE49-F238E27FC236}">
                <a16:creationId xmlns:a16="http://schemas.microsoft.com/office/drawing/2014/main" id="{CF15C600-8265-B45B-12D3-4E09CC96B968}"/>
              </a:ext>
            </a:extLst>
          </p:cNvPr>
          <p:cNvPicPr>
            <a:picLocks noChangeAspect="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1" name="CuadroTexto 70">
            <a:extLst>
              <a:ext uri="{FF2B5EF4-FFF2-40B4-BE49-F238E27FC236}">
                <a16:creationId xmlns:a16="http://schemas.microsoft.com/office/drawing/2014/main" id="{8E58B87B-1224-5414-ECBB-0B3A7FCDC669}"/>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72" name="Rectángulo 71">
            <a:extLst>
              <a:ext uri="{FF2B5EF4-FFF2-40B4-BE49-F238E27FC236}">
                <a16:creationId xmlns:a16="http://schemas.microsoft.com/office/drawing/2014/main" id="{3B441719-EC3E-6308-518E-53E5587F72F1}"/>
              </a:ext>
            </a:extLst>
          </p:cNvPr>
          <p:cNvSpPr/>
          <p:nvPr/>
        </p:nvSpPr>
        <p:spPr>
          <a:xfrm>
            <a:off x="9992191" y="1478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73" name="7 Imagen">
            <a:hlinkClick r:id="" action="ppaction://noaction"/>
            <a:extLst>
              <a:ext uri="{FF2B5EF4-FFF2-40B4-BE49-F238E27FC236}">
                <a16:creationId xmlns:a16="http://schemas.microsoft.com/office/drawing/2014/main" id="{80EC2FEB-C053-762B-3703-FE713BEBB165}"/>
              </a:ext>
            </a:extLst>
          </p:cNvPr>
          <p:cNvPicPr>
            <a:picLocks noChangeAspect="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0065528" y="3159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4" name="CuadroTexto 73">
            <a:extLst>
              <a:ext uri="{FF2B5EF4-FFF2-40B4-BE49-F238E27FC236}">
                <a16:creationId xmlns:a16="http://schemas.microsoft.com/office/drawing/2014/main" id="{2E892EF1-1A6C-1914-6EBA-6DCE2566E7BF}"/>
              </a:ext>
            </a:extLst>
          </p:cNvPr>
          <p:cNvSpPr txBox="1"/>
          <p:nvPr/>
        </p:nvSpPr>
        <p:spPr>
          <a:xfrm>
            <a:off x="10655450" y="2656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677539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46" name="Imagen 45">
            <a:extLst>
              <a:ext uri="{FF2B5EF4-FFF2-40B4-BE49-F238E27FC236}">
                <a16:creationId xmlns:a16="http://schemas.microsoft.com/office/drawing/2014/main" id="{D4DA92BF-D6EF-4F9D-88E8-063F2F180D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0067" y="166572"/>
            <a:ext cx="5942984" cy="6428830"/>
          </a:xfrm>
          <a:prstGeom prst="rect">
            <a:avLst/>
          </a:prstGeom>
        </p:spPr>
      </p:pic>
      <p:pic>
        <p:nvPicPr>
          <p:cNvPr id="43" name="Imagen 42">
            <a:extLst>
              <a:ext uri="{FF2B5EF4-FFF2-40B4-BE49-F238E27FC236}">
                <a16:creationId xmlns:a16="http://schemas.microsoft.com/office/drawing/2014/main" id="{C973E431-D409-49CC-8317-FF99ACF6FB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017" r="14868"/>
          <a:stretch/>
        </p:blipFill>
        <p:spPr>
          <a:xfrm>
            <a:off x="191147" y="199257"/>
            <a:ext cx="5817349" cy="6443002"/>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5955" y="3599512"/>
            <a:ext cx="1821472" cy="3038731"/>
          </a:xfrm>
          <a:prstGeom prst="rect">
            <a:avLst/>
          </a:prstGeom>
        </p:spPr>
      </p:pic>
      <p:pic>
        <p:nvPicPr>
          <p:cNvPr id="48" name="Imagen 47">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9046" y="4293783"/>
            <a:ext cx="1619694" cy="2344460"/>
          </a:xfrm>
          <a:prstGeom prst="rect">
            <a:avLst/>
          </a:prstGeom>
        </p:spPr>
      </p:pic>
      <p:pic>
        <p:nvPicPr>
          <p:cNvPr id="49" name="Imagen 48">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2435" y="2341896"/>
            <a:ext cx="2278483" cy="1630943"/>
          </a:xfrm>
          <a:prstGeom prst="rect">
            <a:avLst/>
          </a:prstGeom>
        </p:spPr>
      </p:pic>
      <p:pic>
        <p:nvPicPr>
          <p:cNvPr id="50" name="Imagen 49">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273125" y="3033973"/>
            <a:ext cx="3000217" cy="1723450"/>
          </a:xfrm>
          <a:prstGeom prst="rect">
            <a:avLst/>
          </a:prstGeom>
        </p:spPr>
      </p:pic>
      <p:pic>
        <p:nvPicPr>
          <p:cNvPr id="53" name="Imagen 52">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05543" y="3570844"/>
            <a:ext cx="1821472" cy="3038731"/>
          </a:xfrm>
          <a:prstGeom prst="rect">
            <a:avLst/>
          </a:prstGeom>
        </p:spPr>
      </p:pic>
      <p:pic>
        <p:nvPicPr>
          <p:cNvPr id="54" name="Imagen 53">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48634" y="4265115"/>
            <a:ext cx="1619694" cy="2344460"/>
          </a:xfrm>
          <a:prstGeom prst="rect">
            <a:avLst/>
          </a:prstGeom>
        </p:spPr>
      </p:pic>
      <p:pic>
        <p:nvPicPr>
          <p:cNvPr id="55" name="Imagen 54">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492023" y="2313228"/>
            <a:ext cx="2278483" cy="1630943"/>
          </a:xfrm>
          <a:prstGeom prst="rect">
            <a:avLst/>
          </a:prstGeom>
        </p:spPr>
      </p:pic>
      <p:pic>
        <p:nvPicPr>
          <p:cNvPr id="56" name="Imagen 55">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342119" y="2823965"/>
            <a:ext cx="3140811" cy="1904790"/>
          </a:xfrm>
          <a:prstGeom prst="rect">
            <a:avLst/>
          </a:prstGeom>
        </p:spPr>
      </p:pic>
      <p:sp>
        <p:nvSpPr>
          <p:cNvPr id="2" name="CuadroTexto 1"/>
          <p:cNvSpPr txBox="1"/>
          <p:nvPr/>
        </p:nvSpPr>
        <p:spPr>
          <a:xfrm>
            <a:off x="656823" y="3375071"/>
            <a:ext cx="2366870" cy="692497"/>
          </a:xfrm>
          <a:prstGeom prst="rect">
            <a:avLst/>
          </a:prstGeom>
          <a:noFill/>
        </p:spPr>
        <p:txBody>
          <a:bodyPr wrap="square" rtlCol="0">
            <a:spAutoFit/>
          </a:bodyPr>
          <a:lstStyle/>
          <a:p>
            <a:r>
              <a:rPr lang="es-CO" sz="1300" dirty="0">
                <a:latin typeface="Maiandra GD" panose="020E0502030308020204" pitchFamily="34" charset="0"/>
              </a:rPr>
              <a:t>Debes tener presente que cada uno de estos elementos protegen tu vida.</a:t>
            </a:r>
          </a:p>
        </p:txBody>
      </p:sp>
      <p:sp>
        <p:nvSpPr>
          <p:cNvPr id="3" name="CuadroTexto 2"/>
          <p:cNvSpPr txBox="1"/>
          <p:nvPr/>
        </p:nvSpPr>
        <p:spPr>
          <a:xfrm>
            <a:off x="2734357" y="2651286"/>
            <a:ext cx="1633137" cy="892552"/>
          </a:xfrm>
          <a:prstGeom prst="rect">
            <a:avLst/>
          </a:prstGeom>
          <a:noFill/>
        </p:spPr>
        <p:txBody>
          <a:bodyPr wrap="square" rtlCol="0">
            <a:spAutoFit/>
          </a:bodyPr>
          <a:lstStyle/>
          <a:p>
            <a:pPr algn="r"/>
            <a:r>
              <a:rPr lang="es-CO" sz="1300" dirty="0">
                <a:latin typeface="Maiandra GD" panose="020E0502030308020204" pitchFamily="34" charset="0"/>
              </a:rPr>
              <a:t>Nunca he utilizado tanta cosa</a:t>
            </a:r>
          </a:p>
          <a:p>
            <a:pPr algn="r"/>
            <a:r>
              <a:rPr lang="es-CO" sz="1300" dirty="0">
                <a:latin typeface="Maiandra GD" panose="020E0502030308020204" pitchFamily="34" charset="0"/>
              </a:rPr>
              <a:t>y jamás me ha pasado nada.</a:t>
            </a:r>
          </a:p>
        </p:txBody>
      </p:sp>
      <p:sp>
        <p:nvSpPr>
          <p:cNvPr id="7" name="CuadroTexto 6"/>
          <p:cNvSpPr txBox="1"/>
          <p:nvPr/>
        </p:nvSpPr>
        <p:spPr>
          <a:xfrm>
            <a:off x="6621991" y="3115153"/>
            <a:ext cx="2687289" cy="1015663"/>
          </a:xfrm>
          <a:prstGeom prst="rect">
            <a:avLst/>
          </a:prstGeom>
          <a:noFill/>
        </p:spPr>
        <p:txBody>
          <a:bodyPr wrap="square" rtlCol="0">
            <a:spAutoFit/>
          </a:bodyPr>
          <a:lstStyle/>
          <a:p>
            <a:pPr algn="ctr"/>
            <a:r>
              <a:rPr lang="es-CO" sz="1200" dirty="0">
                <a:latin typeface="Maiandra GD" panose="020E0502030308020204" pitchFamily="34" charset="0"/>
              </a:rPr>
              <a:t>Te voy a enseñar que la Resolución 2400 del 1979 nos indica que el principal objetivo es salvaguardar y mantener la salud física del trabajador.</a:t>
            </a:r>
          </a:p>
        </p:txBody>
      </p:sp>
      <p:sp>
        <p:nvSpPr>
          <p:cNvPr id="59" name="CuadroTexto 58"/>
          <p:cNvSpPr txBox="1"/>
          <p:nvPr/>
        </p:nvSpPr>
        <p:spPr>
          <a:xfrm>
            <a:off x="9068328" y="2547170"/>
            <a:ext cx="1556143" cy="954107"/>
          </a:xfrm>
          <a:prstGeom prst="rect">
            <a:avLst/>
          </a:prstGeom>
          <a:noFill/>
        </p:spPr>
        <p:txBody>
          <a:bodyPr wrap="square" rtlCol="0">
            <a:spAutoFit/>
          </a:bodyPr>
          <a:lstStyle/>
          <a:p>
            <a:pPr algn="r"/>
            <a:r>
              <a:rPr lang="es-CO" sz="1400" dirty="0"/>
              <a:t>¿</a:t>
            </a:r>
            <a:r>
              <a:rPr lang="es-CO" sz="1400" dirty="0">
                <a:latin typeface="Maiandra GD" panose="020E0502030308020204" pitchFamily="34" charset="0"/>
              </a:rPr>
              <a:t>Eso quiere decir que siempre he incumplido la normatividad?</a:t>
            </a:r>
          </a:p>
        </p:txBody>
      </p:sp>
      <p:sp>
        <p:nvSpPr>
          <p:cNvPr id="60" name="Elipse 59"/>
          <p:cNvSpPr/>
          <p:nvPr/>
        </p:nvSpPr>
        <p:spPr>
          <a:xfrm>
            <a:off x="11384460" y="6163958"/>
            <a:ext cx="59267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32</a:t>
            </a:r>
          </a:p>
        </p:txBody>
      </p:sp>
      <p:sp>
        <p:nvSpPr>
          <p:cNvPr id="61" name="Elipse 60"/>
          <p:cNvSpPr/>
          <p:nvPr/>
        </p:nvSpPr>
        <p:spPr>
          <a:xfrm>
            <a:off x="197697" y="6210816"/>
            <a:ext cx="626747"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31</a:t>
            </a:r>
          </a:p>
        </p:txBody>
      </p:sp>
      <p:sp>
        <p:nvSpPr>
          <p:cNvPr id="57" name="Rectángulo 56">
            <a:extLst>
              <a:ext uri="{FF2B5EF4-FFF2-40B4-BE49-F238E27FC236}">
                <a16:creationId xmlns:a16="http://schemas.microsoft.com/office/drawing/2014/main" id="{FB615512-9541-98EE-9C50-1872FBF91456}"/>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8" name="7 Imagen">
            <a:hlinkClick r:id="" action="ppaction://noaction"/>
            <a:extLst>
              <a:ext uri="{FF2B5EF4-FFF2-40B4-BE49-F238E27FC236}">
                <a16:creationId xmlns:a16="http://schemas.microsoft.com/office/drawing/2014/main" id="{63693285-BFFB-7487-7BDA-C94C0B644CD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2" name="CuadroTexto 61">
            <a:extLst>
              <a:ext uri="{FF2B5EF4-FFF2-40B4-BE49-F238E27FC236}">
                <a16:creationId xmlns:a16="http://schemas.microsoft.com/office/drawing/2014/main" id="{DD1AE1F0-FDCF-16A2-BC23-D650BEC50B18}"/>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938D877F-244B-5CE4-C03C-9F55EA05F91B}"/>
              </a:ext>
            </a:extLst>
          </p:cNvPr>
          <p:cNvSpPr/>
          <p:nvPr/>
        </p:nvSpPr>
        <p:spPr>
          <a:xfrm>
            <a:off x="9973921" y="171949"/>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4" name="7 Imagen">
            <a:hlinkClick r:id="" action="ppaction://noaction"/>
            <a:extLst>
              <a:ext uri="{FF2B5EF4-FFF2-40B4-BE49-F238E27FC236}">
                <a16:creationId xmlns:a16="http://schemas.microsoft.com/office/drawing/2014/main" id="{D9E63878-8877-6AD4-2128-7905A2EFE61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47258" y="340037"/>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5" name="CuadroTexto 64">
            <a:extLst>
              <a:ext uri="{FF2B5EF4-FFF2-40B4-BE49-F238E27FC236}">
                <a16:creationId xmlns:a16="http://schemas.microsoft.com/office/drawing/2014/main" id="{84D0B7FC-BB90-C8F1-F540-DC8A9C32002E}"/>
              </a:ext>
            </a:extLst>
          </p:cNvPr>
          <p:cNvSpPr txBox="1"/>
          <p:nvPr/>
        </p:nvSpPr>
        <p:spPr>
          <a:xfrm>
            <a:off x="10637180" y="289755"/>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834396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a:extLst>
              <a:ext uri="{FF2B5EF4-FFF2-40B4-BE49-F238E27FC236}">
                <a16:creationId xmlns:a16="http://schemas.microsoft.com/office/drawing/2014/main" id="{8332FD8E-1EA4-40DB-A19E-167CD88A9D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974" t="-322" r="10137" b="322"/>
          <a:stretch/>
        </p:blipFill>
        <p:spPr>
          <a:xfrm>
            <a:off x="6031868" y="166572"/>
            <a:ext cx="5852160" cy="6428829"/>
          </a:xfrm>
          <a:prstGeom prst="rect">
            <a:avLst/>
          </a:prstGeom>
        </p:spPr>
      </p:pic>
      <p:pic>
        <p:nvPicPr>
          <p:cNvPr id="3" name="Imagen 2">
            <a:extLst>
              <a:ext uri="{FF2B5EF4-FFF2-40B4-BE49-F238E27FC236}">
                <a16:creationId xmlns:a16="http://schemas.microsoft.com/office/drawing/2014/main" id="{8A4E696F-F8C4-4CAC-A110-E0F1ECBCE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22" t="3678" r="26137" b="3810"/>
          <a:stretch/>
        </p:blipFill>
        <p:spPr>
          <a:xfrm>
            <a:off x="206309" y="133936"/>
            <a:ext cx="5852160" cy="646263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2" y="2284880"/>
            <a:ext cx="2573960"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11" cstate="print">
            <a:extLst>
              <a:ext uri="{BEBA8EAE-BF5A-486C-A8C5-ECC9F3942E4B}">
                <a14:imgProps xmlns:a14="http://schemas.microsoft.com/office/drawing/2010/main">
                  <a14:imgLayer r:embed="rId10">
                    <a14:imgEffect>
                      <a14:backgroundRemoval t="29725" b="60684" l="37874" r="71795">
                        <a14:foregroundMark x1="39263" y1="36372" x2="39583" y2="42070"/>
                        <a14:foregroundMark x1="70833" y1="38462" x2="71795" y2="46059"/>
                        <a14:foregroundMark x1="37927" y1="41026" x2="37927" y2="41026"/>
                        <a14:foregroundMark x1="61325" y1="60684" x2="61325" y2="60684"/>
                      </a14:backgroundRemoval>
                    </a14:imgEffect>
                  </a14:imgLayer>
                </a14:imgProps>
              </a:ext>
              <a:ext uri="{28A0092B-C50C-407E-A947-70E740481C1C}">
                <a14:useLocalDpi xmlns:a14="http://schemas.microsoft.com/office/drawing/2010/main" val="0"/>
              </a:ext>
            </a:extLst>
          </a:blip>
          <a:srcRect l="35860" t="25990" r="26805" b="35882"/>
          <a:stretch/>
        </p:blipFill>
        <p:spPr>
          <a:xfrm>
            <a:off x="6586033" y="2991130"/>
            <a:ext cx="2905125" cy="1668825"/>
          </a:xfrm>
          <a:prstGeom prst="rect">
            <a:avLst/>
          </a:prstGeom>
        </p:spPr>
      </p:pic>
      <p:sp>
        <p:nvSpPr>
          <p:cNvPr id="2" name="CuadroTexto 1"/>
          <p:cNvSpPr txBox="1"/>
          <p:nvPr/>
        </p:nvSpPr>
        <p:spPr>
          <a:xfrm>
            <a:off x="737496" y="3203353"/>
            <a:ext cx="2202287" cy="892552"/>
          </a:xfrm>
          <a:prstGeom prst="rect">
            <a:avLst/>
          </a:prstGeom>
          <a:noFill/>
        </p:spPr>
        <p:txBody>
          <a:bodyPr wrap="square" rtlCol="0">
            <a:spAutoFit/>
          </a:bodyPr>
          <a:lstStyle/>
          <a:p>
            <a:pPr algn="ctr"/>
            <a:r>
              <a:rPr lang="es-CO" sz="1300" dirty="0">
                <a:latin typeface="Maiandra GD" panose="020E0502030308020204" pitchFamily="34" charset="0"/>
              </a:rPr>
              <a:t>Claro que sí Carlos, y aparte de incumplir la normatividad estas poniendo en riesgo tu vida.</a:t>
            </a:r>
          </a:p>
        </p:txBody>
      </p:sp>
      <p:sp>
        <p:nvSpPr>
          <p:cNvPr id="4" name="CuadroTexto 3"/>
          <p:cNvSpPr txBox="1"/>
          <p:nvPr/>
        </p:nvSpPr>
        <p:spPr>
          <a:xfrm>
            <a:off x="2681147" y="2469125"/>
            <a:ext cx="2047133" cy="1015663"/>
          </a:xfrm>
          <a:prstGeom prst="rect">
            <a:avLst/>
          </a:prstGeom>
          <a:noFill/>
        </p:spPr>
        <p:txBody>
          <a:bodyPr wrap="square" rtlCol="0">
            <a:spAutoFit/>
          </a:bodyPr>
          <a:lstStyle/>
          <a:p>
            <a:pPr algn="r"/>
            <a:r>
              <a:rPr lang="es-CO" sz="1200" dirty="0">
                <a:latin typeface="Maiandra GD" panose="020E0502030308020204" pitchFamily="34" charset="0"/>
              </a:rPr>
              <a:t>Pensé que nunca me pasaría algo por no usar los EPP, pero tiene razón señorita Andrea, yo tengo familia que me espera en casa.</a:t>
            </a:r>
            <a:endParaRPr lang="es-CO" sz="1200" dirty="0"/>
          </a:p>
        </p:txBody>
      </p:sp>
      <p:sp>
        <p:nvSpPr>
          <p:cNvPr id="43" name="CuadroTexto 42"/>
          <p:cNvSpPr txBox="1"/>
          <p:nvPr/>
        </p:nvSpPr>
        <p:spPr>
          <a:xfrm>
            <a:off x="7012976" y="3239769"/>
            <a:ext cx="2200588" cy="830997"/>
          </a:xfrm>
          <a:prstGeom prst="rect">
            <a:avLst/>
          </a:prstGeom>
          <a:noFill/>
        </p:spPr>
        <p:txBody>
          <a:bodyPr wrap="square" rtlCol="0">
            <a:spAutoFit/>
          </a:bodyPr>
          <a:lstStyle/>
          <a:p>
            <a:pPr algn="ctr"/>
            <a:r>
              <a:rPr lang="es-CO" sz="1200" dirty="0">
                <a:latin typeface="Maiandra GD" panose="020E0502030308020204" pitchFamily="34" charset="0"/>
              </a:rPr>
              <a:t>Es importante que entiendas que mi labor es cuidar la vida de los trabajadores y aplicar la normatividad.</a:t>
            </a:r>
          </a:p>
        </p:txBody>
      </p:sp>
      <p:sp>
        <p:nvSpPr>
          <p:cNvPr id="46" name="CuadroTexto 45"/>
          <p:cNvSpPr txBox="1"/>
          <p:nvPr/>
        </p:nvSpPr>
        <p:spPr>
          <a:xfrm>
            <a:off x="9076556" y="2471427"/>
            <a:ext cx="1664424" cy="1092607"/>
          </a:xfrm>
          <a:prstGeom prst="rect">
            <a:avLst/>
          </a:prstGeom>
          <a:noFill/>
        </p:spPr>
        <p:txBody>
          <a:bodyPr wrap="square" rtlCol="0">
            <a:spAutoFit/>
          </a:bodyPr>
          <a:lstStyle/>
          <a:p>
            <a:pPr algn="r"/>
            <a:r>
              <a:rPr lang="es-CO" sz="1300" dirty="0">
                <a:latin typeface="Maiandra GD" panose="020E0502030308020204" pitchFamily="34" charset="0"/>
              </a:rPr>
              <a:t>Atenderé a sus consejos y de ahora en adelante implementaré todo lo indicado.</a:t>
            </a:r>
          </a:p>
        </p:txBody>
      </p:sp>
      <p:sp>
        <p:nvSpPr>
          <p:cNvPr id="58" name="Elipse 57"/>
          <p:cNvSpPr/>
          <p:nvPr/>
        </p:nvSpPr>
        <p:spPr>
          <a:xfrm>
            <a:off x="11294773" y="6149784"/>
            <a:ext cx="59018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34</a:t>
            </a:r>
          </a:p>
        </p:txBody>
      </p:sp>
      <p:sp>
        <p:nvSpPr>
          <p:cNvPr id="59" name="Elipse 58"/>
          <p:cNvSpPr/>
          <p:nvPr/>
        </p:nvSpPr>
        <p:spPr>
          <a:xfrm>
            <a:off x="229352" y="6113232"/>
            <a:ext cx="634769"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33</a:t>
            </a:r>
          </a:p>
        </p:txBody>
      </p:sp>
      <p:sp>
        <p:nvSpPr>
          <p:cNvPr id="56" name="Rectángulo 55">
            <a:extLst>
              <a:ext uri="{FF2B5EF4-FFF2-40B4-BE49-F238E27FC236}">
                <a16:creationId xmlns:a16="http://schemas.microsoft.com/office/drawing/2014/main" id="{A84EC5E6-F8F0-A76D-3C8D-33AFC4672476}"/>
              </a:ext>
            </a:extLst>
          </p:cNvPr>
          <p:cNvSpPr/>
          <p:nvPr/>
        </p:nvSpPr>
        <p:spPr>
          <a:xfrm>
            <a:off x="181192" y="14436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7" name="7 Imagen">
            <a:hlinkClick r:id="" action="ppaction://noaction"/>
            <a:extLst>
              <a:ext uri="{FF2B5EF4-FFF2-40B4-BE49-F238E27FC236}">
                <a16:creationId xmlns:a16="http://schemas.microsoft.com/office/drawing/2014/main" id="{3E129E2B-2D7E-B283-BBAB-3D462A930134}"/>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54529" y="31244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0" name="CuadroTexto 59">
            <a:extLst>
              <a:ext uri="{FF2B5EF4-FFF2-40B4-BE49-F238E27FC236}">
                <a16:creationId xmlns:a16="http://schemas.microsoft.com/office/drawing/2014/main" id="{A5A6EAD0-7D75-7EE7-EB62-2CEEB93655A9}"/>
              </a:ext>
            </a:extLst>
          </p:cNvPr>
          <p:cNvSpPr txBox="1"/>
          <p:nvPr/>
        </p:nvSpPr>
        <p:spPr>
          <a:xfrm>
            <a:off x="844451" y="26216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1" name="Rectángulo 60">
            <a:extLst>
              <a:ext uri="{FF2B5EF4-FFF2-40B4-BE49-F238E27FC236}">
                <a16:creationId xmlns:a16="http://schemas.microsoft.com/office/drawing/2014/main" id="{1F3E8429-3CB4-07E8-67EB-3162117F542A}"/>
              </a:ext>
            </a:extLst>
          </p:cNvPr>
          <p:cNvSpPr/>
          <p:nvPr/>
        </p:nvSpPr>
        <p:spPr>
          <a:xfrm>
            <a:off x="9849977" y="16540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2" name="7 Imagen">
            <a:hlinkClick r:id="" action="ppaction://noaction"/>
            <a:extLst>
              <a:ext uri="{FF2B5EF4-FFF2-40B4-BE49-F238E27FC236}">
                <a16:creationId xmlns:a16="http://schemas.microsoft.com/office/drawing/2014/main" id="{F518B2A5-F33C-5388-9849-3676AFF5DDFC}"/>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923314" y="33348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3" name="CuadroTexto 62">
            <a:extLst>
              <a:ext uri="{FF2B5EF4-FFF2-40B4-BE49-F238E27FC236}">
                <a16:creationId xmlns:a16="http://schemas.microsoft.com/office/drawing/2014/main" id="{511F523A-0D50-BE5D-BA71-9977A3FF6759}"/>
              </a:ext>
            </a:extLst>
          </p:cNvPr>
          <p:cNvSpPr txBox="1"/>
          <p:nvPr/>
        </p:nvSpPr>
        <p:spPr>
          <a:xfrm>
            <a:off x="10513236" y="28320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876165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249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7" name="CuadroTexto 6"/>
          <p:cNvSpPr txBox="1"/>
          <p:nvPr/>
        </p:nvSpPr>
        <p:spPr>
          <a:xfrm>
            <a:off x="8172300" y="1012831"/>
            <a:ext cx="3147516" cy="1015663"/>
          </a:xfrm>
          <a:prstGeom prst="rect">
            <a:avLst/>
          </a:prstGeom>
          <a:noFill/>
        </p:spPr>
        <p:txBody>
          <a:bodyPr wrap="square" rtlCol="0">
            <a:spAutoFit/>
          </a:bodyPr>
          <a:lstStyle/>
          <a:p>
            <a:r>
              <a:rPr lang="es-CO" sz="6000" dirty="0">
                <a:solidFill>
                  <a:srgbClr val="FF0000"/>
                </a:solidFill>
                <a:latin typeface="Juice ITC" panose="04040403040A02020202" pitchFamily="82" charset="0"/>
              </a:rPr>
              <a:t>Presentación </a:t>
            </a:r>
          </a:p>
        </p:txBody>
      </p:sp>
      <p:pic>
        <p:nvPicPr>
          <p:cNvPr id="1030" name="Picture 6" descr="Stock photography ilustración de dibujos animados joven empresaria pinturas  para la pared • cuadros mujer de negocios, apuntando, cartel | myloview.e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667" b="100000" l="0" r="89521"/>
                    </a14:imgEffect>
                  </a14:imgLayer>
                </a14:imgProps>
              </a:ext>
              <a:ext uri="{28A0092B-C50C-407E-A947-70E740481C1C}">
                <a14:useLocalDpi xmlns:a14="http://schemas.microsoft.com/office/drawing/2010/main" val="0"/>
              </a:ext>
            </a:extLst>
          </a:blip>
          <a:srcRect/>
          <a:stretch>
            <a:fillRect/>
          </a:stretch>
        </p:blipFill>
        <p:spPr bwMode="auto">
          <a:xfrm>
            <a:off x="6588891" y="1618138"/>
            <a:ext cx="2859153" cy="4286250"/>
          </a:xfrm>
          <a:prstGeom prst="rect">
            <a:avLst/>
          </a:prstGeom>
          <a:noFill/>
          <a:extLst>
            <a:ext uri="{909E8E84-426E-40DD-AFC4-6F175D3DCCD1}">
              <a14:hiddenFill xmlns:a14="http://schemas.microsoft.com/office/drawing/2010/main">
                <a:solidFill>
                  <a:srgbClr val="FFFFFF"/>
                </a:solidFill>
              </a14:hiddenFill>
            </a:ext>
          </a:extLst>
        </p:spPr>
      </p:pic>
      <p:sp>
        <p:nvSpPr>
          <p:cNvPr id="46" name="CuadroTexto 45"/>
          <p:cNvSpPr txBox="1"/>
          <p:nvPr/>
        </p:nvSpPr>
        <p:spPr>
          <a:xfrm>
            <a:off x="6555347" y="5877131"/>
            <a:ext cx="2372502" cy="461665"/>
          </a:xfrm>
          <a:prstGeom prst="rect">
            <a:avLst/>
          </a:prstGeom>
          <a:noFill/>
        </p:spPr>
        <p:txBody>
          <a:bodyPr wrap="square" rtlCol="0">
            <a:spAutoFit/>
          </a:bodyPr>
          <a:lstStyle/>
          <a:p>
            <a:r>
              <a:rPr lang="es-CO" sz="800" dirty="0">
                <a:latin typeface="Times New Roman" panose="02020603050405020304" pitchFamily="18" charset="0"/>
                <a:cs typeface="Times New Roman" panose="02020603050405020304" pitchFamily="18" charset="0"/>
              </a:rPr>
              <a:t>Fuente: </a:t>
            </a:r>
            <a:r>
              <a:rPr lang="es-CO" sz="800" dirty="0">
                <a:latin typeface="Times New Roman" panose="02020603050405020304" pitchFamily="18" charset="0"/>
                <a:cs typeface="Times New Roman" panose="02020603050405020304" pitchFamily="18" charset="0"/>
                <a:hlinkClick r:id="rId4"/>
              </a:rPr>
              <a:t>https://myloview.es/cuadro-stock-photography-ilustracion-de-dibujos-animados-joven-empresaria-no-46A67C9</a:t>
            </a:r>
            <a:r>
              <a:rPr lang="es-CO" sz="800" dirty="0">
                <a:latin typeface="Times New Roman" panose="02020603050405020304" pitchFamily="18" charset="0"/>
                <a:cs typeface="Times New Roman" panose="02020603050405020304" pitchFamily="18" charset="0"/>
              </a:rPr>
              <a:t> </a:t>
            </a:r>
          </a:p>
        </p:txBody>
      </p:sp>
      <p:sp>
        <p:nvSpPr>
          <p:cNvPr id="47" name="CuadroTexto 46"/>
          <p:cNvSpPr txBox="1"/>
          <p:nvPr/>
        </p:nvSpPr>
        <p:spPr>
          <a:xfrm>
            <a:off x="8364749" y="1860648"/>
            <a:ext cx="3445177" cy="4111125"/>
          </a:xfrm>
          <a:prstGeom prst="rect">
            <a:avLst/>
          </a:prstGeom>
          <a:noFill/>
        </p:spPr>
        <p:txBody>
          <a:bodyPr wrap="square" rtlCol="0">
            <a:spAutoFit/>
          </a:bodyPr>
          <a:lstStyle/>
          <a:p>
            <a:pPr>
              <a:lnSpc>
                <a:spcPct val="150000"/>
              </a:lnSpc>
            </a:pPr>
            <a:r>
              <a:rPr lang="es-CO" sz="1600" dirty="0">
                <a:latin typeface="Maiandra GD" panose="020E0502030308020204" pitchFamily="34" charset="0"/>
                <a:ea typeface="Batang" panose="02030600000101010101" pitchFamily="18" charset="-127"/>
                <a:cs typeface="Times New Roman" panose="02020603050405020304" pitchFamily="18" charset="0"/>
              </a:rPr>
              <a:t>Esta cartilla tiene como finalidad propiciar en </a:t>
            </a:r>
            <a:r>
              <a:rPr lang="es-ES" sz="1600" dirty="0">
                <a:latin typeface="Maiandra GD" panose="020E0502030308020204" pitchFamily="34" charset="0"/>
                <a:ea typeface="Batang" panose="02030600000101010101" pitchFamily="18" charset="-127"/>
                <a:cs typeface="Times New Roman" panose="02020603050405020304" pitchFamily="18" charset="0"/>
              </a:rPr>
              <a:t>la población trabajadora conocimientos y conceptos sobre Autocuidado y uso de Elementos de protección personal, de fácil comprensión con la intención de motivar el cuidado físico, mental y social, de tal manera que se logre alcanzar el propósito de incentivar el cuidado del valor de la vida. </a:t>
            </a:r>
            <a:endParaRPr lang="es-CO" sz="1600" dirty="0">
              <a:latin typeface="Maiandra GD" panose="020E0502030308020204" pitchFamily="34" charset="0"/>
              <a:ea typeface="Batang" panose="02030600000101010101" pitchFamily="18" charset="-127"/>
              <a:cs typeface="Times New Roman" panose="02020603050405020304" pitchFamily="18" charset="0"/>
            </a:endParaRPr>
          </a:p>
        </p:txBody>
      </p:sp>
      <p:sp>
        <p:nvSpPr>
          <p:cNvPr id="49" name="CuadroTexto 48"/>
          <p:cNvSpPr txBox="1"/>
          <p:nvPr/>
        </p:nvSpPr>
        <p:spPr>
          <a:xfrm>
            <a:off x="979531" y="1187251"/>
            <a:ext cx="3741352" cy="861774"/>
          </a:xfrm>
          <a:prstGeom prst="rect">
            <a:avLst/>
          </a:prstGeom>
          <a:noFill/>
        </p:spPr>
        <p:txBody>
          <a:bodyPr wrap="square" rtlCol="0">
            <a:spAutoFit/>
          </a:bodyPr>
          <a:lstStyle/>
          <a:p>
            <a:r>
              <a:rPr lang="es-CO" sz="5000" dirty="0">
                <a:solidFill>
                  <a:srgbClr val="FF0000"/>
                </a:solidFill>
                <a:latin typeface="Juice ITC" panose="04040403040A02020202" pitchFamily="82" charset="0"/>
              </a:rPr>
              <a:t>Tabla de contenido </a:t>
            </a:r>
          </a:p>
        </p:txBody>
      </p:sp>
      <p:sp>
        <p:nvSpPr>
          <p:cNvPr id="2" name="CuadroTexto 1"/>
          <p:cNvSpPr txBox="1"/>
          <p:nvPr/>
        </p:nvSpPr>
        <p:spPr>
          <a:xfrm>
            <a:off x="616033" y="2049025"/>
            <a:ext cx="4829578" cy="4462760"/>
          </a:xfrm>
          <a:prstGeom prst="rect">
            <a:avLst/>
          </a:prstGeom>
          <a:noFill/>
        </p:spPr>
        <p:txBody>
          <a:bodyPr wrap="square" rtlCol="0">
            <a:spAutoFit/>
          </a:bodyPr>
          <a:lstStyle/>
          <a:p>
            <a:r>
              <a:rPr lang="es-CO" sz="1400" dirty="0">
                <a:latin typeface="Maiandra GD" panose="020E0502030308020204" pitchFamily="34" charset="0"/>
              </a:rPr>
              <a:t>Presentación…………………………………………..….…</a:t>
            </a:r>
            <a:r>
              <a:rPr lang="es-CO" sz="1400" dirty="0" smtClean="0">
                <a:latin typeface="Maiandra GD" panose="020E0502030308020204" pitchFamily="34" charset="0"/>
              </a:rPr>
              <a:t>2</a:t>
            </a:r>
          </a:p>
          <a:p>
            <a:r>
              <a:rPr lang="es-CO" sz="1400" dirty="0" smtClean="0">
                <a:latin typeface="Maiandra GD" panose="020E0502030308020204" pitchFamily="34" charset="0"/>
              </a:rPr>
              <a:t>Misión</a:t>
            </a:r>
            <a:r>
              <a:rPr lang="es-CO" sz="1400" dirty="0">
                <a:latin typeface="Maiandra GD" panose="020E0502030308020204" pitchFamily="34" charset="0"/>
              </a:rPr>
              <a:t>…………………………………………...................3</a:t>
            </a:r>
          </a:p>
          <a:p>
            <a:r>
              <a:rPr lang="es-CO" sz="1400" dirty="0">
                <a:latin typeface="Maiandra GD" panose="020E0502030308020204" pitchFamily="34" charset="0"/>
              </a:rPr>
              <a:t>Visión y servicios……………………………………….…..4</a:t>
            </a:r>
          </a:p>
          <a:p>
            <a:r>
              <a:rPr lang="es-CO" sz="1400" dirty="0">
                <a:latin typeface="Maiandra GD" panose="020E0502030308020204" pitchFamily="34" charset="0"/>
              </a:rPr>
              <a:t>Que es seguridad y salud en el trabajo….…………....….5</a:t>
            </a:r>
          </a:p>
          <a:p>
            <a:r>
              <a:rPr lang="es-CO" sz="1400" dirty="0">
                <a:latin typeface="Maiandra GD" panose="020E0502030308020204" pitchFamily="34" charset="0"/>
              </a:rPr>
              <a:t>Que es un accidente de trabajo……………….................6</a:t>
            </a:r>
          </a:p>
          <a:p>
            <a:r>
              <a:rPr lang="es-CO" sz="1400" dirty="0">
                <a:latin typeface="Maiandra GD" panose="020E0502030308020204" pitchFamily="34" charset="0"/>
              </a:rPr>
              <a:t>Qué es una Enfermedad Laboral………………………….7</a:t>
            </a:r>
          </a:p>
          <a:p>
            <a:r>
              <a:rPr lang="es-CO" sz="1400" dirty="0">
                <a:latin typeface="Maiandra GD" panose="020E0502030308020204" pitchFamily="34" charset="0"/>
              </a:rPr>
              <a:t>Cuáles son las funciones de las Administradoras de Riesgos Laborales (ARL)………………………………………….…8</a:t>
            </a:r>
          </a:p>
          <a:p>
            <a:r>
              <a:rPr lang="es-CO" sz="1400" dirty="0">
                <a:latin typeface="Maiandra GD" panose="020E0502030308020204" pitchFamily="34" charset="0"/>
              </a:rPr>
              <a:t>Qué es Autocuidado……………………………………….9-10</a:t>
            </a:r>
          </a:p>
          <a:p>
            <a:r>
              <a:rPr lang="es-CO" sz="1400" dirty="0">
                <a:latin typeface="Maiandra GD" panose="020E0502030308020204" pitchFamily="34" charset="0"/>
              </a:rPr>
              <a:t>Hábitos de Vida Saludable………………………………..11-12</a:t>
            </a:r>
          </a:p>
          <a:p>
            <a:r>
              <a:rPr lang="es-CO" sz="1400" dirty="0">
                <a:latin typeface="Maiandra GD" panose="020E0502030308020204" pitchFamily="34" charset="0"/>
              </a:rPr>
              <a:t>En qué consiste el Sistema de gestión de la seguridad y Salud en el trabajo…………………………………………….…13</a:t>
            </a:r>
          </a:p>
          <a:p>
            <a:r>
              <a:rPr lang="es-CO" sz="1400" dirty="0">
                <a:latin typeface="Maiandra GD" panose="020E0502030308020204" pitchFamily="34" charset="0"/>
              </a:rPr>
              <a:t>Qué es el COPASST……………………………………… 14</a:t>
            </a:r>
          </a:p>
          <a:p>
            <a:r>
              <a:rPr lang="es-CO" sz="1400" dirty="0">
                <a:latin typeface="Maiandra GD" panose="020E0502030308020204" pitchFamily="34" charset="0"/>
              </a:rPr>
              <a:t>Qué funciones tiene el COPASST………………………..15</a:t>
            </a:r>
          </a:p>
          <a:p>
            <a:r>
              <a:rPr lang="es-CO" sz="1400" dirty="0">
                <a:latin typeface="Maiandra GD" panose="020E0502030308020204" pitchFamily="34" charset="0"/>
              </a:rPr>
              <a:t>Importancia del uso de los elementos de protección personal……………………………………………………16</a:t>
            </a:r>
          </a:p>
          <a:p>
            <a:r>
              <a:rPr lang="es-CO" sz="1400" dirty="0">
                <a:latin typeface="Maiandra GD" panose="020E0502030308020204" pitchFamily="34" charset="0"/>
              </a:rPr>
              <a:t>Las ventajas de usar los elementos de protección personal son…………………………………………………..…..17-23</a:t>
            </a:r>
          </a:p>
          <a:p>
            <a:r>
              <a:rPr lang="es-CO" sz="1400" dirty="0">
                <a:latin typeface="Maiandra GD" panose="020E0502030308020204" pitchFamily="34" charset="0"/>
              </a:rPr>
              <a:t>Dinámica………………………………………….....…24-61</a:t>
            </a:r>
          </a:p>
          <a:p>
            <a:endParaRPr lang="es-CO" dirty="0"/>
          </a:p>
        </p:txBody>
      </p:sp>
      <p:sp>
        <p:nvSpPr>
          <p:cNvPr id="3" name="Elipse 2"/>
          <p:cNvSpPr/>
          <p:nvPr/>
        </p:nvSpPr>
        <p:spPr>
          <a:xfrm>
            <a:off x="11540632" y="6163958"/>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a:t>
            </a:r>
          </a:p>
        </p:txBody>
      </p:sp>
      <p:sp>
        <p:nvSpPr>
          <p:cNvPr id="51" name="Elipse 50"/>
          <p:cNvSpPr/>
          <p:nvPr/>
        </p:nvSpPr>
        <p:spPr>
          <a:xfrm>
            <a:off x="188046" y="6173599"/>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a:t>
            </a:r>
          </a:p>
        </p:txBody>
      </p:sp>
      <p:sp>
        <p:nvSpPr>
          <p:cNvPr id="52" name="Rectángulo 51">
            <a:extLst>
              <a:ext uri="{FF2B5EF4-FFF2-40B4-BE49-F238E27FC236}">
                <a16:creationId xmlns:a16="http://schemas.microsoft.com/office/drawing/2014/main" id="{CB5E31B3-0517-5CD4-9A00-03D2118621B2}"/>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3" name="7 Imagen">
            <a:hlinkClick r:id="" action="ppaction://noaction"/>
            <a:extLst>
              <a:ext uri="{FF2B5EF4-FFF2-40B4-BE49-F238E27FC236}">
                <a16:creationId xmlns:a16="http://schemas.microsoft.com/office/drawing/2014/main" id="{E0E19B6F-A53F-8925-A5B7-C8BA77D6DC4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FB3285F1-83AF-174E-2F62-433AD3506A7E}"/>
              </a:ext>
            </a:extLst>
          </p:cNvPr>
          <p:cNvSpPr txBox="1"/>
          <p:nvPr/>
        </p:nvSpPr>
        <p:spPr>
          <a:xfrm>
            <a:off x="844725" y="315416"/>
            <a:ext cx="1494559" cy="868323"/>
          </a:xfrm>
          <a:prstGeom prst="round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127C877A-6CB4-370D-84BB-BE2262BAE858}"/>
              </a:ext>
            </a:extLst>
          </p:cNvPr>
          <p:cNvSpPr/>
          <p:nvPr/>
        </p:nvSpPr>
        <p:spPr>
          <a:xfrm>
            <a:off x="9936736" y="211065"/>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E0AE70ED-3A38-887E-A1B8-54FCD0427CA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0073" y="379153"/>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10C90D8D-483B-3532-7769-4FA8C6BFBEFC}"/>
              </a:ext>
            </a:extLst>
          </p:cNvPr>
          <p:cNvSpPr txBox="1"/>
          <p:nvPr/>
        </p:nvSpPr>
        <p:spPr>
          <a:xfrm>
            <a:off x="10599995" y="328871"/>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459246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3" name="Imagen 2">
            <a:extLst>
              <a:ext uri="{FF2B5EF4-FFF2-40B4-BE49-F238E27FC236}">
                <a16:creationId xmlns:a16="http://schemas.microsoft.com/office/drawing/2014/main" id="{EF07642C-C245-4F84-95B1-250E010E47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362" t="1575" r="25211" b="-1575"/>
          <a:stretch/>
        </p:blipFill>
        <p:spPr>
          <a:xfrm>
            <a:off x="192019" y="210691"/>
            <a:ext cx="5846824" cy="6513373"/>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47" name="Imagen 46">
            <a:extLst>
              <a:ext uri="{FF2B5EF4-FFF2-40B4-BE49-F238E27FC236}">
                <a16:creationId xmlns:a16="http://schemas.microsoft.com/office/drawing/2014/main" id="{76C67E71-14B9-4992-A76C-A6AC7FF467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31" t="5044" r="2438" b="5752"/>
          <a:stretch/>
        </p:blipFill>
        <p:spPr>
          <a:xfrm>
            <a:off x="6060547" y="159300"/>
            <a:ext cx="5919308" cy="645456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8" name="Imagen 47">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534595" y="3569670"/>
            <a:ext cx="1821472" cy="3038731"/>
          </a:xfrm>
          <a:prstGeom prst="rect">
            <a:avLst/>
          </a:prstGeom>
        </p:spPr>
      </p:pic>
      <p:pic>
        <p:nvPicPr>
          <p:cNvPr id="49" name="Imagen 48">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62308" y="4249484"/>
            <a:ext cx="1619694" cy="2344460"/>
          </a:xfrm>
          <a:prstGeom prst="rect">
            <a:avLst/>
          </a:prstGeom>
        </p:spPr>
      </p:pic>
      <p:pic>
        <p:nvPicPr>
          <p:cNvPr id="50" name="Imagen 4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93676" y="2327778"/>
            <a:ext cx="2278483" cy="1630943"/>
          </a:xfrm>
          <a:prstGeom prst="rect">
            <a:avLst/>
          </a:prstGeom>
        </p:spPr>
      </p:pic>
      <p:pic>
        <p:nvPicPr>
          <p:cNvPr id="51" name="Imagen 50">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274185" y="2976957"/>
            <a:ext cx="3000217" cy="1723450"/>
          </a:xfrm>
          <a:prstGeom prst="rect">
            <a:avLst/>
          </a:prstGeom>
        </p:spPr>
      </p:pic>
      <p:pic>
        <p:nvPicPr>
          <p:cNvPr id="56" name="Imagen 55">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594494" y="3591052"/>
            <a:ext cx="1821472" cy="3038731"/>
          </a:xfrm>
          <a:prstGeom prst="rect">
            <a:avLst/>
          </a:prstGeom>
        </p:spPr>
      </p:pic>
      <p:pic>
        <p:nvPicPr>
          <p:cNvPr id="58" name="Imagen 57">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337585" y="4285323"/>
            <a:ext cx="1619694" cy="2344460"/>
          </a:xfrm>
          <a:prstGeom prst="rect">
            <a:avLst/>
          </a:prstGeom>
        </p:spPr>
      </p:pic>
      <p:pic>
        <p:nvPicPr>
          <p:cNvPr id="60" name="Imagen 5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394518" y="2047742"/>
            <a:ext cx="2423588" cy="1916638"/>
          </a:xfrm>
          <a:prstGeom prst="rect">
            <a:avLst/>
          </a:prstGeom>
        </p:spPr>
      </p:pic>
      <p:pic>
        <p:nvPicPr>
          <p:cNvPr id="62" name="Imagen 61">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371664" y="3025513"/>
            <a:ext cx="3000217" cy="1723450"/>
          </a:xfrm>
          <a:prstGeom prst="rect">
            <a:avLst/>
          </a:prstGeom>
        </p:spPr>
      </p:pic>
      <p:sp>
        <p:nvSpPr>
          <p:cNvPr id="2" name="CuadroTexto 1"/>
          <p:cNvSpPr txBox="1"/>
          <p:nvPr/>
        </p:nvSpPr>
        <p:spPr>
          <a:xfrm>
            <a:off x="643944" y="3273171"/>
            <a:ext cx="2238058" cy="738664"/>
          </a:xfrm>
          <a:prstGeom prst="rect">
            <a:avLst/>
          </a:prstGeom>
          <a:noFill/>
        </p:spPr>
        <p:txBody>
          <a:bodyPr wrap="square" rtlCol="0">
            <a:spAutoFit/>
          </a:bodyPr>
          <a:lstStyle/>
          <a:p>
            <a:r>
              <a:rPr lang="es-CO" sz="1400" dirty="0">
                <a:latin typeface="Maiandra GD" panose="020E0502030308020204" pitchFamily="34" charset="0"/>
              </a:rPr>
              <a:t>Hola Carlos, cuéntame el día de hoy cual va a ser tu actividad?</a:t>
            </a:r>
          </a:p>
        </p:txBody>
      </p:sp>
      <p:sp>
        <p:nvSpPr>
          <p:cNvPr id="7" name="CuadroTexto 6"/>
          <p:cNvSpPr txBox="1"/>
          <p:nvPr/>
        </p:nvSpPr>
        <p:spPr>
          <a:xfrm>
            <a:off x="476518" y="1321436"/>
            <a:ext cx="2797884" cy="461665"/>
          </a:xfrm>
          <a:prstGeom prst="rect">
            <a:avLst/>
          </a:prstGeom>
          <a:noFill/>
        </p:spPr>
        <p:txBody>
          <a:bodyPr wrap="square" rtlCol="0">
            <a:spAutoFit/>
          </a:bodyPr>
          <a:lstStyle/>
          <a:p>
            <a:r>
              <a:rPr lang="es-CO" sz="2400" dirty="0">
                <a:solidFill>
                  <a:srgbClr val="002060"/>
                </a:solidFill>
                <a:latin typeface="Maiandra GD" panose="020E0502030308020204" pitchFamily="34" charset="0"/>
              </a:rPr>
              <a:t>Nuevo Día Laboral</a:t>
            </a:r>
          </a:p>
        </p:txBody>
      </p:sp>
      <p:sp>
        <p:nvSpPr>
          <p:cNvPr id="43" name="CuadroTexto 42"/>
          <p:cNvSpPr txBox="1"/>
          <p:nvPr/>
        </p:nvSpPr>
        <p:spPr>
          <a:xfrm>
            <a:off x="2765329" y="2512499"/>
            <a:ext cx="1661375" cy="1015663"/>
          </a:xfrm>
          <a:prstGeom prst="rect">
            <a:avLst/>
          </a:prstGeom>
          <a:noFill/>
        </p:spPr>
        <p:txBody>
          <a:bodyPr wrap="square" rtlCol="0">
            <a:spAutoFit/>
          </a:bodyPr>
          <a:lstStyle/>
          <a:p>
            <a:pPr algn="r"/>
            <a:r>
              <a:rPr lang="es-CO" sz="1200" dirty="0">
                <a:latin typeface="Maiandra GD" panose="020E0502030308020204" pitchFamily="34" charset="0"/>
              </a:rPr>
              <a:t>Buen día Señorita Andrea, el día de hoy estoy asignado a realizar cimentación de postes.</a:t>
            </a:r>
          </a:p>
        </p:txBody>
      </p:sp>
      <p:sp>
        <p:nvSpPr>
          <p:cNvPr id="46" name="CuadroTexto 45"/>
          <p:cNvSpPr txBox="1"/>
          <p:nvPr/>
        </p:nvSpPr>
        <p:spPr>
          <a:xfrm>
            <a:off x="6812924" y="3375071"/>
            <a:ext cx="2240924" cy="738664"/>
          </a:xfrm>
          <a:prstGeom prst="rect">
            <a:avLst/>
          </a:prstGeom>
          <a:noFill/>
        </p:spPr>
        <p:txBody>
          <a:bodyPr wrap="square" rtlCol="0">
            <a:spAutoFit/>
          </a:bodyPr>
          <a:lstStyle/>
          <a:p>
            <a:r>
              <a:rPr lang="es-CO" sz="1400" dirty="0">
                <a:latin typeface="Maiandra GD" panose="020E0502030308020204" pitchFamily="34" charset="0"/>
              </a:rPr>
              <a:t>Tienes claro lo que debes utilizar como elementos protectores?</a:t>
            </a:r>
          </a:p>
        </p:txBody>
      </p:sp>
      <p:sp>
        <p:nvSpPr>
          <p:cNvPr id="54" name="CuadroTexto 53"/>
          <p:cNvSpPr txBox="1"/>
          <p:nvPr/>
        </p:nvSpPr>
        <p:spPr>
          <a:xfrm>
            <a:off x="8778156" y="2312075"/>
            <a:ext cx="1809683" cy="1169551"/>
          </a:xfrm>
          <a:prstGeom prst="rect">
            <a:avLst/>
          </a:prstGeom>
          <a:noFill/>
        </p:spPr>
        <p:txBody>
          <a:bodyPr wrap="square" rtlCol="0">
            <a:spAutoFit/>
          </a:bodyPr>
          <a:lstStyle/>
          <a:p>
            <a:pPr algn="r"/>
            <a:r>
              <a:rPr lang="es-CO" sz="1400" dirty="0">
                <a:latin typeface="Maiandra GD" panose="020E0502030308020204" pitchFamily="34" charset="0"/>
              </a:rPr>
              <a:t>Si señorita todo </a:t>
            </a:r>
            <a:r>
              <a:rPr lang="es-CO" sz="1400" dirty="0" smtClean="0">
                <a:latin typeface="Maiandra GD" panose="020E0502030308020204" pitchFamily="34" charset="0"/>
              </a:rPr>
              <a:t>claro e incluso socialicé las </a:t>
            </a:r>
            <a:r>
              <a:rPr lang="es-CO" sz="1400" dirty="0">
                <a:latin typeface="Maiandra GD" panose="020E0502030308020204" pitchFamily="34" charset="0"/>
              </a:rPr>
              <a:t>normas de seguridad con mis compañeros.</a:t>
            </a:r>
          </a:p>
        </p:txBody>
      </p:sp>
      <p:sp>
        <p:nvSpPr>
          <p:cNvPr id="61" name="Elipse 60"/>
          <p:cNvSpPr/>
          <p:nvPr/>
        </p:nvSpPr>
        <p:spPr>
          <a:xfrm>
            <a:off x="11387766" y="6163958"/>
            <a:ext cx="58937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36</a:t>
            </a:r>
          </a:p>
        </p:txBody>
      </p:sp>
      <p:sp>
        <p:nvSpPr>
          <p:cNvPr id="63" name="Elipse 62"/>
          <p:cNvSpPr/>
          <p:nvPr/>
        </p:nvSpPr>
        <p:spPr>
          <a:xfrm>
            <a:off x="212259" y="6176958"/>
            <a:ext cx="60888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35</a:t>
            </a:r>
          </a:p>
        </p:txBody>
      </p:sp>
      <p:sp>
        <p:nvSpPr>
          <p:cNvPr id="57" name="Rectángulo 56">
            <a:extLst>
              <a:ext uri="{FF2B5EF4-FFF2-40B4-BE49-F238E27FC236}">
                <a16:creationId xmlns:a16="http://schemas.microsoft.com/office/drawing/2014/main" id="{26D429D9-3611-AB65-C7F8-EB672051807F}"/>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9" name="7 Imagen">
            <a:hlinkClick r:id="" action="ppaction://noaction"/>
            <a:extLst>
              <a:ext uri="{FF2B5EF4-FFF2-40B4-BE49-F238E27FC236}">
                <a16:creationId xmlns:a16="http://schemas.microsoft.com/office/drawing/2014/main" id="{26A314FB-771E-AD11-F836-68C1A483C4F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4" name="CuadroTexto 63">
            <a:extLst>
              <a:ext uri="{FF2B5EF4-FFF2-40B4-BE49-F238E27FC236}">
                <a16:creationId xmlns:a16="http://schemas.microsoft.com/office/drawing/2014/main" id="{BE447E67-0BF6-3EE9-464A-44171618B1FC}"/>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5" name="Rectángulo 64">
            <a:extLst>
              <a:ext uri="{FF2B5EF4-FFF2-40B4-BE49-F238E27FC236}">
                <a16:creationId xmlns:a16="http://schemas.microsoft.com/office/drawing/2014/main" id="{B873E074-BB93-9314-A6CD-5A429044974F}"/>
              </a:ext>
            </a:extLst>
          </p:cNvPr>
          <p:cNvSpPr/>
          <p:nvPr/>
        </p:nvSpPr>
        <p:spPr>
          <a:xfrm>
            <a:off x="9977227" y="15786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6" name="7 Imagen">
            <a:hlinkClick r:id="" action="ppaction://noaction"/>
            <a:extLst>
              <a:ext uri="{FF2B5EF4-FFF2-40B4-BE49-F238E27FC236}">
                <a16:creationId xmlns:a16="http://schemas.microsoft.com/office/drawing/2014/main" id="{967EFA21-FE13-0C02-8C45-1B66DE8DB03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50564" y="32595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7" name="CuadroTexto 66">
            <a:extLst>
              <a:ext uri="{FF2B5EF4-FFF2-40B4-BE49-F238E27FC236}">
                <a16:creationId xmlns:a16="http://schemas.microsoft.com/office/drawing/2014/main" id="{3A01EE63-D653-47CA-E39B-999CFAB8EC35}"/>
              </a:ext>
            </a:extLst>
          </p:cNvPr>
          <p:cNvSpPr txBox="1"/>
          <p:nvPr/>
        </p:nvSpPr>
        <p:spPr>
          <a:xfrm>
            <a:off x="10640486" y="27566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550042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Imagen 66">
            <a:extLst>
              <a:ext uri="{FF2B5EF4-FFF2-40B4-BE49-F238E27FC236}">
                <a16:creationId xmlns:a16="http://schemas.microsoft.com/office/drawing/2014/main" id="{C973E431-D409-49CC-8317-FF99ACF6FB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7" r="14868"/>
          <a:stretch/>
        </p:blipFill>
        <p:spPr>
          <a:xfrm>
            <a:off x="6142083" y="152398"/>
            <a:ext cx="5817349" cy="6443002"/>
          </a:xfrm>
          <a:prstGeom prst="rect">
            <a:avLst/>
          </a:prstGeom>
        </p:spPr>
      </p:pic>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64" name="Imagen 63">
            <a:extLst>
              <a:ext uri="{FF2B5EF4-FFF2-40B4-BE49-F238E27FC236}">
                <a16:creationId xmlns:a16="http://schemas.microsoft.com/office/drawing/2014/main" id="{D4DA92BF-D6EF-4F9D-88E8-063F2F180D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568" y="152397"/>
            <a:ext cx="5942984" cy="6428830"/>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5" y="2284880"/>
            <a:ext cx="2278483"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777241" y="3245298"/>
            <a:ext cx="2378886" cy="830997"/>
          </a:xfrm>
          <a:prstGeom prst="rect">
            <a:avLst/>
          </a:prstGeom>
          <a:noFill/>
        </p:spPr>
        <p:txBody>
          <a:bodyPr wrap="square" rtlCol="0">
            <a:spAutoFit/>
          </a:bodyPr>
          <a:lstStyle/>
          <a:p>
            <a:r>
              <a:rPr lang="es-CO" sz="1200" dirty="0">
                <a:latin typeface="Maiandra GD" panose="020E0502030308020204" pitchFamily="34" charset="0"/>
              </a:rPr>
              <a:t>Me parece muy bien Carlos, es importante que todos conozcan lo importante que es cuidar de su vida y la de los demás.</a:t>
            </a:r>
          </a:p>
        </p:txBody>
      </p:sp>
      <p:sp>
        <p:nvSpPr>
          <p:cNvPr id="62" name="CuadroTexto 61">
            <a:extLst>
              <a:ext uri="{FF2B5EF4-FFF2-40B4-BE49-F238E27FC236}">
                <a16:creationId xmlns:a16="http://schemas.microsoft.com/office/drawing/2014/main" id="{2EBD6465-52D4-4A08-A272-7EC8ADD57366}"/>
              </a:ext>
            </a:extLst>
          </p:cNvPr>
          <p:cNvSpPr txBox="1"/>
          <p:nvPr/>
        </p:nvSpPr>
        <p:spPr>
          <a:xfrm>
            <a:off x="2859800" y="2584082"/>
            <a:ext cx="1567216" cy="892552"/>
          </a:xfrm>
          <a:prstGeom prst="rect">
            <a:avLst/>
          </a:prstGeom>
          <a:noFill/>
        </p:spPr>
        <p:txBody>
          <a:bodyPr wrap="square" rtlCol="0">
            <a:spAutoFit/>
          </a:bodyPr>
          <a:lstStyle/>
          <a:p>
            <a:pPr algn="r"/>
            <a:r>
              <a:rPr lang="es-CO" sz="1300" dirty="0">
                <a:latin typeface="Maiandra GD" panose="020E0502030308020204" pitchFamily="34" charset="0"/>
              </a:rPr>
              <a:t>Si señorita, aunque es muy difícil que todos lo hagan, no todos cooperan.</a:t>
            </a:r>
            <a:endParaRPr lang="es-CO" sz="1600" dirty="0">
              <a:latin typeface="Maiandra GD" panose="020E0502030308020204" pitchFamily="34" charset="0"/>
            </a:endParaRP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6586033" y="2991130"/>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8502197" y="2541004"/>
            <a:ext cx="2185017" cy="1015663"/>
          </a:xfrm>
          <a:prstGeom prst="rect">
            <a:avLst/>
          </a:prstGeom>
          <a:noFill/>
        </p:spPr>
        <p:txBody>
          <a:bodyPr wrap="square" rtlCol="0">
            <a:spAutoFit/>
          </a:bodyPr>
          <a:lstStyle/>
          <a:p>
            <a:pPr lvl="1" algn="r"/>
            <a:r>
              <a:rPr lang="es-CO" sz="1500" dirty="0">
                <a:latin typeface="Maiandra GD" panose="020E0502030308020204" pitchFamily="34" charset="0"/>
              </a:rPr>
              <a:t>Que bueno señorita, estaré atento a la actividad.</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7009317" y="3230415"/>
            <a:ext cx="2086747" cy="892552"/>
          </a:xfrm>
          <a:prstGeom prst="rect">
            <a:avLst/>
          </a:prstGeom>
          <a:noFill/>
        </p:spPr>
        <p:txBody>
          <a:bodyPr wrap="square" rtlCol="0">
            <a:spAutoFit/>
          </a:bodyPr>
          <a:lstStyle/>
          <a:p>
            <a:pPr algn="ctr"/>
            <a:r>
              <a:rPr lang="es-CO" sz="1300" dirty="0">
                <a:latin typeface="Maiandra GD" panose="020E0502030308020204" pitchFamily="34" charset="0"/>
              </a:rPr>
              <a:t>Exactamente, es por eso que el día de hoy vamos a realizar una actividad importante.</a:t>
            </a:r>
          </a:p>
        </p:txBody>
      </p:sp>
      <p:sp>
        <p:nvSpPr>
          <p:cNvPr id="58" name="Elipse 57"/>
          <p:cNvSpPr/>
          <p:nvPr/>
        </p:nvSpPr>
        <p:spPr>
          <a:xfrm>
            <a:off x="11333408" y="6163958"/>
            <a:ext cx="643727"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38</a:t>
            </a:r>
          </a:p>
        </p:txBody>
      </p:sp>
      <p:sp>
        <p:nvSpPr>
          <p:cNvPr id="59" name="Elipse 58"/>
          <p:cNvSpPr/>
          <p:nvPr/>
        </p:nvSpPr>
        <p:spPr>
          <a:xfrm>
            <a:off x="229749" y="6132714"/>
            <a:ext cx="59575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37</a:t>
            </a:r>
          </a:p>
        </p:txBody>
      </p:sp>
      <p:sp>
        <p:nvSpPr>
          <p:cNvPr id="56" name="Rectángulo 55">
            <a:extLst>
              <a:ext uri="{FF2B5EF4-FFF2-40B4-BE49-F238E27FC236}">
                <a16:creationId xmlns:a16="http://schemas.microsoft.com/office/drawing/2014/main" id="{20223214-E22D-B03B-7BFA-802401D4463A}"/>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7" name="7 Imagen">
            <a:hlinkClick r:id="" action="ppaction://noaction"/>
            <a:extLst>
              <a:ext uri="{FF2B5EF4-FFF2-40B4-BE49-F238E27FC236}">
                <a16:creationId xmlns:a16="http://schemas.microsoft.com/office/drawing/2014/main" id="{796784D9-A9C8-941E-481E-4B4C329983A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C0627DFA-FD19-065E-6FD9-75225F30FA11}"/>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E021D932-7B9A-5A6A-5F16-FB317A81DB7E}"/>
              </a:ext>
            </a:extLst>
          </p:cNvPr>
          <p:cNvSpPr/>
          <p:nvPr/>
        </p:nvSpPr>
        <p:spPr>
          <a:xfrm>
            <a:off x="9918387" y="15124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6" name="7 Imagen">
            <a:hlinkClick r:id="" action="ppaction://noaction"/>
            <a:extLst>
              <a:ext uri="{FF2B5EF4-FFF2-40B4-BE49-F238E27FC236}">
                <a16:creationId xmlns:a16="http://schemas.microsoft.com/office/drawing/2014/main" id="{2E656598-7ECB-9C99-7EE7-554366602C1A}"/>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991724" y="31932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3" name="CuadroTexto 72">
            <a:extLst>
              <a:ext uri="{FF2B5EF4-FFF2-40B4-BE49-F238E27FC236}">
                <a16:creationId xmlns:a16="http://schemas.microsoft.com/office/drawing/2014/main" id="{CD504808-FB47-0375-6FFE-0DC4EA375B03}"/>
              </a:ext>
            </a:extLst>
          </p:cNvPr>
          <p:cNvSpPr txBox="1"/>
          <p:nvPr/>
        </p:nvSpPr>
        <p:spPr>
          <a:xfrm>
            <a:off x="10581646" y="26904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74" name="Rectángulo 73">
            <a:extLst>
              <a:ext uri="{FF2B5EF4-FFF2-40B4-BE49-F238E27FC236}">
                <a16:creationId xmlns:a16="http://schemas.microsoft.com/office/drawing/2014/main" id="{C8075E6E-FCCE-D154-4E20-49055B24BB74}"/>
              </a:ext>
            </a:extLst>
          </p:cNvPr>
          <p:cNvSpPr/>
          <p:nvPr/>
        </p:nvSpPr>
        <p:spPr>
          <a:xfrm>
            <a:off x="190172" y="163444"/>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75" name="7 Imagen">
            <a:hlinkClick r:id="" action="ppaction://noaction"/>
            <a:extLst>
              <a:ext uri="{FF2B5EF4-FFF2-40B4-BE49-F238E27FC236}">
                <a16:creationId xmlns:a16="http://schemas.microsoft.com/office/drawing/2014/main" id="{9A6064F7-6A07-8196-9C54-C01415AE6FF9}"/>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3509" y="331532"/>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6" name="CuadroTexto 75">
            <a:extLst>
              <a:ext uri="{FF2B5EF4-FFF2-40B4-BE49-F238E27FC236}">
                <a16:creationId xmlns:a16="http://schemas.microsoft.com/office/drawing/2014/main" id="{7FB9B156-8122-33F0-7DC7-BB55615622B5}"/>
              </a:ext>
            </a:extLst>
          </p:cNvPr>
          <p:cNvSpPr txBox="1"/>
          <p:nvPr/>
        </p:nvSpPr>
        <p:spPr>
          <a:xfrm>
            <a:off x="853431" y="281250"/>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3838295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130" y="177223"/>
            <a:ext cx="5869783" cy="6427411"/>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408040" y="4264457"/>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1490239" y="2668228"/>
            <a:ext cx="2798437" cy="1607539"/>
          </a:xfrm>
          <a:prstGeom prst="rect">
            <a:avLst/>
          </a:prstGeom>
        </p:spPr>
      </p:pic>
      <p:pic>
        <p:nvPicPr>
          <p:cNvPr id="3" name="Imagen 2"/>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foregroundMark x1="76396" y1="47755" x2="71845" y2="47755"/>
                        <a14:foregroundMark x1="76638" y1="50546" x2="74636" y2="50546"/>
                        <a14:foregroundMark x1="78155" y1="47512" x2="77124" y2="47027"/>
                        <a14:foregroundMark x1="69357" y1="47027" x2="65837" y2="46541"/>
                        <a14:foregroundMark x1="69114" y1="50546" x2="66323" y2="50303"/>
                        <a14:foregroundMark x1="49029" y1="20874" x2="48483" y2="57342"/>
                        <a14:foregroundMark x1="51274" y1="40473" x2="57524" y2="43993"/>
                        <a14:foregroundMark x1="53762" y1="42718" x2="53277" y2="58556"/>
                        <a14:foregroundMark x1="59830" y1="45510" x2="51517" y2="37439"/>
                        <a14:foregroundMark x1="47755" y1="37985" x2="41687" y2="60316"/>
                        <a14:foregroundMark x1="46481" y1="38714" x2="41201" y2="49515"/>
                        <a14:foregroundMark x1="46238" y1="39745" x2="41444" y2="47512"/>
                        <a14:foregroundMark x1="46238" y1="38956" x2="40473" y2="45510"/>
                        <a14:foregroundMark x1="48240" y1="26396" x2="48726" y2="20388"/>
                        <a14:foregroundMark x1="52791" y1="58070" x2="55279" y2="80461"/>
                        <a14:foregroundMark x1="45752" y1="60619" x2="46238" y2="83981"/>
                        <a14:foregroundMark x1="51760" y1="61104" x2="27913" y2="56796"/>
                        <a14:foregroundMark x1="55522" y1="63592" x2="52549" y2="60862"/>
                        <a14:foregroundMark x1="46238" y1="38714" x2="39684" y2="43993"/>
                        <a14:foregroundMark x1="33677" y1="42718" x2="29126" y2="21117"/>
                        <a14:foregroundMark x1="25364" y1="39745" x2="31189" y2="25425"/>
                        <a14:foregroundMark x1="50600" y1="21374" x2="53326" y2="30207"/>
                        <a14:foregroundMark x1="54308" y1="26499" x2="54308" y2="30862"/>
                        <a14:foregroundMark x1="43839" y1="26827" x2="43511" y2="31516"/>
                        <a14:foregroundMark x1="25300" y1="43730" x2="33697" y2="43730"/>
                        <a14:backgroundMark x1="66323" y1="42718" x2="65595" y2="44478"/>
                      </a14:backgroundRemoval>
                    </a14:imgEffect>
                  </a14:imgLayer>
                </a14:imgProps>
              </a:ext>
              <a:ext uri="{28A0092B-C50C-407E-A947-70E740481C1C}">
                <a14:useLocalDpi xmlns:a14="http://schemas.microsoft.com/office/drawing/2010/main" val="0"/>
              </a:ext>
            </a:extLst>
          </a:blip>
          <a:stretch>
            <a:fillRect/>
          </a:stretch>
        </p:blipFill>
        <p:spPr>
          <a:xfrm>
            <a:off x="6545064" y="3240592"/>
            <a:ext cx="3811530" cy="3811530"/>
          </a:xfrm>
          <a:prstGeom prst="rect">
            <a:avLst/>
          </a:prstGeom>
        </p:spPr>
      </p:pic>
      <p:sp>
        <p:nvSpPr>
          <p:cNvPr id="47" name="CuadroTexto 46">
            <a:extLst>
              <a:ext uri="{FF2B5EF4-FFF2-40B4-BE49-F238E27FC236}">
                <a16:creationId xmlns:a16="http://schemas.microsoft.com/office/drawing/2014/main" id="{B0C0E413-3206-4206-8EF1-71325437143C}"/>
              </a:ext>
            </a:extLst>
          </p:cNvPr>
          <p:cNvSpPr txBox="1"/>
          <p:nvPr/>
        </p:nvSpPr>
        <p:spPr>
          <a:xfrm>
            <a:off x="1752999" y="2947438"/>
            <a:ext cx="2378886" cy="738664"/>
          </a:xfrm>
          <a:prstGeom prst="rect">
            <a:avLst/>
          </a:prstGeom>
          <a:noFill/>
        </p:spPr>
        <p:txBody>
          <a:bodyPr wrap="square" rtlCol="0">
            <a:spAutoFit/>
          </a:bodyPr>
          <a:lstStyle/>
          <a:p>
            <a:pPr algn="ctr"/>
            <a:r>
              <a:rPr lang="es-CO" sz="1400" dirty="0">
                <a:latin typeface="Maiandra GD" panose="020E0502030308020204" pitchFamily="34" charset="0"/>
              </a:rPr>
              <a:t>Buenas tardes para todos, sigan y se sientan ya iniciamos con la actividad</a:t>
            </a:r>
          </a:p>
        </p:txBody>
      </p:sp>
      <p:pic>
        <p:nvPicPr>
          <p:cNvPr id="52" name="Imagen 51">
            <a:extLst>
              <a:ext uri="{FF2B5EF4-FFF2-40B4-BE49-F238E27FC236}">
                <a16:creationId xmlns:a16="http://schemas.microsoft.com/office/drawing/2014/main" id="{38318CCF-2972-487B-89CA-01BD41F7EDFF}"/>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871991" y="3632620"/>
            <a:ext cx="1794711" cy="2994086"/>
          </a:xfrm>
          <a:prstGeom prst="rect">
            <a:avLst/>
          </a:prstGeom>
        </p:spPr>
      </p:pic>
      <p:pic>
        <p:nvPicPr>
          <p:cNvPr id="53" name="Imagen 52">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sp>
        <p:nvSpPr>
          <p:cNvPr id="55" name="CuadroTexto 54"/>
          <p:cNvSpPr txBox="1"/>
          <p:nvPr/>
        </p:nvSpPr>
        <p:spPr>
          <a:xfrm>
            <a:off x="8819525" y="2577117"/>
            <a:ext cx="1946421" cy="830997"/>
          </a:xfrm>
          <a:prstGeom prst="rect">
            <a:avLst/>
          </a:prstGeom>
          <a:noFill/>
        </p:spPr>
        <p:txBody>
          <a:bodyPr wrap="square" rtlCol="0">
            <a:spAutoFit/>
          </a:bodyPr>
          <a:lstStyle/>
          <a:p>
            <a:pPr algn="r"/>
            <a:r>
              <a:rPr lang="es-CO" sz="1600" dirty="0">
                <a:latin typeface="Maiandra GD" panose="020E0502030308020204" pitchFamily="34" charset="0"/>
              </a:rPr>
              <a:t>Buenas tardes señorita ya estamos listos para iniciar</a:t>
            </a:r>
          </a:p>
        </p:txBody>
      </p:sp>
      <p:sp>
        <p:nvSpPr>
          <p:cNvPr id="51" name="Elipse 50"/>
          <p:cNvSpPr/>
          <p:nvPr/>
        </p:nvSpPr>
        <p:spPr>
          <a:xfrm>
            <a:off x="11248090" y="6177474"/>
            <a:ext cx="63675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41</a:t>
            </a:r>
          </a:p>
        </p:txBody>
      </p:sp>
      <p:sp>
        <p:nvSpPr>
          <p:cNvPr id="54" name="Elipse 53"/>
          <p:cNvSpPr/>
          <p:nvPr/>
        </p:nvSpPr>
        <p:spPr>
          <a:xfrm>
            <a:off x="203243" y="6192526"/>
            <a:ext cx="64676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40</a:t>
            </a:r>
          </a:p>
        </p:txBody>
      </p:sp>
      <p:sp>
        <p:nvSpPr>
          <p:cNvPr id="56" name="Rectángulo 55">
            <a:extLst>
              <a:ext uri="{FF2B5EF4-FFF2-40B4-BE49-F238E27FC236}">
                <a16:creationId xmlns:a16="http://schemas.microsoft.com/office/drawing/2014/main" id="{246189BF-AD3F-B191-083A-06FD741CF5E3}"/>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7" name="7 Imagen">
            <a:hlinkClick r:id="" action="ppaction://noaction"/>
            <a:extLst>
              <a:ext uri="{FF2B5EF4-FFF2-40B4-BE49-F238E27FC236}">
                <a16:creationId xmlns:a16="http://schemas.microsoft.com/office/drawing/2014/main" id="{BCCC12D4-5F89-BE7F-0990-3351C946091A}"/>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8" name="CuadroTexto 57">
            <a:extLst>
              <a:ext uri="{FF2B5EF4-FFF2-40B4-BE49-F238E27FC236}">
                <a16:creationId xmlns:a16="http://schemas.microsoft.com/office/drawing/2014/main" id="{304BAF44-38F2-D517-9228-9078C723CD92}"/>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9" name="Rectángulo 58">
            <a:extLst>
              <a:ext uri="{FF2B5EF4-FFF2-40B4-BE49-F238E27FC236}">
                <a16:creationId xmlns:a16="http://schemas.microsoft.com/office/drawing/2014/main" id="{1440CB64-7015-A754-C792-F37DC0F4928D}"/>
              </a:ext>
            </a:extLst>
          </p:cNvPr>
          <p:cNvSpPr/>
          <p:nvPr/>
        </p:nvSpPr>
        <p:spPr>
          <a:xfrm>
            <a:off x="9896715" y="158759"/>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0" name="7 Imagen">
            <a:hlinkClick r:id="" action="ppaction://noaction"/>
            <a:extLst>
              <a:ext uri="{FF2B5EF4-FFF2-40B4-BE49-F238E27FC236}">
                <a16:creationId xmlns:a16="http://schemas.microsoft.com/office/drawing/2014/main" id="{D9A13ED8-C7C8-C853-A80C-FF1C6B32E83B}"/>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70052" y="326847"/>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BFD222C0-07CF-8E88-865C-BD35B6F2DED4}"/>
              </a:ext>
            </a:extLst>
          </p:cNvPr>
          <p:cNvSpPr txBox="1"/>
          <p:nvPr/>
        </p:nvSpPr>
        <p:spPr>
          <a:xfrm>
            <a:off x="10559974" y="276565"/>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016169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130" y="177223"/>
            <a:ext cx="5869783" cy="6427411"/>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408040" y="4264457"/>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1490239" y="2668228"/>
            <a:ext cx="2798437" cy="1607539"/>
          </a:xfrm>
          <a:prstGeom prst="rect">
            <a:avLst/>
          </a:prstGeom>
        </p:spPr>
      </p:pic>
      <p:pic>
        <p:nvPicPr>
          <p:cNvPr id="3" name="Imagen 2"/>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foregroundMark x1="76396" y1="47755" x2="71845" y2="47755"/>
                        <a14:foregroundMark x1="76638" y1="50546" x2="74636" y2="50546"/>
                        <a14:foregroundMark x1="78155" y1="47512" x2="77124" y2="47027"/>
                        <a14:foregroundMark x1="69357" y1="47027" x2="65837" y2="46541"/>
                        <a14:foregroundMark x1="69114" y1="50546" x2="66323" y2="50303"/>
                        <a14:foregroundMark x1="49029" y1="20874" x2="48483" y2="57342"/>
                        <a14:foregroundMark x1="51274" y1="40473" x2="57524" y2="43993"/>
                        <a14:foregroundMark x1="53762" y1="42718" x2="53277" y2="58556"/>
                        <a14:foregroundMark x1="59830" y1="45510" x2="51517" y2="37439"/>
                        <a14:foregroundMark x1="47755" y1="37985" x2="41687" y2="60316"/>
                        <a14:foregroundMark x1="46481" y1="38714" x2="41201" y2="49515"/>
                        <a14:foregroundMark x1="46238" y1="39745" x2="41444" y2="47512"/>
                        <a14:foregroundMark x1="46238" y1="38956" x2="40473" y2="45510"/>
                        <a14:foregroundMark x1="48240" y1="26396" x2="48726" y2="20388"/>
                        <a14:foregroundMark x1="52791" y1="58070" x2="55279" y2="80461"/>
                        <a14:foregroundMark x1="45752" y1="60619" x2="46238" y2="83981"/>
                        <a14:foregroundMark x1="51760" y1="61104" x2="27913" y2="56796"/>
                        <a14:foregroundMark x1="55522" y1="63592" x2="52549" y2="60862"/>
                        <a14:foregroundMark x1="46238" y1="38714" x2="39684" y2="43993"/>
                        <a14:foregroundMark x1="33677" y1="42718" x2="29126" y2="21117"/>
                        <a14:foregroundMark x1="25364" y1="39745" x2="31189" y2="25425"/>
                        <a14:foregroundMark x1="50600" y1="22137" x2="52999" y2="32606"/>
                        <a14:foregroundMark x1="54962" y1="27481" x2="54635" y2="32606"/>
                        <a14:foregroundMark x1="43511" y1="24100" x2="43839" y2="32933"/>
                        <a14:foregroundMark x1="34787" y1="39695" x2="32061" y2="30862"/>
                        <a14:foregroundMark x1="26936" y1="44711" x2="34351" y2="45038"/>
                        <a14:backgroundMark x1="66323" y1="42718" x2="65595" y2="44478"/>
                      </a14:backgroundRemoval>
                    </a14:imgEffect>
                  </a14:imgLayer>
                </a14:imgProps>
              </a:ext>
              <a:ext uri="{28A0092B-C50C-407E-A947-70E740481C1C}">
                <a14:useLocalDpi xmlns:a14="http://schemas.microsoft.com/office/drawing/2010/main" val="0"/>
              </a:ext>
            </a:extLst>
          </a:blip>
          <a:stretch>
            <a:fillRect/>
          </a:stretch>
        </p:blipFill>
        <p:spPr>
          <a:xfrm>
            <a:off x="6545064" y="3240592"/>
            <a:ext cx="3811530" cy="3811530"/>
          </a:xfrm>
          <a:prstGeom prst="rect">
            <a:avLst/>
          </a:prstGeom>
        </p:spPr>
      </p:pic>
      <p:sp>
        <p:nvSpPr>
          <p:cNvPr id="47" name="CuadroTexto 46">
            <a:extLst>
              <a:ext uri="{FF2B5EF4-FFF2-40B4-BE49-F238E27FC236}">
                <a16:creationId xmlns:a16="http://schemas.microsoft.com/office/drawing/2014/main" id="{B0C0E413-3206-4206-8EF1-71325437143C}"/>
              </a:ext>
            </a:extLst>
          </p:cNvPr>
          <p:cNvSpPr txBox="1"/>
          <p:nvPr/>
        </p:nvSpPr>
        <p:spPr>
          <a:xfrm>
            <a:off x="1754887" y="2858804"/>
            <a:ext cx="2378886" cy="954107"/>
          </a:xfrm>
          <a:prstGeom prst="rect">
            <a:avLst/>
          </a:prstGeom>
          <a:noFill/>
        </p:spPr>
        <p:txBody>
          <a:bodyPr wrap="square" rtlCol="0">
            <a:spAutoFit/>
          </a:bodyPr>
          <a:lstStyle/>
          <a:p>
            <a:pPr algn="ctr"/>
            <a:r>
              <a:rPr lang="es-CO" sz="1400" dirty="0">
                <a:latin typeface="Maiandra GD" panose="020E0502030308020204" pitchFamily="34" charset="0"/>
              </a:rPr>
              <a:t>Voy a iniciar preguntando quien de ustedes sabe cuales son los riesgos a los que se exponen a diario?</a:t>
            </a:r>
          </a:p>
        </p:txBody>
      </p:sp>
      <p:pic>
        <p:nvPicPr>
          <p:cNvPr id="52" name="Imagen 51">
            <a:extLst>
              <a:ext uri="{FF2B5EF4-FFF2-40B4-BE49-F238E27FC236}">
                <a16:creationId xmlns:a16="http://schemas.microsoft.com/office/drawing/2014/main" id="{38318CCF-2972-487B-89CA-01BD41F7EDFF}"/>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871991" y="3632620"/>
            <a:ext cx="1794711" cy="2994086"/>
          </a:xfrm>
          <a:prstGeom prst="rect">
            <a:avLst/>
          </a:prstGeom>
        </p:spPr>
      </p:pic>
      <p:pic>
        <p:nvPicPr>
          <p:cNvPr id="53" name="Imagen 52">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9253980" y="2346010"/>
            <a:ext cx="2001651" cy="1630943"/>
          </a:xfrm>
          <a:prstGeom prst="rect">
            <a:avLst/>
          </a:prstGeom>
        </p:spPr>
      </p:pic>
      <p:sp>
        <p:nvSpPr>
          <p:cNvPr id="55" name="CuadroTexto 54"/>
          <p:cNvSpPr txBox="1"/>
          <p:nvPr/>
        </p:nvSpPr>
        <p:spPr>
          <a:xfrm>
            <a:off x="9406405" y="2607725"/>
            <a:ext cx="1704693" cy="1015663"/>
          </a:xfrm>
          <a:prstGeom prst="rect">
            <a:avLst/>
          </a:prstGeom>
          <a:noFill/>
        </p:spPr>
        <p:txBody>
          <a:bodyPr wrap="square" rtlCol="0">
            <a:spAutoFit/>
          </a:bodyPr>
          <a:lstStyle/>
          <a:p>
            <a:pPr algn="r"/>
            <a:r>
              <a:rPr lang="es-CO" sz="1500" dirty="0">
                <a:latin typeface="Maiandra GD" panose="020E0502030308020204" pitchFamily="34" charset="0"/>
              </a:rPr>
              <a:t>También podemos estar expuestos a condiciones inseguras</a:t>
            </a:r>
          </a:p>
        </p:txBody>
      </p:sp>
      <p:pic>
        <p:nvPicPr>
          <p:cNvPr id="51" name="Imagen 50">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6556408" y="2437446"/>
            <a:ext cx="1453800" cy="1411607"/>
          </a:xfrm>
          <a:prstGeom prst="rect">
            <a:avLst/>
          </a:prstGeom>
        </p:spPr>
      </p:pic>
      <p:sp>
        <p:nvSpPr>
          <p:cNvPr id="54" name="CuadroTexto 53"/>
          <p:cNvSpPr txBox="1"/>
          <p:nvPr/>
        </p:nvSpPr>
        <p:spPr>
          <a:xfrm>
            <a:off x="6526127" y="2620586"/>
            <a:ext cx="1335771" cy="954107"/>
          </a:xfrm>
          <a:prstGeom prst="rect">
            <a:avLst/>
          </a:prstGeom>
          <a:noFill/>
        </p:spPr>
        <p:txBody>
          <a:bodyPr wrap="square" rtlCol="0">
            <a:spAutoFit/>
          </a:bodyPr>
          <a:lstStyle/>
          <a:p>
            <a:pPr algn="r"/>
            <a:r>
              <a:rPr lang="es-CO" sz="1400" dirty="0">
                <a:latin typeface="Maiandra GD" panose="020E0502030308020204" pitchFamily="34" charset="0"/>
              </a:rPr>
              <a:t>Estamos expuestos a sufrir riesgos eléctricos </a:t>
            </a:r>
          </a:p>
        </p:txBody>
      </p:sp>
      <p:sp>
        <p:nvSpPr>
          <p:cNvPr id="56" name="Elipse 55"/>
          <p:cNvSpPr/>
          <p:nvPr/>
        </p:nvSpPr>
        <p:spPr>
          <a:xfrm>
            <a:off x="11292624" y="6163959"/>
            <a:ext cx="63111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43</a:t>
            </a:r>
          </a:p>
        </p:txBody>
      </p:sp>
      <p:sp>
        <p:nvSpPr>
          <p:cNvPr id="57" name="Elipse 56"/>
          <p:cNvSpPr/>
          <p:nvPr/>
        </p:nvSpPr>
        <p:spPr>
          <a:xfrm>
            <a:off x="203243" y="6173191"/>
            <a:ext cx="65964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42</a:t>
            </a:r>
          </a:p>
        </p:txBody>
      </p:sp>
      <p:sp>
        <p:nvSpPr>
          <p:cNvPr id="58" name="Rectángulo 57">
            <a:extLst>
              <a:ext uri="{FF2B5EF4-FFF2-40B4-BE49-F238E27FC236}">
                <a16:creationId xmlns:a16="http://schemas.microsoft.com/office/drawing/2014/main" id="{B56757F8-C31D-B884-D828-21CFBD3DDC48}"/>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9" name="7 Imagen">
            <a:hlinkClick r:id="" action="ppaction://noaction"/>
            <a:extLst>
              <a:ext uri="{FF2B5EF4-FFF2-40B4-BE49-F238E27FC236}">
                <a16:creationId xmlns:a16="http://schemas.microsoft.com/office/drawing/2014/main" id="{85054E83-AA99-DAE3-7C18-4942D16CC642}"/>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0" name="CuadroTexto 59">
            <a:extLst>
              <a:ext uri="{FF2B5EF4-FFF2-40B4-BE49-F238E27FC236}">
                <a16:creationId xmlns:a16="http://schemas.microsoft.com/office/drawing/2014/main" id="{DF4E60CF-28BB-687C-2677-74B94E89101F}"/>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1" name="Rectángulo 60">
            <a:extLst>
              <a:ext uri="{FF2B5EF4-FFF2-40B4-BE49-F238E27FC236}">
                <a16:creationId xmlns:a16="http://schemas.microsoft.com/office/drawing/2014/main" id="{50A168BF-398B-B941-AA20-197EF513B271}"/>
              </a:ext>
            </a:extLst>
          </p:cNvPr>
          <p:cNvSpPr/>
          <p:nvPr/>
        </p:nvSpPr>
        <p:spPr>
          <a:xfrm>
            <a:off x="9904930" y="16304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2" name="7 Imagen">
            <a:hlinkClick r:id="" action="ppaction://noaction"/>
            <a:extLst>
              <a:ext uri="{FF2B5EF4-FFF2-40B4-BE49-F238E27FC236}">
                <a16:creationId xmlns:a16="http://schemas.microsoft.com/office/drawing/2014/main" id="{0A25C2C1-F6FB-0D9C-3A69-9FC67FAEAF23}"/>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78267" y="33112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3" name="CuadroTexto 62">
            <a:extLst>
              <a:ext uri="{FF2B5EF4-FFF2-40B4-BE49-F238E27FC236}">
                <a16:creationId xmlns:a16="http://schemas.microsoft.com/office/drawing/2014/main" id="{38384BA7-E96E-D55C-DB03-6C7EB62ADF24}"/>
              </a:ext>
            </a:extLst>
          </p:cNvPr>
          <p:cNvSpPr txBox="1"/>
          <p:nvPr/>
        </p:nvSpPr>
        <p:spPr>
          <a:xfrm>
            <a:off x="10568189" y="28084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717402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130" y="177223"/>
            <a:ext cx="5869783" cy="6427411"/>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408040" y="4264457"/>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1490239" y="2668228"/>
            <a:ext cx="2798437" cy="1607539"/>
          </a:xfrm>
          <a:prstGeom prst="rect">
            <a:avLst/>
          </a:prstGeom>
        </p:spPr>
      </p:pic>
      <p:pic>
        <p:nvPicPr>
          <p:cNvPr id="3" name="Imagen 2"/>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foregroundMark x1="76396" y1="47755" x2="71845" y2="47755"/>
                        <a14:foregroundMark x1="76638" y1="50546" x2="74636" y2="50546"/>
                        <a14:foregroundMark x1="78155" y1="47512" x2="77124" y2="47027"/>
                        <a14:foregroundMark x1="69357" y1="47027" x2="65837" y2="46541"/>
                        <a14:foregroundMark x1="69114" y1="50546" x2="66323" y2="50303"/>
                        <a14:foregroundMark x1="49029" y1="20874" x2="48483" y2="57342"/>
                        <a14:foregroundMark x1="51274" y1="40473" x2="57524" y2="43993"/>
                        <a14:foregroundMark x1="53762" y1="42718" x2="53277" y2="58556"/>
                        <a14:foregroundMark x1="59830" y1="45510" x2="51517" y2="37439"/>
                        <a14:foregroundMark x1="47755" y1="37985" x2="41687" y2="60316"/>
                        <a14:foregroundMark x1="46481" y1="38714" x2="41201" y2="49515"/>
                        <a14:foregroundMark x1="46238" y1="39745" x2="41444" y2="47512"/>
                        <a14:foregroundMark x1="46238" y1="38956" x2="40473" y2="45510"/>
                        <a14:foregroundMark x1="48240" y1="26396" x2="48726" y2="20388"/>
                        <a14:foregroundMark x1="52791" y1="58070" x2="55279" y2="80461"/>
                        <a14:foregroundMark x1="45752" y1="60619" x2="46238" y2="83981"/>
                        <a14:foregroundMark x1="51760" y1="61104" x2="27913" y2="56796"/>
                        <a14:foregroundMark x1="55522" y1="63592" x2="52549" y2="60862"/>
                        <a14:foregroundMark x1="46238" y1="38714" x2="39684" y2="43993"/>
                        <a14:foregroundMark x1="33677" y1="42718" x2="29126" y2="21117"/>
                        <a14:foregroundMark x1="25364" y1="39745" x2="31189" y2="25425"/>
                        <a14:foregroundMark x1="50600" y1="22137" x2="52999" y2="32606"/>
                        <a14:foregroundMark x1="54962" y1="27481" x2="54635" y2="32606"/>
                        <a14:foregroundMark x1="43511" y1="24100" x2="43839" y2="32933"/>
                        <a14:foregroundMark x1="34787" y1="39695" x2="32061" y2="30862"/>
                        <a14:foregroundMark x1="24973" y1="45038" x2="36096" y2="44711"/>
                        <a14:backgroundMark x1="66323" y1="42718" x2="65595" y2="44478"/>
                      </a14:backgroundRemoval>
                    </a14:imgEffect>
                  </a14:imgLayer>
                </a14:imgProps>
              </a:ext>
              <a:ext uri="{28A0092B-C50C-407E-A947-70E740481C1C}">
                <a14:useLocalDpi xmlns:a14="http://schemas.microsoft.com/office/drawing/2010/main" val="0"/>
              </a:ext>
            </a:extLst>
          </a:blip>
          <a:stretch>
            <a:fillRect/>
          </a:stretch>
        </p:blipFill>
        <p:spPr>
          <a:xfrm>
            <a:off x="6545064" y="3240592"/>
            <a:ext cx="3811530" cy="3811530"/>
          </a:xfrm>
          <a:prstGeom prst="rect">
            <a:avLst/>
          </a:prstGeom>
        </p:spPr>
      </p:pic>
      <p:sp>
        <p:nvSpPr>
          <p:cNvPr id="47" name="CuadroTexto 46">
            <a:extLst>
              <a:ext uri="{FF2B5EF4-FFF2-40B4-BE49-F238E27FC236}">
                <a16:creationId xmlns:a16="http://schemas.microsoft.com/office/drawing/2014/main" id="{B0C0E413-3206-4206-8EF1-71325437143C}"/>
              </a:ext>
            </a:extLst>
          </p:cNvPr>
          <p:cNvSpPr txBox="1"/>
          <p:nvPr/>
        </p:nvSpPr>
        <p:spPr>
          <a:xfrm>
            <a:off x="1768648" y="2939098"/>
            <a:ext cx="2378886" cy="738664"/>
          </a:xfrm>
          <a:prstGeom prst="rect">
            <a:avLst/>
          </a:prstGeom>
          <a:noFill/>
        </p:spPr>
        <p:txBody>
          <a:bodyPr wrap="square" rtlCol="0">
            <a:spAutoFit/>
          </a:bodyPr>
          <a:lstStyle/>
          <a:p>
            <a:pPr algn="ctr"/>
            <a:r>
              <a:rPr lang="es-CO" sz="1400" dirty="0">
                <a:latin typeface="Maiandra GD" panose="020E0502030308020204" pitchFamily="34" charset="0"/>
              </a:rPr>
              <a:t>Muy bien estos son algunos de los riesgos a los cuales debemos estar atentos</a:t>
            </a:r>
          </a:p>
        </p:txBody>
      </p:sp>
      <p:pic>
        <p:nvPicPr>
          <p:cNvPr id="52" name="Imagen 51">
            <a:extLst>
              <a:ext uri="{FF2B5EF4-FFF2-40B4-BE49-F238E27FC236}">
                <a16:creationId xmlns:a16="http://schemas.microsoft.com/office/drawing/2014/main" id="{38318CCF-2972-487B-89CA-01BD41F7EDFF}"/>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871991" y="3632620"/>
            <a:ext cx="1794711" cy="2994086"/>
          </a:xfrm>
          <a:prstGeom prst="rect">
            <a:avLst/>
          </a:prstGeom>
        </p:spPr>
      </p:pic>
      <p:pic>
        <p:nvPicPr>
          <p:cNvPr id="53" name="Imagen 52">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9253980" y="2346010"/>
            <a:ext cx="2001651" cy="1630943"/>
          </a:xfrm>
          <a:prstGeom prst="rect">
            <a:avLst/>
          </a:prstGeom>
        </p:spPr>
      </p:pic>
      <p:sp>
        <p:nvSpPr>
          <p:cNvPr id="55" name="CuadroTexto 54"/>
          <p:cNvSpPr txBox="1"/>
          <p:nvPr/>
        </p:nvSpPr>
        <p:spPr>
          <a:xfrm>
            <a:off x="9371105" y="2561787"/>
            <a:ext cx="1674253" cy="1092607"/>
          </a:xfrm>
          <a:prstGeom prst="rect">
            <a:avLst/>
          </a:prstGeom>
          <a:noFill/>
        </p:spPr>
        <p:txBody>
          <a:bodyPr wrap="square" rtlCol="0">
            <a:spAutoFit/>
          </a:bodyPr>
          <a:lstStyle/>
          <a:p>
            <a:pPr algn="r"/>
            <a:r>
              <a:rPr lang="es-CO" sz="1300" dirty="0">
                <a:latin typeface="Maiandra GD" panose="020E0502030308020204" pitchFamily="34" charset="0"/>
              </a:rPr>
              <a:t>Opino que si, pero también es importante ser conscientes de cuidar nuestra vida.</a:t>
            </a:r>
          </a:p>
        </p:txBody>
      </p:sp>
      <p:pic>
        <p:nvPicPr>
          <p:cNvPr id="51" name="Imagen 50">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6391006" y="2298315"/>
            <a:ext cx="1679692" cy="1630943"/>
          </a:xfrm>
          <a:prstGeom prst="rect">
            <a:avLst/>
          </a:prstGeom>
        </p:spPr>
      </p:pic>
      <p:sp>
        <p:nvSpPr>
          <p:cNvPr id="54" name="CuadroTexto 53"/>
          <p:cNvSpPr txBox="1"/>
          <p:nvPr/>
        </p:nvSpPr>
        <p:spPr>
          <a:xfrm>
            <a:off x="6392176" y="2546974"/>
            <a:ext cx="1574381" cy="954107"/>
          </a:xfrm>
          <a:prstGeom prst="rect">
            <a:avLst/>
          </a:prstGeom>
          <a:noFill/>
        </p:spPr>
        <p:txBody>
          <a:bodyPr wrap="square" rtlCol="0">
            <a:spAutoFit/>
          </a:bodyPr>
          <a:lstStyle/>
          <a:p>
            <a:pPr algn="r"/>
            <a:r>
              <a:rPr lang="es-CO" sz="1400" dirty="0">
                <a:latin typeface="Maiandra GD" panose="020E0502030308020204" pitchFamily="34" charset="0"/>
              </a:rPr>
              <a:t>Señorita Andrea por eso es importante utilizar los epp?</a:t>
            </a:r>
          </a:p>
        </p:txBody>
      </p:sp>
      <p:sp>
        <p:nvSpPr>
          <p:cNvPr id="56" name="Elipse 55"/>
          <p:cNvSpPr/>
          <p:nvPr/>
        </p:nvSpPr>
        <p:spPr>
          <a:xfrm>
            <a:off x="11263648" y="6163959"/>
            <a:ext cx="63111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45</a:t>
            </a:r>
          </a:p>
        </p:txBody>
      </p:sp>
      <p:sp>
        <p:nvSpPr>
          <p:cNvPr id="57" name="Elipse 56"/>
          <p:cNvSpPr/>
          <p:nvPr/>
        </p:nvSpPr>
        <p:spPr>
          <a:xfrm>
            <a:off x="203243" y="6173191"/>
            <a:ext cx="65964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44</a:t>
            </a:r>
          </a:p>
        </p:txBody>
      </p:sp>
      <p:sp>
        <p:nvSpPr>
          <p:cNvPr id="58" name="Rectángulo 57">
            <a:extLst>
              <a:ext uri="{FF2B5EF4-FFF2-40B4-BE49-F238E27FC236}">
                <a16:creationId xmlns:a16="http://schemas.microsoft.com/office/drawing/2014/main" id="{A7BA3B0C-1B04-9DDB-DDA0-FECA817A2490}"/>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9" name="7 Imagen">
            <a:hlinkClick r:id="" action="ppaction://noaction"/>
            <a:extLst>
              <a:ext uri="{FF2B5EF4-FFF2-40B4-BE49-F238E27FC236}">
                <a16:creationId xmlns:a16="http://schemas.microsoft.com/office/drawing/2014/main" id="{3A8CDE08-BFF6-B635-C768-7E06CD8B6D64}"/>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0" name="CuadroTexto 59">
            <a:extLst>
              <a:ext uri="{FF2B5EF4-FFF2-40B4-BE49-F238E27FC236}">
                <a16:creationId xmlns:a16="http://schemas.microsoft.com/office/drawing/2014/main" id="{1FC0790C-E331-73CD-04F9-F401BC1E83AE}"/>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1" name="Rectángulo 60">
            <a:extLst>
              <a:ext uri="{FF2B5EF4-FFF2-40B4-BE49-F238E27FC236}">
                <a16:creationId xmlns:a16="http://schemas.microsoft.com/office/drawing/2014/main" id="{B25FE27F-6397-8157-FA5B-25C22435180C}"/>
              </a:ext>
            </a:extLst>
          </p:cNvPr>
          <p:cNvSpPr/>
          <p:nvPr/>
        </p:nvSpPr>
        <p:spPr>
          <a:xfrm>
            <a:off x="9904930" y="161455"/>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2" name="7 Imagen">
            <a:hlinkClick r:id="" action="ppaction://noaction"/>
            <a:extLst>
              <a:ext uri="{FF2B5EF4-FFF2-40B4-BE49-F238E27FC236}">
                <a16:creationId xmlns:a16="http://schemas.microsoft.com/office/drawing/2014/main" id="{150E337B-6DEB-4E19-78C2-9BAFC834137F}"/>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78267" y="329543"/>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3" name="CuadroTexto 62">
            <a:extLst>
              <a:ext uri="{FF2B5EF4-FFF2-40B4-BE49-F238E27FC236}">
                <a16:creationId xmlns:a16="http://schemas.microsoft.com/office/drawing/2014/main" id="{D2CE1C77-36F6-DB2B-4BCA-352FCB253F93}"/>
              </a:ext>
            </a:extLst>
          </p:cNvPr>
          <p:cNvSpPr txBox="1"/>
          <p:nvPr/>
        </p:nvSpPr>
        <p:spPr>
          <a:xfrm>
            <a:off x="10568189" y="279261"/>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7051273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60" name="Imagen 59"/>
          <p:cNvPicPr>
            <a:picLocks noChangeAspect="1"/>
          </p:cNvPicPr>
          <p:nvPr/>
        </p:nvPicPr>
        <p:blipFill rotWithShape="1">
          <a:blip r:embed="rId2" cstate="print">
            <a:extLst>
              <a:ext uri="{28A0092B-C50C-407E-A947-70E740481C1C}">
                <a14:useLocalDpi xmlns:a14="http://schemas.microsoft.com/office/drawing/2010/main" val="0"/>
              </a:ext>
            </a:extLst>
          </a:blip>
          <a:srcRect l="6317" t="1355" r="22742"/>
          <a:stretch/>
        </p:blipFill>
        <p:spPr>
          <a:xfrm>
            <a:off x="6059512" y="171647"/>
            <a:ext cx="5892082" cy="640450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54105" y="4266693"/>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53047" y="3143251"/>
            <a:ext cx="2130395" cy="1349414"/>
          </a:xfrm>
          <a:prstGeom prst="rect">
            <a:avLst/>
          </a:prstGeom>
        </p:spPr>
      </p:pic>
      <p:pic>
        <p:nvPicPr>
          <p:cNvPr id="3" name="Imagen 2"/>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foregroundMark x1="76396" y1="47755" x2="71845" y2="47755"/>
                        <a14:foregroundMark x1="76638" y1="50546" x2="74636" y2="50546"/>
                        <a14:foregroundMark x1="78155" y1="47512" x2="77124" y2="47027"/>
                        <a14:foregroundMark x1="69357" y1="47027" x2="65837" y2="46541"/>
                        <a14:foregroundMark x1="69114" y1="50546" x2="66323" y2="50303"/>
                        <a14:foregroundMark x1="49029" y1="20874" x2="48483" y2="57342"/>
                        <a14:foregroundMark x1="51274" y1="40473" x2="57524" y2="43993"/>
                        <a14:foregroundMark x1="53762" y1="42718" x2="53277" y2="58556"/>
                        <a14:foregroundMark x1="59830" y1="45510" x2="51517" y2="37439"/>
                        <a14:foregroundMark x1="47755" y1="37985" x2="41687" y2="60316"/>
                        <a14:foregroundMark x1="46481" y1="38714" x2="41201" y2="49515"/>
                        <a14:foregroundMark x1="46238" y1="39745" x2="41444" y2="47512"/>
                        <a14:foregroundMark x1="46238" y1="38956" x2="40473" y2="45510"/>
                        <a14:foregroundMark x1="48240" y1="26396" x2="48726" y2="20388"/>
                        <a14:foregroundMark x1="52791" y1="58070" x2="55279" y2="80461"/>
                        <a14:foregroundMark x1="45752" y1="60619" x2="46238" y2="83981"/>
                        <a14:foregroundMark x1="51760" y1="61104" x2="27913" y2="56796"/>
                        <a14:foregroundMark x1="55522" y1="63592" x2="52549" y2="60862"/>
                        <a14:foregroundMark x1="46238" y1="38714" x2="39684" y2="43993"/>
                        <a14:foregroundMark x1="33677" y1="42718" x2="29126" y2="21117"/>
                        <a14:foregroundMark x1="25364" y1="39745" x2="31189" y2="25425"/>
                        <a14:foregroundMark x1="50600" y1="22137" x2="52999" y2="32606"/>
                        <a14:foregroundMark x1="54962" y1="27481" x2="54635" y2="32606"/>
                        <a14:foregroundMark x1="43511" y1="24100" x2="43839" y2="32933"/>
                        <a14:foregroundMark x1="34787" y1="39695" x2="32061" y2="30862"/>
                        <a14:foregroundMark x1="24973" y1="45038" x2="36096" y2="44711"/>
                        <a14:backgroundMark x1="66323" y1="42718" x2="65595" y2="44478"/>
                      </a14:backgroundRemoval>
                    </a14:imgEffect>
                  </a14:imgLayer>
                </a14:imgProps>
              </a:ext>
              <a:ext uri="{28A0092B-C50C-407E-A947-70E740481C1C}">
                <a14:useLocalDpi xmlns:a14="http://schemas.microsoft.com/office/drawing/2010/main" val="0"/>
              </a:ext>
            </a:extLst>
          </a:blip>
          <a:stretch>
            <a:fillRect/>
          </a:stretch>
        </p:blipFill>
        <p:spPr>
          <a:xfrm>
            <a:off x="6406721" y="3933333"/>
            <a:ext cx="3219412" cy="3030899"/>
          </a:xfrm>
          <a:prstGeom prst="rect">
            <a:avLst/>
          </a:prstGeom>
        </p:spPr>
      </p:pic>
      <p:pic>
        <p:nvPicPr>
          <p:cNvPr id="52" name="Imagen 51">
            <a:extLst>
              <a:ext uri="{FF2B5EF4-FFF2-40B4-BE49-F238E27FC236}">
                <a16:creationId xmlns:a16="http://schemas.microsoft.com/office/drawing/2014/main" id="{38318CCF-2972-487B-89CA-01BD41F7EDFF}"/>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10276599" y="4266693"/>
            <a:ext cx="1390103" cy="2319084"/>
          </a:xfrm>
          <a:prstGeom prst="rect">
            <a:avLst/>
          </a:prstGeom>
        </p:spPr>
      </p:pic>
      <p:sp>
        <p:nvSpPr>
          <p:cNvPr id="56" name="Elipse 55"/>
          <p:cNvSpPr/>
          <p:nvPr/>
        </p:nvSpPr>
        <p:spPr>
          <a:xfrm>
            <a:off x="11263648" y="6163959"/>
            <a:ext cx="63111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47</a:t>
            </a:r>
          </a:p>
        </p:txBody>
      </p:sp>
      <p:sp>
        <p:nvSpPr>
          <p:cNvPr id="57" name="Elipse 56"/>
          <p:cNvSpPr/>
          <p:nvPr/>
        </p:nvSpPr>
        <p:spPr>
          <a:xfrm>
            <a:off x="203243" y="6173191"/>
            <a:ext cx="65964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46</a:t>
            </a:r>
          </a:p>
        </p:txBody>
      </p:sp>
      <p:sp>
        <p:nvSpPr>
          <p:cNvPr id="44" name="CuadroTexto 43"/>
          <p:cNvSpPr txBox="1"/>
          <p:nvPr/>
        </p:nvSpPr>
        <p:spPr>
          <a:xfrm>
            <a:off x="277109" y="3282829"/>
            <a:ext cx="1931692" cy="830997"/>
          </a:xfrm>
          <a:prstGeom prst="rect">
            <a:avLst/>
          </a:prstGeom>
          <a:noFill/>
        </p:spPr>
        <p:txBody>
          <a:bodyPr wrap="square" rtlCol="0">
            <a:spAutoFit/>
          </a:bodyPr>
          <a:lstStyle/>
          <a:p>
            <a:r>
              <a:rPr lang="es-CO" sz="1200" dirty="0">
                <a:latin typeface="Maiandra GD" panose="020E0502030308020204" pitchFamily="34" charset="0"/>
              </a:rPr>
              <a:t>Les voy a explicar de la siguiente manera los riesgos a los cuales están expuestos</a:t>
            </a:r>
          </a:p>
        </p:txBody>
      </p:sp>
      <p:sp>
        <p:nvSpPr>
          <p:cNvPr id="45" name="Rectángulo redondeado 44"/>
          <p:cNvSpPr/>
          <p:nvPr/>
        </p:nvSpPr>
        <p:spPr>
          <a:xfrm>
            <a:off x="2189408" y="1946052"/>
            <a:ext cx="1210615" cy="46423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400" dirty="0">
                <a:latin typeface="Maiandra GD" panose="020E0502030308020204" pitchFamily="34" charset="0"/>
              </a:rPr>
              <a:t>Riesgos Físicos</a:t>
            </a:r>
          </a:p>
        </p:txBody>
      </p:sp>
      <p:sp>
        <p:nvSpPr>
          <p:cNvPr id="61" name="Rectángulo redondeado 60"/>
          <p:cNvSpPr/>
          <p:nvPr/>
        </p:nvSpPr>
        <p:spPr>
          <a:xfrm>
            <a:off x="4159876" y="1932020"/>
            <a:ext cx="1493277" cy="46423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000" dirty="0">
                <a:latin typeface="Maiandra GD" panose="020E0502030308020204" pitchFamily="34" charset="0"/>
              </a:rPr>
              <a:t>Ruido, Temperaturas Extremas , Vibración, Radiación.</a:t>
            </a:r>
          </a:p>
        </p:txBody>
      </p:sp>
      <p:cxnSp>
        <p:nvCxnSpPr>
          <p:cNvPr id="49" name="Conector recto de flecha 48"/>
          <p:cNvCxnSpPr/>
          <p:nvPr/>
        </p:nvCxnSpPr>
        <p:spPr>
          <a:xfrm>
            <a:off x="3526710" y="2137893"/>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63" name="Rectángulo redondeado 62"/>
          <p:cNvSpPr/>
          <p:nvPr/>
        </p:nvSpPr>
        <p:spPr>
          <a:xfrm>
            <a:off x="4102455" y="2573463"/>
            <a:ext cx="1493277" cy="4642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000" dirty="0">
                <a:latin typeface="Maiandra GD" panose="020E0502030308020204" pitchFamily="34" charset="0"/>
              </a:rPr>
              <a:t>Virus, Bacterias, Parásitos, Picaduras.</a:t>
            </a:r>
          </a:p>
        </p:txBody>
      </p:sp>
      <p:cxnSp>
        <p:nvCxnSpPr>
          <p:cNvPr id="64" name="Conector recto de flecha 63"/>
          <p:cNvCxnSpPr/>
          <p:nvPr/>
        </p:nvCxnSpPr>
        <p:spPr>
          <a:xfrm>
            <a:off x="3495458" y="2816221"/>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65" name="Rectángulo redondeado 64"/>
          <p:cNvSpPr/>
          <p:nvPr/>
        </p:nvSpPr>
        <p:spPr>
          <a:xfrm>
            <a:off x="2189407" y="2574796"/>
            <a:ext cx="1210615" cy="4642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400" dirty="0">
                <a:latin typeface="Maiandra GD" panose="020E0502030308020204" pitchFamily="34" charset="0"/>
              </a:rPr>
              <a:t>Riesgos Biológicos</a:t>
            </a:r>
          </a:p>
        </p:txBody>
      </p:sp>
      <p:sp>
        <p:nvSpPr>
          <p:cNvPr id="66" name="Rectángulo redondeado 65"/>
          <p:cNvSpPr/>
          <p:nvPr/>
        </p:nvSpPr>
        <p:spPr>
          <a:xfrm>
            <a:off x="2210408" y="3273171"/>
            <a:ext cx="1210615" cy="46423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400" dirty="0">
                <a:latin typeface="Maiandra GD" panose="020E0502030308020204" pitchFamily="34" charset="0"/>
              </a:rPr>
              <a:t>Riesgos Químicos</a:t>
            </a:r>
          </a:p>
        </p:txBody>
      </p:sp>
      <p:cxnSp>
        <p:nvCxnSpPr>
          <p:cNvPr id="67" name="Conector recto de flecha 66"/>
          <p:cNvCxnSpPr/>
          <p:nvPr/>
        </p:nvCxnSpPr>
        <p:spPr>
          <a:xfrm>
            <a:off x="3495457" y="3463954"/>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68" name="Rectángulo redondeado 67"/>
          <p:cNvSpPr/>
          <p:nvPr/>
        </p:nvSpPr>
        <p:spPr>
          <a:xfrm>
            <a:off x="4089579" y="3238276"/>
            <a:ext cx="1493277" cy="46423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000" dirty="0">
                <a:latin typeface="Maiandra GD" panose="020E0502030308020204" pitchFamily="34" charset="0"/>
              </a:rPr>
              <a:t>Polvos, Líquidos, Gases y Vapores.</a:t>
            </a:r>
          </a:p>
        </p:txBody>
      </p:sp>
      <p:sp>
        <p:nvSpPr>
          <p:cNvPr id="69" name="Rectángulo redondeado 68"/>
          <p:cNvSpPr/>
          <p:nvPr/>
        </p:nvSpPr>
        <p:spPr>
          <a:xfrm>
            <a:off x="2259936" y="3946595"/>
            <a:ext cx="1210615" cy="46423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400" dirty="0">
                <a:latin typeface="Maiandra GD" panose="020E0502030308020204" pitchFamily="34" charset="0"/>
              </a:rPr>
              <a:t>Riesgos Psicosocial</a:t>
            </a:r>
          </a:p>
        </p:txBody>
      </p:sp>
      <p:sp>
        <p:nvSpPr>
          <p:cNvPr id="70" name="Rectángulo redondeado 69"/>
          <p:cNvSpPr/>
          <p:nvPr/>
        </p:nvSpPr>
        <p:spPr>
          <a:xfrm>
            <a:off x="4099642" y="3933334"/>
            <a:ext cx="1493277" cy="46423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900" dirty="0">
                <a:latin typeface="Maiandra GD" panose="020E0502030308020204" pitchFamily="34" charset="0"/>
              </a:rPr>
              <a:t>Gestión Organizacional, Condiciones de la tarea, Jornadas de trabajo.</a:t>
            </a:r>
          </a:p>
        </p:txBody>
      </p:sp>
      <p:cxnSp>
        <p:nvCxnSpPr>
          <p:cNvPr id="71" name="Conector recto de flecha 70"/>
          <p:cNvCxnSpPr/>
          <p:nvPr/>
        </p:nvCxnSpPr>
        <p:spPr>
          <a:xfrm>
            <a:off x="3582167" y="4155755"/>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72" name="Rectángulo redondeado 71"/>
          <p:cNvSpPr/>
          <p:nvPr/>
        </p:nvSpPr>
        <p:spPr>
          <a:xfrm>
            <a:off x="8129886" y="3825449"/>
            <a:ext cx="1210615" cy="46423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400" dirty="0">
                <a:latin typeface="Maiandra GD" panose="020E0502030308020204" pitchFamily="34" charset="0"/>
              </a:rPr>
              <a:t>Riesgos Naturales</a:t>
            </a:r>
          </a:p>
        </p:txBody>
      </p:sp>
      <p:sp>
        <p:nvSpPr>
          <p:cNvPr id="73" name="Rectángulo redondeado 72"/>
          <p:cNvSpPr/>
          <p:nvPr/>
        </p:nvSpPr>
        <p:spPr>
          <a:xfrm>
            <a:off x="9992156" y="3772534"/>
            <a:ext cx="1493277" cy="46423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100" dirty="0">
                <a:latin typeface="Maiandra GD" panose="020E0502030308020204" pitchFamily="34" charset="0"/>
              </a:rPr>
              <a:t>Sismos, Terremotos, Vendaval.</a:t>
            </a:r>
          </a:p>
        </p:txBody>
      </p:sp>
      <p:cxnSp>
        <p:nvCxnSpPr>
          <p:cNvPr id="74" name="Conector recto de flecha 73"/>
          <p:cNvCxnSpPr/>
          <p:nvPr/>
        </p:nvCxnSpPr>
        <p:spPr>
          <a:xfrm>
            <a:off x="9378183" y="4015914"/>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75" name="Rectángulo redondeado 74"/>
          <p:cNvSpPr/>
          <p:nvPr/>
        </p:nvSpPr>
        <p:spPr>
          <a:xfrm>
            <a:off x="8129885" y="3172886"/>
            <a:ext cx="1210615" cy="4642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400" dirty="0">
                <a:latin typeface="Maiandra GD" panose="020E0502030308020204" pitchFamily="34" charset="0"/>
              </a:rPr>
              <a:t>Riesgos Eléctricos</a:t>
            </a:r>
          </a:p>
        </p:txBody>
      </p:sp>
      <p:sp>
        <p:nvSpPr>
          <p:cNvPr id="76" name="Rectángulo redondeado 75"/>
          <p:cNvSpPr/>
          <p:nvPr/>
        </p:nvSpPr>
        <p:spPr>
          <a:xfrm>
            <a:off x="9989958" y="3141783"/>
            <a:ext cx="1493277" cy="4642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100" dirty="0">
                <a:latin typeface="Maiandra GD" panose="020E0502030308020204" pitchFamily="34" charset="0"/>
              </a:rPr>
              <a:t>Corriente Alterna, Corriente Continua.</a:t>
            </a:r>
          </a:p>
        </p:txBody>
      </p:sp>
      <p:sp>
        <p:nvSpPr>
          <p:cNvPr id="77" name="Rectángulo redondeado 76"/>
          <p:cNvSpPr/>
          <p:nvPr/>
        </p:nvSpPr>
        <p:spPr>
          <a:xfrm>
            <a:off x="8107277" y="2535001"/>
            <a:ext cx="1210615" cy="46423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400" dirty="0">
                <a:latin typeface="Maiandra GD" panose="020E0502030308020204" pitchFamily="34" charset="0"/>
              </a:rPr>
              <a:t>Riesgos Locativos</a:t>
            </a:r>
          </a:p>
        </p:txBody>
      </p:sp>
      <p:sp>
        <p:nvSpPr>
          <p:cNvPr id="78" name="Rectángulo redondeado 77"/>
          <p:cNvSpPr/>
          <p:nvPr/>
        </p:nvSpPr>
        <p:spPr>
          <a:xfrm>
            <a:off x="10017437" y="2540382"/>
            <a:ext cx="1493277" cy="46423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100" dirty="0" smtClean="0">
                <a:latin typeface="Maiandra GD" panose="020E0502030308020204" pitchFamily="34" charset="0"/>
              </a:rPr>
              <a:t>Pisos y Techos.</a:t>
            </a:r>
            <a:endParaRPr lang="es-CO" sz="1100" dirty="0">
              <a:latin typeface="Maiandra GD" panose="020E0502030308020204" pitchFamily="34" charset="0"/>
            </a:endParaRPr>
          </a:p>
        </p:txBody>
      </p:sp>
      <p:sp>
        <p:nvSpPr>
          <p:cNvPr id="79" name="Rectángulo redondeado 78"/>
          <p:cNvSpPr/>
          <p:nvPr/>
        </p:nvSpPr>
        <p:spPr>
          <a:xfrm>
            <a:off x="8104525" y="1922458"/>
            <a:ext cx="1210615" cy="46423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300" dirty="0">
                <a:latin typeface="Maiandra GD" panose="020E0502030308020204" pitchFamily="34" charset="0"/>
              </a:rPr>
              <a:t>Riesgos</a:t>
            </a:r>
          </a:p>
          <a:p>
            <a:pPr algn="ctr"/>
            <a:r>
              <a:rPr lang="es-CO" sz="1300" dirty="0">
                <a:latin typeface="Maiandra GD" panose="020E0502030308020204" pitchFamily="34" charset="0"/>
              </a:rPr>
              <a:t>Biomecánicos</a:t>
            </a:r>
          </a:p>
        </p:txBody>
      </p:sp>
      <p:sp>
        <p:nvSpPr>
          <p:cNvPr id="80" name="Rectángulo redondeado 79"/>
          <p:cNvSpPr/>
          <p:nvPr/>
        </p:nvSpPr>
        <p:spPr>
          <a:xfrm>
            <a:off x="10017437" y="1937808"/>
            <a:ext cx="1493277" cy="46423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000" dirty="0">
                <a:latin typeface="Maiandra GD" panose="020E0502030308020204" pitchFamily="34" charset="0"/>
              </a:rPr>
              <a:t>Esfuerzo, movimiento repetitivo, posturas forzadas.</a:t>
            </a:r>
          </a:p>
        </p:txBody>
      </p:sp>
      <p:cxnSp>
        <p:nvCxnSpPr>
          <p:cNvPr id="81" name="Conector recto de flecha 80"/>
          <p:cNvCxnSpPr/>
          <p:nvPr/>
        </p:nvCxnSpPr>
        <p:spPr>
          <a:xfrm>
            <a:off x="9398661" y="3407879"/>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82" name="Conector recto de flecha 81"/>
          <p:cNvCxnSpPr/>
          <p:nvPr/>
        </p:nvCxnSpPr>
        <p:spPr>
          <a:xfrm>
            <a:off x="9439911" y="2762996"/>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83" name="Conector recto de flecha 82"/>
          <p:cNvCxnSpPr/>
          <p:nvPr/>
        </p:nvCxnSpPr>
        <p:spPr>
          <a:xfrm>
            <a:off x="9412707" y="2147570"/>
            <a:ext cx="513627" cy="1287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84" name="Rectángulo redondeado 83"/>
          <p:cNvSpPr/>
          <p:nvPr/>
        </p:nvSpPr>
        <p:spPr>
          <a:xfrm>
            <a:off x="2865243" y="1205166"/>
            <a:ext cx="2053555" cy="33485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dirty="0">
                <a:latin typeface="Maiandra GD" panose="020E0502030308020204" pitchFamily="34" charset="0"/>
              </a:rPr>
              <a:t>Riesgos Asociados</a:t>
            </a:r>
          </a:p>
        </p:txBody>
      </p:sp>
      <p:sp>
        <p:nvSpPr>
          <p:cNvPr id="85" name="Rectángulo redondeado 84"/>
          <p:cNvSpPr/>
          <p:nvPr/>
        </p:nvSpPr>
        <p:spPr>
          <a:xfrm>
            <a:off x="8772716" y="1152462"/>
            <a:ext cx="2085619" cy="33485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O" dirty="0">
                <a:latin typeface="Maiandra GD" panose="020E0502030308020204" pitchFamily="34" charset="0"/>
              </a:rPr>
              <a:t>Riesgos Asociados</a:t>
            </a:r>
          </a:p>
        </p:txBody>
      </p:sp>
      <p:sp>
        <p:nvSpPr>
          <p:cNvPr id="86" name="Rectángulo 85">
            <a:extLst>
              <a:ext uri="{FF2B5EF4-FFF2-40B4-BE49-F238E27FC236}">
                <a16:creationId xmlns:a16="http://schemas.microsoft.com/office/drawing/2014/main" id="{CCB2C732-C59C-0E30-6642-29F07EC48D45}"/>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87" name="7 Imagen">
            <a:hlinkClick r:id="" action="ppaction://noaction"/>
            <a:extLst>
              <a:ext uri="{FF2B5EF4-FFF2-40B4-BE49-F238E27FC236}">
                <a16:creationId xmlns:a16="http://schemas.microsoft.com/office/drawing/2014/main" id="{99F3B399-DD09-E532-639A-F9C18A1A16BB}"/>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88" name="CuadroTexto 87">
            <a:extLst>
              <a:ext uri="{FF2B5EF4-FFF2-40B4-BE49-F238E27FC236}">
                <a16:creationId xmlns:a16="http://schemas.microsoft.com/office/drawing/2014/main" id="{758AB80C-9F1B-7A08-81AE-1492D8859984}"/>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89" name="Rectángulo 88">
            <a:extLst>
              <a:ext uri="{FF2B5EF4-FFF2-40B4-BE49-F238E27FC236}">
                <a16:creationId xmlns:a16="http://schemas.microsoft.com/office/drawing/2014/main" id="{3058FD4F-9A9B-7426-92A7-49BC951F8616}"/>
              </a:ext>
            </a:extLst>
          </p:cNvPr>
          <p:cNvSpPr/>
          <p:nvPr/>
        </p:nvSpPr>
        <p:spPr>
          <a:xfrm>
            <a:off x="9926334" y="158149"/>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90" name="7 Imagen">
            <a:hlinkClick r:id="" action="ppaction://noaction"/>
            <a:extLst>
              <a:ext uri="{FF2B5EF4-FFF2-40B4-BE49-F238E27FC236}">
                <a16:creationId xmlns:a16="http://schemas.microsoft.com/office/drawing/2014/main" id="{E15E122D-427C-0FB3-671E-71B4DCC951EC}"/>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999671" y="326237"/>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91" name="CuadroTexto 90">
            <a:extLst>
              <a:ext uri="{FF2B5EF4-FFF2-40B4-BE49-F238E27FC236}">
                <a16:creationId xmlns:a16="http://schemas.microsoft.com/office/drawing/2014/main" id="{ABBEB3F7-673A-307F-90BE-1F89373E946B}"/>
              </a:ext>
            </a:extLst>
          </p:cNvPr>
          <p:cNvSpPr txBox="1"/>
          <p:nvPr/>
        </p:nvSpPr>
        <p:spPr>
          <a:xfrm>
            <a:off x="10589593" y="275955"/>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8867849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solidFill>
            <a:schemeClr val="accent2">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solidFill>
            <a:schemeClr val="accent2">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56" name="Elipse 55"/>
          <p:cNvSpPr/>
          <p:nvPr/>
        </p:nvSpPr>
        <p:spPr>
          <a:xfrm>
            <a:off x="11263648" y="6163959"/>
            <a:ext cx="63111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47</a:t>
            </a:r>
          </a:p>
        </p:txBody>
      </p:sp>
      <p:sp>
        <p:nvSpPr>
          <p:cNvPr id="57" name="Elipse 56"/>
          <p:cNvSpPr/>
          <p:nvPr/>
        </p:nvSpPr>
        <p:spPr>
          <a:xfrm>
            <a:off x="203243" y="6173191"/>
            <a:ext cx="659642"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46</a:t>
            </a:r>
          </a:p>
        </p:txBody>
      </p:sp>
      <p:sp>
        <p:nvSpPr>
          <p:cNvPr id="48" name="Rectángulo 47">
            <a:extLst>
              <a:ext uri="{FF2B5EF4-FFF2-40B4-BE49-F238E27FC236}">
                <a16:creationId xmlns:a16="http://schemas.microsoft.com/office/drawing/2014/main" id="{019B2269-EC40-7E10-A744-336032692474}"/>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49" name="7 Imagen">
            <a:hlinkClick r:id="" action="ppaction://noaction"/>
            <a:extLst>
              <a:ext uri="{FF2B5EF4-FFF2-40B4-BE49-F238E27FC236}">
                <a16:creationId xmlns:a16="http://schemas.microsoft.com/office/drawing/2014/main" id="{B176EE13-46B5-58C1-F33B-36FEB8C32CF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0" name="CuadroTexto 49">
            <a:extLst>
              <a:ext uri="{FF2B5EF4-FFF2-40B4-BE49-F238E27FC236}">
                <a16:creationId xmlns:a16="http://schemas.microsoft.com/office/drawing/2014/main" id="{45562A80-D883-D29C-8AC7-A97C9F866E8F}"/>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1" name="Rectángulo 50">
            <a:extLst>
              <a:ext uri="{FF2B5EF4-FFF2-40B4-BE49-F238E27FC236}">
                <a16:creationId xmlns:a16="http://schemas.microsoft.com/office/drawing/2014/main" id="{BA141B80-54BB-34ED-40AC-93EE3B54817F}"/>
              </a:ext>
            </a:extLst>
          </p:cNvPr>
          <p:cNvSpPr/>
          <p:nvPr/>
        </p:nvSpPr>
        <p:spPr>
          <a:xfrm>
            <a:off x="9949329" y="1478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3" name="7 Imagen">
            <a:hlinkClick r:id="" action="ppaction://noaction"/>
            <a:extLst>
              <a:ext uri="{FF2B5EF4-FFF2-40B4-BE49-F238E27FC236}">
                <a16:creationId xmlns:a16="http://schemas.microsoft.com/office/drawing/2014/main" id="{24CBF9E0-DD4C-6C2A-D646-590CA8E2232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22666" y="3159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4211B783-39A2-9B6B-0AE1-12D7A9D22F77}"/>
              </a:ext>
            </a:extLst>
          </p:cNvPr>
          <p:cNvSpPr txBox="1"/>
          <p:nvPr/>
        </p:nvSpPr>
        <p:spPr>
          <a:xfrm>
            <a:off x="10612588" y="2656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redondeado 54"/>
          <p:cNvSpPr/>
          <p:nvPr/>
        </p:nvSpPr>
        <p:spPr>
          <a:xfrm>
            <a:off x="771071" y="1594178"/>
            <a:ext cx="1366382" cy="50663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600" b="1" dirty="0">
                <a:latin typeface="Maiandra GD" panose="020E0502030308020204" pitchFamily="34" charset="0"/>
              </a:rPr>
              <a:t>Riesgos Físicos</a:t>
            </a:r>
          </a:p>
        </p:txBody>
      </p:sp>
      <p:cxnSp>
        <p:nvCxnSpPr>
          <p:cNvPr id="45" name="Conector recto de flecha 44"/>
          <p:cNvCxnSpPr/>
          <p:nvPr/>
        </p:nvCxnSpPr>
        <p:spPr>
          <a:xfrm flipV="1">
            <a:off x="2137454" y="1150034"/>
            <a:ext cx="502715" cy="624236"/>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58" name="Conector recto de flecha 57"/>
          <p:cNvCxnSpPr/>
          <p:nvPr/>
        </p:nvCxnSpPr>
        <p:spPr>
          <a:xfrm>
            <a:off x="2183441" y="2011648"/>
            <a:ext cx="609101"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64" name="Rectángulo redondeado 63"/>
          <p:cNvSpPr/>
          <p:nvPr/>
        </p:nvSpPr>
        <p:spPr>
          <a:xfrm>
            <a:off x="4077038" y="2822968"/>
            <a:ext cx="1234357" cy="56488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a:latin typeface="Maiandra GD" panose="020E0502030308020204" pitchFamily="34" charset="0"/>
              </a:rPr>
              <a:t>Riesgos Químicos</a:t>
            </a:r>
          </a:p>
        </p:txBody>
      </p:sp>
      <p:cxnSp>
        <p:nvCxnSpPr>
          <p:cNvPr id="65" name="Conector recto de flecha 64"/>
          <p:cNvCxnSpPr/>
          <p:nvPr/>
        </p:nvCxnSpPr>
        <p:spPr>
          <a:xfrm flipH="1" flipV="1">
            <a:off x="4755087" y="3420758"/>
            <a:ext cx="150023" cy="39639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6" name="Conector recto de flecha 65"/>
          <p:cNvCxnSpPr/>
          <p:nvPr/>
        </p:nvCxnSpPr>
        <p:spPr>
          <a:xfrm flipH="1">
            <a:off x="4118271" y="3462560"/>
            <a:ext cx="302333" cy="30068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67" name="Rectángulo redondeado 66"/>
          <p:cNvSpPr/>
          <p:nvPr/>
        </p:nvSpPr>
        <p:spPr>
          <a:xfrm>
            <a:off x="1030156" y="5452805"/>
            <a:ext cx="1310720" cy="4950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600" b="1" dirty="0">
                <a:latin typeface="Maiandra GD" panose="020E0502030308020204" pitchFamily="34" charset="0"/>
              </a:rPr>
              <a:t>Riesgos Psicosocial</a:t>
            </a:r>
          </a:p>
        </p:txBody>
      </p:sp>
      <p:cxnSp>
        <p:nvCxnSpPr>
          <p:cNvPr id="68" name="Conector recto de flecha 67"/>
          <p:cNvCxnSpPr/>
          <p:nvPr/>
        </p:nvCxnSpPr>
        <p:spPr>
          <a:xfrm flipV="1">
            <a:off x="2378308" y="5244401"/>
            <a:ext cx="359588" cy="405961"/>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69" name="Conector recto de flecha 68"/>
          <p:cNvCxnSpPr/>
          <p:nvPr/>
        </p:nvCxnSpPr>
        <p:spPr>
          <a:xfrm>
            <a:off x="2339284" y="5947833"/>
            <a:ext cx="508423" cy="216126"/>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70" name="Rectángulo redondeado 69"/>
          <p:cNvSpPr/>
          <p:nvPr/>
        </p:nvSpPr>
        <p:spPr>
          <a:xfrm>
            <a:off x="6706401" y="1183170"/>
            <a:ext cx="1483470" cy="63969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600" b="1" dirty="0" smtClean="0">
                <a:latin typeface="Maiandra GD" panose="020E0502030308020204" pitchFamily="34" charset="0"/>
              </a:rPr>
              <a:t>Riesgos</a:t>
            </a:r>
          </a:p>
          <a:p>
            <a:pPr algn="ctr"/>
            <a:r>
              <a:rPr lang="es-CO" sz="1600" b="1" dirty="0" smtClean="0">
                <a:latin typeface="Maiandra GD" panose="020E0502030308020204" pitchFamily="34" charset="0"/>
              </a:rPr>
              <a:t>Biomecánicos</a:t>
            </a:r>
            <a:endParaRPr lang="es-CO" sz="1600" b="1" dirty="0">
              <a:latin typeface="Maiandra GD" panose="020E0502030308020204" pitchFamily="34" charset="0"/>
            </a:endParaRPr>
          </a:p>
        </p:txBody>
      </p:sp>
      <p:cxnSp>
        <p:nvCxnSpPr>
          <p:cNvPr id="71" name="Conector recto de flecha 70"/>
          <p:cNvCxnSpPr/>
          <p:nvPr/>
        </p:nvCxnSpPr>
        <p:spPr>
          <a:xfrm flipV="1">
            <a:off x="8175567" y="933332"/>
            <a:ext cx="359588" cy="405961"/>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2" name="Conector recto de flecha 71"/>
          <p:cNvCxnSpPr/>
          <p:nvPr/>
        </p:nvCxnSpPr>
        <p:spPr>
          <a:xfrm>
            <a:off x="8189870" y="1653020"/>
            <a:ext cx="609101"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73" name="Rectángulo redondeado 72"/>
          <p:cNvSpPr/>
          <p:nvPr/>
        </p:nvSpPr>
        <p:spPr>
          <a:xfrm>
            <a:off x="7925851" y="3028547"/>
            <a:ext cx="1350242" cy="50531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a:latin typeface="Maiandra GD" panose="020E0502030308020204" pitchFamily="34" charset="0"/>
              </a:rPr>
              <a:t>Riesgos Locativos</a:t>
            </a:r>
          </a:p>
        </p:txBody>
      </p:sp>
      <p:sp>
        <p:nvSpPr>
          <p:cNvPr id="74" name="Rectángulo redondeado 73"/>
          <p:cNvSpPr/>
          <p:nvPr/>
        </p:nvSpPr>
        <p:spPr>
          <a:xfrm>
            <a:off x="6891782" y="4660689"/>
            <a:ext cx="1248875" cy="5648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600" b="1" dirty="0">
                <a:latin typeface="Maiandra GD" panose="020E0502030308020204" pitchFamily="34" charset="0"/>
              </a:rPr>
              <a:t>Riesgos Eléctricos</a:t>
            </a:r>
          </a:p>
        </p:txBody>
      </p:sp>
      <p:sp>
        <p:nvSpPr>
          <p:cNvPr id="75" name="Rectángulo redondeado 74"/>
          <p:cNvSpPr/>
          <p:nvPr/>
        </p:nvSpPr>
        <p:spPr>
          <a:xfrm>
            <a:off x="8770888" y="5831211"/>
            <a:ext cx="1251778" cy="47728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O" sz="1600" b="1" dirty="0">
                <a:latin typeface="Maiandra GD" panose="020E0502030308020204" pitchFamily="34" charset="0"/>
              </a:rPr>
              <a:t>Riesgos Naturales</a:t>
            </a:r>
          </a:p>
        </p:txBody>
      </p:sp>
      <p:cxnSp>
        <p:nvCxnSpPr>
          <p:cNvPr id="76" name="Conector recto de flecha 75"/>
          <p:cNvCxnSpPr/>
          <p:nvPr/>
        </p:nvCxnSpPr>
        <p:spPr>
          <a:xfrm flipV="1">
            <a:off x="9330600" y="2909401"/>
            <a:ext cx="475118" cy="25870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7" name="Conector recto de flecha 76"/>
          <p:cNvCxnSpPr/>
          <p:nvPr/>
        </p:nvCxnSpPr>
        <p:spPr>
          <a:xfrm>
            <a:off x="9269960" y="3462560"/>
            <a:ext cx="609101"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8" name="Conector recto de flecha 77"/>
          <p:cNvCxnSpPr/>
          <p:nvPr/>
        </p:nvCxnSpPr>
        <p:spPr>
          <a:xfrm>
            <a:off x="8161787" y="4974564"/>
            <a:ext cx="373368" cy="9178"/>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79" name="Conector recto de flecha 78"/>
          <p:cNvCxnSpPr/>
          <p:nvPr/>
        </p:nvCxnSpPr>
        <p:spPr>
          <a:xfrm flipV="1">
            <a:off x="10022666" y="5867745"/>
            <a:ext cx="376070" cy="305446"/>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pic>
        <p:nvPicPr>
          <p:cNvPr id="82" name="Imagen 81"/>
          <p:cNvPicPr>
            <a:picLocks noChangeAspect="1"/>
          </p:cNvPicPr>
          <p:nvPr/>
        </p:nvPicPr>
        <p:blipFill rotWithShape="1">
          <a:blip r:embed="rId3" cstate="print">
            <a:extLst>
              <a:ext uri="{28A0092B-C50C-407E-A947-70E740481C1C}">
                <a14:useLocalDpi xmlns:a14="http://schemas.microsoft.com/office/drawing/2010/main" val="0"/>
              </a:ext>
            </a:extLst>
          </a:blip>
          <a:srcRect l="20637" b="14183"/>
          <a:stretch/>
        </p:blipFill>
        <p:spPr>
          <a:xfrm>
            <a:off x="2696189" y="306670"/>
            <a:ext cx="1300785" cy="817416"/>
          </a:xfrm>
          <a:prstGeom prst="rect">
            <a:avLst/>
          </a:prstGeom>
          <a:ln>
            <a:noFill/>
          </a:ln>
          <a:effectLst>
            <a:outerShdw blurRad="190500" algn="tl" rotWithShape="0">
              <a:srgbClr val="000000">
                <a:alpha val="70000"/>
              </a:srgbClr>
            </a:outerShdw>
          </a:effectLst>
        </p:spPr>
      </p:pic>
      <p:pic>
        <p:nvPicPr>
          <p:cNvPr id="83" name="Imagen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47707" y="1373441"/>
            <a:ext cx="1255555" cy="837036"/>
          </a:xfrm>
          <a:prstGeom prst="rect">
            <a:avLst/>
          </a:prstGeom>
          <a:ln>
            <a:noFill/>
          </a:ln>
          <a:effectLst>
            <a:outerShdw blurRad="190500" algn="tl" rotWithShape="0">
              <a:srgbClr val="000000">
                <a:alpha val="70000"/>
              </a:srgbClr>
            </a:outerShdw>
          </a:effectLst>
        </p:spPr>
      </p:pic>
      <p:pic>
        <p:nvPicPr>
          <p:cNvPr id="89" name="Imagen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1698" y="3850056"/>
            <a:ext cx="1143324" cy="697856"/>
          </a:xfrm>
          <a:prstGeom prst="rect">
            <a:avLst/>
          </a:prstGeom>
        </p:spPr>
      </p:pic>
      <p:pic>
        <p:nvPicPr>
          <p:cNvPr id="90" name="Imagen 89"/>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473007" y="3716916"/>
            <a:ext cx="925752" cy="925752"/>
          </a:xfrm>
          <a:prstGeom prst="rect">
            <a:avLst/>
          </a:prstGeom>
        </p:spPr>
      </p:pic>
      <p:sp>
        <p:nvSpPr>
          <p:cNvPr id="96" name="Rectángulo redondeado 95"/>
          <p:cNvSpPr/>
          <p:nvPr/>
        </p:nvSpPr>
        <p:spPr>
          <a:xfrm>
            <a:off x="346224" y="3624840"/>
            <a:ext cx="1232210" cy="5227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CO" sz="1600" b="1" dirty="0">
                <a:latin typeface="Maiandra GD" panose="020E0502030308020204" pitchFamily="34" charset="0"/>
              </a:rPr>
              <a:t>Riesgos Biológicos</a:t>
            </a:r>
          </a:p>
        </p:txBody>
      </p:sp>
      <p:cxnSp>
        <p:nvCxnSpPr>
          <p:cNvPr id="97" name="Conector recto de flecha 96"/>
          <p:cNvCxnSpPr/>
          <p:nvPr/>
        </p:nvCxnSpPr>
        <p:spPr>
          <a:xfrm flipV="1">
            <a:off x="1613827" y="3281204"/>
            <a:ext cx="481044" cy="482036"/>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98" name="Conector recto de flecha 97"/>
          <p:cNvCxnSpPr/>
          <p:nvPr/>
        </p:nvCxnSpPr>
        <p:spPr>
          <a:xfrm>
            <a:off x="1578434" y="4014726"/>
            <a:ext cx="609101"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pic>
        <p:nvPicPr>
          <p:cNvPr id="99" name="Imagen 9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19149" y="2386174"/>
            <a:ext cx="1018529" cy="1018529"/>
          </a:xfrm>
          <a:prstGeom prst="rect">
            <a:avLst/>
          </a:prstGeom>
        </p:spPr>
      </p:pic>
      <p:pic>
        <p:nvPicPr>
          <p:cNvPr id="100" name="Imagen 99"/>
          <p:cNvPicPr>
            <a:picLocks noChangeAspect="1"/>
          </p:cNvPicPr>
          <p:nvPr/>
        </p:nvPicPr>
        <p:blipFill rotWithShape="1">
          <a:blip r:embed="rId9" cstate="print">
            <a:extLst>
              <a:ext uri="{28A0092B-C50C-407E-A947-70E740481C1C}">
                <a14:useLocalDpi xmlns:a14="http://schemas.microsoft.com/office/drawing/2010/main" val="0"/>
              </a:ext>
            </a:extLst>
          </a:blip>
          <a:srcRect l="8963" t="4519" r="6056" b="9690"/>
          <a:stretch/>
        </p:blipFill>
        <p:spPr>
          <a:xfrm>
            <a:off x="2215418" y="3524714"/>
            <a:ext cx="970757" cy="980024"/>
          </a:xfrm>
          <a:prstGeom prst="rect">
            <a:avLst/>
          </a:prstGeom>
        </p:spPr>
      </p:pic>
      <p:pic>
        <p:nvPicPr>
          <p:cNvPr id="105" name="Imagen 10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20293" y="4660689"/>
            <a:ext cx="912810" cy="912810"/>
          </a:xfrm>
          <a:prstGeom prst="rect">
            <a:avLst/>
          </a:prstGeom>
        </p:spPr>
      </p:pic>
      <p:pic>
        <p:nvPicPr>
          <p:cNvPr id="106" name="Imagen 105"/>
          <p:cNvPicPr>
            <a:picLocks noChangeAspect="1"/>
          </p:cNvPicPr>
          <p:nvPr/>
        </p:nvPicPr>
        <p:blipFill rotWithShape="1">
          <a:blip r:embed="rId11" cstate="print">
            <a:extLst>
              <a:ext uri="{28A0092B-C50C-407E-A947-70E740481C1C}">
                <a14:useLocalDpi xmlns:a14="http://schemas.microsoft.com/office/drawing/2010/main" val="0"/>
              </a:ext>
            </a:extLst>
          </a:blip>
          <a:srcRect l="17649" t="15962" r="19101" b="18122"/>
          <a:stretch/>
        </p:blipFill>
        <p:spPr>
          <a:xfrm>
            <a:off x="2910503" y="5729059"/>
            <a:ext cx="1050191" cy="875575"/>
          </a:xfrm>
          <a:prstGeom prst="rect">
            <a:avLst/>
          </a:prstGeom>
        </p:spPr>
      </p:pic>
      <p:pic>
        <p:nvPicPr>
          <p:cNvPr id="107" name="Imagen 106"/>
          <p:cNvPicPr>
            <a:picLocks noChangeAspect="1"/>
          </p:cNvPicPr>
          <p:nvPr/>
        </p:nvPicPr>
        <p:blipFill rotWithShape="1">
          <a:blip r:embed="rId12" cstate="print">
            <a:extLst>
              <a:ext uri="{28A0092B-C50C-407E-A947-70E740481C1C}">
                <a14:useLocalDpi xmlns:a14="http://schemas.microsoft.com/office/drawing/2010/main" val="0"/>
              </a:ext>
            </a:extLst>
          </a:blip>
          <a:srcRect l="20788" t="9389" r="18367" b="-1032"/>
          <a:stretch/>
        </p:blipFill>
        <p:spPr>
          <a:xfrm>
            <a:off x="8564269" y="196825"/>
            <a:ext cx="1032856" cy="1037106"/>
          </a:xfrm>
          <a:prstGeom prst="rect">
            <a:avLst/>
          </a:prstGeom>
        </p:spPr>
      </p:pic>
      <p:pic>
        <p:nvPicPr>
          <p:cNvPr id="108" name="Imagen 107"/>
          <p:cNvPicPr>
            <a:picLocks noChangeAspect="1"/>
          </p:cNvPicPr>
          <p:nvPr/>
        </p:nvPicPr>
        <p:blipFill rotWithShape="1">
          <a:blip r:embed="rId13" cstate="print">
            <a:extLst>
              <a:ext uri="{28A0092B-C50C-407E-A947-70E740481C1C}">
                <a14:useLocalDpi xmlns:a14="http://schemas.microsoft.com/office/drawing/2010/main" val="0"/>
              </a:ext>
            </a:extLst>
          </a:blip>
          <a:srcRect l="26275" t="20282" r="21118" b="9108"/>
          <a:stretch/>
        </p:blipFill>
        <p:spPr>
          <a:xfrm>
            <a:off x="8853624" y="1313015"/>
            <a:ext cx="707259" cy="1139488"/>
          </a:xfrm>
          <a:prstGeom prst="rect">
            <a:avLst/>
          </a:prstGeom>
        </p:spPr>
      </p:pic>
      <p:pic>
        <p:nvPicPr>
          <p:cNvPr id="109" name="Imagen 10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853236" y="2178002"/>
            <a:ext cx="1180183" cy="796522"/>
          </a:xfrm>
          <a:prstGeom prst="rect">
            <a:avLst/>
          </a:prstGeom>
        </p:spPr>
      </p:pic>
      <p:pic>
        <p:nvPicPr>
          <p:cNvPr id="111" name="Imagen 11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933568" y="3154267"/>
            <a:ext cx="1277625" cy="852676"/>
          </a:xfrm>
          <a:prstGeom prst="rect">
            <a:avLst/>
          </a:prstGeom>
        </p:spPr>
      </p:pic>
      <p:pic>
        <p:nvPicPr>
          <p:cNvPr id="112" name="Imagen 1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567620" y="4092699"/>
            <a:ext cx="1293694" cy="1293694"/>
          </a:xfrm>
          <a:prstGeom prst="rect">
            <a:avLst/>
          </a:prstGeom>
        </p:spPr>
      </p:pic>
      <p:pic>
        <p:nvPicPr>
          <p:cNvPr id="114" name="Imagen 11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443327" y="5201276"/>
            <a:ext cx="1308371" cy="830031"/>
          </a:xfrm>
          <a:prstGeom prst="rect">
            <a:avLst/>
          </a:prstGeom>
        </p:spPr>
      </p:pic>
    </p:spTree>
    <p:extLst>
      <p:ext uri="{BB962C8B-B14F-4D97-AF65-F5344CB8AC3E}">
        <p14:creationId xmlns:p14="http://schemas.microsoft.com/office/powerpoint/2010/main" val="12907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130" y="177223"/>
            <a:ext cx="5869783" cy="6427411"/>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408040" y="4264457"/>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1219176" y="2680360"/>
            <a:ext cx="3335879" cy="1916268"/>
          </a:xfrm>
          <a:prstGeom prst="rect">
            <a:avLst/>
          </a:prstGeom>
        </p:spPr>
      </p:pic>
      <p:pic>
        <p:nvPicPr>
          <p:cNvPr id="3" name="Imagen 2"/>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foregroundMark x1="76396" y1="47755" x2="71845" y2="47755"/>
                        <a14:foregroundMark x1="76638" y1="50546" x2="74636" y2="50546"/>
                        <a14:foregroundMark x1="78155" y1="47512" x2="77124" y2="47027"/>
                        <a14:foregroundMark x1="69357" y1="47027" x2="65837" y2="46541"/>
                        <a14:foregroundMark x1="69114" y1="50546" x2="66323" y2="50303"/>
                        <a14:foregroundMark x1="49029" y1="20874" x2="48483" y2="57342"/>
                        <a14:foregroundMark x1="51274" y1="40473" x2="57524" y2="43993"/>
                        <a14:foregroundMark x1="53762" y1="42718" x2="53277" y2="58556"/>
                        <a14:foregroundMark x1="59830" y1="45510" x2="51517" y2="37439"/>
                        <a14:foregroundMark x1="47755" y1="37985" x2="41687" y2="60316"/>
                        <a14:foregroundMark x1="46481" y1="38714" x2="41201" y2="49515"/>
                        <a14:foregroundMark x1="46238" y1="39745" x2="41444" y2="47512"/>
                        <a14:foregroundMark x1="46238" y1="38956" x2="40473" y2="45510"/>
                        <a14:foregroundMark x1="48240" y1="26396" x2="48726" y2="20388"/>
                        <a14:foregroundMark x1="52791" y1="58070" x2="55279" y2="80461"/>
                        <a14:foregroundMark x1="45752" y1="60619" x2="46238" y2="83981"/>
                        <a14:foregroundMark x1="51760" y1="61104" x2="27913" y2="56796"/>
                        <a14:foregroundMark x1="55522" y1="63592" x2="52549" y2="60862"/>
                        <a14:foregroundMark x1="46238" y1="38714" x2="39684" y2="43993"/>
                        <a14:foregroundMark x1="33677" y1="42718" x2="29126" y2="21117"/>
                        <a14:foregroundMark x1="25364" y1="39745" x2="31189" y2="25425"/>
                        <a14:foregroundMark x1="50600" y1="22137" x2="52999" y2="32606"/>
                        <a14:foregroundMark x1="54962" y1="27481" x2="54635" y2="32606"/>
                        <a14:foregroundMark x1="43511" y1="24100" x2="43839" y2="32933"/>
                        <a14:foregroundMark x1="34787" y1="39695" x2="32061" y2="30862"/>
                        <a14:foregroundMark x1="24646" y1="45038" x2="34351" y2="44057"/>
                        <a14:backgroundMark x1="66323" y1="42718" x2="65595" y2="44478"/>
                      </a14:backgroundRemoval>
                    </a14:imgEffect>
                  </a14:imgLayer>
                </a14:imgProps>
              </a:ext>
              <a:ext uri="{28A0092B-C50C-407E-A947-70E740481C1C}">
                <a14:useLocalDpi xmlns:a14="http://schemas.microsoft.com/office/drawing/2010/main" val="0"/>
              </a:ext>
            </a:extLst>
          </a:blip>
          <a:stretch>
            <a:fillRect/>
          </a:stretch>
        </p:blipFill>
        <p:spPr>
          <a:xfrm>
            <a:off x="6545064" y="3240592"/>
            <a:ext cx="3811530" cy="3811530"/>
          </a:xfrm>
          <a:prstGeom prst="rect">
            <a:avLst/>
          </a:prstGeom>
        </p:spPr>
      </p:pic>
      <p:sp>
        <p:nvSpPr>
          <p:cNvPr id="47" name="CuadroTexto 46">
            <a:extLst>
              <a:ext uri="{FF2B5EF4-FFF2-40B4-BE49-F238E27FC236}">
                <a16:creationId xmlns:a16="http://schemas.microsoft.com/office/drawing/2014/main" id="{B0C0E413-3206-4206-8EF1-71325437143C}"/>
              </a:ext>
            </a:extLst>
          </p:cNvPr>
          <p:cNvSpPr txBox="1"/>
          <p:nvPr/>
        </p:nvSpPr>
        <p:spPr>
          <a:xfrm>
            <a:off x="1530393" y="2987131"/>
            <a:ext cx="2840323" cy="892552"/>
          </a:xfrm>
          <a:prstGeom prst="rect">
            <a:avLst/>
          </a:prstGeom>
          <a:noFill/>
        </p:spPr>
        <p:txBody>
          <a:bodyPr wrap="square" rtlCol="0">
            <a:spAutoFit/>
          </a:bodyPr>
          <a:lstStyle/>
          <a:p>
            <a:pPr algn="ctr"/>
            <a:r>
              <a:rPr lang="es-CO" sz="1300" dirty="0">
                <a:latin typeface="Maiandra GD" panose="020E0502030308020204" pitchFamily="34" charset="0"/>
              </a:rPr>
              <a:t>Claro que sí, sus respuestas son acertadas pero les aclaro que no solo son los epp, son varios factores que influyen en el autocuidado.</a:t>
            </a:r>
          </a:p>
        </p:txBody>
      </p:sp>
      <p:pic>
        <p:nvPicPr>
          <p:cNvPr id="52" name="Imagen 51">
            <a:extLst>
              <a:ext uri="{FF2B5EF4-FFF2-40B4-BE49-F238E27FC236}">
                <a16:creationId xmlns:a16="http://schemas.microsoft.com/office/drawing/2014/main" id="{38318CCF-2972-487B-89CA-01BD41F7EDFF}"/>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871991" y="3632620"/>
            <a:ext cx="1794711" cy="2994086"/>
          </a:xfrm>
          <a:prstGeom prst="rect">
            <a:avLst/>
          </a:prstGeom>
        </p:spPr>
      </p:pic>
      <p:pic>
        <p:nvPicPr>
          <p:cNvPr id="53" name="Imagen 52">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9253980" y="2346010"/>
            <a:ext cx="2001651" cy="1630943"/>
          </a:xfrm>
          <a:prstGeom prst="rect">
            <a:avLst/>
          </a:prstGeom>
        </p:spPr>
      </p:pic>
      <p:sp>
        <p:nvSpPr>
          <p:cNvPr id="55" name="CuadroTexto 54"/>
          <p:cNvSpPr txBox="1"/>
          <p:nvPr/>
        </p:nvSpPr>
        <p:spPr>
          <a:xfrm>
            <a:off x="9382249" y="2530781"/>
            <a:ext cx="1674253" cy="1092607"/>
          </a:xfrm>
          <a:prstGeom prst="rect">
            <a:avLst/>
          </a:prstGeom>
          <a:noFill/>
        </p:spPr>
        <p:txBody>
          <a:bodyPr wrap="square" rtlCol="0">
            <a:spAutoFit/>
          </a:bodyPr>
          <a:lstStyle/>
          <a:p>
            <a:pPr algn="r"/>
            <a:r>
              <a:rPr lang="es-CO" sz="1300" dirty="0">
                <a:latin typeface="Maiandra GD" panose="020E0502030308020204" pitchFamily="34" charset="0"/>
              </a:rPr>
              <a:t>Hemos aprendido muchas cosas durante este tiempo que nos ha acompañado.</a:t>
            </a:r>
          </a:p>
        </p:txBody>
      </p:sp>
      <p:pic>
        <p:nvPicPr>
          <p:cNvPr id="51" name="Imagen 50">
            <a:extLst>
              <a:ext uri="{FF2B5EF4-FFF2-40B4-BE49-F238E27FC236}">
                <a16:creationId xmlns:a16="http://schemas.microsoft.com/office/drawing/2014/main" id="{6066E694-5424-4377-A459-E09858DA4552}"/>
              </a:ext>
            </a:extLst>
          </p:cNvPr>
          <p:cNvPicPr>
            <a:picLocks noChangeAspect="1"/>
          </p:cNvPicPr>
          <p:nvPr/>
        </p:nvPicPr>
        <p:blipFill rotWithShape="1">
          <a:blip r:embed="rId11" cstate="print">
            <a:duotone>
              <a:prstClr val="black"/>
              <a:schemeClr val="accent5">
                <a:tint val="45000"/>
                <a:satMod val="400000"/>
              </a:schemeClr>
            </a:duotone>
            <a:extLst>
              <a:ext uri="{BEBA8EAE-BF5A-486C-A8C5-ECC9F3942E4B}">
                <a14:imgProps xmlns:a14="http://schemas.microsoft.com/office/drawing/2010/main">
                  <a14:imgLayer r:embed="rId12">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6375845" y="2246825"/>
            <a:ext cx="1979098" cy="1714370"/>
          </a:xfrm>
          <a:prstGeom prst="rect">
            <a:avLst/>
          </a:prstGeom>
        </p:spPr>
      </p:pic>
      <p:sp>
        <p:nvSpPr>
          <p:cNvPr id="54" name="CuadroTexto 53"/>
          <p:cNvSpPr txBox="1"/>
          <p:nvPr/>
        </p:nvSpPr>
        <p:spPr>
          <a:xfrm>
            <a:off x="6497452" y="2530781"/>
            <a:ext cx="1703460" cy="1092607"/>
          </a:xfrm>
          <a:prstGeom prst="rect">
            <a:avLst/>
          </a:prstGeom>
          <a:noFill/>
        </p:spPr>
        <p:txBody>
          <a:bodyPr wrap="square" rtlCol="0">
            <a:spAutoFit/>
          </a:bodyPr>
          <a:lstStyle/>
          <a:p>
            <a:pPr algn="r"/>
            <a:r>
              <a:rPr lang="es-CO" sz="1300" dirty="0">
                <a:latin typeface="Maiandra GD" panose="020E0502030308020204" pitchFamily="34" charset="0"/>
              </a:rPr>
              <a:t>Tiene razón señorita, depende de nosotros realizar las actividades de forma segura.</a:t>
            </a:r>
          </a:p>
        </p:txBody>
      </p:sp>
      <p:sp>
        <p:nvSpPr>
          <p:cNvPr id="56" name="Elipse 55"/>
          <p:cNvSpPr/>
          <p:nvPr/>
        </p:nvSpPr>
        <p:spPr>
          <a:xfrm>
            <a:off x="11255631" y="6163958"/>
            <a:ext cx="63913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49</a:t>
            </a:r>
          </a:p>
        </p:txBody>
      </p:sp>
      <p:sp>
        <p:nvSpPr>
          <p:cNvPr id="57" name="Elipse 56"/>
          <p:cNvSpPr/>
          <p:nvPr/>
        </p:nvSpPr>
        <p:spPr>
          <a:xfrm>
            <a:off x="178066" y="6173191"/>
            <a:ext cx="684819"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48</a:t>
            </a:r>
          </a:p>
        </p:txBody>
      </p:sp>
      <p:sp>
        <p:nvSpPr>
          <p:cNvPr id="60" name="Rectángulo 59">
            <a:extLst>
              <a:ext uri="{FF2B5EF4-FFF2-40B4-BE49-F238E27FC236}">
                <a16:creationId xmlns:a16="http://schemas.microsoft.com/office/drawing/2014/main" id="{274E8374-579E-291C-675E-74120F04F000}"/>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1" name="7 Imagen">
            <a:hlinkClick r:id="" action="ppaction://noaction"/>
            <a:extLst>
              <a:ext uri="{FF2B5EF4-FFF2-40B4-BE49-F238E27FC236}">
                <a16:creationId xmlns:a16="http://schemas.microsoft.com/office/drawing/2014/main" id="{523D6C05-69D4-8992-D050-DD3EEAC93404}"/>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2" name="CuadroTexto 61">
            <a:extLst>
              <a:ext uri="{FF2B5EF4-FFF2-40B4-BE49-F238E27FC236}">
                <a16:creationId xmlns:a16="http://schemas.microsoft.com/office/drawing/2014/main" id="{D79B3E7B-7235-6967-A67B-F231065BB801}"/>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FEF791B1-1579-46A0-14F4-286E8D0482E1}"/>
              </a:ext>
            </a:extLst>
          </p:cNvPr>
          <p:cNvSpPr/>
          <p:nvPr/>
        </p:nvSpPr>
        <p:spPr>
          <a:xfrm>
            <a:off x="9913084" y="1772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4" name="7 Imagen">
            <a:hlinkClick r:id="" action="ppaction://noaction"/>
            <a:extLst>
              <a:ext uri="{FF2B5EF4-FFF2-40B4-BE49-F238E27FC236}">
                <a16:creationId xmlns:a16="http://schemas.microsoft.com/office/drawing/2014/main" id="{91758B67-F96A-541A-B05C-0CA0E13797B3}"/>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86421" y="3453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5" name="CuadroTexto 64">
            <a:extLst>
              <a:ext uri="{FF2B5EF4-FFF2-40B4-BE49-F238E27FC236}">
                <a16:creationId xmlns:a16="http://schemas.microsoft.com/office/drawing/2014/main" id="{D1D798A8-429A-2222-B8B5-3E0E3A37B8B5}"/>
              </a:ext>
            </a:extLst>
          </p:cNvPr>
          <p:cNvSpPr txBox="1"/>
          <p:nvPr/>
        </p:nvSpPr>
        <p:spPr>
          <a:xfrm>
            <a:off x="10576343" y="2950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099495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2" name="Imagen 1"/>
          <p:cNvPicPr>
            <a:picLocks noChangeAspect="1"/>
          </p:cNvPicPr>
          <p:nvPr/>
        </p:nvPicPr>
        <p:blipFill rotWithShape="1">
          <a:blip r:embed="rId2" cstate="print">
            <a:extLst>
              <a:ext uri="{28A0092B-C50C-407E-A947-70E740481C1C}">
                <a14:useLocalDpi xmlns:a14="http://schemas.microsoft.com/office/drawing/2010/main" val="0"/>
              </a:ext>
            </a:extLst>
          </a:blip>
          <a:srcRect l="6316" t="1355" r="22369"/>
          <a:stretch/>
        </p:blipFill>
        <p:spPr>
          <a:xfrm>
            <a:off x="192019" y="209360"/>
            <a:ext cx="5914982" cy="6404506"/>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56" name="Imagen 55">
            <a:extLst>
              <a:ext uri="{FF2B5EF4-FFF2-40B4-BE49-F238E27FC236}">
                <a16:creationId xmlns:a16="http://schemas.microsoft.com/office/drawing/2014/main" id="{8A4E696F-F8C4-4CAC-A110-E0F1ECBCE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22" t="3678" r="26137" b="3810"/>
          <a:stretch/>
        </p:blipFill>
        <p:spPr>
          <a:xfrm>
            <a:off x="6038449" y="132766"/>
            <a:ext cx="5852160" cy="646263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3" name="Imagen 42">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408040" y="4264457"/>
            <a:ext cx="1619694" cy="2344460"/>
          </a:xfrm>
          <a:prstGeom prst="rect">
            <a:avLst/>
          </a:prstGeom>
        </p:spPr>
      </p:pic>
      <p:pic>
        <p:nvPicPr>
          <p:cNvPr id="46" name="Imagen 45">
            <a:extLst>
              <a:ext uri="{FF2B5EF4-FFF2-40B4-BE49-F238E27FC236}">
                <a16:creationId xmlns:a16="http://schemas.microsoft.com/office/drawing/2014/main" id="{82D155BB-598E-41C3-B82D-30EEBD1715CE}"/>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1219176" y="2680360"/>
            <a:ext cx="3335879" cy="1916268"/>
          </a:xfrm>
          <a:prstGeom prst="rect">
            <a:avLst/>
          </a:prstGeom>
        </p:spPr>
      </p:pic>
      <p:sp>
        <p:nvSpPr>
          <p:cNvPr id="47" name="CuadroTexto 46">
            <a:extLst>
              <a:ext uri="{FF2B5EF4-FFF2-40B4-BE49-F238E27FC236}">
                <a16:creationId xmlns:a16="http://schemas.microsoft.com/office/drawing/2014/main" id="{B0C0E413-3206-4206-8EF1-71325437143C}"/>
              </a:ext>
            </a:extLst>
          </p:cNvPr>
          <p:cNvSpPr txBox="1"/>
          <p:nvPr/>
        </p:nvSpPr>
        <p:spPr>
          <a:xfrm>
            <a:off x="1531081" y="2911552"/>
            <a:ext cx="2840323" cy="1092607"/>
          </a:xfrm>
          <a:prstGeom prst="rect">
            <a:avLst/>
          </a:prstGeom>
          <a:noFill/>
        </p:spPr>
        <p:txBody>
          <a:bodyPr wrap="square" rtlCol="0">
            <a:spAutoFit/>
          </a:bodyPr>
          <a:lstStyle/>
          <a:p>
            <a:pPr algn="ctr"/>
            <a:r>
              <a:rPr lang="es-CO" sz="1300" dirty="0">
                <a:latin typeface="Maiandra GD" panose="020E0502030308020204" pitchFamily="34" charset="0"/>
              </a:rPr>
              <a:t>Me siento alagada que valoren mi trabajo pero lo que realmente es importante para mi, es que puedan aplicar todo lo que han aprendido en su entorno laboral.</a:t>
            </a:r>
          </a:p>
        </p:txBody>
      </p:sp>
      <p:pic>
        <p:nvPicPr>
          <p:cNvPr id="57" name="Imagen 56">
            <a:extLst>
              <a:ext uri="{FF2B5EF4-FFF2-40B4-BE49-F238E27FC236}">
                <a16:creationId xmlns:a16="http://schemas.microsoft.com/office/drawing/2014/main" id="{BEF49B16-C606-4F31-8A50-4C9796888BBD}"/>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565619" y="3542496"/>
            <a:ext cx="1821472" cy="3038731"/>
          </a:xfrm>
          <a:prstGeom prst="rect">
            <a:avLst/>
          </a:prstGeom>
        </p:spPr>
      </p:pic>
      <p:pic>
        <p:nvPicPr>
          <p:cNvPr id="60" name="Imagen 59">
            <a:extLst>
              <a:ext uri="{FF2B5EF4-FFF2-40B4-BE49-F238E27FC236}">
                <a16:creationId xmlns:a16="http://schemas.microsoft.com/office/drawing/2014/main" id="{B2DBF3DE-D6EE-49A4-95D5-073AA82722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293589" y="4250942"/>
            <a:ext cx="1619694" cy="2344460"/>
          </a:xfrm>
          <a:prstGeom prst="rect">
            <a:avLst/>
          </a:prstGeom>
        </p:spPr>
      </p:pic>
      <p:pic>
        <p:nvPicPr>
          <p:cNvPr id="61" name="Imagen 60">
            <a:extLst>
              <a:ext uri="{FF2B5EF4-FFF2-40B4-BE49-F238E27FC236}">
                <a16:creationId xmlns:a16="http://schemas.microsoft.com/office/drawing/2014/main" id="{56F69033-F179-4385-B63F-51B4560DC9E3}"/>
              </a:ext>
            </a:extLst>
          </p:cNvPr>
          <p:cNvPicPr>
            <a:picLocks noChangeAspect="1"/>
          </p:cNvPicPr>
          <p:nvPr/>
        </p:nvPicPr>
        <p:blipFill rotWithShape="1">
          <a:blip r:embed="rId9" cstate="print">
            <a:duotone>
              <a:prstClr val="black"/>
              <a:schemeClr val="accent5">
                <a:tint val="45000"/>
                <a:satMod val="400000"/>
              </a:schemeClr>
            </a:duotone>
            <a:extLst>
              <a:ext uri="{BEBA8EAE-BF5A-486C-A8C5-ECC9F3942E4B}">
                <a14:imgProps xmlns:a14="http://schemas.microsoft.com/office/drawing/2010/main">
                  <a14:imgLayer r:embed="rId10">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484323" y="2239324"/>
            <a:ext cx="2278483" cy="1630943"/>
          </a:xfrm>
          <a:prstGeom prst="rect">
            <a:avLst/>
          </a:prstGeom>
        </p:spPr>
      </p:pic>
      <p:pic>
        <p:nvPicPr>
          <p:cNvPr id="62" name="Imagen 61">
            <a:extLst>
              <a:ext uri="{FF2B5EF4-FFF2-40B4-BE49-F238E27FC236}">
                <a16:creationId xmlns:a16="http://schemas.microsoft.com/office/drawing/2014/main" id="{82D155BB-598E-41C3-B82D-30EEBD1715CE}"/>
              </a:ext>
            </a:extLst>
          </p:cNvPr>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570105" y="2931401"/>
            <a:ext cx="2905125" cy="1668825"/>
          </a:xfrm>
          <a:prstGeom prst="rect">
            <a:avLst/>
          </a:prstGeom>
        </p:spPr>
      </p:pic>
      <p:sp>
        <p:nvSpPr>
          <p:cNvPr id="63" name="CuadroTexto 62">
            <a:extLst>
              <a:ext uri="{FF2B5EF4-FFF2-40B4-BE49-F238E27FC236}">
                <a16:creationId xmlns:a16="http://schemas.microsoft.com/office/drawing/2014/main" id="{B0C0E413-3206-4206-8EF1-71325437143C}"/>
              </a:ext>
            </a:extLst>
          </p:cNvPr>
          <p:cNvSpPr txBox="1"/>
          <p:nvPr/>
        </p:nvSpPr>
        <p:spPr>
          <a:xfrm>
            <a:off x="7003983" y="3328343"/>
            <a:ext cx="2196596" cy="523220"/>
          </a:xfrm>
          <a:prstGeom prst="rect">
            <a:avLst/>
          </a:prstGeom>
          <a:noFill/>
        </p:spPr>
        <p:txBody>
          <a:bodyPr wrap="square" rtlCol="0">
            <a:spAutoFit/>
          </a:bodyPr>
          <a:lstStyle/>
          <a:p>
            <a:r>
              <a:rPr lang="es-CO" sz="1400" dirty="0">
                <a:latin typeface="Maiandra GD" panose="020E0502030308020204" pitchFamily="34" charset="0"/>
              </a:rPr>
              <a:t>Buen día Carlos, como te encuentras el día de hoy?</a:t>
            </a:r>
          </a:p>
        </p:txBody>
      </p:sp>
      <p:sp>
        <p:nvSpPr>
          <p:cNvPr id="64" name="CuadroTexto 63">
            <a:extLst>
              <a:ext uri="{FF2B5EF4-FFF2-40B4-BE49-F238E27FC236}">
                <a16:creationId xmlns:a16="http://schemas.microsoft.com/office/drawing/2014/main" id="{2EBD6465-52D4-4A08-A272-7EC8ADD57366}"/>
              </a:ext>
            </a:extLst>
          </p:cNvPr>
          <p:cNvSpPr txBox="1"/>
          <p:nvPr/>
        </p:nvSpPr>
        <p:spPr>
          <a:xfrm>
            <a:off x="8913283" y="2526688"/>
            <a:ext cx="1680582" cy="892552"/>
          </a:xfrm>
          <a:prstGeom prst="rect">
            <a:avLst/>
          </a:prstGeom>
          <a:noFill/>
        </p:spPr>
        <p:txBody>
          <a:bodyPr wrap="square" rtlCol="0">
            <a:spAutoFit/>
          </a:bodyPr>
          <a:lstStyle/>
          <a:p>
            <a:pPr algn="r"/>
            <a:r>
              <a:rPr lang="es-CO" sz="1300" dirty="0">
                <a:latin typeface="Maiandra GD" panose="020E0502030308020204" pitchFamily="34" charset="0"/>
              </a:rPr>
              <a:t>Buen día señorita bien gracias, estoy listo para iniciar las labores de hoy</a:t>
            </a:r>
          </a:p>
        </p:txBody>
      </p:sp>
      <p:sp>
        <p:nvSpPr>
          <p:cNvPr id="65" name="CuadroTexto 64"/>
          <p:cNvSpPr txBox="1"/>
          <p:nvPr/>
        </p:nvSpPr>
        <p:spPr>
          <a:xfrm>
            <a:off x="7003983" y="1169090"/>
            <a:ext cx="2797884" cy="461665"/>
          </a:xfrm>
          <a:prstGeom prst="rect">
            <a:avLst/>
          </a:prstGeom>
          <a:noFill/>
        </p:spPr>
        <p:txBody>
          <a:bodyPr wrap="square" rtlCol="0">
            <a:spAutoFit/>
          </a:bodyPr>
          <a:lstStyle/>
          <a:p>
            <a:r>
              <a:rPr lang="es-CO" sz="2400" dirty="0">
                <a:solidFill>
                  <a:srgbClr val="002060"/>
                </a:solidFill>
                <a:latin typeface="Maiandra GD" panose="020E0502030308020204" pitchFamily="34" charset="0"/>
              </a:rPr>
              <a:t>Nuevo Día Laboral</a:t>
            </a:r>
          </a:p>
        </p:txBody>
      </p:sp>
      <p:sp>
        <p:nvSpPr>
          <p:cNvPr id="54" name="Elipse 53"/>
          <p:cNvSpPr/>
          <p:nvPr/>
        </p:nvSpPr>
        <p:spPr>
          <a:xfrm>
            <a:off x="11256135" y="6138324"/>
            <a:ext cx="60551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51</a:t>
            </a:r>
          </a:p>
        </p:txBody>
      </p:sp>
      <p:sp>
        <p:nvSpPr>
          <p:cNvPr id="55" name="Elipse 54"/>
          <p:cNvSpPr/>
          <p:nvPr/>
        </p:nvSpPr>
        <p:spPr>
          <a:xfrm>
            <a:off x="203243" y="6212254"/>
            <a:ext cx="633884"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50</a:t>
            </a:r>
          </a:p>
        </p:txBody>
      </p:sp>
      <p:sp>
        <p:nvSpPr>
          <p:cNvPr id="66" name="Rectángulo 65">
            <a:extLst>
              <a:ext uri="{FF2B5EF4-FFF2-40B4-BE49-F238E27FC236}">
                <a16:creationId xmlns:a16="http://schemas.microsoft.com/office/drawing/2014/main" id="{A71A37BB-E0A0-8723-3FC6-9B0210A25375}"/>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7" name="7 Imagen">
            <a:hlinkClick r:id="" action="ppaction://noaction"/>
            <a:extLst>
              <a:ext uri="{FF2B5EF4-FFF2-40B4-BE49-F238E27FC236}">
                <a16:creationId xmlns:a16="http://schemas.microsoft.com/office/drawing/2014/main" id="{61834F4F-6491-DDF2-7A22-92F27332145F}"/>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8" name="CuadroTexto 67">
            <a:extLst>
              <a:ext uri="{FF2B5EF4-FFF2-40B4-BE49-F238E27FC236}">
                <a16:creationId xmlns:a16="http://schemas.microsoft.com/office/drawing/2014/main" id="{07758577-4071-C535-3A66-21D20F1FAFCA}"/>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9" name="Rectángulo 68">
            <a:extLst>
              <a:ext uri="{FF2B5EF4-FFF2-40B4-BE49-F238E27FC236}">
                <a16:creationId xmlns:a16="http://schemas.microsoft.com/office/drawing/2014/main" id="{AA6CA809-9AD2-4452-F7EF-0EC730E5B3D7}"/>
              </a:ext>
            </a:extLst>
          </p:cNvPr>
          <p:cNvSpPr/>
          <p:nvPr/>
        </p:nvSpPr>
        <p:spPr>
          <a:xfrm>
            <a:off x="9852716" y="1478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70" name="7 Imagen">
            <a:hlinkClick r:id="" action="ppaction://noaction"/>
            <a:extLst>
              <a:ext uri="{FF2B5EF4-FFF2-40B4-BE49-F238E27FC236}">
                <a16:creationId xmlns:a16="http://schemas.microsoft.com/office/drawing/2014/main" id="{1FD28524-ECFA-4C9F-D5DD-287925D92AE5}"/>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26053" y="3159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1" name="CuadroTexto 70">
            <a:extLst>
              <a:ext uri="{FF2B5EF4-FFF2-40B4-BE49-F238E27FC236}">
                <a16:creationId xmlns:a16="http://schemas.microsoft.com/office/drawing/2014/main" id="{AE8745CC-AC88-11BD-1A59-207C3FFC33D2}"/>
              </a:ext>
            </a:extLst>
          </p:cNvPr>
          <p:cNvSpPr txBox="1"/>
          <p:nvPr/>
        </p:nvSpPr>
        <p:spPr>
          <a:xfrm>
            <a:off x="10515975" y="2656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170509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a:extLst>
              <a:ext uri="{FF2B5EF4-FFF2-40B4-BE49-F238E27FC236}">
                <a16:creationId xmlns:a16="http://schemas.microsoft.com/office/drawing/2014/main" id="{8332FD8E-1EA4-40DB-A19E-167CD88A9D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974" t="-322" r="10137" b="322"/>
          <a:stretch/>
        </p:blipFill>
        <p:spPr>
          <a:xfrm>
            <a:off x="6031868" y="166572"/>
            <a:ext cx="5852160" cy="6428829"/>
          </a:xfrm>
          <a:prstGeom prst="rect">
            <a:avLst/>
          </a:prstGeom>
        </p:spPr>
      </p:pic>
      <p:pic>
        <p:nvPicPr>
          <p:cNvPr id="3" name="Imagen 2">
            <a:extLst>
              <a:ext uri="{FF2B5EF4-FFF2-40B4-BE49-F238E27FC236}">
                <a16:creationId xmlns:a16="http://schemas.microsoft.com/office/drawing/2014/main" id="{8A4E696F-F8C4-4CAC-A110-E0F1ECBCE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22" t="3678" r="26137" b="3810"/>
          <a:stretch/>
        </p:blipFill>
        <p:spPr>
          <a:xfrm>
            <a:off x="206309" y="133936"/>
            <a:ext cx="5852160" cy="646263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4" y="2284880"/>
            <a:ext cx="2554156"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803155" y="3373899"/>
            <a:ext cx="2196596" cy="523220"/>
          </a:xfrm>
          <a:prstGeom prst="rect">
            <a:avLst/>
          </a:prstGeom>
          <a:noFill/>
        </p:spPr>
        <p:txBody>
          <a:bodyPr wrap="square" rtlCol="0">
            <a:spAutoFit/>
          </a:bodyPr>
          <a:lstStyle/>
          <a:p>
            <a:pPr algn="ctr"/>
            <a:r>
              <a:rPr lang="es-CO" sz="1400" dirty="0">
                <a:latin typeface="Maiandra GD" panose="020E0502030308020204" pitchFamily="34" charset="0"/>
              </a:rPr>
              <a:t>Cual es tu actividad para realizar el día de hoy?</a:t>
            </a:r>
          </a:p>
        </p:txBody>
      </p:sp>
      <p:sp>
        <p:nvSpPr>
          <p:cNvPr id="62" name="CuadroTexto 61">
            <a:extLst>
              <a:ext uri="{FF2B5EF4-FFF2-40B4-BE49-F238E27FC236}">
                <a16:creationId xmlns:a16="http://schemas.microsoft.com/office/drawing/2014/main" id="{2EBD6465-52D4-4A08-A272-7EC8ADD57366}"/>
              </a:ext>
            </a:extLst>
          </p:cNvPr>
          <p:cNvSpPr txBox="1"/>
          <p:nvPr/>
        </p:nvSpPr>
        <p:spPr>
          <a:xfrm>
            <a:off x="2668772" y="2490863"/>
            <a:ext cx="1984687" cy="1092607"/>
          </a:xfrm>
          <a:prstGeom prst="rect">
            <a:avLst/>
          </a:prstGeom>
          <a:noFill/>
        </p:spPr>
        <p:txBody>
          <a:bodyPr wrap="square" rtlCol="0">
            <a:spAutoFit/>
          </a:bodyPr>
          <a:lstStyle/>
          <a:p>
            <a:pPr algn="r"/>
            <a:r>
              <a:rPr lang="es-CO" sz="1300" dirty="0">
                <a:latin typeface="Maiandra GD" panose="020E0502030308020204" pitchFamily="34" charset="0"/>
              </a:rPr>
              <a:t>Señorita Andrea el día de hoy debo construir una caja de inspección que esta ubicada en el barrio la Perla.</a:t>
            </a: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11" cstate="print">
            <a:extLst>
              <a:ext uri="{BEBA8EAE-BF5A-486C-A8C5-ECC9F3942E4B}">
                <a14:imgProps xmlns:a14="http://schemas.microsoft.com/office/drawing/2010/main">
                  <a14:imgLayer r:embed="rId10">
                    <a14:imgEffect>
                      <a14:backgroundRemoval t="29725" b="60684" l="37874" r="71795">
                        <a14:foregroundMark x1="39263" y1="36372" x2="39583" y2="42070"/>
                        <a14:foregroundMark x1="70833" y1="38462" x2="71795" y2="46059"/>
                        <a14:foregroundMark x1="37927" y1="41026" x2="37927" y2="41026"/>
                        <a14:foregroundMark x1="61325" y1="60684" x2="61325" y2="60684"/>
                      </a14:backgroundRemoval>
                    </a14:imgEffect>
                  </a14:imgLayer>
                </a14:imgProps>
              </a:ext>
              <a:ext uri="{28A0092B-C50C-407E-A947-70E740481C1C}">
                <a14:useLocalDpi xmlns:a14="http://schemas.microsoft.com/office/drawing/2010/main" val="0"/>
              </a:ext>
            </a:extLst>
          </a:blip>
          <a:srcRect l="35860" t="25990" r="26805" b="35882"/>
          <a:stretch/>
        </p:blipFill>
        <p:spPr>
          <a:xfrm>
            <a:off x="6586033" y="2991130"/>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8998408" y="2737234"/>
            <a:ext cx="1731490" cy="523220"/>
          </a:xfrm>
          <a:prstGeom prst="rect">
            <a:avLst/>
          </a:prstGeom>
          <a:noFill/>
        </p:spPr>
        <p:txBody>
          <a:bodyPr wrap="square" rtlCol="0">
            <a:spAutoFit/>
          </a:bodyPr>
          <a:lstStyle/>
          <a:p>
            <a:pPr algn="r"/>
            <a:r>
              <a:rPr lang="es-CO" sz="1400" dirty="0">
                <a:latin typeface="Maiandra GD" panose="020E0502030308020204" pitchFamily="34" charset="0"/>
              </a:rPr>
              <a:t>Listo señorita esa actividad me gusta.</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6941107" y="3310974"/>
            <a:ext cx="2280265" cy="738664"/>
          </a:xfrm>
          <a:prstGeom prst="rect">
            <a:avLst/>
          </a:prstGeom>
          <a:noFill/>
        </p:spPr>
        <p:txBody>
          <a:bodyPr wrap="square" rtlCol="0">
            <a:spAutoFit/>
          </a:bodyPr>
          <a:lstStyle/>
          <a:p>
            <a:pPr algn="ctr"/>
            <a:r>
              <a:rPr lang="es-CO" sz="1400" dirty="0">
                <a:latin typeface="Maiandra GD" panose="020E0502030308020204" pitchFamily="34" charset="0"/>
              </a:rPr>
              <a:t>Bueno, antes de iniciar vamos a realizar una serie de pausas activas.</a:t>
            </a:r>
          </a:p>
        </p:txBody>
      </p:sp>
      <p:sp>
        <p:nvSpPr>
          <p:cNvPr id="58" name="Elipse 57"/>
          <p:cNvSpPr/>
          <p:nvPr/>
        </p:nvSpPr>
        <p:spPr>
          <a:xfrm>
            <a:off x="11253180" y="6163959"/>
            <a:ext cx="63084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53</a:t>
            </a:r>
          </a:p>
        </p:txBody>
      </p:sp>
      <p:sp>
        <p:nvSpPr>
          <p:cNvPr id="59" name="Elipse 58"/>
          <p:cNvSpPr/>
          <p:nvPr/>
        </p:nvSpPr>
        <p:spPr>
          <a:xfrm>
            <a:off x="193193" y="6141383"/>
            <a:ext cx="632311"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52</a:t>
            </a:r>
          </a:p>
        </p:txBody>
      </p:sp>
      <p:sp>
        <p:nvSpPr>
          <p:cNvPr id="61" name="Rectángulo 60">
            <a:extLst>
              <a:ext uri="{FF2B5EF4-FFF2-40B4-BE49-F238E27FC236}">
                <a16:creationId xmlns:a16="http://schemas.microsoft.com/office/drawing/2014/main" id="{B112BBFF-506D-DFFD-17A5-7054DA6376BA}"/>
              </a:ext>
            </a:extLst>
          </p:cNvPr>
          <p:cNvSpPr/>
          <p:nvPr/>
        </p:nvSpPr>
        <p:spPr>
          <a:xfrm>
            <a:off x="215630" y="147638"/>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3" name="7 Imagen">
            <a:hlinkClick r:id="" action="ppaction://noaction"/>
            <a:extLst>
              <a:ext uri="{FF2B5EF4-FFF2-40B4-BE49-F238E27FC236}">
                <a16:creationId xmlns:a16="http://schemas.microsoft.com/office/drawing/2014/main" id="{77767C5C-6A82-EAE1-A76E-AD13E433104E}"/>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11257" y="300284"/>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4" name="CuadroTexto 63">
            <a:extLst>
              <a:ext uri="{FF2B5EF4-FFF2-40B4-BE49-F238E27FC236}">
                <a16:creationId xmlns:a16="http://schemas.microsoft.com/office/drawing/2014/main" id="{0D41EE5D-1710-24AF-894D-56072EE840DB}"/>
              </a:ext>
            </a:extLst>
          </p:cNvPr>
          <p:cNvSpPr txBox="1"/>
          <p:nvPr/>
        </p:nvSpPr>
        <p:spPr>
          <a:xfrm>
            <a:off x="901179" y="250002"/>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6" name="Rectángulo 65">
            <a:extLst>
              <a:ext uri="{FF2B5EF4-FFF2-40B4-BE49-F238E27FC236}">
                <a16:creationId xmlns:a16="http://schemas.microsoft.com/office/drawing/2014/main" id="{D741479C-2932-BF59-033C-CBA5B532DC50}"/>
              </a:ext>
            </a:extLst>
          </p:cNvPr>
          <p:cNvSpPr/>
          <p:nvPr/>
        </p:nvSpPr>
        <p:spPr>
          <a:xfrm>
            <a:off x="9875006" y="16540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7" name="7 Imagen">
            <a:hlinkClick r:id="" action="ppaction://noaction"/>
            <a:extLst>
              <a:ext uri="{FF2B5EF4-FFF2-40B4-BE49-F238E27FC236}">
                <a16:creationId xmlns:a16="http://schemas.microsoft.com/office/drawing/2014/main" id="{833FC183-540E-5445-28BC-7FC951F77FAE}"/>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948343" y="33348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3" name="CuadroTexto 72">
            <a:extLst>
              <a:ext uri="{FF2B5EF4-FFF2-40B4-BE49-F238E27FC236}">
                <a16:creationId xmlns:a16="http://schemas.microsoft.com/office/drawing/2014/main" id="{8AED5CF0-4CBD-227C-05E7-B6841D6D4E17}"/>
              </a:ext>
            </a:extLst>
          </p:cNvPr>
          <p:cNvSpPr txBox="1"/>
          <p:nvPr/>
        </p:nvSpPr>
        <p:spPr>
          <a:xfrm>
            <a:off x="10538265" y="28320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0518115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249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5" name="CuadroTexto 44"/>
          <p:cNvSpPr txBox="1"/>
          <p:nvPr/>
        </p:nvSpPr>
        <p:spPr>
          <a:xfrm>
            <a:off x="521545" y="1177636"/>
            <a:ext cx="4967620" cy="707886"/>
          </a:xfrm>
          <a:prstGeom prst="rect">
            <a:avLst/>
          </a:prstGeom>
          <a:noFill/>
        </p:spPr>
        <p:txBody>
          <a:bodyPr wrap="square" rtlCol="0">
            <a:spAutoFit/>
          </a:bodyPr>
          <a:lstStyle/>
          <a:p>
            <a:r>
              <a:rPr lang="es-CO" sz="4000" dirty="0">
                <a:solidFill>
                  <a:srgbClr val="FF0000"/>
                </a:solidFill>
                <a:latin typeface="Juice ITC" panose="04040403040A02020202" pitchFamily="82" charset="0"/>
              </a:rPr>
              <a:t>JR Ingenieros Electricistas S.A.S.</a:t>
            </a:r>
          </a:p>
        </p:txBody>
      </p:sp>
      <p:sp>
        <p:nvSpPr>
          <p:cNvPr id="2" name="CuadroTexto 1"/>
          <p:cNvSpPr txBox="1"/>
          <p:nvPr/>
        </p:nvSpPr>
        <p:spPr>
          <a:xfrm>
            <a:off x="497987" y="2205051"/>
            <a:ext cx="4967620" cy="830997"/>
          </a:xfrm>
          <a:prstGeom prst="rect">
            <a:avLst/>
          </a:prstGeom>
          <a:noFill/>
        </p:spPr>
        <p:txBody>
          <a:bodyPr wrap="square" rtlCol="0">
            <a:spAutoFit/>
          </a:bodyPr>
          <a:lstStyle/>
          <a:p>
            <a:r>
              <a:rPr lang="es-ES" sz="1600" dirty="0">
                <a:latin typeface="Maiandra GD" panose="020E0502030308020204" pitchFamily="34" charset="0"/>
              </a:rPr>
              <a:t>Es una empresa dedicada al desarrollo del servicio eléctrico, mantenimiento de redes, montaje de tuberías, retiro y/o instalación de transformadores.</a:t>
            </a:r>
          </a:p>
        </p:txBody>
      </p:sp>
      <p:sp>
        <p:nvSpPr>
          <p:cNvPr id="46" name="CuadroTexto 45"/>
          <p:cNvSpPr txBox="1"/>
          <p:nvPr/>
        </p:nvSpPr>
        <p:spPr>
          <a:xfrm>
            <a:off x="1738666" y="3428615"/>
            <a:ext cx="1470720" cy="707886"/>
          </a:xfrm>
          <a:prstGeom prst="rect">
            <a:avLst/>
          </a:prstGeom>
          <a:noFill/>
        </p:spPr>
        <p:txBody>
          <a:bodyPr wrap="square" rtlCol="0">
            <a:spAutoFit/>
          </a:bodyPr>
          <a:lstStyle/>
          <a:p>
            <a:r>
              <a:rPr lang="es-CO" sz="4000" dirty="0">
                <a:solidFill>
                  <a:srgbClr val="FF0000"/>
                </a:solidFill>
                <a:latin typeface="Juice ITC" panose="04040403040A02020202" pitchFamily="82" charset="0"/>
              </a:rPr>
              <a:t>Misión</a:t>
            </a:r>
          </a:p>
        </p:txBody>
      </p:sp>
      <p:sp>
        <p:nvSpPr>
          <p:cNvPr id="3" name="CuadroTexto 2"/>
          <p:cNvSpPr txBox="1"/>
          <p:nvPr/>
        </p:nvSpPr>
        <p:spPr>
          <a:xfrm>
            <a:off x="547364" y="4123675"/>
            <a:ext cx="3040300" cy="2062103"/>
          </a:xfrm>
          <a:prstGeom prst="rect">
            <a:avLst/>
          </a:prstGeom>
          <a:noFill/>
        </p:spPr>
        <p:txBody>
          <a:bodyPr wrap="square" rtlCol="0">
            <a:spAutoFit/>
          </a:bodyPr>
          <a:lstStyle/>
          <a:p>
            <a:r>
              <a:rPr lang="es-CO" sz="1600" dirty="0">
                <a:latin typeface="Maiandra GD" panose="020E0502030308020204" pitchFamily="34" charset="0"/>
              </a:rPr>
              <a:t>Ofrecer nuestros servicios con la más alta calidad cumpliendo con las expectativas de nuestros clientes y la normatividad vigente. Brindamos confiabilidad soportada con la experiencia obtenida en los proyectos realizados</a:t>
            </a:r>
          </a:p>
        </p:txBody>
      </p:sp>
      <p:sp>
        <p:nvSpPr>
          <p:cNvPr id="48" name="CuadroTexto 47"/>
          <p:cNvSpPr txBox="1"/>
          <p:nvPr/>
        </p:nvSpPr>
        <p:spPr>
          <a:xfrm>
            <a:off x="9051056" y="1031034"/>
            <a:ext cx="1470720" cy="707886"/>
          </a:xfrm>
          <a:prstGeom prst="rect">
            <a:avLst/>
          </a:prstGeom>
          <a:noFill/>
        </p:spPr>
        <p:txBody>
          <a:bodyPr wrap="square" rtlCol="0">
            <a:spAutoFit/>
          </a:bodyPr>
          <a:lstStyle/>
          <a:p>
            <a:r>
              <a:rPr lang="es-CO" sz="4000" dirty="0">
                <a:solidFill>
                  <a:srgbClr val="FF0000"/>
                </a:solidFill>
                <a:latin typeface="Juice ITC" panose="04040403040A02020202" pitchFamily="82" charset="0"/>
              </a:rPr>
              <a:t>Visión</a:t>
            </a:r>
          </a:p>
        </p:txBody>
      </p:sp>
      <p:sp>
        <p:nvSpPr>
          <p:cNvPr id="49" name="CuadroTexto 48"/>
          <p:cNvSpPr txBox="1"/>
          <p:nvPr/>
        </p:nvSpPr>
        <p:spPr>
          <a:xfrm>
            <a:off x="8939554" y="1714231"/>
            <a:ext cx="2903132" cy="1569660"/>
          </a:xfrm>
          <a:prstGeom prst="rect">
            <a:avLst/>
          </a:prstGeom>
          <a:noFill/>
        </p:spPr>
        <p:txBody>
          <a:bodyPr wrap="square" rtlCol="0">
            <a:spAutoFit/>
          </a:bodyPr>
          <a:lstStyle/>
          <a:p>
            <a:r>
              <a:rPr lang="es-CO" sz="1600" dirty="0">
                <a:latin typeface="Maiandra GD" panose="020E0502030308020204" pitchFamily="34" charset="0"/>
              </a:rPr>
              <a:t>Lograr ser reconocidos como el  contratista de mayor  competitividad en el área eléctrica. Incursionar  en el mercado de trabajos  en línea viva.</a:t>
            </a:r>
          </a:p>
        </p:txBody>
      </p:sp>
      <p:sp>
        <p:nvSpPr>
          <p:cNvPr id="51" name="CuadroTexto 50"/>
          <p:cNvSpPr txBox="1"/>
          <p:nvPr/>
        </p:nvSpPr>
        <p:spPr>
          <a:xfrm>
            <a:off x="8613732" y="3465473"/>
            <a:ext cx="1718219" cy="707886"/>
          </a:xfrm>
          <a:prstGeom prst="rect">
            <a:avLst/>
          </a:prstGeom>
          <a:noFill/>
        </p:spPr>
        <p:txBody>
          <a:bodyPr wrap="square" rtlCol="0">
            <a:spAutoFit/>
          </a:bodyPr>
          <a:lstStyle/>
          <a:p>
            <a:r>
              <a:rPr lang="es-CO" sz="4000" dirty="0">
                <a:solidFill>
                  <a:srgbClr val="FF0000"/>
                </a:solidFill>
                <a:latin typeface="Juice ITC" panose="04040403040A02020202" pitchFamily="82" charset="0"/>
              </a:rPr>
              <a:t>Servicios</a:t>
            </a:r>
          </a:p>
        </p:txBody>
      </p:sp>
      <p:sp>
        <p:nvSpPr>
          <p:cNvPr id="52" name="CuadroTexto 51"/>
          <p:cNvSpPr txBox="1"/>
          <p:nvPr/>
        </p:nvSpPr>
        <p:spPr>
          <a:xfrm>
            <a:off x="6752716" y="4410644"/>
            <a:ext cx="2996591" cy="1815882"/>
          </a:xfrm>
          <a:prstGeom prst="rect">
            <a:avLst/>
          </a:prstGeom>
          <a:noFill/>
        </p:spPr>
        <p:txBody>
          <a:bodyPr wrap="square" rtlCol="0">
            <a:spAutoFit/>
          </a:bodyPr>
          <a:lstStyle/>
          <a:p>
            <a:pPr marL="285750" indent="-285750">
              <a:buFont typeface="Wingdings" panose="05000000000000000000" pitchFamily="2" charset="2"/>
              <a:buChar char="v"/>
            </a:pPr>
            <a:r>
              <a:rPr lang="es-CO" sz="1600" dirty="0">
                <a:latin typeface="Maiandra GD" panose="020E0502030308020204" pitchFamily="34" charset="0"/>
              </a:rPr>
              <a:t>Mantenimiento en redes</a:t>
            </a:r>
          </a:p>
          <a:p>
            <a:pPr marL="285750" indent="-285750">
              <a:buFont typeface="Wingdings" panose="05000000000000000000" pitchFamily="2" charset="2"/>
              <a:buChar char="v"/>
            </a:pPr>
            <a:r>
              <a:rPr lang="es-CO" sz="1600" dirty="0">
                <a:latin typeface="Maiandra GD" panose="020E0502030308020204" pitchFamily="34" charset="0"/>
              </a:rPr>
              <a:t>Montaje de tuberías, bandejas y cableado</a:t>
            </a:r>
          </a:p>
          <a:p>
            <a:pPr marL="285750" indent="-285750">
              <a:buFont typeface="Wingdings" panose="05000000000000000000" pitchFamily="2" charset="2"/>
              <a:buChar char="v"/>
            </a:pPr>
            <a:r>
              <a:rPr lang="es-CO" sz="1600" dirty="0">
                <a:latin typeface="Maiandra GD" panose="020E0502030308020204" pitchFamily="34" charset="0"/>
              </a:rPr>
              <a:t>Instalaciones eléctricas industriales</a:t>
            </a:r>
          </a:p>
          <a:p>
            <a:pPr marL="285750" indent="-285750">
              <a:buFont typeface="Wingdings" panose="05000000000000000000" pitchFamily="2" charset="2"/>
              <a:buChar char="v"/>
            </a:pPr>
            <a:r>
              <a:rPr lang="es-CO" sz="1600" dirty="0">
                <a:latin typeface="Maiandra GD" panose="020E0502030308020204" pitchFamily="34" charset="0"/>
              </a:rPr>
              <a:t>Retiro y/o instalación de transformadores</a:t>
            </a:r>
          </a:p>
        </p:txBody>
      </p:sp>
      <p:sp>
        <p:nvSpPr>
          <p:cNvPr id="50" name="CuadroTexto 49">
            <a:extLst>
              <a:ext uri="{FF2B5EF4-FFF2-40B4-BE49-F238E27FC236}">
                <a16:creationId xmlns:a16="http://schemas.microsoft.com/office/drawing/2014/main" id="{1D76B920-090E-87A7-CA92-3D1369F4B4EA}"/>
              </a:ext>
            </a:extLst>
          </p:cNvPr>
          <p:cNvSpPr txBox="1"/>
          <p:nvPr/>
        </p:nvSpPr>
        <p:spPr>
          <a:xfrm>
            <a:off x="3668462" y="5570208"/>
            <a:ext cx="1678887" cy="738664"/>
          </a:xfrm>
          <a:prstGeom prst="rect">
            <a:avLst/>
          </a:prstGeom>
          <a:noFill/>
        </p:spPr>
        <p:txBody>
          <a:bodyPr wrap="square" rtlCol="0">
            <a:spAutoFit/>
          </a:bodyPr>
          <a:lstStyle/>
          <a:p>
            <a:r>
              <a:rPr lang="es-CO" sz="600" dirty="0"/>
              <a:t>Fuente: </a:t>
            </a:r>
            <a:r>
              <a:rPr lang="es-CO" sz="600" dirty="0">
                <a:solidFill>
                  <a:schemeClr val="accent1">
                    <a:lumMod val="75000"/>
                  </a:schemeClr>
                </a:solidFill>
              </a:rPr>
              <a:t>https://www.freepik.es/vector-gratis/gestion-personal-definicion-perspectivas-orientacion-objetivos-organizacion-trabajo-equipo-coach-negocios-ejecutivo-empresa-personajes-dibujos-animados-personal_12084748.htm#query=mision&amp;position=0&amp;from_view=search</a:t>
            </a:r>
          </a:p>
        </p:txBody>
      </p:sp>
      <p:pic>
        <p:nvPicPr>
          <p:cNvPr id="53" name="Imagen 52">
            <a:extLst>
              <a:ext uri="{FF2B5EF4-FFF2-40B4-BE49-F238E27FC236}">
                <a16:creationId xmlns:a16="http://schemas.microsoft.com/office/drawing/2014/main" id="{AB04A5BF-4937-14DC-9C0E-B7EA55FE152D}"/>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backgroundMark x1="8367" y1="21625" x2="8367" y2="73444"/>
                        <a14:backgroundMark x1="87308" y1="14551" x2="97292" y2="50040"/>
                      </a14:backgroundRemoval>
                    </a14:imgEffect>
                  </a14:imgLayer>
                </a14:imgProps>
              </a:ext>
              <a:ext uri="{28A0092B-C50C-407E-A947-70E740481C1C}">
                <a14:useLocalDpi xmlns:a14="http://schemas.microsoft.com/office/drawing/2010/main" val="0"/>
              </a:ext>
            </a:extLst>
          </a:blip>
          <a:stretch>
            <a:fillRect/>
          </a:stretch>
        </p:blipFill>
        <p:spPr>
          <a:xfrm>
            <a:off x="3467869" y="3625495"/>
            <a:ext cx="2012358" cy="2012358"/>
          </a:xfrm>
          <a:prstGeom prst="rect">
            <a:avLst/>
          </a:prstGeom>
        </p:spPr>
      </p:pic>
      <p:pic>
        <p:nvPicPr>
          <p:cNvPr id="54" name="Imagen 53">
            <a:extLst>
              <a:ext uri="{FF2B5EF4-FFF2-40B4-BE49-F238E27FC236}">
                <a16:creationId xmlns:a16="http://schemas.microsoft.com/office/drawing/2014/main" id="{A852DA9B-D34C-3401-2894-3A05A7656B01}"/>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0000" b="95800" l="10000" r="90000">
                        <a14:foregroundMark x1="33750" y1="17400" x2="33750" y2="17400"/>
                        <a14:foregroundMark x1="12400" y1="88050" x2="13950" y2="90000"/>
                        <a14:foregroundMark x1="25950" y1="90350" x2="25600" y2="94250"/>
                        <a14:foregroundMark x1="29050" y1="93850" x2="33750" y2="93850"/>
                        <a14:foregroundMark x1="67500" y1="93100" x2="59750" y2="95800"/>
                        <a14:foregroundMark x1="88450" y1="90750" x2="83050" y2="94650"/>
                        <a14:backgroundMark x1="68650" y1="3800" x2="97400" y2="11550"/>
                        <a14:backgroundMark x1="97400" y1="11550" x2="97400" y2="11550"/>
                      </a14:backgroundRemoval>
                    </a14:imgEffect>
                  </a14:imgLayer>
                </a14:imgProps>
              </a:ext>
              <a:ext uri="{28A0092B-C50C-407E-A947-70E740481C1C}">
                <a14:useLocalDpi xmlns:a14="http://schemas.microsoft.com/office/drawing/2010/main" val="0"/>
              </a:ext>
            </a:extLst>
          </a:blip>
          <a:stretch>
            <a:fillRect/>
          </a:stretch>
        </p:blipFill>
        <p:spPr>
          <a:xfrm>
            <a:off x="6796620" y="1014716"/>
            <a:ext cx="2080019" cy="2080019"/>
          </a:xfrm>
          <a:prstGeom prst="rect">
            <a:avLst/>
          </a:prstGeom>
        </p:spPr>
      </p:pic>
      <p:sp>
        <p:nvSpPr>
          <p:cNvPr id="55" name="CuadroTexto 54">
            <a:extLst>
              <a:ext uri="{FF2B5EF4-FFF2-40B4-BE49-F238E27FC236}">
                <a16:creationId xmlns:a16="http://schemas.microsoft.com/office/drawing/2014/main" id="{09FFC3E6-5A05-EA53-63B8-FF36A9396FDD}"/>
              </a:ext>
            </a:extLst>
          </p:cNvPr>
          <p:cNvSpPr txBox="1"/>
          <p:nvPr/>
        </p:nvSpPr>
        <p:spPr>
          <a:xfrm>
            <a:off x="7035554" y="3094735"/>
            <a:ext cx="1783496" cy="415498"/>
          </a:xfrm>
          <a:prstGeom prst="rect">
            <a:avLst/>
          </a:prstGeom>
          <a:noFill/>
        </p:spPr>
        <p:txBody>
          <a:bodyPr wrap="square" rtlCol="0">
            <a:spAutoFit/>
          </a:bodyPr>
          <a:lstStyle/>
          <a:p>
            <a:r>
              <a:rPr lang="es-CO" sz="700" dirty="0"/>
              <a:t>Fuente:</a:t>
            </a:r>
            <a:r>
              <a:rPr lang="es-CO" sz="700" dirty="0">
                <a:solidFill>
                  <a:schemeClr val="accent1">
                    <a:lumMod val="75000"/>
                  </a:schemeClr>
                </a:solidFill>
              </a:rPr>
              <a:t> https://www.freepik.es/vector-gratis/ilustracion-concepto-objetivos-equipo_12704338.htm</a:t>
            </a:r>
          </a:p>
        </p:txBody>
      </p:sp>
      <p:sp>
        <p:nvSpPr>
          <p:cNvPr id="56" name="CuadroTexto 55">
            <a:extLst>
              <a:ext uri="{FF2B5EF4-FFF2-40B4-BE49-F238E27FC236}">
                <a16:creationId xmlns:a16="http://schemas.microsoft.com/office/drawing/2014/main" id="{18E34B5C-AF8A-F23B-F861-CECE8DECA7E6}"/>
              </a:ext>
            </a:extLst>
          </p:cNvPr>
          <p:cNvSpPr txBox="1"/>
          <p:nvPr/>
        </p:nvSpPr>
        <p:spPr>
          <a:xfrm>
            <a:off x="9604031" y="5599131"/>
            <a:ext cx="2353961" cy="630942"/>
          </a:xfrm>
          <a:prstGeom prst="rect">
            <a:avLst/>
          </a:prstGeom>
          <a:noFill/>
        </p:spPr>
        <p:txBody>
          <a:bodyPr wrap="square" rtlCol="0">
            <a:spAutoFit/>
          </a:bodyPr>
          <a:lstStyle/>
          <a:p>
            <a:r>
              <a:rPr lang="es-CO" sz="700" dirty="0"/>
              <a:t>Fuente: </a:t>
            </a:r>
            <a:r>
              <a:rPr lang="es-CO" sz="700" dirty="0">
                <a:solidFill>
                  <a:schemeClr val="accent1">
                    <a:lumMod val="75000"/>
                  </a:schemeClr>
                </a:solidFill>
              </a:rPr>
              <a:t>https://www.freepik.es/vector-gratis/composicion-electricidad-e-iluminacion-personajes-electricistas-lampara-equipo-linea-electrica_13705577.htm#query=servicios%20electricos&amp;position=1&amp;from_view=search</a:t>
            </a:r>
          </a:p>
        </p:txBody>
      </p:sp>
      <p:pic>
        <p:nvPicPr>
          <p:cNvPr id="57" name="Imagen 56">
            <a:extLst>
              <a:ext uri="{FF2B5EF4-FFF2-40B4-BE49-F238E27FC236}">
                <a16:creationId xmlns:a16="http://schemas.microsoft.com/office/drawing/2014/main" id="{8C71E850-2F77-EE24-73E9-10AA780FBC6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579" t="7303" b="10595"/>
          <a:stretch/>
        </p:blipFill>
        <p:spPr>
          <a:xfrm>
            <a:off x="9592944" y="4173359"/>
            <a:ext cx="2103525" cy="1403797"/>
          </a:xfrm>
          <a:prstGeom prst="rect">
            <a:avLst/>
          </a:prstGeom>
        </p:spPr>
      </p:pic>
      <p:sp>
        <p:nvSpPr>
          <p:cNvPr id="60" name="Elipse 59"/>
          <p:cNvSpPr/>
          <p:nvPr/>
        </p:nvSpPr>
        <p:spPr>
          <a:xfrm>
            <a:off x="11540632" y="6163958"/>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4</a:t>
            </a:r>
          </a:p>
        </p:txBody>
      </p:sp>
      <p:sp>
        <p:nvSpPr>
          <p:cNvPr id="62" name="Elipse 61"/>
          <p:cNvSpPr/>
          <p:nvPr/>
        </p:nvSpPr>
        <p:spPr>
          <a:xfrm>
            <a:off x="191748" y="6163957"/>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3</a:t>
            </a:r>
          </a:p>
        </p:txBody>
      </p:sp>
      <p:sp>
        <p:nvSpPr>
          <p:cNvPr id="58" name="Rectángulo 57">
            <a:extLst>
              <a:ext uri="{FF2B5EF4-FFF2-40B4-BE49-F238E27FC236}">
                <a16:creationId xmlns:a16="http://schemas.microsoft.com/office/drawing/2014/main" id="{1D7814A5-F2B0-009F-2ECC-39311961B696}"/>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9" name="7 Imagen">
            <a:hlinkClick r:id="" action="ppaction://noaction"/>
            <a:extLst>
              <a:ext uri="{FF2B5EF4-FFF2-40B4-BE49-F238E27FC236}">
                <a16:creationId xmlns:a16="http://schemas.microsoft.com/office/drawing/2014/main" id="{3F1C95B5-CA88-DD1B-8162-B8263E29050D}"/>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A2846A95-5164-BA27-7E0B-B188F2DE1EA6}"/>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3" name="Rectángulo 62">
            <a:extLst>
              <a:ext uri="{FF2B5EF4-FFF2-40B4-BE49-F238E27FC236}">
                <a16:creationId xmlns:a16="http://schemas.microsoft.com/office/drawing/2014/main" id="{FDE752C8-89A2-ECAA-2F34-755043B53DAD}"/>
              </a:ext>
            </a:extLst>
          </p:cNvPr>
          <p:cNvSpPr/>
          <p:nvPr/>
        </p:nvSpPr>
        <p:spPr>
          <a:xfrm>
            <a:off x="9970019" y="185464"/>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4" name="7 Imagen">
            <a:hlinkClick r:id="" action="ppaction://noaction"/>
            <a:extLst>
              <a:ext uri="{FF2B5EF4-FFF2-40B4-BE49-F238E27FC236}">
                <a16:creationId xmlns:a16="http://schemas.microsoft.com/office/drawing/2014/main" id="{10CF9891-6E2A-4151-7700-F6D8317D919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043356" y="353552"/>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5" name="CuadroTexto 64">
            <a:extLst>
              <a:ext uri="{FF2B5EF4-FFF2-40B4-BE49-F238E27FC236}">
                <a16:creationId xmlns:a16="http://schemas.microsoft.com/office/drawing/2014/main" id="{E67D5938-E4FF-69CB-BC15-4249BF9B5666}"/>
              </a:ext>
            </a:extLst>
          </p:cNvPr>
          <p:cNvSpPr txBox="1"/>
          <p:nvPr/>
        </p:nvSpPr>
        <p:spPr>
          <a:xfrm>
            <a:off x="10633278" y="303270"/>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783919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7" name="Imagen 6">
            <a:extLst>
              <a:ext uri="{FF2B5EF4-FFF2-40B4-BE49-F238E27FC236}">
                <a16:creationId xmlns:a16="http://schemas.microsoft.com/office/drawing/2014/main" id="{8332FD8E-1EA4-40DB-A19E-167CD88A9DD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974" t="-322" r="10137" b="322"/>
          <a:stretch/>
        </p:blipFill>
        <p:spPr>
          <a:xfrm>
            <a:off x="6031868" y="166572"/>
            <a:ext cx="5852160" cy="6428829"/>
          </a:xfrm>
          <a:prstGeom prst="rect">
            <a:avLst/>
          </a:prstGeom>
        </p:spPr>
      </p:pic>
      <p:pic>
        <p:nvPicPr>
          <p:cNvPr id="3" name="Imagen 2">
            <a:extLst>
              <a:ext uri="{FF2B5EF4-FFF2-40B4-BE49-F238E27FC236}">
                <a16:creationId xmlns:a16="http://schemas.microsoft.com/office/drawing/2014/main" id="{8A4E696F-F8C4-4CAC-A110-E0F1ECBCE2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22" t="3678" r="26137" b="3810"/>
          <a:stretch/>
        </p:blipFill>
        <p:spPr>
          <a:xfrm>
            <a:off x="206309" y="133936"/>
            <a:ext cx="5852160" cy="646263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4" y="2284880"/>
            <a:ext cx="2554156"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723541" y="3182395"/>
            <a:ext cx="2196596" cy="954107"/>
          </a:xfrm>
          <a:prstGeom prst="rect">
            <a:avLst/>
          </a:prstGeom>
          <a:noFill/>
        </p:spPr>
        <p:txBody>
          <a:bodyPr wrap="square" rtlCol="0">
            <a:spAutoFit/>
          </a:bodyPr>
          <a:lstStyle/>
          <a:p>
            <a:pPr algn="ctr"/>
            <a:r>
              <a:rPr lang="es-CO" sz="1400" dirty="0">
                <a:latin typeface="Maiandra GD" panose="020E0502030308020204" pitchFamily="34" charset="0"/>
              </a:rPr>
              <a:t>Iniciamos, juntamos las manos y estiramos los brazos lo más alto que puedas por 10 segundos.</a:t>
            </a: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9" y="2299053"/>
            <a:ext cx="2278483"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11" cstate="print">
            <a:extLst>
              <a:ext uri="{BEBA8EAE-BF5A-486C-A8C5-ECC9F3942E4B}">
                <a14:imgProps xmlns:a14="http://schemas.microsoft.com/office/drawing/2010/main">
                  <a14:imgLayer r:embed="rId10">
                    <a14:imgEffect>
                      <a14:backgroundRemoval t="29725" b="60684" l="37874" r="71795">
                        <a14:foregroundMark x1="39263" y1="36372" x2="39583" y2="42070"/>
                        <a14:foregroundMark x1="70833" y1="38462" x2="71795" y2="46059"/>
                        <a14:foregroundMark x1="37927" y1="41026" x2="37927" y2="41026"/>
                        <a14:foregroundMark x1="61325" y1="60684" x2="61325" y2="60684"/>
                      </a14:backgroundRemoval>
                    </a14:imgEffect>
                  </a14:imgLayer>
                </a14:imgProps>
              </a:ext>
              <a:ext uri="{28A0092B-C50C-407E-A947-70E740481C1C}">
                <a14:useLocalDpi xmlns:a14="http://schemas.microsoft.com/office/drawing/2010/main" val="0"/>
              </a:ext>
            </a:extLst>
          </a:blip>
          <a:srcRect l="35860" t="25990" r="26805" b="35882"/>
          <a:stretch/>
        </p:blipFill>
        <p:spPr>
          <a:xfrm>
            <a:off x="6599186" y="3003108"/>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8953885" y="2722825"/>
            <a:ext cx="1731490" cy="738664"/>
          </a:xfrm>
          <a:prstGeom prst="rect">
            <a:avLst/>
          </a:prstGeom>
          <a:noFill/>
        </p:spPr>
        <p:txBody>
          <a:bodyPr wrap="square" rtlCol="0">
            <a:spAutoFit/>
          </a:bodyPr>
          <a:lstStyle/>
          <a:p>
            <a:pPr algn="r"/>
            <a:r>
              <a:rPr lang="es-CO" sz="1400" dirty="0">
                <a:latin typeface="Maiandra GD" panose="020E0502030308020204" pitchFamily="34" charset="0"/>
              </a:rPr>
              <a:t>Claro que sí, de ahora en adelante lo haré.</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6928407" y="3192763"/>
            <a:ext cx="2280265" cy="1015663"/>
          </a:xfrm>
          <a:prstGeom prst="rect">
            <a:avLst/>
          </a:prstGeom>
          <a:noFill/>
        </p:spPr>
        <p:txBody>
          <a:bodyPr wrap="square" rtlCol="0">
            <a:spAutoFit/>
          </a:bodyPr>
          <a:lstStyle/>
          <a:p>
            <a:pPr algn="ctr"/>
            <a:r>
              <a:rPr lang="es-CO" sz="1200" dirty="0">
                <a:latin typeface="Maiandra GD" panose="020E0502030308020204" pitchFamily="34" charset="0"/>
              </a:rPr>
              <a:t>Es muy bueno que antes, durante y una vez finalizada la actividad laboral realices estiramientos para poder relajar los músculos.</a:t>
            </a:r>
          </a:p>
        </p:txBody>
      </p:sp>
      <p:sp>
        <p:nvSpPr>
          <p:cNvPr id="2" name="CuadroTexto 1"/>
          <p:cNvSpPr txBox="1"/>
          <p:nvPr/>
        </p:nvSpPr>
        <p:spPr>
          <a:xfrm>
            <a:off x="2806054" y="2565239"/>
            <a:ext cx="1651646" cy="830997"/>
          </a:xfrm>
          <a:prstGeom prst="rect">
            <a:avLst/>
          </a:prstGeom>
          <a:noFill/>
        </p:spPr>
        <p:txBody>
          <a:bodyPr wrap="square" rtlCol="0">
            <a:spAutoFit/>
          </a:bodyPr>
          <a:lstStyle/>
          <a:p>
            <a:pPr algn="r"/>
            <a:r>
              <a:rPr lang="es-CO" sz="1600" dirty="0">
                <a:latin typeface="Maiandra GD" panose="020E0502030308020204" pitchFamily="34" charset="0"/>
              </a:rPr>
              <a:t>Uy señorita me da alivio poder estirarme</a:t>
            </a:r>
          </a:p>
        </p:txBody>
      </p:sp>
      <p:sp>
        <p:nvSpPr>
          <p:cNvPr id="58" name="Elipse 57"/>
          <p:cNvSpPr/>
          <p:nvPr/>
        </p:nvSpPr>
        <p:spPr>
          <a:xfrm>
            <a:off x="11244498" y="6149784"/>
            <a:ext cx="617969"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55</a:t>
            </a:r>
          </a:p>
        </p:txBody>
      </p:sp>
      <p:sp>
        <p:nvSpPr>
          <p:cNvPr id="59" name="Elipse 58"/>
          <p:cNvSpPr/>
          <p:nvPr/>
        </p:nvSpPr>
        <p:spPr>
          <a:xfrm>
            <a:off x="237408" y="6141383"/>
            <a:ext cx="608198"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54</a:t>
            </a:r>
          </a:p>
        </p:txBody>
      </p:sp>
      <p:sp>
        <p:nvSpPr>
          <p:cNvPr id="61" name="Rectángulo 60">
            <a:extLst>
              <a:ext uri="{FF2B5EF4-FFF2-40B4-BE49-F238E27FC236}">
                <a16:creationId xmlns:a16="http://schemas.microsoft.com/office/drawing/2014/main" id="{FF7F6810-51C8-99C5-1A8F-A16A42E44D5C}"/>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2" name="7 Imagen">
            <a:hlinkClick r:id="" action="ppaction://noaction"/>
            <a:extLst>
              <a:ext uri="{FF2B5EF4-FFF2-40B4-BE49-F238E27FC236}">
                <a16:creationId xmlns:a16="http://schemas.microsoft.com/office/drawing/2014/main" id="{E966224E-7653-4F54-EC68-ACB4F7412826}"/>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3" name="CuadroTexto 62">
            <a:extLst>
              <a:ext uri="{FF2B5EF4-FFF2-40B4-BE49-F238E27FC236}">
                <a16:creationId xmlns:a16="http://schemas.microsoft.com/office/drawing/2014/main" id="{1A9BACA9-CAC3-456E-3B77-AA127A7B99DC}"/>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4" name="Rectángulo 63">
            <a:extLst>
              <a:ext uri="{FF2B5EF4-FFF2-40B4-BE49-F238E27FC236}">
                <a16:creationId xmlns:a16="http://schemas.microsoft.com/office/drawing/2014/main" id="{1449727B-7D47-4908-1190-3E515C920558}"/>
              </a:ext>
            </a:extLst>
          </p:cNvPr>
          <p:cNvSpPr/>
          <p:nvPr/>
        </p:nvSpPr>
        <p:spPr>
          <a:xfrm>
            <a:off x="9877487" y="165401"/>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6" name="7 Imagen">
            <a:hlinkClick r:id="" action="ppaction://noaction"/>
            <a:extLst>
              <a:ext uri="{FF2B5EF4-FFF2-40B4-BE49-F238E27FC236}">
                <a16:creationId xmlns:a16="http://schemas.microsoft.com/office/drawing/2014/main" id="{31628685-20EA-7296-83DB-B42B99D1AD00}"/>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950824" y="333489"/>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7" name="CuadroTexto 66">
            <a:extLst>
              <a:ext uri="{FF2B5EF4-FFF2-40B4-BE49-F238E27FC236}">
                <a16:creationId xmlns:a16="http://schemas.microsoft.com/office/drawing/2014/main" id="{B190CC12-0D2F-45DF-E32F-844D2A687E39}"/>
              </a:ext>
            </a:extLst>
          </p:cNvPr>
          <p:cNvSpPr txBox="1"/>
          <p:nvPr/>
        </p:nvSpPr>
        <p:spPr>
          <a:xfrm>
            <a:off x="10540746" y="283207"/>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917821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3" name="Imagen 2">
            <a:extLst>
              <a:ext uri="{FF2B5EF4-FFF2-40B4-BE49-F238E27FC236}">
                <a16:creationId xmlns:a16="http://schemas.microsoft.com/office/drawing/2014/main" id="{EF07642C-C245-4F84-95B1-250E010E47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362" t="1575" r="25211" b="-1575"/>
          <a:stretch/>
        </p:blipFill>
        <p:spPr>
          <a:xfrm>
            <a:off x="192019" y="210691"/>
            <a:ext cx="5846824" cy="6513373"/>
          </a:xfrm>
          <a:prstGeom prst="rect">
            <a:avLst/>
          </a:prstGeom>
        </p:spPr>
      </p:pic>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47" name="Imagen 46">
            <a:extLst>
              <a:ext uri="{FF2B5EF4-FFF2-40B4-BE49-F238E27FC236}">
                <a16:creationId xmlns:a16="http://schemas.microsoft.com/office/drawing/2014/main" id="{76C67E71-14B9-4992-A76C-A6AC7FF467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31" t="5044" r="2438" b="5752"/>
          <a:stretch/>
        </p:blipFill>
        <p:spPr>
          <a:xfrm>
            <a:off x="6060547" y="159300"/>
            <a:ext cx="5919308" cy="6454566"/>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8" name="Imagen 47">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534595" y="3569670"/>
            <a:ext cx="1821472" cy="3038731"/>
          </a:xfrm>
          <a:prstGeom prst="rect">
            <a:avLst/>
          </a:prstGeom>
        </p:spPr>
      </p:pic>
      <p:pic>
        <p:nvPicPr>
          <p:cNvPr id="49" name="Imagen 48">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62308" y="4249484"/>
            <a:ext cx="1619694" cy="2344460"/>
          </a:xfrm>
          <a:prstGeom prst="rect">
            <a:avLst/>
          </a:prstGeom>
        </p:spPr>
      </p:pic>
      <p:pic>
        <p:nvPicPr>
          <p:cNvPr id="50" name="Imagen 4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3" y="2284880"/>
            <a:ext cx="2530217" cy="1694318"/>
          </a:xfrm>
          <a:prstGeom prst="rect">
            <a:avLst/>
          </a:prstGeom>
        </p:spPr>
      </p:pic>
      <p:pic>
        <p:nvPicPr>
          <p:cNvPr id="51" name="Imagen 50">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274185" y="2976957"/>
            <a:ext cx="3000217" cy="1723450"/>
          </a:xfrm>
          <a:prstGeom prst="rect">
            <a:avLst/>
          </a:prstGeom>
        </p:spPr>
      </p:pic>
      <p:sp>
        <p:nvSpPr>
          <p:cNvPr id="52" name="CuadroTexto 51">
            <a:extLst>
              <a:ext uri="{FF2B5EF4-FFF2-40B4-BE49-F238E27FC236}">
                <a16:creationId xmlns:a16="http://schemas.microsoft.com/office/drawing/2014/main" id="{CBDDD71D-9A17-4BB1-9E27-B531618AC0EC}"/>
              </a:ext>
            </a:extLst>
          </p:cNvPr>
          <p:cNvSpPr txBox="1"/>
          <p:nvPr/>
        </p:nvSpPr>
        <p:spPr>
          <a:xfrm>
            <a:off x="492801" y="3233821"/>
            <a:ext cx="2615562" cy="1015663"/>
          </a:xfrm>
          <a:prstGeom prst="rect">
            <a:avLst/>
          </a:prstGeom>
          <a:noFill/>
        </p:spPr>
        <p:txBody>
          <a:bodyPr wrap="square" rtlCol="0">
            <a:spAutoFit/>
          </a:bodyPr>
          <a:lstStyle/>
          <a:p>
            <a:pPr algn="ctr"/>
            <a:r>
              <a:rPr lang="es-CO" sz="1200" dirty="0">
                <a:latin typeface="Maiandra GD" panose="020E0502030308020204" pitchFamily="34" charset="0"/>
              </a:rPr>
              <a:t>Adicional a esto, quería preguntarte tu crees que para la labor de hoy es necesario que implementes la medidas de autocuidado?</a:t>
            </a:r>
          </a:p>
          <a:p>
            <a:pPr algn="ctr"/>
            <a:endParaRPr lang="es-CO" sz="1200" dirty="0">
              <a:latin typeface="Maiandra GD" panose="020E0502030308020204" pitchFamily="34" charset="0"/>
            </a:endParaRPr>
          </a:p>
        </p:txBody>
      </p:sp>
      <p:sp>
        <p:nvSpPr>
          <p:cNvPr id="53" name="CuadroTexto 52">
            <a:extLst>
              <a:ext uri="{FF2B5EF4-FFF2-40B4-BE49-F238E27FC236}">
                <a16:creationId xmlns:a16="http://schemas.microsoft.com/office/drawing/2014/main" id="{8EC4E15C-CDFA-4695-8210-B5520FCE8091}"/>
              </a:ext>
            </a:extLst>
          </p:cNvPr>
          <p:cNvSpPr txBox="1"/>
          <p:nvPr/>
        </p:nvSpPr>
        <p:spPr>
          <a:xfrm>
            <a:off x="2490638" y="2513834"/>
            <a:ext cx="2212455" cy="1077218"/>
          </a:xfrm>
          <a:prstGeom prst="rect">
            <a:avLst/>
          </a:prstGeom>
          <a:noFill/>
        </p:spPr>
        <p:txBody>
          <a:bodyPr wrap="square" rtlCol="0">
            <a:spAutoFit/>
          </a:bodyPr>
          <a:lstStyle/>
          <a:p>
            <a:pPr algn="r"/>
            <a:r>
              <a:rPr lang="es-CO" sz="1200" dirty="0">
                <a:latin typeface="Maiandra GD" panose="020E0502030308020204" pitchFamily="34" charset="0"/>
              </a:rPr>
              <a:t>Claro que sí, después de saber el error que cometía, ahora no pongo en duda que solo de mí depende realizar la labor con éxito</a:t>
            </a:r>
            <a:r>
              <a:rPr lang="es-CO" sz="1600" dirty="0"/>
              <a:t>.</a:t>
            </a:r>
            <a:endParaRPr lang="es-CO" sz="1600" dirty="0">
              <a:latin typeface="Maiandra GD" panose="020E0502030308020204" pitchFamily="34" charset="0"/>
            </a:endParaRPr>
          </a:p>
        </p:txBody>
      </p:sp>
      <p:pic>
        <p:nvPicPr>
          <p:cNvPr id="56" name="Imagen 55">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594494" y="3591052"/>
            <a:ext cx="1821472" cy="3038731"/>
          </a:xfrm>
          <a:prstGeom prst="rect">
            <a:avLst/>
          </a:prstGeom>
        </p:spPr>
      </p:pic>
      <p:pic>
        <p:nvPicPr>
          <p:cNvPr id="58" name="Imagen 57">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337585" y="4285323"/>
            <a:ext cx="1619694" cy="2344460"/>
          </a:xfrm>
          <a:prstGeom prst="rect">
            <a:avLst/>
          </a:prstGeom>
        </p:spPr>
      </p:pic>
      <p:pic>
        <p:nvPicPr>
          <p:cNvPr id="60" name="Imagen 59">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451188" y="2130031"/>
            <a:ext cx="2528384" cy="1809823"/>
          </a:xfrm>
          <a:prstGeom prst="rect">
            <a:avLst/>
          </a:prstGeom>
        </p:spPr>
      </p:pic>
      <p:pic>
        <p:nvPicPr>
          <p:cNvPr id="62" name="Imagen 61">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245988" y="2843538"/>
            <a:ext cx="3210277" cy="1844117"/>
          </a:xfrm>
          <a:prstGeom prst="rect">
            <a:avLst/>
          </a:prstGeom>
        </p:spPr>
      </p:pic>
      <p:sp>
        <p:nvSpPr>
          <p:cNvPr id="66" name="CuadroTexto 65">
            <a:extLst>
              <a:ext uri="{FF2B5EF4-FFF2-40B4-BE49-F238E27FC236}">
                <a16:creationId xmlns:a16="http://schemas.microsoft.com/office/drawing/2014/main" id="{8EC4E15C-CDFA-4695-8210-B5520FCE8091}"/>
              </a:ext>
            </a:extLst>
          </p:cNvPr>
          <p:cNvSpPr txBox="1"/>
          <p:nvPr/>
        </p:nvSpPr>
        <p:spPr>
          <a:xfrm>
            <a:off x="8549928" y="2391303"/>
            <a:ext cx="2194875" cy="1092607"/>
          </a:xfrm>
          <a:prstGeom prst="rect">
            <a:avLst/>
          </a:prstGeom>
          <a:noFill/>
        </p:spPr>
        <p:txBody>
          <a:bodyPr wrap="square" rtlCol="0">
            <a:spAutoFit/>
          </a:bodyPr>
          <a:lstStyle/>
          <a:p>
            <a:pPr algn="r"/>
            <a:r>
              <a:rPr lang="es-CO" sz="1300" dirty="0">
                <a:latin typeface="Maiandra GD" panose="020E0502030308020204" pitchFamily="34" charset="0"/>
              </a:rPr>
              <a:t>Si señorita, ya están previamente diligenciados y realizamos la inspección, pero tenemos un inconveniente.</a:t>
            </a:r>
          </a:p>
        </p:txBody>
      </p:sp>
      <p:sp>
        <p:nvSpPr>
          <p:cNvPr id="2" name="CuadroTexto 1"/>
          <p:cNvSpPr txBox="1"/>
          <p:nvPr/>
        </p:nvSpPr>
        <p:spPr>
          <a:xfrm>
            <a:off x="6715676" y="3073075"/>
            <a:ext cx="2503923" cy="1092607"/>
          </a:xfrm>
          <a:prstGeom prst="rect">
            <a:avLst/>
          </a:prstGeom>
          <a:noFill/>
        </p:spPr>
        <p:txBody>
          <a:bodyPr wrap="square" rtlCol="0">
            <a:spAutoFit/>
          </a:bodyPr>
          <a:lstStyle/>
          <a:p>
            <a:r>
              <a:rPr lang="es-CO" sz="1300" dirty="0">
                <a:latin typeface="Maiandra GD" panose="020E0502030308020204" pitchFamily="34" charset="0"/>
              </a:rPr>
              <a:t>Una de las medidas que debes tener en cuenta es la realización de los permisos de trabajo y las listas de chequeo de inspección,    </a:t>
            </a:r>
            <a:r>
              <a:rPr lang="es-CO" sz="1300" dirty="0"/>
              <a:t>¿</a:t>
            </a:r>
            <a:r>
              <a:rPr lang="es-CO" sz="1300" dirty="0">
                <a:latin typeface="Maiandra GD" panose="020E0502030308020204" pitchFamily="34" charset="0"/>
              </a:rPr>
              <a:t>las tienes listas?</a:t>
            </a:r>
          </a:p>
        </p:txBody>
      </p:sp>
      <p:sp>
        <p:nvSpPr>
          <p:cNvPr id="57" name="Elipse 56"/>
          <p:cNvSpPr/>
          <p:nvPr/>
        </p:nvSpPr>
        <p:spPr>
          <a:xfrm>
            <a:off x="11320530" y="6163958"/>
            <a:ext cx="65660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57</a:t>
            </a:r>
          </a:p>
        </p:txBody>
      </p:sp>
      <p:sp>
        <p:nvSpPr>
          <p:cNvPr id="59" name="Elipse 58"/>
          <p:cNvSpPr/>
          <p:nvPr/>
        </p:nvSpPr>
        <p:spPr>
          <a:xfrm>
            <a:off x="201179" y="6160720"/>
            <a:ext cx="619960"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56</a:t>
            </a:r>
          </a:p>
        </p:txBody>
      </p:sp>
      <p:sp>
        <p:nvSpPr>
          <p:cNvPr id="61" name="Rectángulo 60">
            <a:extLst>
              <a:ext uri="{FF2B5EF4-FFF2-40B4-BE49-F238E27FC236}">
                <a16:creationId xmlns:a16="http://schemas.microsoft.com/office/drawing/2014/main" id="{932ADDD2-1513-5B00-6363-DA26734BD6C3}"/>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3" name="7 Imagen">
            <a:hlinkClick r:id="" action="ppaction://noaction"/>
            <a:extLst>
              <a:ext uri="{FF2B5EF4-FFF2-40B4-BE49-F238E27FC236}">
                <a16:creationId xmlns:a16="http://schemas.microsoft.com/office/drawing/2014/main" id="{9C41AD70-B034-7E84-0098-34EF9E8495B7}"/>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4" name="CuadroTexto 63">
            <a:extLst>
              <a:ext uri="{FF2B5EF4-FFF2-40B4-BE49-F238E27FC236}">
                <a16:creationId xmlns:a16="http://schemas.microsoft.com/office/drawing/2014/main" id="{651F2EFC-D9FE-A39D-78AF-8F2B8D89B9D6}"/>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5" name="Rectángulo 64">
            <a:extLst>
              <a:ext uri="{FF2B5EF4-FFF2-40B4-BE49-F238E27FC236}">
                <a16:creationId xmlns:a16="http://schemas.microsoft.com/office/drawing/2014/main" id="{AB2AB60F-457C-BC68-5F8E-CCF788C4E3E1}"/>
              </a:ext>
            </a:extLst>
          </p:cNvPr>
          <p:cNvSpPr/>
          <p:nvPr/>
        </p:nvSpPr>
        <p:spPr>
          <a:xfrm>
            <a:off x="9968837" y="126328"/>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9" name="7 Imagen">
            <a:hlinkClick r:id="" action="ppaction://noaction"/>
            <a:extLst>
              <a:ext uri="{FF2B5EF4-FFF2-40B4-BE49-F238E27FC236}">
                <a16:creationId xmlns:a16="http://schemas.microsoft.com/office/drawing/2014/main" id="{B66D011A-7A92-1034-7DAC-E3DC53EEC6FD}"/>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42174" y="294416"/>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0" name="CuadroTexto 69">
            <a:extLst>
              <a:ext uri="{FF2B5EF4-FFF2-40B4-BE49-F238E27FC236}">
                <a16:creationId xmlns:a16="http://schemas.microsoft.com/office/drawing/2014/main" id="{2317D226-1109-E670-8065-5A064C76D6F5}"/>
              </a:ext>
            </a:extLst>
          </p:cNvPr>
          <p:cNvSpPr txBox="1"/>
          <p:nvPr/>
        </p:nvSpPr>
        <p:spPr>
          <a:xfrm>
            <a:off x="10632096" y="244134"/>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948252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Imagen 66">
            <a:extLst>
              <a:ext uri="{FF2B5EF4-FFF2-40B4-BE49-F238E27FC236}">
                <a16:creationId xmlns:a16="http://schemas.microsoft.com/office/drawing/2014/main" id="{C973E431-D409-49CC-8317-FF99ACF6FB3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7" r="14868"/>
          <a:stretch/>
        </p:blipFill>
        <p:spPr>
          <a:xfrm>
            <a:off x="6142083" y="152398"/>
            <a:ext cx="5817349" cy="6443002"/>
          </a:xfrm>
          <a:prstGeom prst="rect">
            <a:avLst/>
          </a:prstGeom>
        </p:spPr>
      </p:pic>
      <p:sp>
        <p:nvSpPr>
          <p:cNvPr id="42" name="Rectángulo 41"/>
          <p:cNvSpPr/>
          <p:nvPr/>
        </p:nvSpPr>
        <p:spPr>
          <a:xfrm>
            <a:off x="219425" y="152398"/>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64" name="Imagen 63">
            <a:extLst>
              <a:ext uri="{FF2B5EF4-FFF2-40B4-BE49-F238E27FC236}">
                <a16:creationId xmlns:a16="http://schemas.microsoft.com/office/drawing/2014/main" id="{D4DA92BF-D6EF-4F9D-88E8-063F2F180D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568" y="152397"/>
            <a:ext cx="5942984" cy="6428830"/>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BEF49B16-C606-4F31-8A50-4C9796888BBD}"/>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7015" y="3542496"/>
            <a:ext cx="1821472" cy="3038731"/>
          </a:xfrm>
          <a:prstGeom prst="rect">
            <a:avLst/>
          </a:prstGeom>
        </p:spPr>
      </p:pic>
      <p:pic>
        <p:nvPicPr>
          <p:cNvPr id="49" name="Imagen 48">
            <a:extLst>
              <a:ext uri="{FF2B5EF4-FFF2-40B4-BE49-F238E27FC236}">
                <a16:creationId xmlns:a16="http://schemas.microsoft.com/office/drawing/2014/main" id="{B2DBF3DE-D6EE-49A4-95D5-073AA82722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40106" y="4236767"/>
            <a:ext cx="1619694" cy="2344460"/>
          </a:xfrm>
          <a:prstGeom prst="rect">
            <a:avLst/>
          </a:prstGeom>
        </p:spPr>
      </p:pic>
      <p:pic>
        <p:nvPicPr>
          <p:cNvPr id="53" name="Imagen 52">
            <a:extLst>
              <a:ext uri="{FF2B5EF4-FFF2-40B4-BE49-F238E27FC236}">
                <a16:creationId xmlns:a16="http://schemas.microsoft.com/office/drawing/2014/main" id="{56F69033-F179-4385-B63F-51B4560DC9E3}"/>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3495" y="2284880"/>
            <a:ext cx="2278483" cy="1630943"/>
          </a:xfrm>
          <a:prstGeom prst="rect">
            <a:avLst/>
          </a:prstGeom>
        </p:spPr>
      </p:pic>
      <p:pic>
        <p:nvPicPr>
          <p:cNvPr id="55" name="Imagen 54">
            <a:extLst>
              <a:ext uri="{FF2B5EF4-FFF2-40B4-BE49-F238E27FC236}">
                <a16:creationId xmlns:a16="http://schemas.microsoft.com/office/drawing/2014/main" id="{82D155BB-598E-41C3-B82D-30EEBD1715CE}"/>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369277" y="2976957"/>
            <a:ext cx="2905125" cy="1668825"/>
          </a:xfrm>
          <a:prstGeom prst="rect">
            <a:avLst/>
          </a:prstGeom>
        </p:spPr>
      </p:pic>
      <p:sp>
        <p:nvSpPr>
          <p:cNvPr id="60" name="CuadroTexto 59">
            <a:extLst>
              <a:ext uri="{FF2B5EF4-FFF2-40B4-BE49-F238E27FC236}">
                <a16:creationId xmlns:a16="http://schemas.microsoft.com/office/drawing/2014/main" id="{B0C0E413-3206-4206-8EF1-71325437143C}"/>
              </a:ext>
            </a:extLst>
          </p:cNvPr>
          <p:cNvSpPr txBox="1"/>
          <p:nvPr/>
        </p:nvSpPr>
        <p:spPr>
          <a:xfrm>
            <a:off x="973555" y="3499719"/>
            <a:ext cx="2196596" cy="307777"/>
          </a:xfrm>
          <a:prstGeom prst="rect">
            <a:avLst/>
          </a:prstGeom>
          <a:noFill/>
        </p:spPr>
        <p:txBody>
          <a:bodyPr wrap="square" rtlCol="0">
            <a:spAutoFit/>
          </a:bodyPr>
          <a:lstStyle/>
          <a:p>
            <a:r>
              <a:rPr lang="es-CO" sz="1400" dirty="0"/>
              <a:t>¿</a:t>
            </a:r>
            <a:r>
              <a:rPr lang="es-CO" sz="1400" dirty="0">
                <a:latin typeface="Maiandra GD" panose="020E0502030308020204" pitchFamily="34" charset="0"/>
              </a:rPr>
              <a:t>Cuéntame que pasa? </a:t>
            </a:r>
          </a:p>
        </p:txBody>
      </p:sp>
      <p:sp>
        <p:nvSpPr>
          <p:cNvPr id="62" name="CuadroTexto 61">
            <a:extLst>
              <a:ext uri="{FF2B5EF4-FFF2-40B4-BE49-F238E27FC236}">
                <a16:creationId xmlns:a16="http://schemas.microsoft.com/office/drawing/2014/main" id="{2EBD6465-52D4-4A08-A272-7EC8ADD57366}"/>
              </a:ext>
            </a:extLst>
          </p:cNvPr>
          <p:cNvSpPr txBox="1"/>
          <p:nvPr/>
        </p:nvSpPr>
        <p:spPr>
          <a:xfrm>
            <a:off x="2282322" y="2455779"/>
            <a:ext cx="2037555" cy="1138773"/>
          </a:xfrm>
          <a:prstGeom prst="rect">
            <a:avLst/>
          </a:prstGeom>
          <a:noFill/>
        </p:spPr>
        <p:txBody>
          <a:bodyPr wrap="square" rtlCol="0">
            <a:spAutoFit/>
          </a:bodyPr>
          <a:lstStyle/>
          <a:p>
            <a:pPr algn="r"/>
            <a:r>
              <a:rPr lang="es-CO" sz="1300" dirty="0">
                <a:latin typeface="Maiandra GD" panose="020E0502030308020204" pitchFamily="34" charset="0"/>
              </a:rPr>
              <a:t>Con mi compañero encontramos en mal estado la pulidora y los guantes</a:t>
            </a:r>
            <a:r>
              <a:rPr lang="es-CO" sz="1600" dirty="0">
                <a:latin typeface="Maiandra GD" panose="020E0502030308020204" pitchFamily="34" charset="0"/>
              </a:rPr>
              <a:t> </a:t>
            </a:r>
            <a:r>
              <a:rPr lang="es-CO" sz="1300" dirty="0">
                <a:latin typeface="Maiandra GD" panose="020E0502030308020204" pitchFamily="34" charset="0"/>
              </a:rPr>
              <a:t>están desgastados.</a:t>
            </a:r>
          </a:p>
        </p:txBody>
      </p:sp>
      <p:pic>
        <p:nvPicPr>
          <p:cNvPr id="69" name="Imagen 68">
            <a:extLst>
              <a:ext uri="{FF2B5EF4-FFF2-40B4-BE49-F238E27FC236}">
                <a16:creationId xmlns:a16="http://schemas.microsoft.com/office/drawing/2014/main" id="{38318CCF-2972-487B-89CA-01BD41F7EDF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13771" y="3556669"/>
            <a:ext cx="1821472" cy="3038731"/>
          </a:xfrm>
          <a:prstGeom prst="rect">
            <a:avLst/>
          </a:prstGeom>
        </p:spPr>
      </p:pic>
      <p:pic>
        <p:nvPicPr>
          <p:cNvPr id="70" name="Imagen 69">
            <a:extLst>
              <a:ext uri="{FF2B5EF4-FFF2-40B4-BE49-F238E27FC236}">
                <a16:creationId xmlns:a16="http://schemas.microsoft.com/office/drawing/2014/main" id="{AAB5234E-C989-4BA8-ACD4-B4EA051435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56862" y="4250940"/>
            <a:ext cx="1619694" cy="2344460"/>
          </a:xfrm>
          <a:prstGeom prst="rect">
            <a:avLst/>
          </a:prstGeom>
        </p:spPr>
      </p:pic>
      <p:pic>
        <p:nvPicPr>
          <p:cNvPr id="71" name="Imagen 70">
            <a:extLst>
              <a:ext uri="{FF2B5EF4-FFF2-40B4-BE49-F238E27FC236}">
                <a16:creationId xmlns:a16="http://schemas.microsoft.com/office/drawing/2014/main" id="{6066E694-5424-4377-A459-E09858DA4552}"/>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655698" y="2299053"/>
            <a:ext cx="2380896" cy="1630943"/>
          </a:xfrm>
          <a:prstGeom prst="rect">
            <a:avLst/>
          </a:prstGeom>
        </p:spPr>
      </p:pic>
      <p:pic>
        <p:nvPicPr>
          <p:cNvPr id="72" name="Imagen 71">
            <a:extLst>
              <a:ext uri="{FF2B5EF4-FFF2-40B4-BE49-F238E27FC236}">
                <a16:creationId xmlns:a16="http://schemas.microsoft.com/office/drawing/2014/main" id="{56C6192E-465B-4521-AE4A-C31FD5A9836B}"/>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Removal>
                    </a14:imgEffect>
                  </a14:imgLayer>
                </a14:imgProps>
              </a:ext>
              <a:ext uri="{28A0092B-C50C-407E-A947-70E740481C1C}">
                <a14:useLocalDpi xmlns:a14="http://schemas.microsoft.com/office/drawing/2010/main" val="0"/>
              </a:ext>
            </a:extLst>
          </a:blip>
          <a:srcRect l="35860" t="25990" r="26805" b="35882"/>
          <a:stretch/>
        </p:blipFill>
        <p:spPr>
          <a:xfrm>
            <a:off x="6490038" y="2991130"/>
            <a:ext cx="2905125" cy="1668825"/>
          </a:xfrm>
          <a:prstGeom prst="rect">
            <a:avLst/>
          </a:prstGeom>
        </p:spPr>
      </p:pic>
      <p:sp>
        <p:nvSpPr>
          <p:cNvPr id="68" name="CuadroTexto 67">
            <a:extLst>
              <a:ext uri="{FF2B5EF4-FFF2-40B4-BE49-F238E27FC236}">
                <a16:creationId xmlns:a16="http://schemas.microsoft.com/office/drawing/2014/main" id="{FB659D8C-E6AB-4335-9794-8E8C5D0A513B}"/>
              </a:ext>
            </a:extLst>
          </p:cNvPr>
          <p:cNvSpPr txBox="1"/>
          <p:nvPr/>
        </p:nvSpPr>
        <p:spPr>
          <a:xfrm>
            <a:off x="8783140" y="2524226"/>
            <a:ext cx="2146884" cy="954107"/>
          </a:xfrm>
          <a:prstGeom prst="rect">
            <a:avLst/>
          </a:prstGeom>
          <a:noFill/>
        </p:spPr>
        <p:txBody>
          <a:bodyPr wrap="square" rtlCol="0">
            <a:spAutoFit/>
          </a:bodyPr>
          <a:lstStyle/>
          <a:p>
            <a:pPr algn="r"/>
            <a:r>
              <a:rPr lang="es-CO" sz="1400" dirty="0">
                <a:latin typeface="Maiandra GD" panose="020E0502030308020204" pitchFamily="34" charset="0"/>
              </a:rPr>
              <a:t>Señorita, entonces el día de hoy realizaremos solamente la excavación manual.</a:t>
            </a:r>
          </a:p>
        </p:txBody>
      </p:sp>
      <p:sp>
        <p:nvSpPr>
          <p:cNvPr id="65" name="CuadroTexto 64">
            <a:extLst>
              <a:ext uri="{FF2B5EF4-FFF2-40B4-BE49-F238E27FC236}">
                <a16:creationId xmlns:a16="http://schemas.microsoft.com/office/drawing/2014/main" id="{24F7E9FE-A990-45F6-884B-F3B0B5F7EAB0}"/>
              </a:ext>
            </a:extLst>
          </p:cNvPr>
          <p:cNvSpPr txBox="1"/>
          <p:nvPr/>
        </p:nvSpPr>
        <p:spPr>
          <a:xfrm>
            <a:off x="6865867" y="3230415"/>
            <a:ext cx="2230198" cy="892552"/>
          </a:xfrm>
          <a:prstGeom prst="rect">
            <a:avLst/>
          </a:prstGeom>
          <a:noFill/>
        </p:spPr>
        <p:txBody>
          <a:bodyPr wrap="square" rtlCol="0">
            <a:spAutoFit/>
          </a:bodyPr>
          <a:lstStyle/>
          <a:p>
            <a:pPr algn="ctr"/>
            <a:r>
              <a:rPr lang="es-CO" sz="1200" dirty="0">
                <a:latin typeface="Maiandra GD" panose="020E0502030308020204" pitchFamily="34" charset="0"/>
              </a:rPr>
              <a:t>Por seguridad no debes hacer uso de estas herramientas, voy a solicitar el cambio y te las entrego nuevamente</a:t>
            </a:r>
            <a:r>
              <a:rPr lang="es-CO" sz="1600" dirty="0">
                <a:latin typeface="Maiandra GD" panose="020E0502030308020204" pitchFamily="34" charset="0"/>
              </a:rPr>
              <a:t>.</a:t>
            </a:r>
          </a:p>
        </p:txBody>
      </p:sp>
      <p:sp>
        <p:nvSpPr>
          <p:cNvPr id="58" name="Elipse 57"/>
          <p:cNvSpPr/>
          <p:nvPr/>
        </p:nvSpPr>
        <p:spPr>
          <a:xfrm>
            <a:off x="11320530" y="6163958"/>
            <a:ext cx="630847"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59</a:t>
            </a:r>
          </a:p>
        </p:txBody>
      </p:sp>
      <p:sp>
        <p:nvSpPr>
          <p:cNvPr id="59" name="Elipse 58"/>
          <p:cNvSpPr/>
          <p:nvPr/>
        </p:nvSpPr>
        <p:spPr>
          <a:xfrm>
            <a:off x="240856" y="6096344"/>
            <a:ext cx="62326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58</a:t>
            </a:r>
          </a:p>
        </p:txBody>
      </p:sp>
      <p:sp>
        <p:nvSpPr>
          <p:cNvPr id="61" name="Rectángulo 60">
            <a:extLst>
              <a:ext uri="{FF2B5EF4-FFF2-40B4-BE49-F238E27FC236}">
                <a16:creationId xmlns:a16="http://schemas.microsoft.com/office/drawing/2014/main" id="{B820A0E1-3F03-C4C2-A922-918E254ECECD}"/>
              </a:ext>
            </a:extLst>
          </p:cNvPr>
          <p:cNvSpPr/>
          <p:nvPr/>
        </p:nvSpPr>
        <p:spPr>
          <a:xfrm>
            <a:off x="187630" y="1478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3" name="7 Imagen">
            <a:hlinkClick r:id="" action="ppaction://noaction"/>
            <a:extLst>
              <a:ext uri="{FF2B5EF4-FFF2-40B4-BE49-F238E27FC236}">
                <a16:creationId xmlns:a16="http://schemas.microsoft.com/office/drawing/2014/main" id="{C9602F53-7019-9C58-42B2-4026AEDD436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0967" y="3159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6" name="CuadroTexto 65">
            <a:extLst>
              <a:ext uri="{FF2B5EF4-FFF2-40B4-BE49-F238E27FC236}">
                <a16:creationId xmlns:a16="http://schemas.microsoft.com/office/drawing/2014/main" id="{F5AA5355-B3ED-738C-904C-220A177A4246}"/>
              </a:ext>
            </a:extLst>
          </p:cNvPr>
          <p:cNvSpPr txBox="1"/>
          <p:nvPr/>
        </p:nvSpPr>
        <p:spPr>
          <a:xfrm>
            <a:off x="850889" y="2656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73" name="Rectángulo 72">
            <a:extLst>
              <a:ext uri="{FF2B5EF4-FFF2-40B4-BE49-F238E27FC236}">
                <a16:creationId xmlns:a16="http://schemas.microsoft.com/office/drawing/2014/main" id="{B64FA3E8-D859-D426-9950-14C167E7CF29}"/>
              </a:ext>
            </a:extLst>
          </p:cNvPr>
          <p:cNvSpPr/>
          <p:nvPr/>
        </p:nvSpPr>
        <p:spPr>
          <a:xfrm>
            <a:off x="9913084" y="147822"/>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74" name="7 Imagen">
            <a:hlinkClick r:id="" action="ppaction://noaction"/>
            <a:extLst>
              <a:ext uri="{FF2B5EF4-FFF2-40B4-BE49-F238E27FC236}">
                <a16:creationId xmlns:a16="http://schemas.microsoft.com/office/drawing/2014/main" id="{37692C9F-04BA-2351-B994-3C96B12957CB}"/>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986421" y="315910"/>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5" name="CuadroTexto 74">
            <a:extLst>
              <a:ext uri="{FF2B5EF4-FFF2-40B4-BE49-F238E27FC236}">
                <a16:creationId xmlns:a16="http://schemas.microsoft.com/office/drawing/2014/main" id="{5486F915-433B-F459-1FDB-FE6FEA64F128}"/>
              </a:ext>
            </a:extLst>
          </p:cNvPr>
          <p:cNvSpPr txBox="1"/>
          <p:nvPr/>
        </p:nvSpPr>
        <p:spPr>
          <a:xfrm>
            <a:off x="10576343" y="265628"/>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0450947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042604" y="152399"/>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pic>
        <p:nvPicPr>
          <p:cNvPr id="46" name="Imagen 45">
            <a:extLst>
              <a:ext uri="{FF2B5EF4-FFF2-40B4-BE49-F238E27FC236}">
                <a16:creationId xmlns:a16="http://schemas.microsoft.com/office/drawing/2014/main" id="{D4DA92BF-D6EF-4F9D-88E8-063F2F180D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0067" y="166572"/>
            <a:ext cx="5942984" cy="6428830"/>
          </a:xfrm>
          <a:prstGeom prst="rect">
            <a:avLst/>
          </a:prstGeom>
        </p:spPr>
      </p:pic>
      <p:pic>
        <p:nvPicPr>
          <p:cNvPr id="43" name="Imagen 42">
            <a:extLst>
              <a:ext uri="{FF2B5EF4-FFF2-40B4-BE49-F238E27FC236}">
                <a16:creationId xmlns:a16="http://schemas.microsoft.com/office/drawing/2014/main" id="{C973E431-D409-49CC-8317-FF99ACF6FB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017" r="14868"/>
          <a:stretch/>
        </p:blipFill>
        <p:spPr>
          <a:xfrm>
            <a:off x="191147" y="199257"/>
            <a:ext cx="5817349" cy="6443002"/>
          </a:xfrm>
          <a:prstGeom prst="rect">
            <a:avLst/>
          </a:prstGeom>
        </p:spPr>
      </p:pic>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47" name="Imagen 46">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3495955" y="3599512"/>
            <a:ext cx="1821472" cy="3038731"/>
          </a:xfrm>
          <a:prstGeom prst="rect">
            <a:avLst/>
          </a:prstGeom>
        </p:spPr>
      </p:pic>
      <p:pic>
        <p:nvPicPr>
          <p:cNvPr id="48" name="Imagen 47">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9046" y="4293783"/>
            <a:ext cx="1619694" cy="2344460"/>
          </a:xfrm>
          <a:prstGeom prst="rect">
            <a:avLst/>
          </a:prstGeom>
        </p:spPr>
      </p:pic>
      <p:pic>
        <p:nvPicPr>
          <p:cNvPr id="49" name="Imagen 48">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2282435" y="2341896"/>
            <a:ext cx="2278483" cy="1630943"/>
          </a:xfrm>
          <a:prstGeom prst="rect">
            <a:avLst/>
          </a:prstGeom>
        </p:spPr>
      </p:pic>
      <p:pic>
        <p:nvPicPr>
          <p:cNvPr id="50" name="Imagen 49">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273125" y="3033973"/>
            <a:ext cx="3000217" cy="1723450"/>
          </a:xfrm>
          <a:prstGeom prst="rect">
            <a:avLst/>
          </a:prstGeom>
        </p:spPr>
      </p:pic>
      <p:pic>
        <p:nvPicPr>
          <p:cNvPr id="53" name="Imagen 52">
            <a:extLst>
              <a:ext uri="{FF2B5EF4-FFF2-40B4-BE49-F238E27FC236}">
                <a16:creationId xmlns:a16="http://schemas.microsoft.com/office/drawing/2014/main" id="{AAEF1EA3-0B49-4CA9-BB76-F66C0B50F2CC}"/>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8731" b="98424" l="6424" r="93469">
                        <a14:foregroundMark x1="64026" y1="10833" x2="39722" y2="10954"/>
                        <a14:foregroundMark x1="39722" y1="10954" x2="39722" y2="10954"/>
                        <a14:foregroundMark x1="93790" y1="38884" x2="93790" y2="45554"/>
                        <a14:foregroundMark x1="6638" y1="36095" x2="7709" y2="42239"/>
                        <a14:foregroundMark x1="70236" y1="47777" x2="70557" y2="52506"/>
                        <a14:foregroundMark x1="72056" y1="37227" x2="70985" y2="54325"/>
                        <a14:foregroundMark x1="68737" y1="45150" x2="20557" y2="45554"/>
                        <a14:foregroundMark x1="62099" y1="51819" x2="23126" y2="51253"/>
                        <a14:foregroundMark x1="33084" y1="42239" x2="32762" y2="53597"/>
                        <a14:foregroundMark x1="25623" y1="45484" x2="24946" y2="51253"/>
                        <a14:foregroundMark x1="26064" y1="41730" x2="25656" y2="45201"/>
                        <a14:foregroundMark x1="26445" y1="38480" x2="26181" y2="40727"/>
                        <a14:foregroundMark x1="66916" y1="88480" x2="72484" y2="98464"/>
                        <a14:foregroundMark x1="42291" y1="86257" x2="40792" y2="87065"/>
                        <a14:foregroundMark x1="42612" y1="9297" x2="59208" y2="8731"/>
                        <a14:backgroundMark x1="21627" y1="39854" x2="24946" y2="41956"/>
                        <a14:backgroundMark x1="22377" y1="44301" x2="23126" y2="45675"/>
                      </a14:backgroundRemoval>
                    </a14:imgEffect>
                  </a14:imgLayer>
                </a14:imgProps>
              </a:ext>
              <a:ext uri="{28A0092B-C50C-407E-A947-70E740481C1C}">
                <a14:useLocalDpi xmlns:a14="http://schemas.microsoft.com/office/drawing/2010/main" val="0"/>
              </a:ext>
            </a:extLst>
          </a:blip>
          <a:srcRect b="29228"/>
          <a:stretch/>
        </p:blipFill>
        <p:spPr>
          <a:xfrm>
            <a:off x="9705543" y="3570844"/>
            <a:ext cx="1821472" cy="3038731"/>
          </a:xfrm>
          <a:prstGeom prst="rect">
            <a:avLst/>
          </a:prstGeom>
        </p:spPr>
      </p:pic>
      <p:pic>
        <p:nvPicPr>
          <p:cNvPr id="54" name="Imagen 53">
            <a:extLst>
              <a:ext uri="{FF2B5EF4-FFF2-40B4-BE49-F238E27FC236}">
                <a16:creationId xmlns:a16="http://schemas.microsoft.com/office/drawing/2014/main" id="{9C09B91C-23FB-4144-980B-7FFEA187A15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448634" y="4265115"/>
            <a:ext cx="1619694" cy="2344460"/>
          </a:xfrm>
          <a:prstGeom prst="rect">
            <a:avLst/>
          </a:prstGeom>
        </p:spPr>
      </p:pic>
      <p:pic>
        <p:nvPicPr>
          <p:cNvPr id="55" name="Imagen 54">
            <a:extLst>
              <a:ext uri="{FF2B5EF4-FFF2-40B4-BE49-F238E27FC236}">
                <a16:creationId xmlns:a16="http://schemas.microsoft.com/office/drawing/2014/main" id="{46EFF0D1-95CD-4BE1-84EB-3526DD5F0EC0}"/>
              </a:ext>
            </a:extLst>
          </p:cNvPr>
          <p:cNvPicPr>
            <a:picLocks noChangeAspect="1"/>
          </p:cNvPicPr>
          <p:nvPr/>
        </p:nvPicPr>
        <p:blipFill rotWithShape="1">
          <a:blip r:embed="rId7" cstate="print">
            <a:duotone>
              <a:prstClr val="black"/>
              <a:schemeClr val="accent5">
                <a:tint val="45000"/>
                <a:satMod val="400000"/>
              </a:schemeClr>
            </a:duotone>
            <a:extLst>
              <a:ext uri="{BEBA8EAE-BF5A-486C-A8C5-ECC9F3942E4B}">
                <a14:imgProps xmlns:a14="http://schemas.microsoft.com/office/drawing/2010/main">
                  <a14:imgLayer r:embed="rId8">
                    <a14:imgEffect>
                      <a14:backgroundRemoval t="14364" b="45818" l="38114" r="59773">
                        <a14:foregroundMark x1="41455" y1="19682" x2="51750" y2="34273"/>
                        <a14:foregroundMark x1="51750" y1="34273" x2="51841" y2="34273"/>
                        <a14:foregroundMark x1="45955" y1="14364" x2="38705" y2="14364"/>
                        <a14:foregroundMark x1="38705" y1="14364" x2="38136" y2="16500"/>
                        <a14:foregroundMark x1="53886" y1="17773" x2="53886" y2="38773"/>
                        <a14:foregroundMark x1="58591" y1="17136" x2="59136" y2="39182"/>
                        <a14:foregroundMark x1="42000" y1="45818" x2="41886" y2="45818"/>
                      </a14:backgroundRemoval>
                    </a14:imgEffect>
                  </a14:imgLayer>
                </a14:imgProps>
              </a:ext>
              <a:ext uri="{28A0092B-C50C-407E-A947-70E740481C1C}">
                <a14:useLocalDpi xmlns:a14="http://schemas.microsoft.com/office/drawing/2010/main" val="0"/>
              </a:ext>
            </a:extLst>
          </a:blip>
          <a:srcRect l="36719" t="10760" r="37656" b="52555"/>
          <a:stretch/>
        </p:blipFill>
        <p:spPr>
          <a:xfrm flipH="1">
            <a:off x="8492021" y="2158410"/>
            <a:ext cx="2440685" cy="1785762"/>
          </a:xfrm>
          <a:prstGeom prst="rect">
            <a:avLst/>
          </a:prstGeom>
        </p:spPr>
      </p:pic>
      <p:pic>
        <p:nvPicPr>
          <p:cNvPr id="56" name="Imagen 55">
            <a:extLst>
              <a:ext uri="{FF2B5EF4-FFF2-40B4-BE49-F238E27FC236}">
                <a16:creationId xmlns:a16="http://schemas.microsoft.com/office/drawing/2014/main" id="{60096C67-A41E-4868-BE1E-5B9D8B1CBB69}"/>
              </a:ext>
            </a:extLst>
          </p:cNvPr>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10000" b="90000" l="10000" r="90000">
                        <a14:backgroundMark x1="26722" y1="45827" x2="39139" y2="51383"/>
                        <a14:backgroundMark x1="32853" y1="36562" x2="34028" y2="41121"/>
                        <a14:backgroundMark x1="37821" y1="34188" x2="37821" y2="41785"/>
                        <a14:backgroundMark x1="66132" y1="56410" x2="72222" y2="50617"/>
                        <a14:backgroundMark x1="72222" y1="50617" x2="72222" y2="49858"/>
                        <a14:backgroundMark x1="59295" y1="54701" x2="60150" y2="58500"/>
                        <a14:backgroundMark x1="59882" y1="54321" x2="59882" y2="54321"/>
                      </a14:backgroundRemoval>
                    </a14:imgEffect>
                  </a14:imgLayer>
                </a14:imgProps>
              </a:ext>
              <a:ext uri="{28A0092B-C50C-407E-A947-70E740481C1C}">
                <a14:useLocalDpi xmlns:a14="http://schemas.microsoft.com/office/drawing/2010/main" val="0"/>
              </a:ext>
            </a:extLst>
          </a:blip>
          <a:srcRect l="35860" t="25990" r="26805" b="35882"/>
          <a:stretch/>
        </p:blipFill>
        <p:spPr>
          <a:xfrm>
            <a:off x="6482713" y="3005305"/>
            <a:ext cx="3000217" cy="1723450"/>
          </a:xfrm>
          <a:prstGeom prst="rect">
            <a:avLst/>
          </a:prstGeom>
        </p:spPr>
      </p:pic>
      <p:sp>
        <p:nvSpPr>
          <p:cNvPr id="2" name="CuadroTexto 1"/>
          <p:cNvSpPr txBox="1"/>
          <p:nvPr/>
        </p:nvSpPr>
        <p:spPr>
          <a:xfrm>
            <a:off x="649276" y="3305981"/>
            <a:ext cx="2366870" cy="892552"/>
          </a:xfrm>
          <a:prstGeom prst="rect">
            <a:avLst/>
          </a:prstGeom>
          <a:noFill/>
        </p:spPr>
        <p:txBody>
          <a:bodyPr wrap="square" rtlCol="0">
            <a:spAutoFit/>
          </a:bodyPr>
          <a:lstStyle/>
          <a:p>
            <a:r>
              <a:rPr lang="es-CO" sz="1300" dirty="0">
                <a:latin typeface="Maiandra GD" panose="020E0502030308020204" pitchFamily="34" charset="0"/>
              </a:rPr>
              <a:t>Listo Carlos ya diligencie el formato para el cambio de las herramientas y epp que necesitabas.</a:t>
            </a:r>
          </a:p>
        </p:txBody>
      </p:sp>
      <p:sp>
        <p:nvSpPr>
          <p:cNvPr id="3" name="CuadroTexto 2"/>
          <p:cNvSpPr txBox="1"/>
          <p:nvPr/>
        </p:nvSpPr>
        <p:spPr>
          <a:xfrm>
            <a:off x="2594345" y="2582395"/>
            <a:ext cx="1750888" cy="1092607"/>
          </a:xfrm>
          <a:prstGeom prst="rect">
            <a:avLst/>
          </a:prstGeom>
          <a:noFill/>
        </p:spPr>
        <p:txBody>
          <a:bodyPr wrap="square" rtlCol="0">
            <a:spAutoFit/>
          </a:bodyPr>
          <a:lstStyle/>
          <a:p>
            <a:pPr algn="r"/>
            <a:r>
              <a:rPr lang="es-CO" sz="1300" dirty="0">
                <a:latin typeface="Maiandra GD" panose="020E0502030308020204" pitchFamily="34" charset="0"/>
              </a:rPr>
              <a:t>Muchas gracias señorita Andrea, en el horario de la tarde finalizaremos la actividad.</a:t>
            </a:r>
          </a:p>
        </p:txBody>
      </p:sp>
      <p:sp>
        <p:nvSpPr>
          <p:cNvPr id="7" name="CuadroTexto 6"/>
          <p:cNvSpPr txBox="1"/>
          <p:nvPr/>
        </p:nvSpPr>
        <p:spPr>
          <a:xfrm>
            <a:off x="7007327" y="3273646"/>
            <a:ext cx="2202288" cy="830997"/>
          </a:xfrm>
          <a:prstGeom prst="rect">
            <a:avLst/>
          </a:prstGeom>
          <a:noFill/>
        </p:spPr>
        <p:txBody>
          <a:bodyPr wrap="square" rtlCol="0">
            <a:spAutoFit/>
          </a:bodyPr>
          <a:lstStyle/>
          <a:p>
            <a:r>
              <a:rPr lang="es-CO" sz="1200" dirty="0">
                <a:latin typeface="Maiandra GD" panose="020E0502030308020204" pitchFamily="34" charset="0"/>
              </a:rPr>
              <a:t>Carlos el día de hoy ya finalizo mi trabajo con ustedes, espero que apliquen todo lo que les he enseñado.</a:t>
            </a:r>
          </a:p>
        </p:txBody>
      </p:sp>
      <p:sp>
        <p:nvSpPr>
          <p:cNvPr id="59" name="CuadroTexto 58"/>
          <p:cNvSpPr txBox="1"/>
          <p:nvPr/>
        </p:nvSpPr>
        <p:spPr>
          <a:xfrm>
            <a:off x="8627393" y="2410285"/>
            <a:ext cx="2180018" cy="1015663"/>
          </a:xfrm>
          <a:prstGeom prst="rect">
            <a:avLst/>
          </a:prstGeom>
          <a:noFill/>
        </p:spPr>
        <p:txBody>
          <a:bodyPr wrap="square" rtlCol="0">
            <a:spAutoFit/>
          </a:bodyPr>
          <a:lstStyle/>
          <a:p>
            <a:pPr algn="r"/>
            <a:r>
              <a:rPr lang="es-CO" sz="1200" dirty="0">
                <a:latin typeface="Maiandra GD" panose="020E0502030308020204" pitchFamily="34" charset="0"/>
              </a:rPr>
              <a:t>Claro que sí señorita Andrea, por mi parte y en representación de mis compañeros pondremos en práctica lo aprendido.</a:t>
            </a:r>
          </a:p>
        </p:txBody>
      </p:sp>
      <p:sp>
        <p:nvSpPr>
          <p:cNvPr id="60" name="Elipse 59"/>
          <p:cNvSpPr/>
          <p:nvPr/>
        </p:nvSpPr>
        <p:spPr>
          <a:xfrm>
            <a:off x="11320530" y="6163958"/>
            <a:ext cx="656605"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61</a:t>
            </a:r>
          </a:p>
        </p:txBody>
      </p:sp>
      <p:sp>
        <p:nvSpPr>
          <p:cNvPr id="61" name="Elipse 60"/>
          <p:cNvSpPr/>
          <p:nvPr/>
        </p:nvSpPr>
        <p:spPr>
          <a:xfrm>
            <a:off x="212773" y="6179871"/>
            <a:ext cx="63071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60</a:t>
            </a:r>
          </a:p>
        </p:txBody>
      </p:sp>
      <p:sp>
        <p:nvSpPr>
          <p:cNvPr id="62" name="Rectángulo 61">
            <a:extLst>
              <a:ext uri="{FF2B5EF4-FFF2-40B4-BE49-F238E27FC236}">
                <a16:creationId xmlns:a16="http://schemas.microsoft.com/office/drawing/2014/main" id="{B2AE2688-0033-0FB8-7021-E8654D9AF366}"/>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3" name="7 Imagen">
            <a:hlinkClick r:id="" action="ppaction://noaction"/>
            <a:extLst>
              <a:ext uri="{FF2B5EF4-FFF2-40B4-BE49-F238E27FC236}">
                <a16:creationId xmlns:a16="http://schemas.microsoft.com/office/drawing/2014/main" id="{693665A9-EE1F-4921-2AC2-631BD8AAD0E9}"/>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4" name="CuadroTexto 63">
            <a:extLst>
              <a:ext uri="{FF2B5EF4-FFF2-40B4-BE49-F238E27FC236}">
                <a16:creationId xmlns:a16="http://schemas.microsoft.com/office/drawing/2014/main" id="{0C6E399D-E481-2FA9-85F7-C2993AF337A1}"/>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65" name="Rectángulo 64">
            <a:extLst>
              <a:ext uri="{FF2B5EF4-FFF2-40B4-BE49-F238E27FC236}">
                <a16:creationId xmlns:a16="http://schemas.microsoft.com/office/drawing/2014/main" id="{E76E4D74-86B8-DD31-9118-44BB1828E380}"/>
              </a:ext>
            </a:extLst>
          </p:cNvPr>
          <p:cNvSpPr/>
          <p:nvPr/>
        </p:nvSpPr>
        <p:spPr>
          <a:xfrm>
            <a:off x="9981172" y="138226"/>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6" name="7 Imagen">
            <a:hlinkClick r:id="" action="ppaction://noaction"/>
            <a:extLst>
              <a:ext uri="{FF2B5EF4-FFF2-40B4-BE49-F238E27FC236}">
                <a16:creationId xmlns:a16="http://schemas.microsoft.com/office/drawing/2014/main" id="{5C24B9DF-2380-CBEA-79C9-F6C8F85D254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054509" y="306314"/>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7" name="CuadroTexto 66">
            <a:extLst>
              <a:ext uri="{FF2B5EF4-FFF2-40B4-BE49-F238E27FC236}">
                <a16:creationId xmlns:a16="http://schemas.microsoft.com/office/drawing/2014/main" id="{1966C3CF-49D2-BAC8-2F57-E2476F98931E}"/>
              </a:ext>
            </a:extLst>
          </p:cNvPr>
          <p:cNvSpPr txBox="1"/>
          <p:nvPr/>
        </p:nvSpPr>
        <p:spPr>
          <a:xfrm>
            <a:off x="10644431" y="256032"/>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4074177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ángulo 32"/>
          <p:cNvSpPr/>
          <p:nvPr/>
        </p:nvSpPr>
        <p:spPr>
          <a:xfrm>
            <a:off x="143888" y="167920"/>
            <a:ext cx="5852160" cy="6443003"/>
          </a:xfrm>
          <a:prstGeom prst="rect">
            <a:avLst/>
          </a:prstGeom>
          <a:gradFill flip="none" rotWithShape="1">
            <a:gsLst>
              <a:gs pos="0">
                <a:schemeClr val="accent1">
                  <a:lumMod val="50000"/>
                  <a:shade val="30000"/>
                  <a:satMod val="115000"/>
                </a:schemeClr>
              </a:gs>
              <a:gs pos="50000">
                <a:schemeClr val="accent1">
                  <a:shade val="67500"/>
                  <a:satMod val="115000"/>
                  <a:lumMod val="63000"/>
                </a:schemeClr>
              </a:gs>
              <a:gs pos="100000">
                <a:schemeClr val="accent1">
                  <a:lumMod val="50000"/>
                  <a:shade val="100000"/>
                  <a:satMod val="115000"/>
                </a:schemeClr>
              </a:gs>
            </a:gsLst>
            <a:path path="circle">
              <a:fillToRect r="100000" b="100000"/>
            </a:path>
            <a:tileRect l="-100000" t="-100000"/>
          </a:gradFill>
          <a:ln>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3" name="Grupo 2"/>
          <p:cNvGrpSpPr/>
          <p:nvPr/>
        </p:nvGrpSpPr>
        <p:grpSpPr>
          <a:xfrm flipH="1">
            <a:off x="5643218" y="167920"/>
            <a:ext cx="705659" cy="6336744"/>
            <a:chOff x="5822585" y="199257"/>
            <a:chExt cx="705659" cy="6336744"/>
          </a:xfrm>
        </p:grpSpPr>
        <p:grpSp>
          <p:nvGrpSpPr>
            <p:cNvPr id="64" name="Grupo 63"/>
            <p:cNvGrpSpPr/>
            <p:nvPr/>
          </p:nvGrpSpPr>
          <p:grpSpPr>
            <a:xfrm>
              <a:off x="5822585" y="2307936"/>
              <a:ext cx="680165" cy="615096"/>
              <a:chOff x="978527" y="386365"/>
              <a:chExt cx="680165" cy="850409"/>
            </a:xfrm>
          </p:grpSpPr>
          <p:sp>
            <p:nvSpPr>
              <p:cNvPr id="65" name="Rectángulo 64"/>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6" name="Arco de bloque 65"/>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67" name="Grupo 66"/>
            <p:cNvGrpSpPr/>
            <p:nvPr/>
          </p:nvGrpSpPr>
          <p:grpSpPr>
            <a:xfrm>
              <a:off x="5848079" y="199257"/>
              <a:ext cx="680165" cy="615096"/>
              <a:chOff x="978527" y="386365"/>
              <a:chExt cx="680165" cy="850409"/>
            </a:xfrm>
          </p:grpSpPr>
          <p:sp>
            <p:nvSpPr>
              <p:cNvPr id="68" name="Rectángulo 6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9" name="Arco de bloque 68"/>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0" name="Grupo 69"/>
            <p:cNvGrpSpPr/>
            <p:nvPr/>
          </p:nvGrpSpPr>
          <p:grpSpPr>
            <a:xfrm>
              <a:off x="5822585" y="873273"/>
              <a:ext cx="680165" cy="615096"/>
              <a:chOff x="978527" y="386365"/>
              <a:chExt cx="680165" cy="850409"/>
            </a:xfrm>
          </p:grpSpPr>
          <p:sp>
            <p:nvSpPr>
              <p:cNvPr id="71" name="Rectángulo 70"/>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2" name="Arco de bloque 71"/>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3" name="Grupo 72"/>
            <p:cNvGrpSpPr/>
            <p:nvPr/>
          </p:nvGrpSpPr>
          <p:grpSpPr>
            <a:xfrm>
              <a:off x="5826604" y="1550644"/>
              <a:ext cx="680165" cy="615096"/>
              <a:chOff x="978527" y="386365"/>
              <a:chExt cx="680165" cy="850409"/>
            </a:xfrm>
          </p:grpSpPr>
          <p:sp>
            <p:nvSpPr>
              <p:cNvPr id="74" name="Rectángulo 7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5" name="Arco de bloque 74"/>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6" name="Grupo 75"/>
            <p:cNvGrpSpPr/>
            <p:nvPr/>
          </p:nvGrpSpPr>
          <p:grpSpPr>
            <a:xfrm>
              <a:off x="5822585" y="2975958"/>
              <a:ext cx="680165" cy="615096"/>
              <a:chOff x="978527" y="386365"/>
              <a:chExt cx="680165" cy="850409"/>
            </a:xfrm>
          </p:grpSpPr>
          <p:sp>
            <p:nvSpPr>
              <p:cNvPr id="77" name="Rectángulo 76"/>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78" name="Arco de bloque 77"/>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79" name="Grupo 78"/>
            <p:cNvGrpSpPr/>
            <p:nvPr/>
          </p:nvGrpSpPr>
          <p:grpSpPr>
            <a:xfrm>
              <a:off x="5822585" y="3700819"/>
              <a:ext cx="680165" cy="615096"/>
              <a:chOff x="978527" y="386365"/>
              <a:chExt cx="680165" cy="850409"/>
            </a:xfrm>
          </p:grpSpPr>
          <p:sp>
            <p:nvSpPr>
              <p:cNvPr id="80" name="Rectángulo 7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1" name="Arco de bloque 80"/>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2" name="Grupo 81"/>
            <p:cNvGrpSpPr/>
            <p:nvPr/>
          </p:nvGrpSpPr>
          <p:grpSpPr>
            <a:xfrm>
              <a:off x="5841770" y="5920905"/>
              <a:ext cx="680165" cy="615096"/>
              <a:chOff x="978527" y="386365"/>
              <a:chExt cx="680165" cy="850409"/>
            </a:xfrm>
          </p:grpSpPr>
          <p:sp>
            <p:nvSpPr>
              <p:cNvPr id="83" name="Rectángulo 82"/>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4" name="Arco de bloque 83"/>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5" name="Grupo 84"/>
            <p:cNvGrpSpPr/>
            <p:nvPr/>
          </p:nvGrpSpPr>
          <p:grpSpPr>
            <a:xfrm>
              <a:off x="5822585" y="4474136"/>
              <a:ext cx="680165" cy="615096"/>
              <a:chOff x="978527" y="386365"/>
              <a:chExt cx="680165" cy="850409"/>
            </a:xfrm>
          </p:grpSpPr>
          <p:sp>
            <p:nvSpPr>
              <p:cNvPr id="86" name="Rectángulo 8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7" name="Arco de bloque 86"/>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88" name="Grupo 87"/>
            <p:cNvGrpSpPr/>
            <p:nvPr/>
          </p:nvGrpSpPr>
          <p:grpSpPr>
            <a:xfrm>
              <a:off x="5841770" y="5173941"/>
              <a:ext cx="680165" cy="615096"/>
              <a:chOff x="978527" y="386365"/>
              <a:chExt cx="680165" cy="850409"/>
            </a:xfrm>
          </p:grpSpPr>
          <p:sp>
            <p:nvSpPr>
              <p:cNvPr id="89" name="Rectángulo 88"/>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90" name="Arco de bloque 89"/>
              <p:cNvSpPr/>
              <p:nvPr/>
            </p:nvSpPr>
            <p:spPr>
              <a:xfrm>
                <a:off x="978527" y="386365"/>
                <a:ext cx="579818" cy="850409"/>
              </a:xfrm>
              <a:prstGeom prst="blockArc">
                <a:avLst>
                  <a:gd name="adj1" fmla="val 537455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spTree>
    <p:extLst>
      <p:ext uri="{BB962C8B-B14F-4D97-AF65-F5344CB8AC3E}">
        <p14:creationId xmlns:p14="http://schemas.microsoft.com/office/powerpoint/2010/main" val="17942747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249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9" name="CuadroTexto 48"/>
          <p:cNvSpPr txBox="1"/>
          <p:nvPr/>
        </p:nvSpPr>
        <p:spPr>
          <a:xfrm>
            <a:off x="97604" y="1187251"/>
            <a:ext cx="5479449" cy="1323439"/>
          </a:xfrm>
          <a:prstGeom prst="rect">
            <a:avLst/>
          </a:prstGeom>
          <a:noFill/>
        </p:spPr>
        <p:txBody>
          <a:bodyPr wrap="square" rtlCol="0">
            <a:spAutoFit/>
          </a:bodyPr>
          <a:lstStyle/>
          <a:p>
            <a:pPr algn="ctr"/>
            <a:r>
              <a:rPr lang="es-CO" sz="4000" dirty="0" smtClean="0">
                <a:solidFill>
                  <a:srgbClr val="FF0000"/>
                </a:solidFill>
                <a:latin typeface="Juice ITC" panose="04040403040A02020202" pitchFamily="82" charset="0"/>
              </a:rPr>
              <a:t>Política de Seguridad y Salud en el Trabajo </a:t>
            </a:r>
            <a:endParaRPr lang="es-CO" sz="4000" dirty="0">
              <a:solidFill>
                <a:srgbClr val="FF0000"/>
              </a:solidFill>
              <a:latin typeface="Juice ITC" panose="04040403040A02020202" pitchFamily="82" charset="0"/>
            </a:endParaRPr>
          </a:p>
        </p:txBody>
      </p:sp>
      <p:sp>
        <p:nvSpPr>
          <p:cNvPr id="3" name="Elipse 2"/>
          <p:cNvSpPr/>
          <p:nvPr/>
        </p:nvSpPr>
        <p:spPr>
          <a:xfrm>
            <a:off x="11540632" y="6163958"/>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a:t>
            </a:r>
          </a:p>
        </p:txBody>
      </p:sp>
      <p:sp>
        <p:nvSpPr>
          <p:cNvPr id="51" name="Elipse 50"/>
          <p:cNvSpPr/>
          <p:nvPr/>
        </p:nvSpPr>
        <p:spPr>
          <a:xfrm>
            <a:off x="188046" y="6173599"/>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a:t>
            </a:r>
          </a:p>
        </p:txBody>
      </p:sp>
      <p:sp>
        <p:nvSpPr>
          <p:cNvPr id="52" name="Rectángulo 51">
            <a:extLst>
              <a:ext uri="{FF2B5EF4-FFF2-40B4-BE49-F238E27FC236}">
                <a16:creationId xmlns:a16="http://schemas.microsoft.com/office/drawing/2014/main" id="{CB5E31B3-0517-5CD4-9A00-03D2118621B2}"/>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3" name="7 Imagen">
            <a:hlinkClick r:id="" action="ppaction://noaction"/>
            <a:extLst>
              <a:ext uri="{FF2B5EF4-FFF2-40B4-BE49-F238E27FC236}">
                <a16:creationId xmlns:a16="http://schemas.microsoft.com/office/drawing/2014/main" id="{E0E19B6F-A53F-8925-A5B7-C8BA77D6DC4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FB3285F1-83AF-174E-2F62-433AD3506A7E}"/>
              </a:ext>
            </a:extLst>
          </p:cNvPr>
          <p:cNvSpPr txBox="1"/>
          <p:nvPr/>
        </p:nvSpPr>
        <p:spPr>
          <a:xfrm>
            <a:off x="844725" y="315416"/>
            <a:ext cx="1494559" cy="868323"/>
          </a:xfrm>
          <a:prstGeom prst="round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127C877A-6CB4-370D-84BB-BE2262BAE858}"/>
              </a:ext>
            </a:extLst>
          </p:cNvPr>
          <p:cNvSpPr/>
          <p:nvPr/>
        </p:nvSpPr>
        <p:spPr>
          <a:xfrm>
            <a:off x="9936736" y="211065"/>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E0AE70ED-3A38-887E-A1B8-54FCD0427CA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10073" y="379153"/>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10C90D8D-483B-3532-7769-4FA8C6BFBEFC}"/>
              </a:ext>
            </a:extLst>
          </p:cNvPr>
          <p:cNvSpPr txBox="1"/>
          <p:nvPr/>
        </p:nvSpPr>
        <p:spPr>
          <a:xfrm>
            <a:off x="10599995" y="328871"/>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43" name="CuadroTexto 42"/>
          <p:cNvSpPr txBox="1"/>
          <p:nvPr/>
        </p:nvSpPr>
        <p:spPr>
          <a:xfrm>
            <a:off x="1897380" y="2809531"/>
            <a:ext cx="3785297" cy="3785652"/>
          </a:xfrm>
          <a:prstGeom prst="rect">
            <a:avLst/>
          </a:prstGeom>
          <a:noFill/>
        </p:spPr>
        <p:txBody>
          <a:bodyPr wrap="square" rtlCol="0">
            <a:spAutoFit/>
          </a:bodyPr>
          <a:lstStyle/>
          <a:p>
            <a:r>
              <a:rPr lang="es-CO" sz="1600" dirty="0">
                <a:latin typeface="Maiandra GD" panose="020E0502030308020204" pitchFamily="34" charset="0"/>
              </a:rPr>
              <a:t>Consciente la Dirección del Proyecto del valor de su recurso humano y como propósito fundamental de servicio al cliente, tiene como política mantener las mejores condiciones de trabajo procurando garantizar el bienestar y la seguridad de los empleados durante el desarrollo de sus actividades atendiendo con ello el cumplimiento a las disposiciones legales y normas de nuestros clientes en Seguridad y Salud en el Trabajo, Control Ambiental y Gestión de Calidad  aplicando un mejoramiento continuo de las condiciones integrales de trabajo.</a:t>
            </a:r>
          </a:p>
        </p:txBody>
      </p:sp>
      <p:sp>
        <p:nvSpPr>
          <p:cNvPr id="44" name="CuadroTexto 43"/>
          <p:cNvSpPr txBox="1"/>
          <p:nvPr/>
        </p:nvSpPr>
        <p:spPr>
          <a:xfrm>
            <a:off x="8002203" y="1299945"/>
            <a:ext cx="3869066" cy="5016758"/>
          </a:xfrm>
          <a:prstGeom prst="rect">
            <a:avLst/>
          </a:prstGeom>
          <a:noFill/>
        </p:spPr>
        <p:txBody>
          <a:bodyPr wrap="square" rtlCol="0">
            <a:spAutoFit/>
          </a:bodyPr>
          <a:lstStyle/>
          <a:p>
            <a:r>
              <a:rPr lang="es-CO" sz="1600" dirty="0">
                <a:latin typeface="Maiandra GD" panose="020E0502030308020204" pitchFamily="34" charset="0"/>
              </a:rPr>
              <a:t>La empresa considera como prioritario que cada uno de sus colaboradores y equipos comprometidos en sus operaciones sea parte integral del grupo encargado de la Seguridad y Salud en el Trabajo y el control del medio ambiente y que como tal asuma su responsabilidad en la identificación de riesgos y en la aplicación de las normas y solución de problemas. </a:t>
            </a:r>
            <a:endParaRPr lang="es-CO" sz="1600" dirty="0" smtClean="0">
              <a:latin typeface="Maiandra GD" panose="020E0502030308020204" pitchFamily="34" charset="0"/>
            </a:endParaRPr>
          </a:p>
          <a:p>
            <a:endParaRPr lang="es-CO" sz="1600" dirty="0">
              <a:latin typeface="Maiandra GD" panose="020E0502030308020204" pitchFamily="34" charset="0"/>
            </a:endParaRPr>
          </a:p>
          <a:p>
            <a:r>
              <a:rPr lang="es-CO" sz="1600" dirty="0" smtClean="0">
                <a:latin typeface="Maiandra GD" panose="020E0502030308020204" pitchFamily="34" charset="0"/>
              </a:rPr>
              <a:t>Con  </a:t>
            </a:r>
            <a:r>
              <a:rPr lang="es-CO" sz="1600" dirty="0">
                <a:latin typeface="Maiandra GD" panose="020E0502030308020204" pitchFamily="34" charset="0"/>
              </a:rPr>
              <a:t>la participación activa de todos los miembros de la empresa y con la disposición de los recursos financieros, humanos y Técnicos necesarios, alcanzaremos las metas propuestas para la finalización de los trabajos con calidad, sin accidentes y sin contaminación de nuestro medio ambiente</a:t>
            </a:r>
          </a:p>
        </p:txBody>
      </p:sp>
      <p:pic>
        <p:nvPicPr>
          <p:cNvPr id="48" name="Imagen 47"/>
          <p:cNvPicPr>
            <a:picLocks noChangeAspect="1"/>
          </p:cNvPicPr>
          <p:nvPr/>
        </p:nvPicPr>
        <p:blipFill rotWithShape="1">
          <a:blip r:embed="rId3" cstate="print">
            <a:extLst>
              <a:ext uri="{28A0092B-C50C-407E-A947-70E740481C1C}">
                <a14:useLocalDpi xmlns:a14="http://schemas.microsoft.com/office/drawing/2010/main" val="0"/>
              </a:ext>
            </a:extLst>
          </a:blip>
          <a:srcRect l="45577" t="3380" r="7353"/>
          <a:stretch/>
        </p:blipFill>
        <p:spPr>
          <a:xfrm>
            <a:off x="352686" y="2103673"/>
            <a:ext cx="1308514" cy="1790506"/>
          </a:xfrm>
          <a:prstGeom prst="rect">
            <a:avLst/>
          </a:prstGeom>
        </p:spPr>
      </p:pic>
      <p:sp>
        <p:nvSpPr>
          <p:cNvPr id="50" name="CuadroTexto 49"/>
          <p:cNvSpPr txBox="1"/>
          <p:nvPr/>
        </p:nvSpPr>
        <p:spPr>
          <a:xfrm>
            <a:off x="315711" y="3925893"/>
            <a:ext cx="1350569" cy="738664"/>
          </a:xfrm>
          <a:prstGeom prst="rect">
            <a:avLst/>
          </a:prstGeom>
          <a:noFill/>
        </p:spPr>
        <p:txBody>
          <a:bodyPr wrap="square" rtlCol="0">
            <a:spAutoFit/>
          </a:bodyPr>
          <a:lstStyle/>
          <a:p>
            <a:r>
              <a:rPr lang="es-CO" sz="600" dirty="0" err="1" smtClean="0">
                <a:latin typeface="Maiandra GD" panose="020E0502030308020204" pitchFamily="34" charset="0"/>
              </a:rPr>
              <a:t>Fuente:</a:t>
            </a:r>
            <a:r>
              <a:rPr lang="es-CO" sz="600" dirty="0" err="1" smtClean="0">
                <a:solidFill>
                  <a:srgbClr val="1BA0C9"/>
                </a:solidFill>
                <a:latin typeface="Maiandra GD" panose="020E0502030308020204" pitchFamily="34" charset="0"/>
              </a:rPr>
              <a:t>https</a:t>
            </a:r>
            <a:r>
              <a:rPr lang="es-CO" sz="600" dirty="0">
                <a:solidFill>
                  <a:srgbClr val="1BA0C9"/>
                </a:solidFill>
                <a:latin typeface="Maiandra GD" panose="020E0502030308020204" pitchFamily="34" charset="0"/>
              </a:rPr>
              <a:t>://</a:t>
            </a:r>
            <a:r>
              <a:rPr lang="es-CO" sz="600" dirty="0" smtClean="0">
                <a:solidFill>
                  <a:srgbClr val="1BA0C9"/>
                </a:solidFill>
                <a:latin typeface="Maiandra GD" panose="020E0502030308020204" pitchFamily="34" charset="0"/>
              </a:rPr>
              <a:t>www.freepik.es/fotos-premium/retrato-raza-asiatica-trabajadora-inteligente-traje-seguridad-protector-sonrisa-permanente_13748511.htm#query=trabajador%20obra&amp;position=6&amp;from_view=search</a:t>
            </a:r>
            <a:endParaRPr lang="es-CO" sz="600" dirty="0">
              <a:solidFill>
                <a:srgbClr val="1BA0C9"/>
              </a:solidFill>
              <a:latin typeface="Maiandra GD" panose="020E0502030308020204" pitchFamily="34" charset="0"/>
            </a:endParaRPr>
          </a:p>
        </p:txBody>
      </p:sp>
      <p:pic>
        <p:nvPicPr>
          <p:cNvPr id="58" name="Imagen 57"/>
          <p:cNvPicPr>
            <a:picLocks noChangeAspect="1"/>
          </p:cNvPicPr>
          <p:nvPr/>
        </p:nvPicPr>
        <p:blipFill>
          <a:blip r:embed="rId4" cstate="print">
            <a:extLst>
              <a:ext uri="{BEBA8EAE-BF5A-486C-A8C5-ECC9F3942E4B}">
                <a14:imgProps xmlns:a14="http://schemas.microsoft.com/office/drawing/2010/main">
                  <a14:imgLayer r:embed="rId5">
                    <a14:imgEffect>
                      <a14:backgroundRemoval t="4137" b="89985" l="9985" r="89990">
                        <a14:foregroundMark x1="41238" y1="30607" x2="46332" y2="31917"/>
                      </a14:backgroundRemoval>
                    </a14:imgEffect>
                  </a14:imgLayer>
                </a14:imgProps>
              </a:ext>
              <a:ext uri="{28A0092B-C50C-407E-A947-70E740481C1C}">
                <a14:useLocalDpi xmlns:a14="http://schemas.microsoft.com/office/drawing/2010/main" val="0"/>
              </a:ext>
            </a:extLst>
          </a:blip>
          <a:stretch>
            <a:fillRect/>
          </a:stretch>
        </p:blipFill>
        <p:spPr>
          <a:xfrm>
            <a:off x="6110054" y="2296359"/>
            <a:ext cx="2636742" cy="3587742"/>
          </a:xfrm>
          <a:prstGeom prst="rect">
            <a:avLst/>
          </a:prstGeom>
        </p:spPr>
      </p:pic>
      <p:sp>
        <p:nvSpPr>
          <p:cNvPr id="59" name="CuadroTexto 58"/>
          <p:cNvSpPr txBox="1"/>
          <p:nvPr/>
        </p:nvSpPr>
        <p:spPr>
          <a:xfrm>
            <a:off x="6787166" y="5700319"/>
            <a:ext cx="1215037" cy="738664"/>
          </a:xfrm>
          <a:prstGeom prst="rect">
            <a:avLst/>
          </a:prstGeom>
          <a:noFill/>
        </p:spPr>
        <p:txBody>
          <a:bodyPr wrap="square" rtlCol="0">
            <a:spAutoFit/>
          </a:bodyPr>
          <a:lstStyle/>
          <a:p>
            <a:r>
              <a:rPr lang="es-CO" sz="600" dirty="0">
                <a:latin typeface="Maiandra GD" panose="020E0502030308020204" pitchFamily="34" charset="0"/>
              </a:rPr>
              <a:t>Fuente: </a:t>
            </a:r>
            <a:r>
              <a:rPr lang="es-CO" sz="600" dirty="0">
                <a:solidFill>
                  <a:srgbClr val="1BA0C9"/>
                </a:solidFill>
                <a:latin typeface="Maiandra GD" panose="020E0502030308020204" pitchFamily="34" charset="0"/>
              </a:rPr>
              <a:t>https://www.freepik.es/psd-premium/joven-trabajador-casco-extendiendo-manos-lado_3899027.htm#query=trabajador%20obra&amp;position=47&amp;from_view=search</a:t>
            </a:r>
          </a:p>
        </p:txBody>
      </p:sp>
    </p:spTree>
    <p:extLst>
      <p:ext uri="{BB962C8B-B14F-4D97-AF65-F5344CB8AC3E}">
        <p14:creationId xmlns:p14="http://schemas.microsoft.com/office/powerpoint/2010/main" val="908880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249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6" name="CuadroTexto 45"/>
          <p:cNvSpPr txBox="1"/>
          <p:nvPr/>
        </p:nvSpPr>
        <p:spPr>
          <a:xfrm>
            <a:off x="521545" y="1177636"/>
            <a:ext cx="4967620" cy="1323439"/>
          </a:xfrm>
          <a:prstGeom prst="rect">
            <a:avLst/>
          </a:prstGeom>
          <a:noFill/>
        </p:spPr>
        <p:txBody>
          <a:bodyPr wrap="square" rtlCol="0">
            <a:spAutoFit/>
          </a:bodyPr>
          <a:lstStyle/>
          <a:p>
            <a:pPr algn="ctr"/>
            <a:r>
              <a:rPr lang="es-CO" sz="4000" dirty="0">
                <a:solidFill>
                  <a:srgbClr val="FF0000"/>
                </a:solidFill>
                <a:latin typeface="Juice ITC" panose="04040403040A02020202" pitchFamily="82" charset="0"/>
              </a:rPr>
              <a:t>¿Qué es Seguridad y Salud en el Trabajo SST?</a:t>
            </a:r>
          </a:p>
        </p:txBody>
      </p:sp>
      <p:sp>
        <p:nvSpPr>
          <p:cNvPr id="47" name="CuadroTexto 46"/>
          <p:cNvSpPr txBox="1"/>
          <p:nvPr/>
        </p:nvSpPr>
        <p:spPr>
          <a:xfrm>
            <a:off x="307564" y="3081779"/>
            <a:ext cx="3424953" cy="1938992"/>
          </a:xfrm>
          <a:prstGeom prst="rect">
            <a:avLst/>
          </a:prstGeom>
          <a:noFill/>
        </p:spPr>
        <p:txBody>
          <a:bodyPr wrap="square" rtlCol="0">
            <a:spAutoFit/>
          </a:bodyPr>
          <a:lstStyle/>
          <a:p>
            <a:pPr algn="ctr"/>
            <a:r>
              <a:rPr lang="es-CO" sz="1500" dirty="0">
                <a:latin typeface="Maiandra GD" panose="020E0502030308020204" pitchFamily="34" charset="0"/>
              </a:rPr>
              <a:t>Es un proceso cuyo objetivo es identificar, anticipar, evaluar y controlar los riesgos que puedan afectar la seguridad y salud en el trabajo. Este proceso debe basarse en la mejora continua y desarrollo de alternativas de autocuidado y cultura de prevención de riesgos. </a:t>
            </a:r>
            <a:endParaRPr lang="es-CO" sz="1500" i="1" dirty="0">
              <a:solidFill>
                <a:srgbClr val="FF0000"/>
              </a:solidFill>
              <a:latin typeface="Maiandra GD" panose="020E0502030308020204" pitchFamily="34" charset="0"/>
            </a:endParaRPr>
          </a:p>
        </p:txBody>
      </p:sp>
      <p:sp>
        <p:nvSpPr>
          <p:cNvPr id="48" name="CuadroTexto 47"/>
          <p:cNvSpPr txBox="1"/>
          <p:nvPr/>
        </p:nvSpPr>
        <p:spPr>
          <a:xfrm>
            <a:off x="6834752" y="1212037"/>
            <a:ext cx="4967620" cy="1323439"/>
          </a:xfrm>
          <a:prstGeom prst="rect">
            <a:avLst/>
          </a:prstGeom>
          <a:noFill/>
        </p:spPr>
        <p:txBody>
          <a:bodyPr wrap="square" rtlCol="0">
            <a:spAutoFit/>
          </a:bodyPr>
          <a:lstStyle/>
          <a:p>
            <a:pPr algn="ctr"/>
            <a:r>
              <a:rPr lang="es-CO" sz="4000" dirty="0">
                <a:solidFill>
                  <a:srgbClr val="FF0000"/>
                </a:solidFill>
                <a:latin typeface="Juice ITC" panose="04040403040A02020202" pitchFamily="82" charset="0"/>
              </a:rPr>
              <a:t>¿Qué es un Accidente de Trabajo?</a:t>
            </a:r>
          </a:p>
        </p:txBody>
      </p:sp>
      <p:sp>
        <p:nvSpPr>
          <p:cNvPr id="49" name="CuadroTexto 48"/>
          <p:cNvSpPr txBox="1"/>
          <p:nvPr/>
        </p:nvSpPr>
        <p:spPr>
          <a:xfrm>
            <a:off x="6834752" y="2727836"/>
            <a:ext cx="4967620" cy="1323439"/>
          </a:xfrm>
          <a:prstGeom prst="rect">
            <a:avLst/>
          </a:prstGeom>
          <a:noFill/>
        </p:spPr>
        <p:txBody>
          <a:bodyPr wrap="square" rtlCol="0">
            <a:spAutoFit/>
          </a:bodyPr>
          <a:lstStyle/>
          <a:p>
            <a:pPr algn="ctr"/>
            <a:r>
              <a:rPr lang="es-CO" sz="1600" dirty="0">
                <a:latin typeface="Maiandra GD" panose="020E0502030308020204" pitchFamily="34" charset="0"/>
              </a:rPr>
              <a:t>Es accidente de trabajo todo suceso repentino que sobrevenga por causa o con ocasión del trabajo, y que produzca en el trabajador una lesión orgánica, una perturbación funcional o psiquiátrica, una invalidez o la muerte.</a:t>
            </a:r>
            <a:endParaRPr lang="es-CO" sz="1600" dirty="0">
              <a:solidFill>
                <a:srgbClr val="FF0000"/>
              </a:solidFill>
              <a:latin typeface="Maiandra GD" panose="020E0502030308020204" pitchFamily="34" charset="0"/>
            </a:endParaRPr>
          </a:p>
        </p:txBody>
      </p:sp>
      <p:sp>
        <p:nvSpPr>
          <p:cNvPr id="50" name="CuadroTexto 49">
            <a:extLst>
              <a:ext uri="{FF2B5EF4-FFF2-40B4-BE49-F238E27FC236}">
                <a16:creationId xmlns:a16="http://schemas.microsoft.com/office/drawing/2014/main" id="{A3C6E4C2-5DBD-8925-E93A-3FD4EE3E8470}"/>
              </a:ext>
            </a:extLst>
          </p:cNvPr>
          <p:cNvSpPr txBox="1"/>
          <p:nvPr/>
        </p:nvSpPr>
        <p:spPr>
          <a:xfrm>
            <a:off x="3251564" y="5380481"/>
            <a:ext cx="2460215" cy="846386"/>
          </a:xfrm>
          <a:prstGeom prst="rect">
            <a:avLst/>
          </a:prstGeom>
          <a:noFill/>
        </p:spPr>
        <p:txBody>
          <a:bodyPr wrap="square" rtlCol="0">
            <a:spAutoFit/>
          </a:bodyPr>
          <a:lstStyle/>
          <a:p>
            <a:r>
              <a:rPr lang="es-CO" sz="700" dirty="0"/>
              <a:t>Fuente: </a:t>
            </a:r>
            <a:r>
              <a:rPr lang="es-CO" sz="700" dirty="0">
                <a:solidFill>
                  <a:schemeClr val="accent1">
                    <a:lumMod val="75000"/>
                  </a:schemeClr>
                </a:solidFill>
              </a:rPr>
              <a:t>https://www.freepik.es/foto-gratis/concepto-edificacion-construccion-e-industrial-arquitecta-asiatica-sonriente-casco-seguridad-ropa-reflectante-que-senala-dedo-esquina-superior-izquierda-mostrando-proyecto-lugar-trabajo-fondo-blanco_18319389.htm#query=seguridad%20y%20salud%20en%20el%20trabajo&amp;position=4&amp;from_view=search</a:t>
            </a:r>
          </a:p>
        </p:txBody>
      </p:sp>
      <p:pic>
        <p:nvPicPr>
          <p:cNvPr id="51" name="Imagen 50">
            <a:extLst>
              <a:ext uri="{FF2B5EF4-FFF2-40B4-BE49-F238E27FC236}">
                <a16:creationId xmlns:a16="http://schemas.microsoft.com/office/drawing/2014/main" id="{16D02FE1-B16C-5571-4450-94FB29942C61}"/>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5574" b="99386" l="52888" r="89359">
                        <a14:foregroundMark x1="72806" y1="14785" x2="77831" y2="5574"/>
                        <a14:foregroundMark x1="81378" y1="69060" x2="80764" y2="76712"/>
                        <a14:foregroundMark x1="68008" y1="95560" x2="84948" y2="95560"/>
                        <a14:foregroundMark x1="65553" y1="99386" x2="86176" y2="99386"/>
                        <a14:foregroundMark x1="88267" y1="51724" x2="88518" y2="81294"/>
                        <a14:foregroundMark x1="89131" y1="51488" x2="87767" y2="56590"/>
                        <a14:foregroundMark x1="78195" y1="44828" x2="75489" y2="66793"/>
                        <a14:foregroundMark x1="75489" y1="66793" x2="75489" y2="66793"/>
                        <a14:foregroundMark x1="73420" y1="78507" x2="69122" y2="79263"/>
                        <a14:foregroundMark x1="77945" y1="77988" x2="80900" y2="77468"/>
                        <a14:foregroundMark x1="67394" y1="80019" x2="67144" y2="82050"/>
                        <a14:foregroundMark x1="59550" y1="66273" x2="55070" y2="51535"/>
                        <a14:foregroundMark x1="55070" y1="51535" x2="52910" y2="48418"/>
                        <a14:foregroundMark x1="76239" y1="56306" x2="73420" y2="38498"/>
                        <a14:foregroundMark x1="58072" y1="66793" x2="62233" y2="63722"/>
                        <a14:foregroundMark x1="89131" y1="75673" x2="89359" y2="81058"/>
                      </a14:backgroundRemoval>
                    </a14:imgEffect>
                  </a14:imgLayer>
                </a14:imgProps>
              </a:ext>
              <a:ext uri="{28A0092B-C50C-407E-A947-70E740481C1C}">
                <a14:useLocalDpi xmlns:a14="http://schemas.microsoft.com/office/drawing/2010/main" val="0"/>
              </a:ext>
            </a:extLst>
          </a:blip>
          <a:srcRect l="50303" r="7969"/>
          <a:stretch/>
        </p:blipFill>
        <p:spPr>
          <a:xfrm>
            <a:off x="3467328" y="2809531"/>
            <a:ext cx="2099851" cy="2498035"/>
          </a:xfrm>
          <a:prstGeom prst="rect">
            <a:avLst/>
          </a:prstGeom>
        </p:spPr>
      </p:pic>
      <p:sp>
        <p:nvSpPr>
          <p:cNvPr id="52" name="CuadroTexto 51">
            <a:extLst>
              <a:ext uri="{FF2B5EF4-FFF2-40B4-BE49-F238E27FC236}">
                <a16:creationId xmlns:a16="http://schemas.microsoft.com/office/drawing/2014/main" id="{82B38C5F-6D0F-0FB6-BF51-45E0B2394FEF}"/>
              </a:ext>
            </a:extLst>
          </p:cNvPr>
          <p:cNvSpPr txBox="1"/>
          <p:nvPr/>
        </p:nvSpPr>
        <p:spPr>
          <a:xfrm>
            <a:off x="7747234" y="6086070"/>
            <a:ext cx="3267075" cy="338554"/>
          </a:xfrm>
          <a:prstGeom prst="rect">
            <a:avLst/>
          </a:prstGeom>
          <a:noFill/>
        </p:spPr>
        <p:txBody>
          <a:bodyPr wrap="square" rtlCol="0">
            <a:spAutoFit/>
          </a:bodyPr>
          <a:lstStyle/>
          <a:p>
            <a:r>
              <a:rPr lang="es-CO" sz="800" dirty="0"/>
              <a:t>Fuente: </a:t>
            </a:r>
            <a:r>
              <a:rPr lang="es-CO" sz="800" dirty="0">
                <a:solidFill>
                  <a:schemeClr val="accent1">
                    <a:lumMod val="75000"/>
                  </a:schemeClr>
                </a:solidFill>
              </a:rPr>
              <a:t>https://www.freepik.es/vector-gratis/iconos-seguros-riesgos_4005045.htm</a:t>
            </a:r>
          </a:p>
        </p:txBody>
      </p:sp>
      <p:pic>
        <p:nvPicPr>
          <p:cNvPr id="53" name="Imagen 52">
            <a:extLst>
              <a:ext uri="{FF2B5EF4-FFF2-40B4-BE49-F238E27FC236}">
                <a16:creationId xmlns:a16="http://schemas.microsoft.com/office/drawing/2014/main" id="{9585DB6D-E725-02F1-B172-04CD7F4855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6051" t="67064"/>
          <a:stretch/>
        </p:blipFill>
        <p:spPr>
          <a:xfrm>
            <a:off x="8338722" y="4069342"/>
            <a:ext cx="1961532" cy="1903050"/>
          </a:xfrm>
          <a:prstGeom prst="rect">
            <a:avLst/>
          </a:prstGeom>
        </p:spPr>
      </p:pic>
      <p:sp>
        <p:nvSpPr>
          <p:cNvPr id="56" name="Elipse 55"/>
          <p:cNvSpPr/>
          <p:nvPr/>
        </p:nvSpPr>
        <p:spPr>
          <a:xfrm>
            <a:off x="11540632" y="6163958"/>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O" dirty="0"/>
              <a:t>6</a:t>
            </a:r>
          </a:p>
        </p:txBody>
      </p:sp>
      <p:sp>
        <p:nvSpPr>
          <p:cNvPr id="57" name="Elipse 56"/>
          <p:cNvSpPr/>
          <p:nvPr/>
        </p:nvSpPr>
        <p:spPr>
          <a:xfrm>
            <a:off x="206045" y="6196004"/>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a:t>
            </a:r>
          </a:p>
        </p:txBody>
      </p:sp>
      <p:sp>
        <p:nvSpPr>
          <p:cNvPr id="54" name="Rectángulo 53">
            <a:extLst>
              <a:ext uri="{FF2B5EF4-FFF2-40B4-BE49-F238E27FC236}">
                <a16:creationId xmlns:a16="http://schemas.microsoft.com/office/drawing/2014/main" id="{30767D04-B78B-4350-6087-52029F4DE9EE}"/>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5" name="7 Imagen">
            <a:hlinkClick r:id="" action="ppaction://noaction"/>
            <a:extLst>
              <a:ext uri="{FF2B5EF4-FFF2-40B4-BE49-F238E27FC236}">
                <a16:creationId xmlns:a16="http://schemas.microsoft.com/office/drawing/2014/main" id="{5874B202-15B3-F630-8E15-07DEAB4162D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8" name="CuadroTexto 57">
            <a:extLst>
              <a:ext uri="{FF2B5EF4-FFF2-40B4-BE49-F238E27FC236}">
                <a16:creationId xmlns:a16="http://schemas.microsoft.com/office/drawing/2014/main" id="{74044AF4-5D60-6610-83D1-F7008FE09FF4}"/>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9" name="Rectángulo 58">
            <a:extLst>
              <a:ext uri="{FF2B5EF4-FFF2-40B4-BE49-F238E27FC236}">
                <a16:creationId xmlns:a16="http://schemas.microsoft.com/office/drawing/2014/main" id="{C3E51069-73B8-25D2-21D1-12F472EE547E}"/>
              </a:ext>
            </a:extLst>
          </p:cNvPr>
          <p:cNvSpPr/>
          <p:nvPr/>
        </p:nvSpPr>
        <p:spPr>
          <a:xfrm>
            <a:off x="993673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60" name="7 Imagen">
            <a:hlinkClick r:id="" action="ppaction://noaction"/>
            <a:extLst>
              <a:ext uri="{FF2B5EF4-FFF2-40B4-BE49-F238E27FC236}">
                <a16:creationId xmlns:a16="http://schemas.microsoft.com/office/drawing/2014/main" id="{8C2A62C2-520D-3655-211E-0F811245D17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007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61" name="CuadroTexto 60">
            <a:extLst>
              <a:ext uri="{FF2B5EF4-FFF2-40B4-BE49-F238E27FC236}">
                <a16:creationId xmlns:a16="http://schemas.microsoft.com/office/drawing/2014/main" id="{AD50F066-65F7-3474-206A-86A303898326}"/>
              </a:ext>
            </a:extLst>
          </p:cNvPr>
          <p:cNvSpPr txBox="1"/>
          <p:nvPr/>
        </p:nvSpPr>
        <p:spPr>
          <a:xfrm>
            <a:off x="1059999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33681600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249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6" name="CuadroTexto 45"/>
          <p:cNvSpPr txBox="1"/>
          <p:nvPr/>
        </p:nvSpPr>
        <p:spPr>
          <a:xfrm>
            <a:off x="351976" y="1384977"/>
            <a:ext cx="5179994" cy="707886"/>
          </a:xfrm>
          <a:prstGeom prst="rect">
            <a:avLst/>
          </a:prstGeom>
          <a:noFill/>
        </p:spPr>
        <p:txBody>
          <a:bodyPr wrap="square" rtlCol="0">
            <a:spAutoFit/>
          </a:bodyPr>
          <a:lstStyle/>
          <a:p>
            <a:pPr algn="ctr"/>
            <a:r>
              <a:rPr lang="es-CO" sz="4000" dirty="0">
                <a:solidFill>
                  <a:srgbClr val="FF0000"/>
                </a:solidFill>
                <a:latin typeface="Juice ITC" panose="04040403040A02020202" pitchFamily="82" charset="0"/>
              </a:rPr>
              <a:t>¿Qué es una Enfermedad Laboral?</a:t>
            </a:r>
          </a:p>
        </p:txBody>
      </p:sp>
      <p:sp>
        <p:nvSpPr>
          <p:cNvPr id="47" name="CuadroTexto 46"/>
          <p:cNvSpPr txBox="1"/>
          <p:nvPr/>
        </p:nvSpPr>
        <p:spPr>
          <a:xfrm>
            <a:off x="381217" y="2509593"/>
            <a:ext cx="5179994" cy="1077218"/>
          </a:xfrm>
          <a:prstGeom prst="rect">
            <a:avLst/>
          </a:prstGeom>
          <a:noFill/>
        </p:spPr>
        <p:txBody>
          <a:bodyPr wrap="square" rtlCol="0">
            <a:spAutoFit/>
          </a:bodyPr>
          <a:lstStyle/>
          <a:p>
            <a:pPr algn="ctr"/>
            <a:r>
              <a:rPr lang="es-CO" sz="1600" dirty="0">
                <a:latin typeface="Maiandra GD" panose="020E0502030308020204" pitchFamily="34" charset="0"/>
              </a:rPr>
              <a:t>Es enfermedad laboral la contraída como resultado de la exposición a factores de riesgo inherentes a la actividad laboral o del medio en el que el trabajador se ha visto obligado a trabajar.</a:t>
            </a:r>
            <a:endParaRPr lang="es-CO" sz="1600" dirty="0">
              <a:solidFill>
                <a:srgbClr val="FF0000"/>
              </a:solidFill>
              <a:latin typeface="Maiandra GD" panose="020E0502030308020204" pitchFamily="34" charset="0"/>
            </a:endParaRPr>
          </a:p>
        </p:txBody>
      </p:sp>
      <p:sp>
        <p:nvSpPr>
          <p:cNvPr id="48" name="CuadroTexto 47"/>
          <p:cNvSpPr txBox="1"/>
          <p:nvPr/>
        </p:nvSpPr>
        <p:spPr>
          <a:xfrm>
            <a:off x="6787717" y="1276005"/>
            <a:ext cx="4984406" cy="954107"/>
          </a:xfrm>
          <a:prstGeom prst="rect">
            <a:avLst/>
          </a:prstGeom>
          <a:noFill/>
        </p:spPr>
        <p:txBody>
          <a:bodyPr wrap="square" rtlCol="0">
            <a:spAutoFit/>
          </a:bodyPr>
          <a:lstStyle/>
          <a:p>
            <a:pPr algn="ctr"/>
            <a:r>
              <a:rPr lang="es-CO" sz="2800" dirty="0">
                <a:solidFill>
                  <a:srgbClr val="FF0000"/>
                </a:solidFill>
                <a:latin typeface="Juice ITC" panose="04040403040A02020202" pitchFamily="82" charset="0"/>
              </a:rPr>
              <a:t>¿Cuáles son las funciones de las Administradoras de Riesgos Laborales (ARL)? </a:t>
            </a:r>
          </a:p>
        </p:txBody>
      </p:sp>
      <p:sp>
        <p:nvSpPr>
          <p:cNvPr id="49" name="CuadroTexto 48"/>
          <p:cNvSpPr txBox="1"/>
          <p:nvPr/>
        </p:nvSpPr>
        <p:spPr>
          <a:xfrm>
            <a:off x="6878996" y="2314027"/>
            <a:ext cx="3015446" cy="3046988"/>
          </a:xfrm>
          <a:prstGeom prst="rect">
            <a:avLst/>
          </a:prstGeom>
          <a:noFill/>
        </p:spPr>
        <p:txBody>
          <a:bodyPr wrap="square" rtlCol="0">
            <a:spAutoFit/>
          </a:bodyPr>
          <a:lstStyle/>
          <a:p>
            <a:pPr algn="ctr"/>
            <a:r>
              <a:rPr lang="es-CO" sz="1600" dirty="0">
                <a:latin typeface="Maiandra GD" panose="020E0502030308020204" pitchFamily="34" charset="0"/>
              </a:rPr>
              <a:t>Todas las empresas deben afiliarse al sistema de Riesgos Laborales, y estas ARL a su vez tienen las siguientes funciones principales: </a:t>
            </a:r>
          </a:p>
          <a:p>
            <a:pPr algn="ctr"/>
            <a:endParaRPr lang="es-CO" sz="1600" dirty="0">
              <a:latin typeface="Maiandra GD" panose="020E0502030308020204" pitchFamily="34" charset="0"/>
            </a:endParaRPr>
          </a:p>
          <a:p>
            <a:pPr marL="457200" indent="-457200" algn="ctr">
              <a:buFont typeface="Wingdings" panose="05000000000000000000" pitchFamily="2" charset="2"/>
              <a:buChar char="v"/>
            </a:pPr>
            <a:r>
              <a:rPr lang="es-CO" sz="1600" dirty="0">
                <a:latin typeface="Maiandra GD" panose="020E0502030308020204" pitchFamily="34" charset="0"/>
              </a:rPr>
              <a:t>Afiliación de los trabajadores al sistema de riesgos laborales. </a:t>
            </a:r>
          </a:p>
          <a:p>
            <a:pPr marL="457200" indent="-457200" algn="ctr">
              <a:buFont typeface="Wingdings" panose="05000000000000000000" pitchFamily="2" charset="2"/>
              <a:buChar char="v"/>
            </a:pPr>
            <a:r>
              <a:rPr lang="es-CO" sz="1600" dirty="0">
                <a:latin typeface="Maiandra GD" panose="020E0502030308020204" pitchFamily="34" charset="0"/>
              </a:rPr>
              <a:t>Promocionar el Sistema de Riesgos laborales entre los empleadores</a:t>
            </a:r>
            <a:endParaRPr lang="es-CO" sz="1600" dirty="0">
              <a:solidFill>
                <a:srgbClr val="FF0000"/>
              </a:solidFill>
              <a:latin typeface="Maiandra GD" panose="020E0502030308020204" pitchFamily="34" charset="0"/>
            </a:endParaRPr>
          </a:p>
        </p:txBody>
      </p:sp>
      <p:sp>
        <p:nvSpPr>
          <p:cNvPr id="2" name="CuadroTexto 1"/>
          <p:cNvSpPr txBox="1"/>
          <p:nvPr/>
        </p:nvSpPr>
        <p:spPr>
          <a:xfrm>
            <a:off x="1933242" y="5682419"/>
            <a:ext cx="2369712" cy="707886"/>
          </a:xfrm>
          <a:prstGeom prst="rect">
            <a:avLst/>
          </a:prstGeom>
          <a:noFill/>
        </p:spPr>
        <p:txBody>
          <a:bodyPr wrap="square" rtlCol="0">
            <a:spAutoFit/>
          </a:bodyPr>
          <a:lstStyle/>
          <a:p>
            <a:r>
              <a:rPr lang="es-CO" sz="800" dirty="0">
                <a:latin typeface="Maiandra GD" panose="020E0502030308020204" pitchFamily="34" charset="0"/>
              </a:rPr>
              <a:t>Fuente: </a:t>
            </a:r>
            <a:r>
              <a:rPr lang="es-CO" sz="800" dirty="0">
                <a:solidFill>
                  <a:srgbClr val="1BA0C9"/>
                </a:solidFill>
                <a:latin typeface="Maiandra GD" panose="020E0502030308020204" pitchFamily="34" charset="0"/>
              </a:rPr>
              <a:t>https://www.freepik.es/foto-gratis/mujer-vista-lateral-que-tiene-dolor-espalda-mientras-trabaja-casa_11905060.htm#query=enfermedad%20laboral&amp;position=33&amp;from_view=search</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4612" y="3939991"/>
            <a:ext cx="2979317" cy="1675769"/>
          </a:xfrm>
          <a:prstGeom prst="rect">
            <a:avLst/>
          </a:prstGeom>
        </p:spPr>
      </p:pic>
      <p:sp>
        <p:nvSpPr>
          <p:cNvPr id="7" name="CuadroTexto 6"/>
          <p:cNvSpPr txBox="1"/>
          <p:nvPr/>
        </p:nvSpPr>
        <p:spPr>
          <a:xfrm>
            <a:off x="8238288" y="5753475"/>
            <a:ext cx="1757543" cy="1061829"/>
          </a:xfrm>
          <a:prstGeom prst="rect">
            <a:avLst/>
          </a:prstGeom>
          <a:noFill/>
        </p:spPr>
        <p:txBody>
          <a:bodyPr wrap="square" rtlCol="0">
            <a:spAutoFit/>
          </a:bodyPr>
          <a:lstStyle/>
          <a:p>
            <a:r>
              <a:rPr lang="es-CO" sz="700" dirty="0">
                <a:latin typeface="Maiandra GD" panose="020E0502030308020204" pitchFamily="34" charset="0"/>
              </a:rPr>
              <a:t>Fuente</a:t>
            </a:r>
            <a:r>
              <a:rPr lang="es-CO" sz="700" dirty="0">
                <a:solidFill>
                  <a:srgbClr val="1BA0C9"/>
                </a:solidFill>
                <a:latin typeface="Maiandra GD" panose="020E0502030308020204" pitchFamily="34" charset="0"/>
              </a:rPr>
              <a:t> </a:t>
            </a:r>
            <a:r>
              <a:rPr lang="es-CO" sz="700" dirty="0">
                <a:solidFill>
                  <a:srgbClr val="1BA0C9"/>
                </a:solidFill>
              </a:rPr>
              <a:t>https://www.freepik.es/foto-gratis/gerente-mujer-asiatica-profesional-feliz-empresaria-traje-que-muestra-anuncio-sonriendo-senalando-dedo-izquierda-banner-producto-o-proyecto-fondo-blanco-pie_18319153.htm?query=ingeniera%20se%C3%B1alando</a:t>
            </a:r>
          </a:p>
          <a:p>
            <a:r>
              <a:rPr lang="es-CO" sz="700" dirty="0">
                <a:solidFill>
                  <a:srgbClr val="1BA0C9"/>
                </a:solidFill>
                <a:latin typeface="Maiandra GD" panose="020E0502030308020204" pitchFamily="34" charset="0"/>
              </a:rPr>
              <a:t>:</a:t>
            </a:r>
            <a:endParaRPr lang="es-CO" sz="700" dirty="0">
              <a:solidFill>
                <a:srgbClr val="1BA0C9"/>
              </a:solidFill>
            </a:endParaRPr>
          </a:p>
        </p:txBody>
      </p:sp>
      <p:pic>
        <p:nvPicPr>
          <p:cNvPr id="43" name="Imagen 42"/>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204" b="99396" l="63647" r="88043">
                        <a14:foregroundMark x1="75769" y1="44310" x2="76579" y2="65046"/>
                        <a14:foregroundMark x1="74288" y1="59947" x2="73314" y2="64363"/>
                        <a14:foregroundMark x1="75440" y1="67779" x2="88043" y2="75269"/>
                        <a14:foregroundMark x1="74946" y1="48042" x2="75440" y2="57924"/>
                        <a14:foregroundMark x1="78881" y1="42260" x2="79198" y2="60972"/>
                        <a14:foregroundMark x1="77401" y1="55874" x2="77401" y2="42260"/>
                        <a14:foregroundMark x1="78717" y1="41577" x2="73795" y2="42260"/>
                        <a14:foregroundMark x1="73795" y1="40920" x2="74782" y2="46360"/>
                        <a14:foregroundMark x1="80678" y1="79685" x2="80843" y2="86833"/>
                        <a14:foregroundMark x1="77565" y1="74928" x2="73795" y2="73561"/>
                        <a14:foregroundMark x1="84449" y1="94980" x2="68227" y2="94980"/>
                        <a14:foregroundMark x1="85094" y1="99054" x2="65772" y2="99396"/>
                        <a14:backgroundMark x1="67417" y1="17109" x2="67417" y2="17109"/>
                        <a14:backgroundMark x1="67253" y1="16084" x2="66266" y2="29698"/>
                      </a14:backgroundRemoval>
                    </a14:imgEffect>
                  </a14:imgLayer>
                </a14:imgProps>
              </a:ext>
              <a:ext uri="{28A0092B-C50C-407E-A947-70E740481C1C}">
                <a14:useLocalDpi xmlns:a14="http://schemas.microsoft.com/office/drawing/2010/main" val="0"/>
              </a:ext>
            </a:extLst>
          </a:blip>
          <a:srcRect l="61162" r="10528"/>
          <a:stretch/>
        </p:blipFill>
        <p:spPr>
          <a:xfrm>
            <a:off x="9649607" y="2806967"/>
            <a:ext cx="2226674" cy="3786880"/>
          </a:xfrm>
          <a:prstGeom prst="rect">
            <a:avLst/>
          </a:prstGeom>
        </p:spPr>
      </p:pic>
      <p:sp>
        <p:nvSpPr>
          <p:cNvPr id="52" name="Elipse 51"/>
          <p:cNvSpPr/>
          <p:nvPr/>
        </p:nvSpPr>
        <p:spPr>
          <a:xfrm>
            <a:off x="11540632" y="6163958"/>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8</a:t>
            </a:r>
          </a:p>
        </p:txBody>
      </p:sp>
      <p:sp>
        <p:nvSpPr>
          <p:cNvPr id="53" name="Elipse 52"/>
          <p:cNvSpPr/>
          <p:nvPr/>
        </p:nvSpPr>
        <p:spPr>
          <a:xfrm>
            <a:off x="189662" y="6203461"/>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7</a:t>
            </a:r>
          </a:p>
        </p:txBody>
      </p:sp>
      <p:sp>
        <p:nvSpPr>
          <p:cNvPr id="50" name="Rectángulo 49">
            <a:extLst>
              <a:ext uri="{FF2B5EF4-FFF2-40B4-BE49-F238E27FC236}">
                <a16:creationId xmlns:a16="http://schemas.microsoft.com/office/drawing/2014/main" id="{F50D10F0-18FC-3C83-AB95-E273F172442F}"/>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1" name="7 Imagen">
            <a:hlinkClick r:id="" action="ppaction://noaction"/>
            <a:extLst>
              <a:ext uri="{FF2B5EF4-FFF2-40B4-BE49-F238E27FC236}">
                <a16:creationId xmlns:a16="http://schemas.microsoft.com/office/drawing/2014/main" id="{A2D12D77-57EB-FABB-547A-6D234A2A31A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538A8141-0DAB-760D-CA23-27F9DE87BB41}"/>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1F61662B-6E9D-93BE-FB80-D5515AFE12C4}"/>
              </a:ext>
            </a:extLst>
          </p:cNvPr>
          <p:cNvSpPr/>
          <p:nvPr/>
        </p:nvSpPr>
        <p:spPr>
          <a:xfrm>
            <a:off x="9936736" y="188929"/>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76AD07A2-BAE5-54D4-719C-254811439E8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0073" y="357017"/>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822B190B-8EE9-FE9E-7C7E-52C34679BBCE}"/>
              </a:ext>
            </a:extLst>
          </p:cNvPr>
          <p:cNvSpPr txBox="1"/>
          <p:nvPr/>
        </p:nvSpPr>
        <p:spPr>
          <a:xfrm>
            <a:off x="10599995" y="306735"/>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2519604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62845"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6" name="CuadroTexto 45"/>
          <p:cNvSpPr txBox="1"/>
          <p:nvPr/>
        </p:nvSpPr>
        <p:spPr>
          <a:xfrm>
            <a:off x="367318" y="1190481"/>
            <a:ext cx="5179994" cy="707886"/>
          </a:xfrm>
          <a:prstGeom prst="rect">
            <a:avLst/>
          </a:prstGeom>
          <a:noFill/>
        </p:spPr>
        <p:txBody>
          <a:bodyPr wrap="square" rtlCol="0">
            <a:spAutoFit/>
          </a:bodyPr>
          <a:lstStyle/>
          <a:p>
            <a:pPr algn="ctr"/>
            <a:r>
              <a:rPr lang="es-CO" sz="4000" dirty="0">
                <a:solidFill>
                  <a:srgbClr val="FF0000"/>
                </a:solidFill>
                <a:latin typeface="Juice ITC" panose="04040403040A02020202" pitchFamily="82" charset="0"/>
              </a:rPr>
              <a:t>¿Qué es Autocuidado?</a:t>
            </a:r>
          </a:p>
        </p:txBody>
      </p:sp>
      <p:sp>
        <p:nvSpPr>
          <p:cNvPr id="2" name="CuadroTexto 1"/>
          <p:cNvSpPr txBox="1"/>
          <p:nvPr/>
        </p:nvSpPr>
        <p:spPr>
          <a:xfrm>
            <a:off x="433005" y="1993870"/>
            <a:ext cx="3132287" cy="4062651"/>
          </a:xfrm>
          <a:prstGeom prst="rect">
            <a:avLst/>
          </a:prstGeom>
          <a:noFill/>
        </p:spPr>
        <p:txBody>
          <a:bodyPr wrap="square" rtlCol="0">
            <a:spAutoFit/>
          </a:bodyPr>
          <a:lstStyle/>
          <a:p>
            <a:r>
              <a:rPr lang="es-CO" sz="1600" dirty="0">
                <a:latin typeface="Maiandra GD" panose="020E0502030308020204" pitchFamily="34" charset="0"/>
              </a:rPr>
              <a:t>El Autocuidado en el entorno de trabajo se considera como la facultad que posee cada de las personas para de manera crear concientización de la manera segura para desempeñar cada una de sus labores, al autocuidado cumple un propósito importante la prevención de accidentes y/o enfermedades laborales que puedan causar daño a la salud y al desempeño laboral, contribuyendo al cuidado propio y colectivo (FISO, 2014).  </a:t>
            </a:r>
          </a:p>
          <a:p>
            <a:endParaRPr lang="es-CO" dirty="0"/>
          </a:p>
        </p:txBody>
      </p:sp>
      <p:sp>
        <p:nvSpPr>
          <p:cNvPr id="3" name="CuadroTexto 2"/>
          <p:cNvSpPr txBox="1"/>
          <p:nvPr/>
        </p:nvSpPr>
        <p:spPr>
          <a:xfrm>
            <a:off x="7047941" y="3960092"/>
            <a:ext cx="4412623" cy="2308324"/>
          </a:xfrm>
          <a:prstGeom prst="rect">
            <a:avLst/>
          </a:prstGeom>
          <a:noFill/>
        </p:spPr>
        <p:txBody>
          <a:bodyPr wrap="square" rtlCol="0">
            <a:spAutoFit/>
          </a:bodyPr>
          <a:lstStyle/>
          <a:p>
            <a:r>
              <a:rPr lang="es-ES" sz="1600" dirty="0">
                <a:latin typeface="Maiandra GD" panose="020E0502030308020204" pitchFamily="34" charset="0"/>
              </a:rPr>
              <a:t>A grado general uno de los más importantes papeles en la cultura de prevención y estabilidad a resaltar es el autocuidado la base sobre la cual cada individuo adopta conductas seguras en los ambientes laborales y coopera con su propio cuidado y el de sus compañeros, más allá de las condiciones de trabajo existentes y de lo cual hagan otras personas en una organización (Campillo, 2016).</a:t>
            </a:r>
            <a:endParaRPr lang="es-CO" sz="1600" dirty="0">
              <a:latin typeface="Maiandra GD" panose="020E0502030308020204" pitchFamily="34" charset="0"/>
            </a:endParaRPr>
          </a:p>
        </p:txBody>
      </p:sp>
      <p:sp>
        <p:nvSpPr>
          <p:cNvPr id="7" name="CuadroTexto 6"/>
          <p:cNvSpPr txBox="1"/>
          <p:nvPr/>
        </p:nvSpPr>
        <p:spPr>
          <a:xfrm>
            <a:off x="3501392" y="5009674"/>
            <a:ext cx="2164586" cy="523220"/>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https://www.freepik.es/vector-gratis/gente-trabajo-equipo-piezas-rompecabezas_5686193.htm#query=grupo%20de%20trabajadores&amp;position=5&amp;from_view=search</a:t>
            </a:r>
          </a:p>
        </p:txBody>
      </p:sp>
      <p:pic>
        <p:nvPicPr>
          <p:cNvPr id="43" name="Imagen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51405" y="2871328"/>
            <a:ext cx="2157823" cy="2157823"/>
          </a:xfrm>
          <a:prstGeom prst="rect">
            <a:avLst/>
          </a:prstGeom>
        </p:spPr>
      </p:pic>
      <p:pic>
        <p:nvPicPr>
          <p:cNvPr id="47" name="Imagen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3067" y="1207075"/>
            <a:ext cx="2695418" cy="2695418"/>
          </a:xfrm>
          <a:prstGeom prst="rect">
            <a:avLst/>
          </a:prstGeom>
        </p:spPr>
      </p:pic>
      <p:sp>
        <p:nvSpPr>
          <p:cNvPr id="50" name="CuadroTexto 49"/>
          <p:cNvSpPr txBox="1"/>
          <p:nvPr/>
        </p:nvSpPr>
        <p:spPr>
          <a:xfrm>
            <a:off x="10312308" y="2199274"/>
            <a:ext cx="1618874" cy="738664"/>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https://www.freepik.es/vector-gratis/ilustracion-concepto-buen-equipo_11119934.htm#query=grupo%20de%20trabajadores&amp;position=26&amp;from_view=search</a:t>
            </a:r>
          </a:p>
        </p:txBody>
      </p:sp>
      <p:sp>
        <p:nvSpPr>
          <p:cNvPr id="49" name="Elipse 48"/>
          <p:cNvSpPr/>
          <p:nvPr/>
        </p:nvSpPr>
        <p:spPr>
          <a:xfrm>
            <a:off x="11460564" y="6163958"/>
            <a:ext cx="519292" cy="4783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10</a:t>
            </a:r>
            <a:endParaRPr lang="es-CO" sz="2800" dirty="0"/>
          </a:p>
        </p:txBody>
      </p:sp>
      <p:sp>
        <p:nvSpPr>
          <p:cNvPr id="53" name="Elipse 52"/>
          <p:cNvSpPr/>
          <p:nvPr/>
        </p:nvSpPr>
        <p:spPr>
          <a:xfrm>
            <a:off x="191482" y="6198465"/>
            <a:ext cx="436503"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9</a:t>
            </a:r>
          </a:p>
        </p:txBody>
      </p:sp>
      <p:sp>
        <p:nvSpPr>
          <p:cNvPr id="51" name="Rectángulo 50">
            <a:extLst>
              <a:ext uri="{FF2B5EF4-FFF2-40B4-BE49-F238E27FC236}">
                <a16:creationId xmlns:a16="http://schemas.microsoft.com/office/drawing/2014/main" id="{E9BBCAB2-22F8-C8FE-B58E-2502B310DC73}"/>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2" name="7 Imagen">
            <a:hlinkClick r:id="" action="ppaction://noaction"/>
            <a:extLst>
              <a:ext uri="{FF2B5EF4-FFF2-40B4-BE49-F238E27FC236}">
                <a16:creationId xmlns:a16="http://schemas.microsoft.com/office/drawing/2014/main" id="{FA19FE6C-EF8D-F678-3CE2-AACCD8480BB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DC9100F2-C066-33D3-FABC-4FD3A5A090C1}"/>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CB21D2B3-E4F6-8CC3-C6B7-249092B419C7}"/>
              </a:ext>
            </a:extLst>
          </p:cNvPr>
          <p:cNvSpPr/>
          <p:nvPr/>
        </p:nvSpPr>
        <p:spPr>
          <a:xfrm>
            <a:off x="9975854"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60835AFE-E93B-BF52-B4FA-217474EA689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49191"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1BDB37B3-505E-1995-23DE-18969ADFFFF1}"/>
              </a:ext>
            </a:extLst>
          </p:cNvPr>
          <p:cNvSpPr txBox="1"/>
          <p:nvPr/>
        </p:nvSpPr>
        <p:spPr>
          <a:xfrm>
            <a:off x="10639113"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307208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62845"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sp>
        <p:nvSpPr>
          <p:cNvPr id="46" name="CuadroTexto 45"/>
          <p:cNvSpPr txBox="1"/>
          <p:nvPr/>
        </p:nvSpPr>
        <p:spPr>
          <a:xfrm>
            <a:off x="354943" y="1017196"/>
            <a:ext cx="5179994" cy="707886"/>
          </a:xfrm>
          <a:prstGeom prst="rect">
            <a:avLst/>
          </a:prstGeom>
          <a:noFill/>
        </p:spPr>
        <p:txBody>
          <a:bodyPr wrap="square" rtlCol="0">
            <a:spAutoFit/>
          </a:bodyPr>
          <a:lstStyle/>
          <a:p>
            <a:pPr algn="ctr"/>
            <a:r>
              <a:rPr lang="es-CO" sz="4000" dirty="0">
                <a:solidFill>
                  <a:srgbClr val="FF0000"/>
                </a:solidFill>
                <a:latin typeface="Juice ITC" panose="04040403040A02020202" pitchFamily="82" charset="0"/>
              </a:rPr>
              <a:t>Hábitos de Vida Saludable</a:t>
            </a:r>
          </a:p>
        </p:txBody>
      </p:sp>
      <p:sp>
        <p:nvSpPr>
          <p:cNvPr id="2" name="CuadroTexto 1"/>
          <p:cNvSpPr txBox="1"/>
          <p:nvPr/>
        </p:nvSpPr>
        <p:spPr>
          <a:xfrm>
            <a:off x="394888" y="1714231"/>
            <a:ext cx="3132287" cy="4555093"/>
          </a:xfrm>
          <a:prstGeom prst="rect">
            <a:avLst/>
          </a:prstGeom>
          <a:noFill/>
        </p:spPr>
        <p:txBody>
          <a:bodyPr wrap="square" rtlCol="0">
            <a:spAutoFit/>
          </a:bodyPr>
          <a:lstStyle/>
          <a:p>
            <a:r>
              <a:rPr lang="es-CO" sz="1600" dirty="0">
                <a:latin typeface="Maiandra GD" panose="020E0502030308020204" pitchFamily="34" charset="0"/>
              </a:rPr>
              <a:t>La Organización Mundial de la Salud (OMS) define la salud como “un estado de completo bienestar físico, mental y social”, lo que supone que este concepto va más allá de la existencia o no de una u otra enfermedad. </a:t>
            </a:r>
          </a:p>
          <a:p>
            <a:endParaRPr lang="es-CO" sz="1600" dirty="0">
              <a:latin typeface="Maiandra GD" panose="020E0502030308020204" pitchFamily="34" charset="0"/>
            </a:endParaRPr>
          </a:p>
          <a:p>
            <a:endParaRPr lang="es-CO" sz="1600" dirty="0">
              <a:latin typeface="Maiandra GD" panose="020E0502030308020204" pitchFamily="34" charset="0"/>
            </a:endParaRPr>
          </a:p>
          <a:p>
            <a:r>
              <a:rPr lang="es-CO" sz="1600" dirty="0">
                <a:latin typeface="Maiandra GD" panose="020E0502030308020204" pitchFamily="34" charset="0"/>
              </a:rPr>
              <a:t>En consecuencia, más que de una vida sana hay que hablar de un estilo de vida saludable del que forman parte la alimentación, el ejercicio físico, la prevención de la salud, el trabajo, la relación con el medio ambiente y la actividad social.</a:t>
            </a:r>
          </a:p>
          <a:p>
            <a:endParaRPr lang="es-CO" dirty="0"/>
          </a:p>
        </p:txBody>
      </p:sp>
      <p:sp>
        <p:nvSpPr>
          <p:cNvPr id="3" name="CuadroTexto 2"/>
          <p:cNvSpPr txBox="1"/>
          <p:nvPr/>
        </p:nvSpPr>
        <p:spPr>
          <a:xfrm>
            <a:off x="7047941" y="3960092"/>
            <a:ext cx="4412623" cy="2062103"/>
          </a:xfrm>
          <a:prstGeom prst="rect">
            <a:avLst/>
          </a:prstGeom>
          <a:noFill/>
        </p:spPr>
        <p:txBody>
          <a:bodyPr wrap="square" rtlCol="0">
            <a:spAutoFit/>
          </a:bodyPr>
          <a:lstStyle/>
          <a:p>
            <a:r>
              <a:rPr lang="es-CO" sz="1600" dirty="0">
                <a:latin typeface="Maiandra GD" panose="020E0502030308020204" pitchFamily="34" charset="0"/>
              </a:rPr>
              <a:t>Desde esta perspectiva se puede determinar que los hábitos necesarios para llevar una vida saludable son los siguientes:</a:t>
            </a:r>
          </a:p>
          <a:p>
            <a:endParaRPr lang="es-CO" sz="1600" dirty="0">
              <a:latin typeface="Maiandra GD" panose="020E0502030308020204" pitchFamily="34" charset="0"/>
            </a:endParaRPr>
          </a:p>
          <a:p>
            <a:pPr marL="285750" indent="-285750">
              <a:buFont typeface="Wingdings" panose="05000000000000000000" pitchFamily="2" charset="2"/>
              <a:buChar char="v"/>
            </a:pPr>
            <a:r>
              <a:rPr lang="es-CO" sz="1600" dirty="0">
                <a:latin typeface="Maiandra GD" panose="020E0502030308020204" pitchFamily="34" charset="0"/>
              </a:rPr>
              <a:t>Tener una dieta equilibrada</a:t>
            </a:r>
          </a:p>
          <a:p>
            <a:pPr marL="285750" indent="-285750">
              <a:buFont typeface="Wingdings" panose="05000000000000000000" pitchFamily="2" charset="2"/>
              <a:buChar char="v"/>
            </a:pPr>
            <a:r>
              <a:rPr lang="es-CO" sz="1600" dirty="0">
                <a:latin typeface="Maiandra GD" panose="020E0502030308020204" pitchFamily="34" charset="0"/>
              </a:rPr>
              <a:t>Realizar ejercicio físico</a:t>
            </a:r>
          </a:p>
          <a:p>
            <a:pPr marL="285750" indent="-285750">
              <a:buFont typeface="Wingdings" panose="05000000000000000000" pitchFamily="2" charset="2"/>
              <a:buChar char="v"/>
            </a:pPr>
            <a:r>
              <a:rPr lang="es-CO" sz="1600" dirty="0">
                <a:latin typeface="Maiandra GD" panose="020E0502030308020204" pitchFamily="34" charset="0"/>
              </a:rPr>
              <a:t>Tener una higiene adecuada</a:t>
            </a:r>
          </a:p>
          <a:p>
            <a:pPr marL="285750" indent="-285750">
              <a:buFont typeface="Wingdings" panose="05000000000000000000" pitchFamily="2" charset="2"/>
              <a:buChar char="v"/>
            </a:pPr>
            <a:r>
              <a:rPr lang="es-CO" sz="1600" dirty="0">
                <a:latin typeface="Maiandra GD" panose="020E0502030308020204" pitchFamily="34" charset="0"/>
              </a:rPr>
              <a:t>Tener una actividad social</a:t>
            </a:r>
          </a:p>
        </p:txBody>
      </p:sp>
      <p:sp>
        <p:nvSpPr>
          <p:cNvPr id="44" name="CuadroTexto 43"/>
          <p:cNvSpPr txBox="1"/>
          <p:nvPr/>
        </p:nvSpPr>
        <p:spPr>
          <a:xfrm>
            <a:off x="3685684" y="4349828"/>
            <a:ext cx="1794019" cy="630942"/>
          </a:xfrm>
          <a:prstGeom prst="rect">
            <a:avLst/>
          </a:prstGeom>
          <a:noFill/>
        </p:spPr>
        <p:txBody>
          <a:bodyPr wrap="square" rtlCol="0">
            <a:spAutoFit/>
          </a:bodyPr>
          <a:lstStyle/>
          <a:p>
            <a:r>
              <a:rPr lang="es-CO" sz="700" dirty="0"/>
              <a:t>Fuente: </a:t>
            </a:r>
            <a:r>
              <a:rPr lang="es-CO" sz="700" dirty="0">
                <a:solidFill>
                  <a:srgbClr val="1BA0C9"/>
                </a:solidFill>
                <a:latin typeface="Maiandra GD" panose="020E0502030308020204" pitchFamily="34" charset="0"/>
              </a:rPr>
              <a:t>https://www.freepik.es/vector-gratis/ilustracion-concepto-habito-saludable_6195523.htm#query=h%C3%A1bitos%20de%20vida%20saludable&amp;position=33&amp;from_view=search</a:t>
            </a:r>
          </a:p>
        </p:txBody>
      </p:sp>
      <p:pic>
        <p:nvPicPr>
          <p:cNvPr id="45" name="Imagen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9563" y="2450195"/>
            <a:ext cx="1733475" cy="1733475"/>
          </a:xfrm>
          <a:prstGeom prst="rect">
            <a:avLst/>
          </a:prstGeom>
        </p:spPr>
      </p:pic>
      <p:sp>
        <p:nvSpPr>
          <p:cNvPr id="48" name="CuadroTexto 47"/>
          <p:cNvSpPr txBox="1"/>
          <p:nvPr/>
        </p:nvSpPr>
        <p:spPr>
          <a:xfrm>
            <a:off x="9589640" y="2957700"/>
            <a:ext cx="2058638" cy="630942"/>
          </a:xfrm>
          <a:prstGeom prst="rect">
            <a:avLst/>
          </a:prstGeom>
          <a:noFill/>
        </p:spPr>
        <p:txBody>
          <a:bodyPr wrap="square" rtlCol="0">
            <a:spAutoFit/>
          </a:bodyPr>
          <a:lstStyle/>
          <a:p>
            <a:r>
              <a:rPr lang="es-CO" sz="700" dirty="0">
                <a:latin typeface="Maiandra GD" panose="020E0502030308020204" pitchFamily="34" charset="0"/>
              </a:rPr>
              <a:t>Fuente: </a:t>
            </a:r>
            <a:r>
              <a:rPr lang="es-CO" sz="700" dirty="0">
                <a:solidFill>
                  <a:srgbClr val="1BA0C9"/>
                </a:solidFill>
                <a:latin typeface="Maiandra GD" panose="020E0502030308020204" pitchFamily="34" charset="0"/>
              </a:rPr>
              <a:t>https://www.freepik.es/vector-gratis/conjunto-persona-trabajando-oficina-haciendo-descansos-activos_5688831.htm#query=trabajo%20saludable&amp;position=9&amp;from_view=search</a:t>
            </a:r>
          </a:p>
        </p:txBody>
      </p:sp>
      <p:pic>
        <p:nvPicPr>
          <p:cNvPr id="49" name="Imagen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9427" y="886957"/>
            <a:ext cx="2561786" cy="2914985"/>
          </a:xfrm>
          <a:prstGeom prst="rect">
            <a:avLst/>
          </a:prstGeom>
        </p:spPr>
      </p:pic>
      <p:sp>
        <p:nvSpPr>
          <p:cNvPr id="50" name="Elipse 49"/>
          <p:cNvSpPr/>
          <p:nvPr/>
        </p:nvSpPr>
        <p:spPr>
          <a:xfrm>
            <a:off x="11307651" y="6163958"/>
            <a:ext cx="707354" cy="4783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12</a:t>
            </a:r>
          </a:p>
        </p:txBody>
      </p:sp>
      <p:sp>
        <p:nvSpPr>
          <p:cNvPr id="53" name="Elipse 52"/>
          <p:cNvSpPr/>
          <p:nvPr/>
        </p:nvSpPr>
        <p:spPr>
          <a:xfrm>
            <a:off x="165252" y="6210817"/>
            <a:ext cx="603367"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11</a:t>
            </a:r>
          </a:p>
        </p:txBody>
      </p:sp>
      <p:sp>
        <p:nvSpPr>
          <p:cNvPr id="51" name="Rectángulo 50">
            <a:extLst>
              <a:ext uri="{FF2B5EF4-FFF2-40B4-BE49-F238E27FC236}">
                <a16:creationId xmlns:a16="http://schemas.microsoft.com/office/drawing/2014/main" id="{7A64DB43-63BF-3C74-27B6-FED52493FB8A}"/>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2" name="7 Imagen">
            <a:hlinkClick r:id="" action="ppaction://noaction"/>
            <a:extLst>
              <a:ext uri="{FF2B5EF4-FFF2-40B4-BE49-F238E27FC236}">
                <a16:creationId xmlns:a16="http://schemas.microsoft.com/office/drawing/2014/main" id="{3A9D1D75-F67C-B2E9-B068-BB4BD6E0D2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4" name="CuadroTexto 53">
            <a:extLst>
              <a:ext uri="{FF2B5EF4-FFF2-40B4-BE49-F238E27FC236}">
                <a16:creationId xmlns:a16="http://schemas.microsoft.com/office/drawing/2014/main" id="{402A522F-9E17-5C1D-2A26-892C79D353A8}"/>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5" name="Rectángulo 54">
            <a:extLst>
              <a:ext uri="{FF2B5EF4-FFF2-40B4-BE49-F238E27FC236}">
                <a16:creationId xmlns:a16="http://schemas.microsoft.com/office/drawing/2014/main" id="{DAF35525-FDBD-DCA8-E229-C461584BF0A1}"/>
              </a:ext>
            </a:extLst>
          </p:cNvPr>
          <p:cNvSpPr/>
          <p:nvPr/>
        </p:nvSpPr>
        <p:spPr>
          <a:xfrm>
            <a:off x="10023480"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6" name="7 Imagen">
            <a:hlinkClick r:id="" action="ppaction://noaction"/>
            <a:extLst>
              <a:ext uri="{FF2B5EF4-FFF2-40B4-BE49-F238E27FC236}">
                <a16:creationId xmlns:a16="http://schemas.microsoft.com/office/drawing/2014/main" id="{B7378A92-FBA6-C02B-E122-CB83A28B444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6817"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7" name="CuadroTexto 56">
            <a:extLst>
              <a:ext uri="{FF2B5EF4-FFF2-40B4-BE49-F238E27FC236}">
                <a16:creationId xmlns:a16="http://schemas.microsoft.com/office/drawing/2014/main" id="{212B83B1-74EE-D561-F44E-0F46863AE026}"/>
              </a:ext>
            </a:extLst>
          </p:cNvPr>
          <p:cNvSpPr txBox="1"/>
          <p:nvPr/>
        </p:nvSpPr>
        <p:spPr>
          <a:xfrm>
            <a:off x="10686739"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3750954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ángulo 41"/>
          <p:cNvSpPr/>
          <p:nvPr/>
        </p:nvSpPr>
        <p:spPr>
          <a:xfrm>
            <a:off x="192018"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sp>
        <p:nvSpPr>
          <p:cNvPr id="4" name="Rectángulo 3"/>
          <p:cNvSpPr/>
          <p:nvPr/>
        </p:nvSpPr>
        <p:spPr>
          <a:xfrm>
            <a:off x="6163876" y="199257"/>
            <a:ext cx="5852160" cy="6443003"/>
          </a:xfrm>
          <a:prstGeom prst="rect">
            <a:avLst/>
          </a:prstGeom>
          <a:pattFill prst="pct5">
            <a:fgClr>
              <a:schemeClr val="bg1"/>
            </a:fgClr>
            <a:bgClr>
              <a:schemeClr val="bg1"/>
            </a:bgClr>
          </a:patt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CO"/>
          </a:p>
        </p:txBody>
      </p:sp>
      <p:grpSp>
        <p:nvGrpSpPr>
          <p:cNvPr id="9" name="Grupo 8"/>
          <p:cNvGrpSpPr/>
          <p:nvPr/>
        </p:nvGrpSpPr>
        <p:grpSpPr>
          <a:xfrm>
            <a:off x="5733511" y="320285"/>
            <a:ext cx="782929" cy="862886"/>
            <a:chOff x="875763" y="386365"/>
            <a:chExt cx="782929" cy="862886"/>
          </a:xfrm>
        </p:grpSpPr>
        <p:sp>
          <p:nvSpPr>
            <p:cNvPr id="5" name="Rectángulo 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6" name="Rectángulo 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8" name="Arco de bloque 7"/>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0" name="Grupo 9"/>
          <p:cNvGrpSpPr/>
          <p:nvPr/>
        </p:nvGrpSpPr>
        <p:grpSpPr>
          <a:xfrm>
            <a:off x="5693264" y="5301073"/>
            <a:ext cx="782929" cy="862886"/>
            <a:chOff x="875763" y="386365"/>
            <a:chExt cx="782929" cy="862886"/>
          </a:xfrm>
        </p:grpSpPr>
        <p:sp>
          <p:nvSpPr>
            <p:cNvPr id="11" name="Rectángulo 1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2" name="Rectángulo 1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3" name="Arco de bloque 1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4" name="Grupo 13"/>
          <p:cNvGrpSpPr/>
          <p:nvPr/>
        </p:nvGrpSpPr>
        <p:grpSpPr>
          <a:xfrm>
            <a:off x="5711779" y="6028730"/>
            <a:ext cx="782929" cy="862886"/>
            <a:chOff x="875763" y="386365"/>
            <a:chExt cx="782929" cy="862886"/>
          </a:xfrm>
        </p:grpSpPr>
        <p:sp>
          <p:nvSpPr>
            <p:cNvPr id="15" name="Rectángulo 1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6" name="Rectángulo 1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17" name="Arco de bloque 1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18" name="Grupo 17"/>
          <p:cNvGrpSpPr/>
          <p:nvPr/>
        </p:nvGrpSpPr>
        <p:grpSpPr>
          <a:xfrm>
            <a:off x="5704535" y="3837521"/>
            <a:ext cx="782929" cy="862886"/>
            <a:chOff x="875763" y="386365"/>
            <a:chExt cx="782929" cy="862886"/>
          </a:xfrm>
        </p:grpSpPr>
        <p:sp>
          <p:nvSpPr>
            <p:cNvPr id="19" name="Rectángulo 1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0" name="Rectángulo 1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1" name="Arco de bloque 2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2" name="Grupo 21"/>
          <p:cNvGrpSpPr/>
          <p:nvPr/>
        </p:nvGrpSpPr>
        <p:grpSpPr>
          <a:xfrm>
            <a:off x="5694472" y="3143250"/>
            <a:ext cx="782929" cy="862886"/>
            <a:chOff x="875763" y="386365"/>
            <a:chExt cx="782929" cy="862886"/>
          </a:xfrm>
        </p:grpSpPr>
        <p:sp>
          <p:nvSpPr>
            <p:cNvPr id="23" name="Rectángulo 22"/>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4" name="Rectángulo 23"/>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5" name="Arco de bloque 24"/>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26" name="Grupo 25"/>
          <p:cNvGrpSpPr/>
          <p:nvPr/>
        </p:nvGrpSpPr>
        <p:grpSpPr>
          <a:xfrm>
            <a:off x="5712987" y="4584496"/>
            <a:ext cx="782929" cy="862886"/>
            <a:chOff x="875763" y="386365"/>
            <a:chExt cx="782929" cy="862886"/>
          </a:xfrm>
        </p:grpSpPr>
        <p:sp>
          <p:nvSpPr>
            <p:cNvPr id="27" name="Rectángulo 26"/>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8" name="Rectángulo 27"/>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29" name="Arco de bloque 28"/>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0" name="Grupo 29"/>
          <p:cNvGrpSpPr/>
          <p:nvPr/>
        </p:nvGrpSpPr>
        <p:grpSpPr>
          <a:xfrm>
            <a:off x="5717142" y="985731"/>
            <a:ext cx="782929" cy="862886"/>
            <a:chOff x="875763" y="386365"/>
            <a:chExt cx="782929" cy="862886"/>
          </a:xfrm>
        </p:grpSpPr>
        <p:sp>
          <p:nvSpPr>
            <p:cNvPr id="31" name="Rectángulo 30"/>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2" name="Rectángulo 31"/>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3" name="Arco de bloque 32"/>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4" name="Grupo 33"/>
          <p:cNvGrpSpPr/>
          <p:nvPr/>
        </p:nvGrpSpPr>
        <p:grpSpPr>
          <a:xfrm>
            <a:off x="5696079" y="2410285"/>
            <a:ext cx="782929" cy="862886"/>
            <a:chOff x="875763" y="386365"/>
            <a:chExt cx="782929" cy="862886"/>
          </a:xfrm>
        </p:grpSpPr>
        <p:sp>
          <p:nvSpPr>
            <p:cNvPr id="35" name="Rectángulo 34"/>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6" name="Rectángulo 35"/>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37" name="Arco de bloque 36"/>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grpSp>
        <p:nvGrpSpPr>
          <p:cNvPr id="38" name="Grupo 37"/>
          <p:cNvGrpSpPr/>
          <p:nvPr/>
        </p:nvGrpSpPr>
        <p:grpSpPr>
          <a:xfrm>
            <a:off x="5704535" y="1714231"/>
            <a:ext cx="782929" cy="862886"/>
            <a:chOff x="875763" y="386365"/>
            <a:chExt cx="782929" cy="862886"/>
          </a:xfrm>
        </p:grpSpPr>
        <p:sp>
          <p:nvSpPr>
            <p:cNvPr id="39" name="Rectángulo 38"/>
            <p:cNvSpPr/>
            <p:nvPr/>
          </p:nvSpPr>
          <p:spPr>
            <a:xfrm>
              <a:off x="875763"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0" name="Rectángulo 39"/>
            <p:cNvSpPr/>
            <p:nvPr/>
          </p:nvSpPr>
          <p:spPr>
            <a:xfrm>
              <a:off x="1349599" y="618186"/>
              <a:ext cx="309093" cy="3348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a:p>
          </p:txBody>
        </p:sp>
        <p:sp>
          <p:nvSpPr>
            <p:cNvPr id="41" name="Arco de bloque 40"/>
            <p:cNvSpPr/>
            <p:nvPr/>
          </p:nvSpPr>
          <p:spPr>
            <a:xfrm>
              <a:off x="978527" y="386365"/>
              <a:ext cx="579818" cy="862886"/>
            </a:xfrm>
            <a:prstGeom prst="blockArc">
              <a:avLst>
                <a:gd name="adj1" fmla="val 10942910"/>
                <a:gd name="adj2" fmla="val 0"/>
                <a:gd name="adj3" fmla="val 25000"/>
              </a:avLst>
            </a:prstGeom>
            <a:ln>
              <a:noFill/>
            </a:ln>
          </p:spPr>
          <p:style>
            <a:lnRef idx="3">
              <a:schemeClr val="lt1"/>
            </a:lnRef>
            <a:fillRef idx="1">
              <a:schemeClr val="accent3"/>
            </a:fillRef>
            <a:effectRef idx="1">
              <a:schemeClr val="accent3"/>
            </a:effectRef>
            <a:fontRef idx="minor">
              <a:schemeClr val="lt1"/>
            </a:fontRef>
          </p:style>
          <p:txBody>
            <a:bodyPr rtlCol="0" anchor="ctr"/>
            <a:lstStyle/>
            <a:p>
              <a:pPr algn="ctr"/>
              <a:endParaRPr lang="es-CO">
                <a:solidFill>
                  <a:schemeClr val="tx1"/>
                </a:solidFill>
              </a:endParaRPr>
            </a:p>
          </p:txBody>
        </p:sp>
      </p:grpSp>
      <p:pic>
        <p:nvPicPr>
          <p:cNvPr id="1026" name="Picture 2" descr="Módulo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745" r="12099"/>
          <a:stretch/>
        </p:blipFill>
        <p:spPr bwMode="auto">
          <a:xfrm>
            <a:off x="943263" y="2603088"/>
            <a:ext cx="3949029" cy="30244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342841" y="1252566"/>
            <a:ext cx="5148866" cy="954107"/>
          </a:xfrm>
          <a:prstGeom prst="rect">
            <a:avLst/>
          </a:prstGeom>
          <a:noFill/>
        </p:spPr>
        <p:txBody>
          <a:bodyPr wrap="square" rtlCol="0">
            <a:spAutoFit/>
          </a:bodyPr>
          <a:lstStyle/>
          <a:p>
            <a:pPr algn="ctr"/>
            <a:r>
              <a:rPr lang="es-CO" sz="2800" dirty="0">
                <a:solidFill>
                  <a:srgbClr val="FF0000"/>
                </a:solidFill>
                <a:latin typeface="Juice ITC" panose="04040403040A02020202" pitchFamily="82" charset="0"/>
              </a:rPr>
              <a:t>¿En qué consiste el Sistema de gestión de la seguridad y Salud en el trabajo (SG-SST)?</a:t>
            </a:r>
          </a:p>
        </p:txBody>
      </p:sp>
      <p:sp>
        <p:nvSpPr>
          <p:cNvPr id="47" name="CuadroTexto 46"/>
          <p:cNvSpPr txBox="1"/>
          <p:nvPr/>
        </p:nvSpPr>
        <p:spPr>
          <a:xfrm>
            <a:off x="7312780" y="1506384"/>
            <a:ext cx="4031087" cy="584775"/>
          </a:xfrm>
          <a:prstGeom prst="rect">
            <a:avLst/>
          </a:prstGeom>
          <a:noFill/>
        </p:spPr>
        <p:txBody>
          <a:bodyPr wrap="square" rtlCol="0">
            <a:spAutoFit/>
          </a:bodyPr>
          <a:lstStyle/>
          <a:p>
            <a:pPr algn="ctr"/>
            <a:r>
              <a:rPr lang="es-CO" sz="3200" dirty="0">
                <a:solidFill>
                  <a:srgbClr val="FF0000"/>
                </a:solidFill>
                <a:latin typeface="Juice ITC" panose="04040403040A02020202" pitchFamily="82" charset="0"/>
              </a:rPr>
              <a:t>¿Qué es el COPASST? </a:t>
            </a:r>
          </a:p>
        </p:txBody>
      </p:sp>
      <p:sp>
        <p:nvSpPr>
          <p:cNvPr id="48" name="CuadroTexto 47"/>
          <p:cNvSpPr txBox="1"/>
          <p:nvPr/>
        </p:nvSpPr>
        <p:spPr>
          <a:xfrm>
            <a:off x="7038970" y="2390338"/>
            <a:ext cx="4571420" cy="1569660"/>
          </a:xfrm>
          <a:prstGeom prst="rect">
            <a:avLst/>
          </a:prstGeom>
          <a:noFill/>
        </p:spPr>
        <p:txBody>
          <a:bodyPr wrap="square" rtlCol="0">
            <a:spAutoFit/>
          </a:bodyPr>
          <a:lstStyle/>
          <a:p>
            <a:pPr algn="ctr"/>
            <a:r>
              <a:rPr lang="es-CO" sz="1600" dirty="0">
                <a:latin typeface="Maiandra GD" panose="020E0502030308020204" pitchFamily="34" charset="0"/>
              </a:rPr>
              <a:t>Es un organismo con la función principal de velar por el debido funcionamiento del SGSST. Este organismo está conformado igual número de trabajadores y representantes del empleador. Su trabajo se direccione bajo la responsabilidad del Representante Legal de la empresa.</a:t>
            </a:r>
          </a:p>
        </p:txBody>
      </p:sp>
      <p:sp>
        <p:nvSpPr>
          <p:cNvPr id="3" name="CuadroTexto 2"/>
          <p:cNvSpPr txBox="1"/>
          <p:nvPr/>
        </p:nvSpPr>
        <p:spPr>
          <a:xfrm>
            <a:off x="3399337" y="5641295"/>
            <a:ext cx="2097079" cy="954107"/>
          </a:xfrm>
          <a:prstGeom prst="rect">
            <a:avLst/>
          </a:prstGeom>
          <a:noFill/>
        </p:spPr>
        <p:txBody>
          <a:bodyPr wrap="square" rtlCol="0">
            <a:spAutoFit/>
          </a:bodyPr>
          <a:lstStyle/>
          <a:p>
            <a:r>
              <a:rPr lang="es-CO" sz="800" dirty="0"/>
              <a:t>Fuente: </a:t>
            </a:r>
            <a:r>
              <a:rPr lang="es-CO" sz="800" dirty="0">
                <a:solidFill>
                  <a:srgbClr val="1BA0C9"/>
                </a:solidFill>
              </a:rPr>
              <a:t>https://www.google.com/search?q=ciclo+phva&amp;rlz=1C1CHBF_esCO882CO948&amp;source=lnms&amp;tbm=isch&amp;sa=X&amp;ved=2ahUKEwjyg7mO3c33AhWNmOAKHWqdDiMQ_AUoAXoECAEQAw&amp;biw=1366&amp;bih=657&amp;dpr=1#imgrc=1Wc6WZFzjqbx6M</a:t>
            </a:r>
          </a:p>
        </p:txBody>
      </p:sp>
      <p:sp>
        <p:nvSpPr>
          <p:cNvPr id="7" name="CuadroTexto 6"/>
          <p:cNvSpPr txBox="1"/>
          <p:nvPr/>
        </p:nvSpPr>
        <p:spPr>
          <a:xfrm>
            <a:off x="6864873" y="5641295"/>
            <a:ext cx="2062005" cy="954107"/>
          </a:xfrm>
          <a:prstGeom prst="rect">
            <a:avLst/>
          </a:prstGeom>
          <a:noFill/>
        </p:spPr>
        <p:txBody>
          <a:bodyPr wrap="square" rtlCol="0">
            <a:spAutoFit/>
          </a:bodyPr>
          <a:lstStyle/>
          <a:p>
            <a:r>
              <a:rPr lang="es-CO" sz="800" dirty="0">
                <a:latin typeface="Maiandra GD" panose="020E0502030308020204" pitchFamily="34" charset="0"/>
              </a:rPr>
              <a:t>Fuente: </a:t>
            </a:r>
            <a:r>
              <a:rPr lang="es-CO" sz="800" dirty="0">
                <a:solidFill>
                  <a:srgbClr val="1BA0C9"/>
                </a:solidFill>
                <a:latin typeface="Maiandra GD" panose="020E0502030308020204" pitchFamily="34" charset="0"/>
              </a:rPr>
              <a:t>https://www.freepik.es/vector-premium/hombre-negocios-que-presenta-al-negocio-profesional-trabajo-equipo-oficina-animacion-movimiento-reunion-seminario-colega_7277216.htm?query=comit%C3%A9&amp;from_query=comit%C3%A9+laboral</a:t>
            </a:r>
          </a:p>
        </p:txBody>
      </p:sp>
      <p:pic>
        <p:nvPicPr>
          <p:cNvPr id="43" name="Imagen 42"/>
          <p:cNvPicPr>
            <a:picLocks noChangeAspect="1"/>
          </p:cNvPicPr>
          <p:nvPr/>
        </p:nvPicPr>
        <p:blipFill rotWithShape="1">
          <a:blip r:embed="rId3" cstate="print">
            <a:extLst>
              <a:ext uri="{28A0092B-C50C-407E-A947-70E740481C1C}">
                <a14:useLocalDpi xmlns:a14="http://schemas.microsoft.com/office/drawing/2010/main" val="0"/>
              </a:ext>
            </a:extLst>
          </a:blip>
          <a:srcRect l="17657" r="20379"/>
          <a:stretch/>
        </p:blipFill>
        <p:spPr>
          <a:xfrm>
            <a:off x="8959659" y="4069341"/>
            <a:ext cx="2888904" cy="2331135"/>
          </a:xfrm>
          <a:prstGeom prst="rect">
            <a:avLst/>
          </a:prstGeom>
          <a:ln>
            <a:noFill/>
          </a:ln>
          <a:effectLst>
            <a:outerShdw blurRad="190500" algn="tl" rotWithShape="0">
              <a:srgbClr val="000000">
                <a:alpha val="70000"/>
              </a:srgbClr>
            </a:outerShdw>
          </a:effectLst>
        </p:spPr>
      </p:pic>
      <p:sp>
        <p:nvSpPr>
          <p:cNvPr id="51" name="Elipse 50"/>
          <p:cNvSpPr/>
          <p:nvPr/>
        </p:nvSpPr>
        <p:spPr>
          <a:xfrm>
            <a:off x="11390622" y="6163958"/>
            <a:ext cx="586514"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14</a:t>
            </a:r>
          </a:p>
        </p:txBody>
      </p:sp>
      <p:sp>
        <p:nvSpPr>
          <p:cNvPr id="52" name="Elipse 51"/>
          <p:cNvSpPr/>
          <p:nvPr/>
        </p:nvSpPr>
        <p:spPr>
          <a:xfrm>
            <a:off x="159237" y="6184754"/>
            <a:ext cx="626346" cy="4314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13</a:t>
            </a:r>
          </a:p>
        </p:txBody>
      </p:sp>
      <p:sp>
        <p:nvSpPr>
          <p:cNvPr id="49" name="Rectángulo 48">
            <a:extLst>
              <a:ext uri="{FF2B5EF4-FFF2-40B4-BE49-F238E27FC236}">
                <a16:creationId xmlns:a16="http://schemas.microsoft.com/office/drawing/2014/main" id="{42E235F1-AF07-9173-DB8D-18063153284B}"/>
              </a:ext>
            </a:extLst>
          </p:cNvPr>
          <p:cNvSpPr/>
          <p:nvPr/>
        </p:nvSpPr>
        <p:spPr>
          <a:xfrm>
            <a:off x="181466"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0" name="7 Imagen">
            <a:hlinkClick r:id="" action="ppaction://noaction"/>
            <a:extLst>
              <a:ext uri="{FF2B5EF4-FFF2-40B4-BE49-F238E27FC236}">
                <a16:creationId xmlns:a16="http://schemas.microsoft.com/office/drawing/2014/main" id="{0755F585-4E55-1EAD-A360-D558DCA2933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03"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3" name="CuadroTexto 52">
            <a:extLst>
              <a:ext uri="{FF2B5EF4-FFF2-40B4-BE49-F238E27FC236}">
                <a16:creationId xmlns:a16="http://schemas.microsoft.com/office/drawing/2014/main" id="{AA29ED42-B467-EF79-DB50-3315B34AEDD9}"/>
              </a:ext>
            </a:extLst>
          </p:cNvPr>
          <p:cNvSpPr txBox="1"/>
          <p:nvPr/>
        </p:nvSpPr>
        <p:spPr>
          <a:xfrm>
            <a:off x="844725"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
        <p:nvSpPr>
          <p:cNvPr id="54" name="Rectángulo 53">
            <a:extLst>
              <a:ext uri="{FF2B5EF4-FFF2-40B4-BE49-F238E27FC236}">
                <a16:creationId xmlns:a16="http://schemas.microsoft.com/office/drawing/2014/main" id="{EF481486-F570-9841-6007-E10B0A170384}"/>
              </a:ext>
            </a:extLst>
          </p:cNvPr>
          <p:cNvSpPr/>
          <p:nvPr/>
        </p:nvSpPr>
        <p:spPr>
          <a:xfrm>
            <a:off x="10019354" y="197610"/>
            <a:ext cx="2018810" cy="95242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55" name="7 Imagen">
            <a:hlinkClick r:id="" action="ppaction://noaction"/>
            <a:extLst>
              <a:ext uri="{FF2B5EF4-FFF2-40B4-BE49-F238E27FC236}">
                <a16:creationId xmlns:a16="http://schemas.microsoft.com/office/drawing/2014/main" id="{91D3EB09-FF61-D8B9-97EA-5DA8E966D8F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2691" y="365698"/>
            <a:ext cx="752140" cy="647133"/>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6" name="CuadroTexto 55">
            <a:extLst>
              <a:ext uri="{FF2B5EF4-FFF2-40B4-BE49-F238E27FC236}">
                <a16:creationId xmlns:a16="http://schemas.microsoft.com/office/drawing/2014/main" id="{D2A7902A-8F42-6544-CC9C-4F61DA49E261}"/>
              </a:ext>
            </a:extLst>
          </p:cNvPr>
          <p:cNvSpPr txBox="1"/>
          <p:nvPr/>
        </p:nvSpPr>
        <p:spPr>
          <a:xfrm>
            <a:off x="10682613" y="315416"/>
            <a:ext cx="1494559" cy="784830"/>
          </a:xfrm>
          <a:prstGeom prst="rect">
            <a:avLst/>
          </a:prstGeom>
          <a:noFill/>
        </p:spPr>
        <p:txBody>
          <a:bodyPr wrap="square" rtlCol="0">
            <a:spAutoFit/>
          </a:bodyPr>
          <a:lstStyle/>
          <a:p>
            <a:pPr algn="ctr"/>
            <a:r>
              <a:rPr lang="es-CO" sz="900" b="1" dirty="0">
                <a:solidFill>
                  <a:schemeClr val="bg1"/>
                </a:solidFill>
                <a:latin typeface="Lucida Handwriting" panose="03010101010101010101" pitchFamily="66" charset="0"/>
              </a:rPr>
              <a:t>CARTILLA</a:t>
            </a:r>
          </a:p>
          <a:p>
            <a:pPr algn="ctr"/>
            <a:r>
              <a:rPr lang="es-CO" sz="900" b="1" dirty="0">
                <a:solidFill>
                  <a:schemeClr val="bg1"/>
                </a:solidFill>
                <a:latin typeface="Lucida Handwriting" panose="03010101010101010101" pitchFamily="66" charset="0"/>
              </a:rPr>
              <a:t>PREVENCIÓN DE INCIDENTES Y/O ACCIDENTES LABORALES</a:t>
            </a:r>
          </a:p>
        </p:txBody>
      </p:sp>
    </p:spTree>
    <p:extLst>
      <p:ext uri="{BB962C8B-B14F-4D97-AF65-F5344CB8AC3E}">
        <p14:creationId xmlns:p14="http://schemas.microsoft.com/office/powerpoint/2010/main" val="1647870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1867</TotalTime>
  <Words>3253</Words>
  <Application>Microsoft Office PowerPoint</Application>
  <PresentationFormat>Panorámica</PresentationFormat>
  <Paragraphs>413</Paragraphs>
  <Slides>34</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34</vt:i4>
      </vt:variant>
    </vt:vector>
  </HeadingPairs>
  <TitlesOfParts>
    <vt:vector size="44" baseType="lpstr">
      <vt:lpstr>Batang</vt:lpstr>
      <vt:lpstr>Arial</vt:lpstr>
      <vt:lpstr>Calibri</vt:lpstr>
      <vt:lpstr>Calibri Light</vt:lpstr>
      <vt:lpstr>Juice ITC</vt:lpstr>
      <vt:lpstr>Lucida Handwriting</vt:lpstr>
      <vt:lpstr>Maiandra GD</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Windows</dc:creator>
  <cp:lastModifiedBy>Windows</cp:lastModifiedBy>
  <cp:revision>141</cp:revision>
  <dcterms:created xsi:type="dcterms:W3CDTF">2021-08-20T13:20:12Z</dcterms:created>
  <dcterms:modified xsi:type="dcterms:W3CDTF">2022-05-25T00:25:26Z</dcterms:modified>
</cp:coreProperties>
</file>