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364" r:id="rId3"/>
    <p:sldId id="365" r:id="rId4"/>
    <p:sldId id="366" r:id="rId5"/>
    <p:sldId id="367" r:id="rId6"/>
    <p:sldId id="374" r:id="rId7"/>
    <p:sldId id="368" r:id="rId8"/>
    <p:sldId id="375" r:id="rId9"/>
    <p:sldId id="377" r:id="rId10"/>
    <p:sldId id="369" r:id="rId11"/>
    <p:sldId id="370" r:id="rId12"/>
    <p:sldId id="371" r:id="rId13"/>
    <p:sldId id="372" r:id="rId14"/>
    <p:sldId id="373" r:id="rId15"/>
    <p:sldId id="309" r:id="rId1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0FAAC7-45BF-47AF-99F8-AFDCFC01061B}" type="datetimeFigureOut">
              <a:rPr lang="es-CO" smtClean="0"/>
              <a:pPr/>
              <a:t>07/08/2019</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74BFCA-6602-4B64-A0BD-7128E82A79F0}" type="slidenum">
              <a:rPr lang="es-CO" smtClean="0"/>
              <a:pPr/>
              <a:t>‹Nº›</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5674BFCA-6602-4B64-A0BD-7128E82A79F0}" type="slidenum">
              <a:rPr lang="es-CO" smtClean="0"/>
              <a:pPr/>
              <a:t>1</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08FA71BD-3ED5-469E-AD61-9F55AA2BA581}" type="datetime1">
              <a:rPr lang="es-CO" smtClean="0"/>
              <a:pPr/>
              <a:t>07/08/2019</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6F7B29F3-BC57-4A6D-877E-612DC2CD5007}" type="datetime1">
              <a:rPr lang="es-CO" smtClean="0"/>
              <a:pPr/>
              <a:t>07/08/2019</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4E70D444-AC17-4098-88AE-477ED35B62C0}" type="datetime1">
              <a:rPr lang="es-CO" smtClean="0"/>
              <a:pPr/>
              <a:t>07/08/2019</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9BEF9BDB-D746-44DE-9F23-1DF659647342}" type="datetime1">
              <a:rPr lang="es-CO" smtClean="0"/>
              <a:pPr/>
              <a:t>07/08/2019</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AE70817B-925E-46F4-9B11-4BA386B1F6F0}" type="datetime1">
              <a:rPr lang="es-CO" smtClean="0"/>
              <a:pPr/>
              <a:t>07/08/2019</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13557774-7D36-4415-A177-A8526292F8C6}" type="datetime1">
              <a:rPr lang="es-CO" smtClean="0"/>
              <a:pPr/>
              <a:t>07/08/2019</a:t>
            </a:fld>
            <a:endParaRPr lang="es-CO"/>
          </a:p>
        </p:txBody>
      </p:sp>
      <p:sp>
        <p:nvSpPr>
          <p:cNvPr id="6" name="5 Marcador de pie de página"/>
          <p:cNvSpPr>
            <a:spLocks noGrp="1"/>
          </p:cNvSpPr>
          <p:nvPr>
            <p:ph type="ftr" sz="quarter" idx="11"/>
          </p:nvPr>
        </p:nvSpPr>
        <p:spPr/>
        <p:txBody>
          <a:bodyPr/>
          <a:lstStyle/>
          <a:p>
            <a:r>
              <a:rPr lang="es-CO"/>
              <a:t>ADRIANA BELTRAN ARIZA </a:t>
            </a:r>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BBF5A962-A0B5-4849-8942-E1F961187041}" type="datetime1">
              <a:rPr lang="es-CO" smtClean="0"/>
              <a:pPr/>
              <a:t>07/08/2019</a:t>
            </a:fld>
            <a:endParaRPr lang="es-CO"/>
          </a:p>
        </p:txBody>
      </p:sp>
      <p:sp>
        <p:nvSpPr>
          <p:cNvPr id="8" name="7 Marcador de pie de página"/>
          <p:cNvSpPr>
            <a:spLocks noGrp="1"/>
          </p:cNvSpPr>
          <p:nvPr>
            <p:ph type="ftr" sz="quarter" idx="11"/>
          </p:nvPr>
        </p:nvSpPr>
        <p:spPr/>
        <p:txBody>
          <a:bodyPr/>
          <a:lstStyle/>
          <a:p>
            <a:r>
              <a:rPr lang="es-CO"/>
              <a:t>ADRIANA BELTRAN ARIZA </a:t>
            </a:r>
          </a:p>
        </p:txBody>
      </p:sp>
      <p:sp>
        <p:nvSpPr>
          <p:cNvPr id="9" name="8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1D037D38-F199-47A4-9DA4-7E9EF78A0E72}" type="datetime1">
              <a:rPr lang="es-CO" smtClean="0"/>
              <a:pPr/>
              <a:t>07/08/2019</a:t>
            </a:fld>
            <a:endParaRPr lang="es-CO"/>
          </a:p>
        </p:txBody>
      </p:sp>
      <p:sp>
        <p:nvSpPr>
          <p:cNvPr id="4" name="3 Marcador de pie de página"/>
          <p:cNvSpPr>
            <a:spLocks noGrp="1"/>
          </p:cNvSpPr>
          <p:nvPr>
            <p:ph type="ftr" sz="quarter" idx="11"/>
          </p:nvPr>
        </p:nvSpPr>
        <p:spPr/>
        <p:txBody>
          <a:bodyPr/>
          <a:lstStyle/>
          <a:p>
            <a:r>
              <a:rPr lang="es-CO"/>
              <a:t>ADRIANA BELTRAN ARIZA </a:t>
            </a:r>
          </a:p>
        </p:txBody>
      </p:sp>
      <p:sp>
        <p:nvSpPr>
          <p:cNvPr id="5" name="4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A6E6394-59C7-46BE-9949-EF9A269F65C8}" type="datetime1">
              <a:rPr lang="es-CO" smtClean="0"/>
              <a:pPr/>
              <a:t>07/08/2019</a:t>
            </a:fld>
            <a:endParaRPr lang="es-CO"/>
          </a:p>
        </p:txBody>
      </p:sp>
      <p:sp>
        <p:nvSpPr>
          <p:cNvPr id="3" name="2 Marcador de pie de página"/>
          <p:cNvSpPr>
            <a:spLocks noGrp="1"/>
          </p:cNvSpPr>
          <p:nvPr>
            <p:ph type="ftr" sz="quarter" idx="11"/>
          </p:nvPr>
        </p:nvSpPr>
        <p:spPr/>
        <p:txBody>
          <a:bodyPr/>
          <a:lstStyle/>
          <a:p>
            <a:r>
              <a:rPr lang="es-CO"/>
              <a:t>ADRIANA BELTRAN ARIZA </a:t>
            </a:r>
          </a:p>
        </p:txBody>
      </p:sp>
      <p:sp>
        <p:nvSpPr>
          <p:cNvPr id="4" name="3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2C4864BA-65B5-4CA4-A96D-AEF5033EDEA6}" type="datetime1">
              <a:rPr lang="es-CO" smtClean="0"/>
              <a:pPr/>
              <a:t>07/08/2019</a:t>
            </a:fld>
            <a:endParaRPr lang="es-CO"/>
          </a:p>
        </p:txBody>
      </p:sp>
      <p:sp>
        <p:nvSpPr>
          <p:cNvPr id="6" name="5 Marcador de pie de página"/>
          <p:cNvSpPr>
            <a:spLocks noGrp="1"/>
          </p:cNvSpPr>
          <p:nvPr>
            <p:ph type="ftr" sz="quarter" idx="11"/>
          </p:nvPr>
        </p:nvSpPr>
        <p:spPr/>
        <p:txBody>
          <a:bodyPr/>
          <a:lstStyle/>
          <a:p>
            <a:r>
              <a:rPr lang="es-CO"/>
              <a:t>ADRIANA BELTRAN ARIZA </a:t>
            </a:r>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17D169A8-FEDE-4E41-B876-2859F9F8BC3A}" type="datetime1">
              <a:rPr lang="es-CO" smtClean="0"/>
              <a:pPr/>
              <a:t>07/08/2019</a:t>
            </a:fld>
            <a:endParaRPr lang="es-CO"/>
          </a:p>
        </p:txBody>
      </p:sp>
      <p:sp>
        <p:nvSpPr>
          <p:cNvPr id="6" name="5 Marcador de pie de página"/>
          <p:cNvSpPr>
            <a:spLocks noGrp="1"/>
          </p:cNvSpPr>
          <p:nvPr>
            <p:ph type="ftr" sz="quarter" idx="11"/>
          </p:nvPr>
        </p:nvSpPr>
        <p:spPr/>
        <p:txBody>
          <a:bodyPr/>
          <a:lstStyle/>
          <a:p>
            <a:r>
              <a:rPr lang="es-CO"/>
              <a:t>ADRIANA BELTRAN ARIZA </a:t>
            </a:r>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F4A6E-859A-4E74-A039-76174609A3B5}" type="datetime1">
              <a:rPr lang="es-CO" smtClean="0"/>
              <a:pPr/>
              <a:t>07/08/2019</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CO"/>
              <a:t>ADRIANA BELTRAN ARIZA </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B2640E-5270-464F-BBD4-573C699B527F}"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Rectángulo"/>
          <p:cNvSpPr/>
          <p:nvPr/>
        </p:nvSpPr>
        <p:spPr>
          <a:xfrm>
            <a:off x="3635896" y="2852936"/>
            <a:ext cx="1511952" cy="369332"/>
          </a:xfrm>
          <a:prstGeom prst="rect">
            <a:avLst/>
          </a:prstGeom>
        </p:spPr>
        <p:txBody>
          <a:bodyPr wrap="none">
            <a:spAutoFit/>
          </a:bodyPr>
          <a:lstStyle/>
          <a:p>
            <a:pPr algn="ctr">
              <a:defRPr/>
            </a:pPr>
            <a:r>
              <a:rPr lang="es-E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BIENVENIDOS</a:t>
            </a:r>
          </a:p>
        </p:txBody>
      </p:sp>
      <p:sp>
        <p:nvSpPr>
          <p:cNvPr id="3" name="2 Rectángulo"/>
          <p:cNvSpPr/>
          <p:nvPr/>
        </p:nvSpPr>
        <p:spPr>
          <a:xfrm>
            <a:off x="2267744" y="3645024"/>
            <a:ext cx="4572000" cy="1323439"/>
          </a:xfrm>
          <a:prstGeom prst="rect">
            <a:avLst/>
          </a:prstGeom>
        </p:spPr>
        <p:txBody>
          <a:bodyPr>
            <a:spAutoFit/>
          </a:bodyPr>
          <a:lstStyle/>
          <a:p>
            <a:pPr algn="ctr">
              <a:defRPr/>
            </a:pPr>
            <a:r>
              <a:rPr lang="es-CO" b="1" dirty="0">
                <a:solidFill>
                  <a:schemeClr val="tx2"/>
                </a:solidFill>
                <a:effectLst>
                  <a:outerShdw blurRad="38100" dist="38100" dir="2700000" algn="tl">
                    <a:srgbClr val="C0C0C0"/>
                  </a:outerShdw>
                </a:effectLst>
              </a:rPr>
              <a:t>UNIMINUTO VIRTUAL Y A DISTANCIA “UVD”</a:t>
            </a:r>
          </a:p>
          <a:p>
            <a:pPr algn="ctr">
              <a:defRPr/>
            </a:pPr>
            <a:r>
              <a:rPr lang="es-CO" sz="2400" b="1" dirty="0">
                <a:solidFill>
                  <a:schemeClr val="tx2"/>
                </a:solidFill>
                <a:effectLst>
                  <a:outerShdw blurRad="38100" dist="38100" dir="2700000" algn="tl">
                    <a:srgbClr val="C0C0C0"/>
                  </a:outerShdw>
                </a:effectLst>
              </a:rPr>
              <a:t>Investigación Posgrados</a:t>
            </a:r>
          </a:p>
          <a:p>
            <a:pPr algn="ctr">
              <a:defRPr/>
            </a:pPr>
            <a:endParaRPr lang="es-CO" sz="2400" b="1" dirty="0">
              <a:solidFill>
                <a:schemeClr val="tx2"/>
              </a:solidFill>
              <a:effectLst>
                <a:outerShdw blurRad="38100" dist="38100" dir="2700000" algn="tl">
                  <a:srgbClr val="C0C0C0"/>
                </a:outerShdw>
              </a:effectLst>
            </a:endParaRPr>
          </a:p>
          <a:p>
            <a:pPr algn="ctr">
              <a:defRPr/>
            </a:pPr>
            <a:r>
              <a:rPr lang="es-CO" sz="1400" b="1" dirty="0">
                <a:solidFill>
                  <a:schemeClr val="tx2"/>
                </a:solidFill>
                <a:effectLst>
                  <a:outerShdw blurRad="38100" dist="38100" dir="2700000" algn="tl">
                    <a:srgbClr val="C0C0C0"/>
                  </a:outerShdw>
                </a:effectLst>
              </a:rPr>
              <a:t>2019</a:t>
            </a:r>
            <a:endParaRPr lang="es-CO"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048072" y="14387"/>
            <a:ext cx="7772400" cy="822325"/>
          </a:xfrm>
          <a:prstGeom prst="rect">
            <a:avLst/>
          </a:prstGeom>
          <a:noFill/>
          <a:ln w="9525">
            <a:noFill/>
            <a:miter lim="800000"/>
            <a:headEnd/>
            <a:tailEnd/>
          </a:ln>
        </p:spPr>
        <p:txBody>
          <a:bodyPr anchor="ctr"/>
          <a:lstStyle/>
          <a:p>
            <a:pPr algn="r"/>
            <a:r>
              <a:rPr lang="es-CO" sz="3000" b="1" dirty="0">
                <a:solidFill>
                  <a:schemeClr val="bg1"/>
                </a:solidFill>
                <a:latin typeface="Times New Roman" pitchFamily="18" charset="0"/>
                <a:cs typeface="Times New Roman" pitchFamily="18" charset="0"/>
              </a:rPr>
              <a:t>5. Resultados</a:t>
            </a:r>
          </a:p>
        </p:txBody>
      </p:sp>
      <p:sp>
        <p:nvSpPr>
          <p:cNvPr id="3" name="Rectangle 2"/>
          <p:cNvSpPr>
            <a:spLocks noChangeArrowheads="1"/>
          </p:cNvSpPr>
          <p:nvPr/>
        </p:nvSpPr>
        <p:spPr bwMode="auto">
          <a:xfrm>
            <a:off x="467544" y="1124744"/>
            <a:ext cx="8352928" cy="5472608"/>
          </a:xfrm>
          <a:prstGeom prst="rect">
            <a:avLst/>
          </a:prstGeom>
          <a:noFill/>
          <a:ln w="9525">
            <a:noFill/>
            <a:miter lim="800000"/>
            <a:headEnd/>
            <a:tailEnd/>
          </a:ln>
        </p:spPr>
        <p:txBody>
          <a:bodyPr anchor="ctr"/>
          <a:lstStyle/>
          <a:p>
            <a:r>
              <a:rPr lang="es-ES_tradnl" sz="2000" dirty="0">
                <a:latin typeface="Times New Roman" panose="02020603050405020304" pitchFamily="18" charset="0"/>
                <a:cs typeface="Times New Roman" panose="02020603050405020304" pitchFamily="18" charset="0"/>
              </a:rPr>
              <a:t>Al considerar la implementación de la </a:t>
            </a:r>
            <a:r>
              <a:rPr lang="es-CO" sz="2000" dirty="0">
                <a:latin typeface="Times New Roman" panose="02020603050405020304" pitchFamily="18" charset="0"/>
                <a:cs typeface="Times New Roman" panose="02020603050405020304" pitchFamily="18" charset="0"/>
              </a:rPr>
              <a:t>propuesta aplicación de indicadores de gestión en el grupo operativo de supervisión de flota del área de vehículos se optimizará en la calidad de los productos generados de cada una de las funciones esenciales, cumpliendo con efectividad, eficacia y eficiencia con el propósito principal el cargo y así cumplir con la estrategia planteada en el objetivo específico del área y poder cumplir con el objetivo corporativo.</a:t>
            </a:r>
          </a:p>
          <a:p>
            <a:endParaRPr lang="es-CO" sz="2000" dirty="0">
              <a:latin typeface="Times New Roman" panose="02020603050405020304" pitchFamily="18" charset="0"/>
              <a:cs typeface="Times New Roman" panose="02020603050405020304" pitchFamily="18" charset="0"/>
            </a:endParaRPr>
          </a:p>
          <a:p>
            <a:r>
              <a:rPr lang="es-CO" sz="2000" dirty="0">
                <a:latin typeface="Times New Roman" panose="02020603050405020304" pitchFamily="18" charset="0"/>
                <a:cs typeface="Times New Roman" panose="02020603050405020304" pitchFamily="18" charset="0"/>
              </a:rPr>
              <a:t>Al cumplir con los objetivos del plan de mejora se cumple no solamente con el objetivo corporativo también con la optimización del área en los procesos y en la gestión individual de cada uno de los colaboradores del grupo operativo de supervisión de flota. </a:t>
            </a:r>
          </a:p>
          <a:p>
            <a:endParaRPr lang="es-CO" sz="3200" dirty="0">
              <a:solidFill>
                <a:srgbClr val="FF0000"/>
              </a:solidFill>
              <a:latin typeface="Times New Roman" panose="02020603050405020304"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976064" y="14387"/>
            <a:ext cx="7772400" cy="822325"/>
          </a:xfrm>
          <a:prstGeom prst="rect">
            <a:avLst/>
          </a:prstGeom>
          <a:noFill/>
          <a:ln w="9525">
            <a:noFill/>
            <a:miter lim="800000"/>
            <a:headEnd/>
            <a:tailEnd/>
          </a:ln>
        </p:spPr>
        <p:txBody>
          <a:bodyPr anchor="ctr"/>
          <a:lstStyle/>
          <a:p>
            <a:pPr algn="r"/>
            <a:r>
              <a:rPr lang="es-CO" sz="3000" b="1" dirty="0">
                <a:solidFill>
                  <a:schemeClr val="bg1"/>
                </a:solidFill>
                <a:latin typeface="Times New Roman" pitchFamily="18" charset="0"/>
                <a:cs typeface="Times New Roman" pitchFamily="18" charset="0"/>
              </a:rPr>
              <a:t>6. Presupuesto</a:t>
            </a:r>
          </a:p>
        </p:txBody>
      </p:sp>
      <p:sp>
        <p:nvSpPr>
          <p:cNvPr id="3" name="Rectangle 2"/>
          <p:cNvSpPr>
            <a:spLocks noChangeArrowheads="1"/>
          </p:cNvSpPr>
          <p:nvPr/>
        </p:nvSpPr>
        <p:spPr bwMode="auto">
          <a:xfrm>
            <a:off x="539552" y="1700808"/>
            <a:ext cx="7992888" cy="720080"/>
          </a:xfrm>
          <a:prstGeom prst="rect">
            <a:avLst/>
          </a:prstGeom>
          <a:noFill/>
          <a:ln w="9525">
            <a:noFill/>
            <a:miter lim="800000"/>
            <a:headEnd/>
            <a:tailEnd/>
          </a:ln>
        </p:spPr>
        <p:txBody>
          <a:bodyPr anchor="ctr"/>
          <a:lstStyle/>
          <a:p>
            <a:endParaRPr lang="es-CO" sz="3000" dirty="0">
              <a:solidFill>
                <a:srgbClr val="FF0000"/>
              </a:solidFill>
              <a:latin typeface="Times New Roman" pitchFamily="18" charset="0"/>
              <a:cs typeface="Times New Roman" pitchFamily="18" charset="0"/>
            </a:endParaRPr>
          </a:p>
        </p:txBody>
      </p:sp>
      <p:sp>
        <p:nvSpPr>
          <p:cNvPr id="4" name="CuadroTexto 3">
            <a:extLst>
              <a:ext uri="{FF2B5EF4-FFF2-40B4-BE49-F238E27FC236}">
                <a16:creationId xmlns:a16="http://schemas.microsoft.com/office/drawing/2014/main" id="{2F7172B0-520C-4FF1-A649-01E7CE298F59}"/>
              </a:ext>
            </a:extLst>
          </p:cNvPr>
          <p:cNvSpPr txBox="1"/>
          <p:nvPr/>
        </p:nvSpPr>
        <p:spPr>
          <a:xfrm>
            <a:off x="3350096" y="3140968"/>
            <a:ext cx="3024336" cy="369332"/>
          </a:xfrm>
          <a:prstGeom prst="rect">
            <a:avLst/>
          </a:prstGeom>
          <a:noFill/>
        </p:spPr>
        <p:txBody>
          <a:bodyPr wrap="square" rtlCol="0">
            <a:spAutoFit/>
          </a:bodyPr>
          <a:lstStyle/>
          <a:p>
            <a:pPr algn="ctr"/>
            <a:r>
              <a:rPr lang="es-CO" dirty="0"/>
              <a:t>PRESUPUESTO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832048" y="-27384"/>
            <a:ext cx="7772400" cy="822325"/>
          </a:xfrm>
          <a:prstGeom prst="rect">
            <a:avLst/>
          </a:prstGeom>
          <a:noFill/>
          <a:ln w="9525">
            <a:noFill/>
            <a:miter lim="800000"/>
            <a:headEnd/>
            <a:tailEnd/>
          </a:ln>
        </p:spPr>
        <p:txBody>
          <a:bodyPr anchor="ctr"/>
          <a:lstStyle/>
          <a:p>
            <a:pPr algn="r"/>
            <a:r>
              <a:rPr lang="es-CO" sz="3000" b="1" dirty="0">
                <a:solidFill>
                  <a:schemeClr val="bg1"/>
                </a:solidFill>
                <a:latin typeface="Times New Roman" pitchFamily="18" charset="0"/>
                <a:cs typeface="Times New Roman" pitchFamily="18" charset="0"/>
              </a:rPr>
              <a:t>7. Conclusiones</a:t>
            </a:r>
          </a:p>
        </p:txBody>
      </p:sp>
      <p:sp>
        <p:nvSpPr>
          <p:cNvPr id="3" name="Rectangle 2"/>
          <p:cNvSpPr>
            <a:spLocks noChangeArrowheads="1"/>
          </p:cNvSpPr>
          <p:nvPr/>
        </p:nvSpPr>
        <p:spPr bwMode="auto">
          <a:xfrm>
            <a:off x="539552" y="2348880"/>
            <a:ext cx="7992888" cy="2304256"/>
          </a:xfrm>
          <a:prstGeom prst="rect">
            <a:avLst/>
          </a:prstGeom>
          <a:noFill/>
          <a:ln w="9525">
            <a:noFill/>
            <a:miter lim="800000"/>
            <a:headEnd/>
            <a:tailEnd/>
          </a:ln>
        </p:spPr>
        <p:txBody>
          <a:bodyPr anchor="ctr"/>
          <a:lstStyle/>
          <a:p>
            <a:r>
              <a:rPr lang="es-ES_tradnl" sz="2000" dirty="0">
                <a:latin typeface="Times New Roman" panose="02020603050405020304" pitchFamily="18" charset="0"/>
                <a:cs typeface="Times New Roman" panose="02020603050405020304" pitchFamily="18" charset="0"/>
              </a:rPr>
              <a:t>Al cumplir con los objetivos del plan de mejora se cumple no solamente con el objetivo corporativo también con la optimización del área en los procesos y en la gestión individual de cada uno de los colaboradores del </a:t>
            </a:r>
            <a:r>
              <a:rPr lang="es-CO" sz="2000" dirty="0">
                <a:latin typeface="Times New Roman" panose="02020603050405020304" pitchFamily="18" charset="0"/>
                <a:cs typeface="Times New Roman" panose="02020603050405020304" pitchFamily="18" charset="0"/>
              </a:rPr>
              <a:t>grupo operativo de supervisión de flota.</a:t>
            </a:r>
            <a:r>
              <a:rPr lang="es-ES_tradnl" sz="2000" dirty="0">
                <a:latin typeface="Times New Roman" panose="02020603050405020304" pitchFamily="18" charset="0"/>
                <a:cs typeface="Times New Roman" panose="02020603050405020304" pitchFamily="18" charset="0"/>
              </a:rPr>
              <a:t>   </a:t>
            </a:r>
            <a:endParaRPr lang="es-CO"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120080" y="-27384"/>
            <a:ext cx="7772400" cy="822325"/>
          </a:xfrm>
          <a:prstGeom prst="rect">
            <a:avLst/>
          </a:prstGeom>
          <a:noFill/>
          <a:ln w="9525">
            <a:noFill/>
            <a:miter lim="800000"/>
            <a:headEnd/>
            <a:tailEnd/>
          </a:ln>
        </p:spPr>
        <p:txBody>
          <a:bodyPr anchor="ctr"/>
          <a:lstStyle/>
          <a:p>
            <a:pPr algn="r"/>
            <a:r>
              <a:rPr lang="es-CO" sz="3000" b="1" dirty="0">
                <a:solidFill>
                  <a:schemeClr val="bg1"/>
                </a:solidFill>
                <a:latin typeface="Times New Roman" pitchFamily="18" charset="0"/>
                <a:cs typeface="Times New Roman" pitchFamily="18" charset="0"/>
              </a:rPr>
              <a:t>8. Recomendaciones</a:t>
            </a:r>
          </a:p>
        </p:txBody>
      </p:sp>
      <p:sp>
        <p:nvSpPr>
          <p:cNvPr id="3" name="Rectangle 2"/>
          <p:cNvSpPr>
            <a:spLocks noChangeArrowheads="1"/>
          </p:cNvSpPr>
          <p:nvPr/>
        </p:nvSpPr>
        <p:spPr bwMode="auto">
          <a:xfrm>
            <a:off x="539552" y="1844824"/>
            <a:ext cx="8208912" cy="4392488"/>
          </a:xfrm>
          <a:prstGeom prst="rect">
            <a:avLst/>
          </a:prstGeom>
          <a:noFill/>
          <a:ln w="9525">
            <a:noFill/>
            <a:miter lim="800000"/>
            <a:headEnd/>
            <a:tailEnd/>
          </a:ln>
        </p:spPr>
        <p:txBody>
          <a:bodyPr anchor="ctr"/>
          <a:lstStyle/>
          <a:p>
            <a:r>
              <a:rPr lang="es-ES_tradnl" sz="2000" dirty="0">
                <a:latin typeface="Times New Roman" panose="02020603050405020304" pitchFamily="18" charset="0"/>
                <a:cs typeface="Times New Roman" panose="02020603050405020304" pitchFamily="18" charset="0"/>
              </a:rPr>
              <a:t>Para el logro del cumplimiento de la estrategia citada en el objetivo específico para el Área de Vehículos de la Dirección Técnica de Buses, se debe considerar en la implementación de la propuesta </a:t>
            </a:r>
            <a:r>
              <a:rPr lang="es-CO" sz="2000" dirty="0">
                <a:latin typeface="Times New Roman" panose="02020603050405020304" pitchFamily="18" charset="0"/>
                <a:cs typeface="Times New Roman" panose="02020603050405020304" pitchFamily="18" charset="0"/>
              </a:rPr>
              <a:t>aplicación de indicadores de gestión en el área de vehículos</a:t>
            </a:r>
            <a:r>
              <a:rPr lang="es-ES_tradnl" sz="2000" dirty="0">
                <a:latin typeface="Times New Roman" panose="02020603050405020304" pitchFamily="18" charset="0"/>
                <a:cs typeface="Times New Roman" panose="02020603050405020304" pitchFamily="18" charset="0"/>
              </a:rPr>
              <a:t> ya que es importante medir y controlar la gestión individual de los funcionarios encaminado a los procesos de la entidad incrementando la efectividad, eficacia, eficiencia y productividad del área logrando así optimizar </a:t>
            </a:r>
            <a:r>
              <a:rPr lang="es-CO" sz="2000" dirty="0">
                <a:latin typeface="Times New Roman" panose="02020603050405020304" pitchFamily="18" charset="0"/>
                <a:cs typeface="Times New Roman" panose="02020603050405020304" pitchFamily="18" charset="0"/>
              </a:rPr>
              <a:t>en la calidad de los productos generados de cada una de las funciones esenciales </a:t>
            </a:r>
            <a:r>
              <a:rPr lang="es-ES_tradnl" sz="2000" dirty="0">
                <a:latin typeface="Times New Roman" panose="02020603050405020304" pitchFamily="18" charset="0"/>
                <a:cs typeface="Times New Roman" panose="02020603050405020304" pitchFamily="18" charset="0"/>
              </a:rPr>
              <a:t>del </a:t>
            </a:r>
            <a:r>
              <a:rPr lang="es-CO" sz="2000" dirty="0">
                <a:latin typeface="Times New Roman" panose="02020603050405020304" pitchFamily="18" charset="0"/>
                <a:cs typeface="Times New Roman" panose="02020603050405020304" pitchFamily="18" charset="0"/>
              </a:rPr>
              <a:t>grupo operativo de supervisión de flota y así cumplir con la estrategia planteada en el objetivo específico del área y poder cumplir con el objetivo corporativo.</a:t>
            </a:r>
          </a:p>
          <a:p>
            <a:endParaRPr lang="es-CO" sz="3200" dirty="0">
              <a:solidFill>
                <a:srgbClr val="FF0000"/>
              </a:solidFill>
              <a:latin typeface="Times New Roman" panose="02020603050405020304"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120080" y="-27384"/>
            <a:ext cx="7772400" cy="822325"/>
          </a:xfrm>
          <a:prstGeom prst="rect">
            <a:avLst/>
          </a:prstGeom>
          <a:noFill/>
          <a:ln w="9525">
            <a:noFill/>
            <a:miter lim="800000"/>
            <a:headEnd/>
            <a:tailEnd/>
          </a:ln>
        </p:spPr>
        <p:txBody>
          <a:bodyPr anchor="ctr"/>
          <a:lstStyle/>
          <a:p>
            <a:pPr algn="r"/>
            <a:r>
              <a:rPr lang="es-CO" sz="3000" b="1" dirty="0">
                <a:solidFill>
                  <a:schemeClr val="bg1"/>
                </a:solidFill>
                <a:latin typeface="Times New Roman" pitchFamily="18" charset="0"/>
                <a:cs typeface="Times New Roman" pitchFamily="18" charset="0"/>
              </a:rPr>
              <a:t>Bibliografía</a:t>
            </a:r>
          </a:p>
        </p:txBody>
      </p:sp>
      <p:sp>
        <p:nvSpPr>
          <p:cNvPr id="6" name="Rectángulo 5">
            <a:extLst>
              <a:ext uri="{FF2B5EF4-FFF2-40B4-BE49-F238E27FC236}">
                <a16:creationId xmlns:a16="http://schemas.microsoft.com/office/drawing/2014/main" id="{F0D27D60-9FCD-418E-8BFD-53BAA1928A1C}"/>
              </a:ext>
            </a:extLst>
          </p:cNvPr>
          <p:cNvSpPr/>
          <p:nvPr/>
        </p:nvSpPr>
        <p:spPr>
          <a:xfrm>
            <a:off x="576746" y="1484784"/>
            <a:ext cx="8171718" cy="5301708"/>
          </a:xfrm>
          <a:prstGeom prst="rect">
            <a:avLst/>
          </a:prstGeom>
        </p:spPr>
        <p:txBody>
          <a:bodyPr wrap="square">
            <a:spAutoFit/>
          </a:bodyPr>
          <a:lstStyle/>
          <a:p>
            <a:pPr indent="180340">
              <a:lnSpc>
                <a:spcPct val="200000"/>
              </a:lnSpc>
              <a:spcAft>
                <a:spcPts val="600"/>
              </a:spcAft>
            </a:pPr>
            <a:r>
              <a:rPr lang="es-CO" dirty="0">
                <a:latin typeface="Times New Roman" panose="02020603050405020304" pitchFamily="18" charset="0"/>
                <a:ea typeface="SimSun" panose="02010600030101010101" pitchFamily="2" charset="-122"/>
                <a:cs typeface="SimSun" panose="02010600030101010101" pitchFamily="2" charset="-122"/>
              </a:rPr>
              <a:t>Beltrán, J. (1998). Indicadores de gestión. 3R Editores.</a:t>
            </a:r>
          </a:p>
          <a:p>
            <a:pPr indent="180340">
              <a:lnSpc>
                <a:spcPct val="200000"/>
              </a:lnSpc>
              <a:spcAft>
                <a:spcPts val="600"/>
              </a:spcAft>
            </a:pPr>
            <a:r>
              <a:rPr lang="es-CO" dirty="0"/>
              <a:t>Bernal, C. (2016). Metodología de la investigación, Administración, economía, humanidades y ciencias sociales, cuarta edición. Colombia: Editorial Pearson.</a:t>
            </a:r>
          </a:p>
          <a:p>
            <a:pPr indent="180340">
              <a:lnSpc>
                <a:spcPct val="200000"/>
              </a:lnSpc>
              <a:spcAft>
                <a:spcPts val="600"/>
              </a:spcAft>
            </a:pPr>
            <a:r>
              <a:rPr lang="es-CO" dirty="0"/>
              <a:t>Hernández, J. (2006). Diseño de un sistema de indicadores de gestión para el Área de Ingeniería, de una empresa de servicios IPC. Trabajo especial de grado Especialista en Gerencia de Proyectos. Universidad Católica Andrés Bello. Caracas, Venezuela.</a:t>
            </a:r>
          </a:p>
          <a:p>
            <a:pPr indent="180340">
              <a:lnSpc>
                <a:spcPct val="200000"/>
              </a:lnSpc>
              <a:spcAft>
                <a:spcPts val="600"/>
              </a:spcAft>
            </a:pPr>
            <a:r>
              <a:rPr lang="es-CO" dirty="0"/>
              <a:t>Méndez, R. (2016). Formulación y evaluación de proyectos. Enfoque para emprendedores, novena edición. Bogotá D.C.</a:t>
            </a:r>
          </a:p>
          <a:p>
            <a:pPr indent="180340">
              <a:lnSpc>
                <a:spcPct val="200000"/>
              </a:lnSpc>
              <a:spcAft>
                <a:spcPts val="600"/>
              </a:spcAft>
            </a:pPr>
            <a:endParaRPr lang="es-CO" dirty="0">
              <a:latin typeface="Times New Roman" panose="02020603050405020304" pitchFamily="18" charset="0"/>
              <a:ea typeface="SimSun" panose="02010600030101010101" pitchFamily="2" charset="-122"/>
              <a:cs typeface="SimSun"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Marcador de pie de página"/>
          <p:cNvSpPr>
            <a:spLocks noGrp="1"/>
          </p:cNvSpPr>
          <p:nvPr>
            <p:ph type="ftr" sz="quarter" idx="4294967295"/>
          </p:nvPr>
        </p:nvSpPr>
        <p:spPr>
          <a:xfrm>
            <a:off x="3124200" y="5728171"/>
            <a:ext cx="2895600" cy="365125"/>
          </a:xfrm>
          <a:prstGeom prst="rect">
            <a:avLst/>
          </a:prstGeom>
        </p:spPr>
        <p:txBody>
          <a:bodyPr/>
          <a:lstStyle/>
          <a:p>
            <a:pPr>
              <a:defRPr/>
            </a:pPr>
            <a:r>
              <a:rPr lang="es-CO"/>
              <a:t>ADRIANA BELTRAN ARIZA </a:t>
            </a:r>
            <a:endParaRPr lang="es-CO" dirty="0"/>
          </a:p>
        </p:txBody>
      </p:sp>
      <p:sp>
        <p:nvSpPr>
          <p:cNvPr id="3" name="2 Rectángulo"/>
          <p:cNvSpPr/>
          <p:nvPr/>
        </p:nvSpPr>
        <p:spPr>
          <a:xfrm>
            <a:off x="1691680" y="1772816"/>
            <a:ext cx="5382344" cy="1015663"/>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algn="ctr" eaLnBrk="0" hangingPunct="0">
              <a:defRPr/>
            </a:pPr>
            <a:r>
              <a:rPr lang="es-CO" sz="6000" b="1" dirty="0">
                <a:latin typeface="Arial Narrow" pitchFamily="34" charset="0"/>
              </a:rPr>
              <a:t>GRACIAS</a:t>
            </a:r>
          </a:p>
        </p:txBody>
      </p:sp>
      <p:pic>
        <p:nvPicPr>
          <p:cNvPr id="4" name="Picture 3" descr="MMAG00373_0000[1]"/>
          <p:cNvPicPr>
            <a:picLocks noChangeAspect="1" noChangeArrowheads="1" noCrop="1"/>
          </p:cNvPicPr>
          <p:nvPr/>
        </p:nvPicPr>
        <p:blipFill>
          <a:blip r:embed="rId2" cstate="print"/>
          <a:srcRect/>
          <a:stretch>
            <a:fillRect/>
          </a:stretch>
        </p:blipFill>
        <p:spPr bwMode="auto">
          <a:xfrm>
            <a:off x="2899643" y="2996952"/>
            <a:ext cx="3184525" cy="2578100"/>
          </a:xfrm>
          <a:prstGeom prst="rect">
            <a:avLst/>
          </a:prstGeom>
          <a:noFill/>
          <a:ln w="9525">
            <a:noFill/>
            <a:miter lim="800000"/>
            <a:headEnd/>
            <a:tailEnd/>
          </a:ln>
        </p:spPr>
      </p:pic>
      <p:sp>
        <p:nvSpPr>
          <p:cNvPr id="5" name="4 Marcador de fecha"/>
          <p:cNvSpPr>
            <a:spLocks noGrp="1"/>
          </p:cNvSpPr>
          <p:nvPr>
            <p:ph type="dt" sz="half" idx="10"/>
          </p:nvPr>
        </p:nvSpPr>
        <p:spPr/>
        <p:txBody>
          <a:bodyPr/>
          <a:lstStyle/>
          <a:p>
            <a:fld id="{14F909EC-328F-4810-BA0E-B302AF7A2CDC}" type="datetime1">
              <a:rPr lang="es-CO" smtClean="0"/>
              <a:pPr/>
              <a:t>07/08/2019</a:t>
            </a:fld>
            <a:endParaRPr lang="es-CO"/>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68313" y="2205038"/>
            <a:ext cx="8229600" cy="9366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a:ln>
                  <a:noFill/>
                </a:ln>
                <a:solidFill>
                  <a:schemeClr val="tx1"/>
                </a:solidFill>
                <a:effectLst/>
                <a:uLnTx/>
                <a:uFillTx/>
                <a:latin typeface="+mj-lt"/>
                <a:ea typeface="+mj-ea"/>
                <a:cs typeface="+mj-cs"/>
              </a:rPr>
              <a:t>            </a:t>
            </a:r>
            <a:endParaRPr kumimoji="0" lang="es-CO" sz="4400" b="0" i="0" u="none" strike="noStrike" kern="1200" cap="none" spc="0" normalizeH="0" baseline="0" noProof="0">
              <a:ln>
                <a:noFill/>
              </a:ln>
              <a:solidFill>
                <a:schemeClr val="tx1"/>
              </a:solidFill>
              <a:effectLst/>
              <a:uLnTx/>
              <a:uFillTx/>
              <a:latin typeface="+mj-lt"/>
              <a:ea typeface="+mj-ea"/>
              <a:cs typeface="+mj-cs"/>
            </a:endParaRPr>
          </a:p>
        </p:txBody>
      </p:sp>
      <p:sp>
        <p:nvSpPr>
          <p:cNvPr id="3" name="Rectangle 3"/>
          <p:cNvSpPr txBox="1">
            <a:spLocks noChangeArrowheads="1"/>
          </p:cNvSpPr>
          <p:nvPr/>
        </p:nvSpPr>
        <p:spPr bwMode="auto">
          <a:xfrm>
            <a:off x="468313" y="2143125"/>
            <a:ext cx="8229600" cy="3806825"/>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1. Descripción o contextualización del problema.</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2. Formulación del problema (pregunta problema).</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3. Objetivos: general y específicos.</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4. Diseño metodológico.</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5. Resultados.</a:t>
            </a:r>
          </a:p>
          <a:p>
            <a:pPr marL="0" marR="0" lvl="0" indent="0" defTabSz="914400" rtl="0" eaLnBrk="1" fontAlgn="auto" latinLnBrk="0" hangingPunct="1">
              <a:lnSpc>
                <a:spcPct val="90000"/>
              </a:lnSpc>
              <a:spcBef>
                <a:spcPct val="20000"/>
              </a:spcBef>
              <a:spcAft>
                <a:spcPts val="0"/>
              </a:spcAft>
              <a:buClrTx/>
              <a:buSzTx/>
              <a:buFontTx/>
              <a:buNone/>
              <a:tabLst/>
              <a:defRPr/>
            </a:pPr>
            <a:r>
              <a:rPr lang="es-CO" sz="2800" dirty="0">
                <a:latin typeface="Times New Roman" pitchFamily="18" charset="0"/>
                <a:cs typeface="Times New Roman" pitchFamily="18" charset="0"/>
              </a:rPr>
              <a:t>6. Presupuesto</a:t>
            </a:r>
            <a:endParaRPr kumimoji="0" lang="es-CO" sz="2800" b="0" i="0" u="none" strike="noStrike" kern="1200" cap="none" spc="0" normalizeH="0" baseline="0" noProof="0" dirty="0">
              <a:ln>
                <a:noFill/>
              </a:ln>
              <a:effectLst/>
              <a:uLnTx/>
              <a:uFillTx/>
              <a:latin typeface="Times New Roman" pitchFamily="18" charset="0"/>
              <a:cs typeface="Times New Roman" pitchFamily="18" charset="0"/>
            </a:endParaRP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7. Conclusiones.</a:t>
            </a:r>
          </a:p>
          <a:p>
            <a:pPr marL="0" marR="0" lvl="0" indent="0" defTabSz="914400" rtl="0" eaLnBrk="1" fontAlgn="auto" latinLnBrk="0" hangingPunct="1">
              <a:lnSpc>
                <a:spcPct val="90000"/>
              </a:lnSpc>
              <a:spcBef>
                <a:spcPct val="20000"/>
              </a:spcBef>
              <a:spcAft>
                <a:spcPts val="0"/>
              </a:spcAft>
              <a:buClrTx/>
              <a:buSzTx/>
              <a:buFontTx/>
              <a:buNone/>
              <a:tabLst/>
              <a:defRPr/>
            </a:pPr>
            <a:r>
              <a:rPr lang="es-CO" sz="2800" dirty="0">
                <a:latin typeface="Times New Roman" pitchFamily="18" charset="0"/>
                <a:cs typeface="Times New Roman" pitchFamily="18" charset="0"/>
              </a:rPr>
              <a:t>8</a:t>
            </a:r>
            <a:r>
              <a:rPr kumimoji="0" lang="es-CO" sz="2800" b="0" i="0" u="none" strike="noStrike" kern="1200" cap="none" spc="0" normalizeH="0" baseline="0" noProof="0" dirty="0">
                <a:ln>
                  <a:noFill/>
                </a:ln>
                <a:effectLst/>
                <a:uLnTx/>
                <a:uFillTx/>
                <a:latin typeface="Times New Roman" pitchFamily="18" charset="0"/>
                <a:cs typeface="Times New Roman" pitchFamily="18" charset="0"/>
              </a:rPr>
              <a:t>. Recomendaciones</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a:ln>
                  <a:noFill/>
                </a:ln>
                <a:effectLst/>
                <a:uLnTx/>
                <a:uFillTx/>
                <a:latin typeface="Times New Roman" pitchFamily="18" charset="0"/>
                <a:cs typeface="Times New Roman" pitchFamily="18" charset="0"/>
              </a:rPr>
              <a:t>Bibliografía.</a:t>
            </a:r>
          </a:p>
        </p:txBody>
      </p:sp>
      <p:sp>
        <p:nvSpPr>
          <p:cNvPr id="4"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Contenido de la presentación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189856" y="-87063"/>
            <a:ext cx="7772400" cy="822325"/>
          </a:xfrm>
          <a:prstGeom prst="rect">
            <a:avLst/>
          </a:prstGeom>
          <a:noFill/>
          <a:ln w="9525">
            <a:noFill/>
            <a:miter lim="800000"/>
            <a:headEnd/>
            <a:tailEnd/>
          </a:ln>
        </p:spPr>
        <p:txBody>
          <a:bodyPr anchor="ctr"/>
          <a:lstStyle/>
          <a:p>
            <a:pPr algn="r"/>
            <a:r>
              <a:rPr lang="es-CO" sz="3000" b="1" dirty="0">
                <a:solidFill>
                  <a:schemeClr val="bg1"/>
                </a:solidFill>
                <a:latin typeface="Times New Roman" pitchFamily="18" charset="0"/>
                <a:cs typeface="Times New Roman" pitchFamily="18" charset="0"/>
              </a:rPr>
              <a:t>1. Descripción del problema</a:t>
            </a:r>
          </a:p>
        </p:txBody>
      </p:sp>
      <p:sp>
        <p:nvSpPr>
          <p:cNvPr id="3" name="Rectangle 2"/>
          <p:cNvSpPr>
            <a:spLocks noChangeArrowheads="1"/>
          </p:cNvSpPr>
          <p:nvPr/>
        </p:nvSpPr>
        <p:spPr bwMode="auto">
          <a:xfrm>
            <a:off x="190902" y="2348880"/>
            <a:ext cx="4741138" cy="3991272"/>
          </a:xfrm>
          <a:prstGeom prst="rect">
            <a:avLst/>
          </a:prstGeom>
          <a:noFill/>
          <a:ln w="9525">
            <a:noFill/>
            <a:miter lim="800000"/>
            <a:headEnd/>
            <a:tailEnd/>
          </a:ln>
        </p:spPr>
        <p:txBody>
          <a:bodyPr anchor="ctr"/>
          <a:lstStyle/>
          <a:p>
            <a:r>
              <a:rPr lang="es-CO" sz="2000" dirty="0">
                <a:latin typeface="Times New Roman" panose="02020603050405020304" pitchFamily="18" charset="0"/>
                <a:cs typeface="Times New Roman" panose="02020603050405020304" pitchFamily="18" charset="0"/>
              </a:rPr>
              <a:t>Dentro del área de Vehículos de la Dirección Técnica de Buses de TRANSMILENIO S.A., no se obtiene información permanente e integral del grupo operativo de supervisión de flota sobre el cumplimiento de las funciones esenciales de cada colaborador (funcionario y/o contratista) que permita evaluar su gestión.</a:t>
            </a:r>
          </a:p>
          <a:p>
            <a:r>
              <a:rPr lang="es-CO" sz="2000" dirty="0">
                <a:latin typeface="Times New Roman" panose="02020603050405020304" pitchFamily="18" charset="0"/>
                <a:cs typeface="Times New Roman" panose="02020603050405020304" pitchFamily="18" charset="0"/>
              </a:rPr>
              <a:t> </a:t>
            </a:r>
          </a:p>
          <a:p>
            <a:endParaRPr lang="es-CO" sz="2000" dirty="0">
              <a:latin typeface="Times New Roman" panose="02020603050405020304" pitchFamily="18" charset="0"/>
              <a:cs typeface="Times New Roman" panose="02020603050405020304" pitchFamily="18" charset="0"/>
            </a:endParaRPr>
          </a:p>
          <a:p>
            <a:endParaRPr lang="es-CO" sz="3200" dirty="0">
              <a:solidFill>
                <a:srgbClr val="FF0000"/>
              </a:solidFill>
              <a:latin typeface="Times New Roman" panose="02020603050405020304" pitchFamily="18" charset="0"/>
              <a:cs typeface="Times New Roman" pitchFamily="18" charset="0"/>
            </a:endParaRPr>
          </a:p>
        </p:txBody>
      </p:sp>
      <p:pic>
        <p:nvPicPr>
          <p:cNvPr id="4" name="Imagen 3">
            <a:extLst>
              <a:ext uri="{FF2B5EF4-FFF2-40B4-BE49-F238E27FC236}">
                <a16:creationId xmlns:a16="http://schemas.microsoft.com/office/drawing/2014/main" id="{E8863472-99AD-4C0D-BAD5-E44C890260A3}"/>
              </a:ext>
            </a:extLst>
          </p:cNvPr>
          <p:cNvPicPr>
            <a:picLocks noChangeAspect="1"/>
          </p:cNvPicPr>
          <p:nvPr/>
        </p:nvPicPr>
        <p:blipFill>
          <a:blip r:embed="rId2"/>
          <a:stretch>
            <a:fillRect/>
          </a:stretch>
        </p:blipFill>
        <p:spPr>
          <a:xfrm>
            <a:off x="5076056" y="1916832"/>
            <a:ext cx="3877041" cy="374441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120080" y="-27384"/>
            <a:ext cx="7772400" cy="822325"/>
          </a:xfrm>
          <a:prstGeom prst="rect">
            <a:avLst/>
          </a:prstGeom>
          <a:noFill/>
          <a:ln w="9525">
            <a:noFill/>
            <a:miter lim="800000"/>
            <a:headEnd/>
            <a:tailEnd/>
          </a:ln>
        </p:spPr>
        <p:txBody>
          <a:bodyPr anchor="ctr"/>
          <a:lstStyle/>
          <a:p>
            <a:pPr algn="r"/>
            <a:r>
              <a:rPr lang="es-CO" sz="3000" b="1" dirty="0">
                <a:solidFill>
                  <a:schemeClr val="bg1"/>
                </a:solidFill>
                <a:latin typeface="Times New Roman" pitchFamily="18" charset="0"/>
                <a:cs typeface="Times New Roman" pitchFamily="18" charset="0"/>
              </a:rPr>
              <a:t>2. Formulación del problema</a:t>
            </a:r>
          </a:p>
        </p:txBody>
      </p:sp>
      <p:sp>
        <p:nvSpPr>
          <p:cNvPr id="3" name="Rectangle 2"/>
          <p:cNvSpPr>
            <a:spLocks noChangeArrowheads="1"/>
          </p:cNvSpPr>
          <p:nvPr/>
        </p:nvSpPr>
        <p:spPr bwMode="auto">
          <a:xfrm>
            <a:off x="4067944" y="2276872"/>
            <a:ext cx="4824536" cy="3528392"/>
          </a:xfrm>
          <a:prstGeom prst="rect">
            <a:avLst/>
          </a:prstGeom>
          <a:noFill/>
          <a:ln w="9525">
            <a:noFill/>
            <a:miter lim="800000"/>
            <a:headEnd/>
            <a:tailEnd/>
          </a:ln>
        </p:spPr>
        <p:txBody>
          <a:bodyPr anchor="ctr"/>
          <a:lstStyle/>
          <a:p>
            <a:r>
              <a:rPr lang="es-CO" sz="2000" dirty="0">
                <a:latin typeface="Times New Roman" panose="02020603050405020304" pitchFamily="18" charset="0"/>
                <a:cs typeface="Times New Roman" panose="02020603050405020304" pitchFamily="18" charset="0"/>
              </a:rPr>
              <a:t>¿Cómo implementar indicadores de gestión para el grupo operativo de supervisión de flota del área de vehículos en razón al desempeño en cumplimiento de sus funciones esenciales?</a:t>
            </a:r>
          </a:p>
          <a:p>
            <a:endParaRPr lang="es-CO" sz="2000" dirty="0">
              <a:latin typeface="Times New Roman" panose="02020603050405020304" pitchFamily="18" charset="0"/>
              <a:cs typeface="Times New Roman" panose="02020603050405020304" pitchFamily="18" charset="0"/>
            </a:endParaRPr>
          </a:p>
          <a:p>
            <a:r>
              <a:rPr lang="es-CO" sz="2000" dirty="0">
                <a:latin typeface="Times New Roman" panose="02020603050405020304" pitchFamily="18" charset="0"/>
                <a:cs typeface="Times New Roman" panose="02020603050405020304" pitchFamily="18" charset="0"/>
              </a:rPr>
              <a:t>¿En qué porcentaje se cumplen las funciones esenciales?</a:t>
            </a:r>
          </a:p>
          <a:p>
            <a:endParaRPr lang="es-CO" sz="2000" dirty="0">
              <a:latin typeface="Times New Roman" panose="02020603050405020304" pitchFamily="18" charset="0"/>
              <a:cs typeface="Times New Roman" panose="02020603050405020304" pitchFamily="18" charset="0"/>
            </a:endParaRPr>
          </a:p>
          <a:p>
            <a:r>
              <a:rPr lang="es-CO" sz="2000" dirty="0">
                <a:latin typeface="Times New Roman" panose="02020603050405020304" pitchFamily="18" charset="0"/>
                <a:cs typeface="Times New Roman" panose="02020603050405020304" pitchFamily="18" charset="0"/>
              </a:rPr>
              <a:t>¿Qué funciones son las más representativas para la valoración del cumplimiento de estas? </a:t>
            </a:r>
          </a:p>
          <a:p>
            <a:endParaRPr lang="es-CO" sz="2000" dirty="0">
              <a:latin typeface="Times New Roman" panose="02020603050405020304" pitchFamily="18" charset="0"/>
              <a:cs typeface="Times New Roman" panose="02020603050405020304" pitchFamily="18" charset="0"/>
            </a:endParaRPr>
          </a:p>
          <a:p>
            <a:r>
              <a:rPr lang="es-CO" sz="2000" dirty="0">
                <a:latin typeface="Times New Roman" panose="02020603050405020304" pitchFamily="18" charset="0"/>
                <a:cs typeface="Times New Roman" panose="02020603050405020304" pitchFamily="18" charset="0"/>
              </a:rPr>
              <a:t>¿Si tienen de manera clara y precisa las funciones esenciales cada uno de los colaboradores del grupo operativo de supervisión de flota del área? </a:t>
            </a:r>
          </a:p>
          <a:p>
            <a:r>
              <a:rPr lang="es-CO" sz="3200" dirty="0">
                <a:solidFill>
                  <a:srgbClr val="FF0000"/>
                </a:solidFill>
                <a:latin typeface="Times New Roman" panose="02020603050405020304" pitchFamily="18" charset="0"/>
                <a:cs typeface="Times New Roman" pitchFamily="18" charset="0"/>
              </a:rPr>
              <a:t> </a:t>
            </a:r>
          </a:p>
        </p:txBody>
      </p:sp>
      <p:pic>
        <p:nvPicPr>
          <p:cNvPr id="5" name="Imagen 4">
            <a:extLst>
              <a:ext uri="{FF2B5EF4-FFF2-40B4-BE49-F238E27FC236}">
                <a16:creationId xmlns:a16="http://schemas.microsoft.com/office/drawing/2014/main" id="{7FAEEEB9-8786-4108-B6B7-3771AEF61DB8}"/>
              </a:ext>
            </a:extLst>
          </p:cNvPr>
          <p:cNvPicPr>
            <a:picLocks noChangeAspect="1"/>
          </p:cNvPicPr>
          <p:nvPr/>
        </p:nvPicPr>
        <p:blipFill>
          <a:blip r:embed="rId2"/>
          <a:stretch>
            <a:fillRect/>
          </a:stretch>
        </p:blipFill>
        <p:spPr>
          <a:xfrm>
            <a:off x="78164" y="1859768"/>
            <a:ext cx="3960440" cy="313846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115616" y="12685"/>
            <a:ext cx="7772400" cy="822325"/>
          </a:xfrm>
          <a:prstGeom prst="rect">
            <a:avLst/>
          </a:prstGeom>
          <a:noFill/>
          <a:ln w="9525">
            <a:noFill/>
            <a:miter lim="800000"/>
            <a:headEnd/>
            <a:tailEnd/>
          </a:ln>
        </p:spPr>
        <p:txBody>
          <a:bodyPr anchor="ctr"/>
          <a:lstStyle/>
          <a:p>
            <a:pPr algn="r"/>
            <a:r>
              <a:rPr lang="es-CO" sz="3000" b="1" dirty="0">
                <a:solidFill>
                  <a:schemeClr val="bg1"/>
                </a:solidFill>
                <a:latin typeface="Times New Roman" pitchFamily="18" charset="0"/>
                <a:cs typeface="Times New Roman" pitchFamily="18" charset="0"/>
              </a:rPr>
              <a:t>3. Objetivos</a:t>
            </a:r>
          </a:p>
        </p:txBody>
      </p:sp>
      <p:sp>
        <p:nvSpPr>
          <p:cNvPr id="3" name="Rectangle 2"/>
          <p:cNvSpPr>
            <a:spLocks noChangeArrowheads="1"/>
          </p:cNvSpPr>
          <p:nvPr/>
        </p:nvSpPr>
        <p:spPr bwMode="auto">
          <a:xfrm>
            <a:off x="611560" y="1916832"/>
            <a:ext cx="7992888" cy="3384376"/>
          </a:xfrm>
          <a:prstGeom prst="rect">
            <a:avLst/>
          </a:prstGeom>
          <a:noFill/>
          <a:ln w="9525">
            <a:noFill/>
            <a:miter lim="800000"/>
            <a:headEnd/>
            <a:tailEnd/>
          </a:ln>
        </p:spPr>
        <p:txBody>
          <a:bodyPr anchor="ctr"/>
          <a:lstStyle/>
          <a:p>
            <a:r>
              <a:rPr lang="es-CO" sz="2000" b="1" dirty="0">
                <a:latin typeface="Times New Roman" panose="02020603050405020304" pitchFamily="18" charset="0"/>
                <a:cs typeface="Times New Roman" panose="02020603050405020304" pitchFamily="18" charset="0"/>
              </a:rPr>
              <a:t>Objetivo general.</a:t>
            </a:r>
          </a:p>
          <a:p>
            <a:endParaRPr lang="es-CO" sz="2000" dirty="0">
              <a:latin typeface="Times New Roman" panose="02020603050405020304" pitchFamily="18" charset="0"/>
              <a:cs typeface="Times New Roman" panose="02020603050405020304" pitchFamily="18" charset="0"/>
            </a:endParaRPr>
          </a:p>
          <a:p>
            <a:r>
              <a:rPr lang="es-CO" sz="2000" dirty="0">
                <a:latin typeface="Times New Roman" panose="02020603050405020304" pitchFamily="18" charset="0"/>
                <a:cs typeface="Times New Roman" panose="02020603050405020304" pitchFamily="18" charset="0"/>
              </a:rPr>
              <a:t>Generar una propuesta de aplicación de indicadores de gestión para el área de vehículos de la Dirección Técnica de Buses de TRANSMILENIO S.A., buscando incrementar y poder medir la gestión del grupo operativo de supervisión de flota del área de vehículos, monitoreando de forma periódica el desempeño del área respecto a los objetivos estratégicos, facilitando la toma de decisiones oportunas para generar el aumento de la eficacia y la eficiencia en el cumplimiento de los planes.</a:t>
            </a:r>
            <a:endParaRPr lang="es-CO" sz="3200" dirty="0">
              <a:solidFill>
                <a:srgbClr val="FF0000"/>
              </a:solidFill>
              <a:latin typeface="Times New Roman" panose="02020603050405020304"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A475F3CC-C39E-49FA-994A-C66E8F93136F}"/>
              </a:ext>
            </a:extLst>
          </p:cNvPr>
          <p:cNvSpPr>
            <a:spLocks noChangeArrowheads="1"/>
          </p:cNvSpPr>
          <p:nvPr/>
        </p:nvSpPr>
        <p:spPr bwMode="auto">
          <a:xfrm>
            <a:off x="1115616" y="12685"/>
            <a:ext cx="7772400" cy="822325"/>
          </a:xfrm>
          <a:prstGeom prst="rect">
            <a:avLst/>
          </a:prstGeom>
          <a:noFill/>
          <a:ln w="9525">
            <a:noFill/>
            <a:miter lim="800000"/>
            <a:headEnd/>
            <a:tailEnd/>
          </a:ln>
        </p:spPr>
        <p:txBody>
          <a:bodyPr anchor="ctr"/>
          <a:lstStyle/>
          <a:p>
            <a:pPr algn="r"/>
            <a:r>
              <a:rPr lang="es-CO" sz="3000" b="1" dirty="0">
                <a:solidFill>
                  <a:schemeClr val="bg1"/>
                </a:solidFill>
                <a:latin typeface="Times New Roman" pitchFamily="18" charset="0"/>
                <a:cs typeface="Times New Roman" pitchFamily="18" charset="0"/>
              </a:rPr>
              <a:t>3. Objetivos</a:t>
            </a:r>
          </a:p>
        </p:txBody>
      </p:sp>
      <p:sp>
        <p:nvSpPr>
          <p:cNvPr id="8" name="Rectangle 2">
            <a:extLst>
              <a:ext uri="{FF2B5EF4-FFF2-40B4-BE49-F238E27FC236}">
                <a16:creationId xmlns:a16="http://schemas.microsoft.com/office/drawing/2014/main" id="{F9C58EE3-4206-42CB-9580-3447CB78D46F}"/>
              </a:ext>
            </a:extLst>
          </p:cNvPr>
          <p:cNvSpPr>
            <a:spLocks noChangeArrowheads="1"/>
          </p:cNvSpPr>
          <p:nvPr/>
        </p:nvSpPr>
        <p:spPr bwMode="auto">
          <a:xfrm>
            <a:off x="575556" y="1844824"/>
            <a:ext cx="7992888" cy="3744416"/>
          </a:xfrm>
          <a:prstGeom prst="rect">
            <a:avLst/>
          </a:prstGeom>
          <a:noFill/>
          <a:ln w="9525">
            <a:noFill/>
            <a:miter lim="800000"/>
            <a:headEnd/>
            <a:tailEnd/>
          </a:ln>
        </p:spPr>
        <p:txBody>
          <a:bodyPr anchor="ctr"/>
          <a:lstStyle/>
          <a:p>
            <a:r>
              <a:rPr lang="es-CO" sz="2000" b="1" dirty="0">
                <a:latin typeface="Times New Roman" panose="02020603050405020304" pitchFamily="18" charset="0"/>
                <a:cs typeface="Times New Roman" panose="02020603050405020304" pitchFamily="18" charset="0"/>
              </a:rPr>
              <a:t>Objetivos específicos. </a:t>
            </a:r>
          </a:p>
          <a:p>
            <a:endParaRPr lang="es-CO" sz="2000"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s-CO" sz="2000" dirty="0">
                <a:latin typeface="Times New Roman" panose="02020603050405020304" pitchFamily="18" charset="0"/>
                <a:cs typeface="Times New Roman" panose="02020603050405020304" pitchFamily="18" charset="0"/>
              </a:rPr>
              <a:t>Establecer una propuesta de indicadores que permiten cuantificar el cumplimiento de las funciones esenciales del grupo operativo de supervisión de flota del área de vehículos de la Dirección Técnica de Buses de TRANSMILENIO S.A.</a:t>
            </a:r>
          </a:p>
          <a:p>
            <a:pPr lvl="0"/>
            <a:endParaRPr lang="es-CO" sz="2000"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s-CO" sz="2000" dirty="0">
                <a:latin typeface="Times New Roman" panose="02020603050405020304" pitchFamily="18" charset="0"/>
                <a:cs typeface="Times New Roman" panose="02020603050405020304" pitchFamily="18" charset="0"/>
              </a:rPr>
              <a:t>Generar la propuesta de los indicadores de manera que se visualice el grado de cumplimiento de las funciones esenciales del grupo operativo de supervisión de flota.</a:t>
            </a:r>
          </a:p>
          <a:p>
            <a:pPr lvl="0"/>
            <a:endParaRPr lang="es-CO" sz="2000"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s-CO" sz="2000" dirty="0">
                <a:latin typeface="Times New Roman" panose="02020603050405020304" pitchFamily="18" charset="0"/>
                <a:cs typeface="Times New Roman" panose="02020603050405020304" pitchFamily="18" charset="0"/>
              </a:rPr>
              <a:t>Presentar las recomendaciones correspondientes para los indicadores con el fin de optimizar el cumplimiento de las funciones esenciales. </a:t>
            </a:r>
            <a:endParaRPr lang="es-CO" sz="3200" dirty="0">
              <a:solidFill>
                <a:srgbClr val="FF0000"/>
              </a:solidFill>
              <a:latin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919916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115616" y="-27384"/>
            <a:ext cx="7772400" cy="822325"/>
          </a:xfrm>
          <a:prstGeom prst="rect">
            <a:avLst/>
          </a:prstGeom>
          <a:noFill/>
          <a:ln w="9525">
            <a:noFill/>
            <a:miter lim="800000"/>
            <a:headEnd/>
            <a:tailEnd/>
          </a:ln>
        </p:spPr>
        <p:txBody>
          <a:bodyPr anchor="ctr"/>
          <a:lstStyle/>
          <a:p>
            <a:pPr algn="r"/>
            <a:r>
              <a:rPr lang="es-CO" sz="3000" b="1" dirty="0">
                <a:solidFill>
                  <a:schemeClr val="bg1"/>
                </a:solidFill>
                <a:latin typeface="Times New Roman" pitchFamily="18" charset="0"/>
                <a:cs typeface="Times New Roman" pitchFamily="18" charset="0"/>
              </a:rPr>
              <a:t>4. Diseño metodológico</a:t>
            </a:r>
          </a:p>
        </p:txBody>
      </p:sp>
      <p:sp>
        <p:nvSpPr>
          <p:cNvPr id="3" name="Rectangle 2"/>
          <p:cNvSpPr>
            <a:spLocks noChangeArrowheads="1"/>
          </p:cNvSpPr>
          <p:nvPr/>
        </p:nvSpPr>
        <p:spPr bwMode="auto">
          <a:xfrm>
            <a:off x="323528" y="1124744"/>
            <a:ext cx="8564488" cy="5544616"/>
          </a:xfrm>
          <a:prstGeom prst="rect">
            <a:avLst/>
          </a:prstGeom>
          <a:noFill/>
          <a:ln w="9525">
            <a:noFill/>
            <a:miter lim="800000"/>
            <a:headEnd/>
            <a:tailEnd/>
          </a:ln>
        </p:spPr>
        <p:txBody>
          <a:bodyPr anchor="ctr"/>
          <a:lstStyle/>
          <a:p>
            <a:r>
              <a:rPr lang="es-CO" sz="2000" dirty="0">
                <a:latin typeface="Times New Roman" panose="02020603050405020304" pitchFamily="18" charset="0"/>
                <a:cs typeface="Times New Roman" panose="02020603050405020304" pitchFamily="18" charset="0"/>
              </a:rPr>
              <a:t>La presente investigación es de orden cuantitativo con un enfoque explicativo, esto teniendo en cuenta que desde dicha metodología se puede analizar elementos de manera más objetiva, que en función de la presente investigación se espera aporte a la toma de decisiones efectivas para el área de Vehículos de la Dirección Técnica de Buses.</a:t>
            </a:r>
          </a:p>
          <a:p>
            <a:endParaRPr lang="es-CO" sz="2000" dirty="0">
              <a:latin typeface="Times New Roman" panose="02020603050405020304" pitchFamily="18" charset="0"/>
              <a:cs typeface="Times New Roman" panose="02020603050405020304" pitchFamily="18" charset="0"/>
            </a:endParaRPr>
          </a:p>
          <a:p>
            <a:r>
              <a:rPr lang="es-CO" sz="2000" dirty="0">
                <a:latin typeface="Times New Roman" panose="02020603050405020304" pitchFamily="18" charset="0"/>
                <a:cs typeface="Times New Roman" panose="02020603050405020304" pitchFamily="18" charset="0"/>
              </a:rPr>
              <a:t>Por lo tanto, la presente investigación llega al punto de generar una propuesta de aplicación de indicadores de gestión para el área de vehículos de la Dirección Técnica de Buses de TRANSMILENIO S.A., buscando incrementar y poder medir la gestión del grupo operativo de supervisión de flota del área de vehículos, monitoreando de forma periódica el desempeño del área respecto a los objetivos estratégicos, facilitando la toma de decisiones oportunas para generar el aumento de la eficacia y la eficiencia en el cumplimiento de los planes.</a:t>
            </a:r>
            <a:endParaRPr lang="es-CO" sz="3200" dirty="0">
              <a:solidFill>
                <a:srgbClr val="FF0000"/>
              </a:solidFill>
              <a:latin typeface="Times New Roman" panose="02020603050405020304" pitchFamily="18" charset="0"/>
              <a:cs typeface="Times New Roman" pitchFamily="18" charset="0"/>
            </a:endParaRPr>
          </a:p>
          <a:p>
            <a:endParaRPr lang="es-CO" sz="3200" dirty="0">
              <a:solidFill>
                <a:srgbClr val="FF0000"/>
              </a:solidFill>
              <a:latin typeface="Times New Roman" panose="02020603050405020304"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1995F688-2230-41FC-9F89-338A70593E20}"/>
              </a:ext>
            </a:extLst>
          </p:cNvPr>
          <p:cNvSpPr>
            <a:spLocks noChangeArrowheads="1"/>
          </p:cNvSpPr>
          <p:nvPr/>
        </p:nvSpPr>
        <p:spPr bwMode="auto">
          <a:xfrm>
            <a:off x="1115616" y="-27384"/>
            <a:ext cx="7772400" cy="822325"/>
          </a:xfrm>
          <a:prstGeom prst="rect">
            <a:avLst/>
          </a:prstGeom>
          <a:noFill/>
          <a:ln w="9525">
            <a:noFill/>
            <a:miter lim="800000"/>
            <a:headEnd/>
            <a:tailEnd/>
          </a:ln>
        </p:spPr>
        <p:txBody>
          <a:bodyPr anchor="ctr"/>
          <a:lstStyle/>
          <a:p>
            <a:pPr algn="r"/>
            <a:r>
              <a:rPr lang="es-CO" sz="3000" b="1" dirty="0">
                <a:solidFill>
                  <a:schemeClr val="bg1"/>
                </a:solidFill>
                <a:latin typeface="Times New Roman" pitchFamily="18" charset="0"/>
                <a:cs typeface="Times New Roman" pitchFamily="18" charset="0"/>
              </a:rPr>
              <a:t>4. Diseño metodológico</a:t>
            </a:r>
          </a:p>
        </p:txBody>
      </p:sp>
      <p:sp>
        <p:nvSpPr>
          <p:cNvPr id="7" name="Rectangle 2">
            <a:extLst>
              <a:ext uri="{FF2B5EF4-FFF2-40B4-BE49-F238E27FC236}">
                <a16:creationId xmlns:a16="http://schemas.microsoft.com/office/drawing/2014/main" id="{B593AFCC-9D78-42B8-AB18-7027A75D2256}"/>
              </a:ext>
            </a:extLst>
          </p:cNvPr>
          <p:cNvSpPr>
            <a:spLocks noChangeArrowheads="1"/>
          </p:cNvSpPr>
          <p:nvPr/>
        </p:nvSpPr>
        <p:spPr bwMode="auto">
          <a:xfrm>
            <a:off x="395536" y="1124744"/>
            <a:ext cx="8492480" cy="5544616"/>
          </a:xfrm>
          <a:prstGeom prst="rect">
            <a:avLst/>
          </a:prstGeom>
          <a:noFill/>
          <a:ln w="9525">
            <a:noFill/>
            <a:miter lim="800000"/>
            <a:headEnd/>
            <a:tailEnd/>
          </a:ln>
        </p:spPr>
        <p:txBody>
          <a:bodyPr anchor="ctr"/>
          <a:lstStyle/>
          <a:p>
            <a:r>
              <a:rPr lang="es-CO" sz="2000" b="1" dirty="0">
                <a:latin typeface="Times New Roman" panose="02020603050405020304" pitchFamily="18" charset="0"/>
                <a:cs typeface="Times New Roman" panose="02020603050405020304" pitchFamily="18" charset="0"/>
              </a:rPr>
              <a:t>Instrumentos.</a:t>
            </a:r>
          </a:p>
          <a:p>
            <a:endParaRPr lang="es-CO" sz="2000" dirty="0">
              <a:latin typeface="Times New Roman" panose="02020603050405020304" pitchFamily="18" charset="0"/>
              <a:cs typeface="Times New Roman" panose="02020603050405020304" pitchFamily="18" charset="0"/>
            </a:endParaRPr>
          </a:p>
          <a:p>
            <a:r>
              <a:rPr lang="es-CO" sz="2000" dirty="0">
                <a:latin typeface="Times New Roman" panose="02020603050405020304" pitchFamily="18" charset="0"/>
                <a:cs typeface="Times New Roman" panose="02020603050405020304" pitchFamily="18" charset="0"/>
              </a:rPr>
              <a:t>Para el desarrollo de la investigación se han considerado proponer como instrumento idóneo de recolección de información las encuestas, que se aplicará al directo responsable de los procesos y la gestión institucional de acuerdo con los propósitos del MIPG (Modelo Integrado de Planeación y Gestión), es decir al director de la Dirección Técnica de Buses de TRANSMILENIO S.A. la cual se encuentra en proceso de ejecución toda vez que TRANSMILENIO S.A.  maneja este tipo de información con derecho de reserva.</a:t>
            </a:r>
          </a:p>
          <a:p>
            <a:endParaRPr lang="es-CO" sz="3600" dirty="0">
              <a:solidFill>
                <a:srgbClr val="FF0000"/>
              </a:solidFill>
              <a:latin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843859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1995F688-2230-41FC-9F89-338A70593E20}"/>
              </a:ext>
            </a:extLst>
          </p:cNvPr>
          <p:cNvSpPr>
            <a:spLocks noChangeArrowheads="1"/>
          </p:cNvSpPr>
          <p:nvPr/>
        </p:nvSpPr>
        <p:spPr bwMode="auto">
          <a:xfrm>
            <a:off x="1115616" y="-27384"/>
            <a:ext cx="7772400" cy="822325"/>
          </a:xfrm>
          <a:prstGeom prst="rect">
            <a:avLst/>
          </a:prstGeom>
          <a:noFill/>
          <a:ln w="9525">
            <a:noFill/>
            <a:miter lim="800000"/>
            <a:headEnd/>
            <a:tailEnd/>
          </a:ln>
        </p:spPr>
        <p:txBody>
          <a:bodyPr anchor="ctr"/>
          <a:lstStyle/>
          <a:p>
            <a:pPr algn="r"/>
            <a:r>
              <a:rPr lang="es-CO" sz="3000" b="1" dirty="0">
                <a:solidFill>
                  <a:schemeClr val="bg1"/>
                </a:solidFill>
                <a:latin typeface="Times New Roman" pitchFamily="18" charset="0"/>
                <a:cs typeface="Times New Roman" pitchFamily="18" charset="0"/>
              </a:rPr>
              <a:t>4. Diseño metodológico</a:t>
            </a:r>
          </a:p>
        </p:txBody>
      </p:sp>
      <p:sp>
        <p:nvSpPr>
          <p:cNvPr id="7" name="Rectangle 2">
            <a:extLst>
              <a:ext uri="{FF2B5EF4-FFF2-40B4-BE49-F238E27FC236}">
                <a16:creationId xmlns:a16="http://schemas.microsoft.com/office/drawing/2014/main" id="{B593AFCC-9D78-42B8-AB18-7027A75D2256}"/>
              </a:ext>
            </a:extLst>
          </p:cNvPr>
          <p:cNvSpPr>
            <a:spLocks noChangeArrowheads="1"/>
          </p:cNvSpPr>
          <p:nvPr/>
        </p:nvSpPr>
        <p:spPr bwMode="auto">
          <a:xfrm>
            <a:off x="251520" y="1124744"/>
            <a:ext cx="8636496" cy="5544616"/>
          </a:xfrm>
          <a:prstGeom prst="rect">
            <a:avLst/>
          </a:prstGeom>
          <a:noFill/>
          <a:ln w="9525">
            <a:noFill/>
            <a:miter lim="800000"/>
            <a:headEnd/>
            <a:tailEnd/>
          </a:ln>
        </p:spPr>
        <p:txBody>
          <a:bodyPr anchor="ctr"/>
          <a:lstStyle/>
          <a:p>
            <a:r>
              <a:rPr lang="es-CO" b="1" dirty="0">
                <a:latin typeface="Times New Roman" panose="02020603050405020304" pitchFamily="18" charset="0"/>
                <a:cs typeface="Times New Roman" panose="02020603050405020304" pitchFamily="18" charset="0"/>
              </a:rPr>
              <a:t>Procedimiento. </a:t>
            </a:r>
          </a:p>
          <a:p>
            <a:endParaRPr lang="es-CO" dirty="0">
              <a:latin typeface="Times New Roman" panose="02020603050405020304" pitchFamily="18" charset="0"/>
              <a:cs typeface="Times New Roman" panose="02020603050405020304" pitchFamily="18" charset="0"/>
            </a:endParaRPr>
          </a:p>
          <a:p>
            <a:r>
              <a:rPr lang="es-CO" dirty="0">
                <a:latin typeface="Times New Roman" panose="02020603050405020304" pitchFamily="18" charset="0"/>
                <a:cs typeface="Times New Roman" panose="02020603050405020304" pitchFamily="18" charset="0"/>
              </a:rPr>
              <a:t>Fase 1: Trámite de permisos. Es el proceso de gestión y búsqueda de permisos y demás trámites que permiten acceder a los funcionarios e información del área de vehículos.  </a:t>
            </a:r>
          </a:p>
          <a:p>
            <a:endParaRPr lang="es-CO" dirty="0">
              <a:latin typeface="Times New Roman" panose="02020603050405020304" pitchFamily="18" charset="0"/>
              <a:cs typeface="Times New Roman" panose="02020603050405020304" pitchFamily="18" charset="0"/>
            </a:endParaRPr>
          </a:p>
          <a:p>
            <a:r>
              <a:rPr lang="es-CO" dirty="0">
                <a:latin typeface="Times New Roman" panose="02020603050405020304" pitchFamily="18" charset="0"/>
                <a:cs typeface="Times New Roman" panose="02020603050405020304" pitchFamily="18" charset="0"/>
              </a:rPr>
              <a:t>Fase 2: Diseño de instrumentos. En esta fase se contemplan la formulación de preguntas acordes al interés investigativo, la validación con expertos y los ajustes que tengan lugar. </a:t>
            </a:r>
          </a:p>
          <a:p>
            <a:endParaRPr lang="es-CO" dirty="0">
              <a:latin typeface="Times New Roman" panose="02020603050405020304" pitchFamily="18" charset="0"/>
              <a:cs typeface="Times New Roman" panose="02020603050405020304" pitchFamily="18" charset="0"/>
            </a:endParaRPr>
          </a:p>
          <a:p>
            <a:r>
              <a:rPr lang="es-CO" dirty="0">
                <a:latin typeface="Times New Roman" panose="02020603050405020304" pitchFamily="18" charset="0"/>
                <a:cs typeface="Times New Roman" panose="02020603050405020304" pitchFamily="18" charset="0"/>
              </a:rPr>
              <a:t>Fase 3: Aplicación de instrumentos. Acciones de procesos de recolección de información. </a:t>
            </a:r>
          </a:p>
          <a:p>
            <a:endParaRPr lang="es-CO" dirty="0">
              <a:latin typeface="Times New Roman" panose="02020603050405020304" pitchFamily="18" charset="0"/>
              <a:cs typeface="Times New Roman" panose="02020603050405020304" pitchFamily="18" charset="0"/>
            </a:endParaRPr>
          </a:p>
          <a:p>
            <a:r>
              <a:rPr lang="es-CO" dirty="0">
                <a:latin typeface="Times New Roman" panose="02020603050405020304" pitchFamily="18" charset="0"/>
                <a:cs typeface="Times New Roman" panose="02020603050405020304" pitchFamily="18" charset="0"/>
              </a:rPr>
              <a:t>Fase 4: Tabulación de la información. Transcripción de los datos recolectados, que se traducen en gráficas. </a:t>
            </a:r>
          </a:p>
          <a:p>
            <a:endParaRPr lang="es-CO" dirty="0">
              <a:latin typeface="Times New Roman" panose="02020603050405020304" pitchFamily="18" charset="0"/>
              <a:cs typeface="Times New Roman" panose="02020603050405020304" pitchFamily="18" charset="0"/>
            </a:endParaRPr>
          </a:p>
          <a:p>
            <a:r>
              <a:rPr lang="es-CO" dirty="0">
                <a:latin typeface="Times New Roman" panose="02020603050405020304" pitchFamily="18" charset="0"/>
                <a:cs typeface="Times New Roman" panose="02020603050405020304" pitchFamily="18" charset="0"/>
              </a:rPr>
              <a:t>Fase 5: Análisis de la información. Establecer la relación de la información recolectada con las categorías o unidades de análisis definidas en el marco teórico del proyecto</a:t>
            </a:r>
          </a:p>
          <a:p>
            <a:endParaRPr lang="es-CO" sz="3200" dirty="0">
              <a:solidFill>
                <a:srgbClr val="FF0000"/>
              </a:solidFill>
              <a:latin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177809525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736</TotalTime>
  <Words>1190</Words>
  <Application>Microsoft Office PowerPoint</Application>
  <PresentationFormat>Presentación en pantalla (4:3)</PresentationFormat>
  <Paragraphs>79</Paragraphs>
  <Slides>15</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15</vt:i4>
      </vt:variant>
    </vt:vector>
  </HeadingPairs>
  <TitlesOfParts>
    <vt:vector size="20" baseType="lpstr">
      <vt:lpstr>Arial</vt:lpstr>
      <vt:lpstr>Arial Narrow</vt:lpstr>
      <vt:lpstr>Calibri</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Jair Cortes</cp:lastModifiedBy>
  <cp:revision>77</cp:revision>
  <dcterms:created xsi:type="dcterms:W3CDTF">2017-01-10T17:35:56Z</dcterms:created>
  <dcterms:modified xsi:type="dcterms:W3CDTF">2019-08-07T21:54:36Z</dcterms:modified>
</cp:coreProperties>
</file>