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1" r:id="rId3"/>
    <p:sldId id="295" r:id="rId4"/>
    <p:sldId id="258" r:id="rId5"/>
    <p:sldId id="292" r:id="rId6"/>
    <p:sldId id="260" r:id="rId7"/>
    <p:sldId id="259" r:id="rId8"/>
    <p:sldId id="262" r:id="rId9"/>
    <p:sldId id="263" r:id="rId10"/>
    <p:sldId id="267" r:id="rId11"/>
    <p:sldId id="265" r:id="rId12"/>
    <p:sldId id="297" r:id="rId13"/>
    <p:sldId id="264" r:id="rId14"/>
    <p:sldId id="266" r:id="rId15"/>
    <p:sldId id="271" r:id="rId16"/>
    <p:sldId id="272" r:id="rId17"/>
    <p:sldId id="274" r:id="rId18"/>
    <p:sldId id="273" r:id="rId19"/>
    <p:sldId id="275" r:id="rId20"/>
    <p:sldId id="269" r:id="rId21"/>
    <p:sldId id="270" r:id="rId22"/>
    <p:sldId id="276" r:id="rId23"/>
    <p:sldId id="277" r:id="rId24"/>
    <p:sldId id="278" r:id="rId25"/>
    <p:sldId id="279" r:id="rId26"/>
    <p:sldId id="280" r:id="rId27"/>
    <p:sldId id="281" r:id="rId28"/>
    <p:sldId id="282" r:id="rId29"/>
    <p:sldId id="285" r:id="rId30"/>
    <p:sldId id="283" r:id="rId31"/>
    <p:sldId id="287" r:id="rId32"/>
    <p:sldId id="284" r:id="rId33"/>
    <p:sldId id="286" r:id="rId34"/>
    <p:sldId id="294" r:id="rId35"/>
    <p:sldId id="288" r:id="rId36"/>
    <p:sldId id="289" r:id="rId37"/>
    <p:sldId id="293" r:id="rId38"/>
    <p:sldId id="290" r:id="rId39"/>
    <p:sldId id="296" r:id="rId40"/>
    <p:sldId id="291" r:id="rId4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12" autoAdjust="0"/>
    <p:restoredTop sz="94660" autoAdjust="0"/>
  </p:normalViewPr>
  <p:slideViewPr>
    <p:cSldViewPr snapToGrid="0">
      <p:cViewPr>
        <p:scale>
          <a:sx n="69" d="100"/>
          <a:sy n="69" d="100"/>
        </p:scale>
        <p:origin x="-804" y="-204"/>
      </p:cViewPr>
      <p:guideLst>
        <p:guide orient="horz" pos="2160"/>
        <p:guide pos="3840"/>
      </p:guideLst>
    </p:cSldViewPr>
  </p:slideViewPr>
  <p:outlineViewPr>
    <p:cViewPr>
      <p:scale>
        <a:sx n="33" d="100"/>
        <a:sy n="33" d="100"/>
      </p:scale>
      <p:origin x="0" y="259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Hoja_de_c_lculo_de_Microsoft_Excel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Hoja_de_c_lculo_de_Microsoft_Excel10.xlsx"/></Relationships>
</file>

<file path=ppt/charts/_rels/chart1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1" Type="http://schemas.openxmlformats.org/officeDocument/2006/relationships/package" Target="../embeddings/Hoja_de_c_lculo_de_Microsoft_Excel11.xlsx"/></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9.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100"/>
            </a:pPr>
            <a:r>
              <a:rPr lang="en-US" sz="1100"/>
              <a:t>1. ¿Tiene mascotas en casa?</a:t>
            </a:r>
          </a:p>
        </c:rich>
      </c:tx>
      <c:layout>
        <c:manualLayout>
          <c:xMode val="edge"/>
          <c:yMode val="edge"/>
          <c:x val="0.2589413218623462"/>
          <c:y val="0"/>
        </c:manualLayout>
      </c:layout>
      <c:overlay val="0"/>
    </c:title>
    <c:autoTitleDeleted val="0"/>
    <c:plotArea>
      <c:layout/>
      <c:pieChart>
        <c:varyColors val="1"/>
        <c:ser>
          <c:idx val="0"/>
          <c:order val="0"/>
          <c:tx>
            <c:strRef>
              <c:f>Hoja1!$B$1</c:f>
              <c:strCache>
                <c:ptCount val="1"/>
                <c:pt idx="0">
                  <c:v>1. ¿Tiene mascotas en casa?</c:v>
                </c:pt>
              </c:strCache>
            </c:strRef>
          </c:tx>
          <c:dLbls>
            <c:showLegendKey val="0"/>
            <c:showVal val="0"/>
            <c:showCatName val="0"/>
            <c:showSerName val="0"/>
            <c:showPercent val="1"/>
            <c:showBubbleSize val="0"/>
            <c:showLeaderLines val="1"/>
          </c:dLbls>
          <c:cat>
            <c:strRef>
              <c:f>Hoja1!$A$2:$A$3</c:f>
              <c:strCache>
                <c:ptCount val="2"/>
                <c:pt idx="0">
                  <c:v>Si</c:v>
                </c:pt>
                <c:pt idx="1">
                  <c:v>No</c:v>
                </c:pt>
              </c:strCache>
            </c:strRef>
          </c:cat>
          <c:val>
            <c:numRef>
              <c:f>Hoja1!$B$2:$B$3</c:f>
              <c:numCache>
                <c:formatCode>0%</c:formatCode>
                <c:ptCount val="2"/>
                <c:pt idx="0">
                  <c:v>0.82</c:v>
                </c:pt>
                <c:pt idx="1">
                  <c:v>0.18</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89971065479516765"/>
          <c:y val="0.46036248111038519"/>
          <c:w val="7.8459398105188982E-2"/>
          <c:h val="0.31141356660864705"/>
        </c:manualLayout>
      </c:layout>
      <c:overlay val="0"/>
    </c:legend>
    <c:plotVisOnly val="1"/>
    <c:dispBlanksAs val="gap"/>
    <c:showDLblsOverMax val="0"/>
  </c:chart>
  <c:spPr>
    <a:ln>
      <a:solidFill>
        <a:schemeClr val="tx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layout>
        <c:manualLayout>
          <c:xMode val="edge"/>
          <c:yMode val="edge"/>
          <c:x val="0.1022346677847657"/>
          <c:y val="3.5639688645789534E-3"/>
        </c:manualLayout>
      </c:layout>
      <c:overlay val="0"/>
      <c:spPr>
        <a:ln>
          <a:noFill/>
        </a:ln>
      </c:spPr>
      <c:txPr>
        <a:bodyPr/>
        <a:lstStyle/>
        <a:p>
          <a:pPr>
            <a:defRPr sz="1200"/>
          </a:pPr>
          <a:endParaRPr lang="es-CO"/>
        </a:p>
      </c:txPr>
    </c:title>
    <c:autoTitleDeleted val="0"/>
    <c:plotArea>
      <c:layout/>
      <c:pieChart>
        <c:varyColors val="1"/>
        <c:ser>
          <c:idx val="0"/>
          <c:order val="0"/>
          <c:tx>
            <c:strRef>
              <c:f>Hoja1!$B$1</c:f>
              <c:strCache>
                <c:ptCount val="1"/>
                <c:pt idx="0">
                  <c:v>10. Si existiera un  producto que limpie las necesidades de su mascota y que adicional estas se transformen para dar otro uso, (ejemplo: abono), consideraría una buena opción de compra </c:v>
                </c:pt>
              </c:strCache>
            </c:strRef>
          </c:tx>
          <c:dLbls>
            <c:showLegendKey val="0"/>
            <c:showVal val="0"/>
            <c:showCatName val="0"/>
            <c:showSerName val="0"/>
            <c:showPercent val="1"/>
            <c:showBubbleSize val="0"/>
            <c:showLeaderLines val="1"/>
          </c:dLbls>
          <c:cat>
            <c:strRef>
              <c:f>Hoja1!$A$2:$A$5</c:f>
              <c:strCache>
                <c:ptCount val="4"/>
                <c:pt idx="0">
                  <c:v>Si, me parece interesante</c:v>
                </c:pt>
                <c:pt idx="1">
                  <c:v>No lo veo necesario, con que limpie los residuos es suficiente</c:v>
                </c:pt>
                <c:pt idx="2">
                  <c:v>No, las heces de perro son para desechar completamente</c:v>
                </c:pt>
                <c:pt idx="3">
                  <c:v>No, me es repugnante</c:v>
                </c:pt>
              </c:strCache>
            </c:strRef>
          </c:cat>
          <c:val>
            <c:numRef>
              <c:f>Hoja1!$B$2:$B$5</c:f>
              <c:numCache>
                <c:formatCode>0.00%</c:formatCode>
                <c:ptCount val="4"/>
                <c:pt idx="0">
                  <c:v>0.78100000000000003</c:v>
                </c:pt>
                <c:pt idx="1">
                  <c:v>8.7999999999999995E-2</c:v>
                </c:pt>
                <c:pt idx="2" formatCode="0%">
                  <c:v>0.1</c:v>
                </c:pt>
                <c:pt idx="3" formatCode="General">
                  <c:v>1.2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4161529584617718"/>
          <c:y val="0.40207373086803339"/>
          <c:w val="0.44448042143701222"/>
          <c:h val="0.5287159960619896"/>
        </c:manualLayout>
      </c:layout>
      <c:overlay val="0"/>
    </c:legend>
    <c:plotVisOnly val="1"/>
    <c:dispBlanksAs val="gap"/>
    <c:showDLblsOverMax val="0"/>
  </c:chart>
  <c:spPr>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11. ¿Qué precio estaría dispuesto a pagar por un producto que facilite la tediosa labor de recoger los excrementos de su mascota?</a:t>
            </a:r>
          </a:p>
        </c:rich>
      </c:tx>
      <c:layout>
        <c:manualLayout>
          <c:xMode val="edge"/>
          <c:yMode val="edge"/>
          <c:x val="0.11634943699727805"/>
          <c:y val="0"/>
        </c:manualLayout>
      </c:layout>
      <c:overlay val="0"/>
    </c:title>
    <c:autoTitleDeleted val="0"/>
    <c:plotArea>
      <c:layout/>
      <c:pieChart>
        <c:varyColors val="1"/>
        <c:ser>
          <c:idx val="0"/>
          <c:order val="0"/>
          <c:tx>
            <c:strRef>
              <c:f>Hoja1!$B$1</c:f>
              <c:strCache>
                <c:ptCount val="1"/>
                <c:pt idx="0">
                  <c:v>11. ¿Qué precio estaría dispuesto a pagar por un producto que facilite la tediosa labor de recoger los excrementos de su mascota?
</c:v>
                </c:pt>
              </c:strCache>
            </c:strRef>
          </c:tx>
          <c:dLbls>
            <c:showLegendKey val="0"/>
            <c:showVal val="0"/>
            <c:showCatName val="0"/>
            <c:showSerName val="0"/>
            <c:showPercent val="1"/>
            <c:showBubbleSize val="0"/>
            <c:showLeaderLines val="1"/>
          </c:dLbls>
          <c:cat>
            <c:strRef>
              <c:f>Hoja1!$A$2:$A$4</c:f>
              <c:strCache>
                <c:ptCount val="3"/>
                <c:pt idx="0">
                  <c:v>Entre $250.000 a $350.000
</c:v>
                </c:pt>
                <c:pt idx="1">
                  <c:v>Entre $350.000 a $450.000
</c:v>
                </c:pt>
                <c:pt idx="2">
                  <c:v>Más de $ 500.000
</c:v>
                </c:pt>
              </c:strCache>
            </c:strRef>
          </c:cat>
          <c:val>
            <c:numRef>
              <c:f>Hoja1!$B$2:$B$4</c:f>
              <c:numCache>
                <c:formatCode>0.00%</c:formatCode>
                <c:ptCount val="3"/>
                <c:pt idx="0">
                  <c:v>0.71399999999999997</c:v>
                </c:pt>
                <c:pt idx="1">
                  <c:v>0.215</c:v>
                </c:pt>
                <c:pt idx="2" formatCode="0%">
                  <c:v>0.11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8797517497812777"/>
          <c:y val="0.52273835748070796"/>
          <c:w val="0.29813593613298339"/>
          <c:h val="0.35561256727190427"/>
        </c:manualLayout>
      </c:layout>
      <c:overlay val="0"/>
    </c:legend>
    <c:plotVisOnly val="1"/>
    <c:dispBlanksAs val="gap"/>
    <c:showDLblsOverMax val="0"/>
  </c:chart>
  <c:spPr>
    <a:ln>
      <a:solidFill>
        <a:schemeClr val="tx1"/>
      </a:solid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layout>
        <c:manualLayout>
          <c:xMode val="edge"/>
          <c:yMode val="edge"/>
          <c:x val="0.10922884150875364"/>
          <c:y val="0"/>
        </c:manualLayout>
      </c:layout>
      <c:overlay val="0"/>
      <c:txPr>
        <a:bodyPr/>
        <a:lstStyle/>
        <a:p>
          <a:pPr>
            <a:defRPr sz="1200"/>
          </a:pPr>
          <a:endParaRPr lang="es-CO"/>
        </a:p>
      </c:txPr>
    </c:title>
    <c:autoTitleDeleted val="0"/>
    <c:plotArea>
      <c:layout/>
      <c:pieChart>
        <c:varyColors val="1"/>
        <c:ser>
          <c:idx val="0"/>
          <c:order val="0"/>
          <c:tx>
            <c:strRef>
              <c:f>Hoja1!$B$1</c:f>
              <c:strCache>
                <c:ptCount val="1"/>
                <c:pt idx="0">
                  <c:v>12. ¿Conoce de alguna persona que le interese adquirir un producto que le facilite la limpieza de las heces de su mascota?</c:v>
                </c:pt>
              </c:strCache>
            </c:strRef>
          </c:tx>
          <c:dLbls>
            <c:showLegendKey val="0"/>
            <c:showVal val="0"/>
            <c:showCatName val="0"/>
            <c:showSerName val="0"/>
            <c:showPercent val="1"/>
            <c:showBubbleSize val="0"/>
            <c:showLeaderLines val="1"/>
          </c:dLbls>
          <c:cat>
            <c:strRef>
              <c:f>Hoja1!$A$2:$A$4</c:f>
              <c:strCache>
                <c:ptCount val="3"/>
                <c:pt idx="0">
                  <c:v>Si, porsupuesto</c:v>
                </c:pt>
                <c:pt idx="1">
                  <c:v>No, creo que les interese
</c:v>
                </c:pt>
                <c:pt idx="2">
                  <c:v>Si, le seria muy util
</c:v>
                </c:pt>
              </c:strCache>
            </c:strRef>
          </c:cat>
          <c:val>
            <c:numRef>
              <c:f>Hoja1!$B$2:$B$4</c:f>
              <c:numCache>
                <c:formatCode>0.00%</c:formatCode>
                <c:ptCount val="3"/>
                <c:pt idx="0">
                  <c:v>0.48699999999999999</c:v>
                </c:pt>
                <c:pt idx="1">
                  <c:v>0.20799999999999999</c:v>
                </c:pt>
                <c:pt idx="2">
                  <c:v>0.30499999999999999</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spPr>
    <a:ln>
      <a:solidFill>
        <a:schemeClr val="tx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13. ¿Qué opina del tapete recogedor de heces?</a:t>
            </a:r>
          </a:p>
        </c:rich>
      </c:tx>
      <c:layout>
        <c:manualLayout>
          <c:xMode val="edge"/>
          <c:yMode val="edge"/>
          <c:x val="0.17524451370395747"/>
          <c:y val="0"/>
        </c:manualLayout>
      </c:layout>
      <c:overlay val="0"/>
    </c:title>
    <c:autoTitleDeleted val="0"/>
    <c:plotArea>
      <c:layout/>
      <c:pieChart>
        <c:varyColors val="1"/>
        <c:ser>
          <c:idx val="0"/>
          <c:order val="0"/>
          <c:tx>
            <c:strRef>
              <c:f>Hoja1!$B$1</c:f>
              <c:strCache>
                <c:ptCount val="1"/>
                <c:pt idx="0">
                  <c:v>13. ¿Qué opina del tapete recogedor de heces?
</c:v>
                </c:pt>
              </c:strCache>
            </c:strRef>
          </c:tx>
          <c:dLbls>
            <c:showLegendKey val="0"/>
            <c:showVal val="0"/>
            <c:showCatName val="0"/>
            <c:showSerName val="0"/>
            <c:showPercent val="1"/>
            <c:showBubbleSize val="0"/>
            <c:showLeaderLines val="1"/>
          </c:dLbls>
          <c:cat>
            <c:strRef>
              <c:f>Hoja1!$A$2:$A$5</c:f>
              <c:strCache>
                <c:ptCount val="4"/>
                <c:pt idx="0">
                  <c:v>Es un producto muy útil,</c:v>
                </c:pt>
                <c:pt idx="1">
                  <c:v>Es un producto interesante einnovador</c:v>
                </c:pt>
                <c:pt idx="2">
                  <c:v>No me interesa, no loconsidero necesario</c:v>
                </c:pt>
                <c:pt idx="3">
                  <c:v>Ya dispongo de uno similar oigual</c:v>
                </c:pt>
              </c:strCache>
            </c:strRef>
          </c:cat>
          <c:val>
            <c:numRef>
              <c:f>Hoja1!$B$2:$B$5</c:f>
              <c:numCache>
                <c:formatCode>0.00%</c:formatCode>
                <c:ptCount val="4"/>
                <c:pt idx="0">
                  <c:v>0.44900000000000001</c:v>
                </c:pt>
                <c:pt idx="1">
                  <c:v>0.35199999999999998</c:v>
                </c:pt>
                <c:pt idx="2" formatCode="0%">
                  <c:v>0.16</c:v>
                </c:pt>
                <c:pt idx="3">
                  <c:v>1.2E-2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2125121707914599"/>
          <c:y val="0.28021598197712849"/>
          <c:w val="0.36437951378526662"/>
          <c:h val="0.64397222608601379"/>
        </c:manualLayout>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2. Qué tipo de mascota doméstica tiene en casa</a:t>
            </a:r>
          </a:p>
        </c:rich>
      </c:tx>
      <c:layout>
        <c:manualLayout>
          <c:xMode val="edge"/>
          <c:yMode val="edge"/>
          <c:x val="0.12858238173323538"/>
          <c:y val="0"/>
        </c:manualLayout>
      </c:layout>
      <c:overlay val="0"/>
    </c:title>
    <c:autoTitleDeleted val="0"/>
    <c:plotArea>
      <c:layout/>
      <c:pieChart>
        <c:varyColors val="1"/>
        <c:ser>
          <c:idx val="0"/>
          <c:order val="0"/>
          <c:tx>
            <c:strRef>
              <c:f>Hoja1!$B$1</c:f>
              <c:strCache>
                <c:ptCount val="1"/>
                <c:pt idx="0">
                  <c:v>2. Qué tipo de mascota doméstica tiene en casa</c:v>
                </c:pt>
              </c:strCache>
            </c:strRef>
          </c:tx>
          <c:dPt>
            <c:idx val="0"/>
            <c:bubble3D val="0"/>
          </c:dPt>
          <c:dLbls>
            <c:showLegendKey val="0"/>
            <c:showVal val="0"/>
            <c:showCatName val="0"/>
            <c:showSerName val="0"/>
            <c:showPercent val="1"/>
            <c:showBubbleSize val="0"/>
            <c:showLeaderLines val="1"/>
          </c:dLbls>
          <c:cat>
            <c:strRef>
              <c:f>Hoja1!$A$2:$A$4</c:f>
              <c:strCache>
                <c:ptCount val="3"/>
                <c:pt idx="0">
                  <c:v>Perro</c:v>
                </c:pt>
                <c:pt idx="1">
                  <c:v>Gato</c:v>
                </c:pt>
                <c:pt idx="2">
                  <c:v>Otro</c:v>
                </c:pt>
              </c:strCache>
            </c:strRef>
          </c:cat>
          <c:val>
            <c:numRef>
              <c:f>Hoja1!$B$2:$B$4</c:f>
              <c:numCache>
                <c:formatCode>0.00%</c:formatCode>
                <c:ptCount val="3"/>
                <c:pt idx="0">
                  <c:v>0.626</c:v>
                </c:pt>
                <c:pt idx="1">
                  <c:v>0.245</c:v>
                </c:pt>
                <c:pt idx="2">
                  <c:v>0.129</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83260113319168427"/>
          <c:y val="0.30688605628332333"/>
          <c:w val="0.16465650127067449"/>
          <c:h val="0.44947047538340218"/>
        </c:manualLayout>
      </c:layout>
      <c:overlay val="0"/>
      <c:spPr>
        <a:ln>
          <a:noFill/>
        </a:ln>
      </c:spPr>
    </c:legend>
    <c:plotVisOnly val="1"/>
    <c:dispBlanksAs val="gap"/>
    <c:showDLblsOverMax val="0"/>
  </c:chart>
  <c:spPr>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3. ¿Cómo recoge usted las necesidades de su mascota?</a:t>
            </a:r>
          </a:p>
        </c:rich>
      </c:tx>
      <c:layout>
        <c:manualLayout>
          <c:xMode val="edge"/>
          <c:yMode val="edge"/>
          <c:x val="0.12696024355688221"/>
          <c:y val="1.2999554300995419E-4"/>
        </c:manualLayout>
      </c:layout>
      <c:overlay val="0"/>
    </c:title>
    <c:autoTitleDeleted val="0"/>
    <c:plotArea>
      <c:layout/>
      <c:pieChart>
        <c:varyColors val="1"/>
        <c:ser>
          <c:idx val="0"/>
          <c:order val="0"/>
          <c:tx>
            <c:strRef>
              <c:f>Hoja1!$B$1</c:f>
              <c:strCache>
                <c:ptCount val="1"/>
                <c:pt idx="0">
                  <c:v>3. ¿Cómo recoge usted las necesidades de su mascota?
</c:v>
                </c:pt>
              </c:strCache>
            </c:strRef>
          </c:tx>
          <c:dLbls>
            <c:showLegendKey val="0"/>
            <c:showVal val="0"/>
            <c:showCatName val="0"/>
            <c:showSerName val="0"/>
            <c:showPercent val="1"/>
            <c:showBubbleSize val="0"/>
            <c:showLeaderLines val="1"/>
          </c:dLbls>
          <c:cat>
            <c:strRef>
              <c:f>Hoja1!$A$2:$A$6</c:f>
              <c:strCache>
                <c:ptCount val="5"/>
                <c:pt idx="0">
                  <c:v>con bolsas plasticas</c:v>
                </c:pt>
                <c:pt idx="1">
                  <c:v>con papel periodico</c:v>
                </c:pt>
                <c:pt idx="2">
                  <c:v>Recogedor y escoba</c:v>
                </c:pt>
                <c:pt idx="3">
                  <c:v>No las recoge</c:v>
                </c:pt>
                <c:pt idx="4">
                  <c:v>otra</c:v>
                </c:pt>
              </c:strCache>
            </c:strRef>
          </c:cat>
          <c:val>
            <c:numRef>
              <c:f>Hoja1!$B$2:$B$6</c:f>
              <c:numCache>
                <c:formatCode>0.00%</c:formatCode>
                <c:ptCount val="5"/>
                <c:pt idx="0">
                  <c:v>0.59399999999999997</c:v>
                </c:pt>
                <c:pt idx="1">
                  <c:v>0.13500000000000001</c:v>
                </c:pt>
                <c:pt idx="2">
                  <c:v>0.129</c:v>
                </c:pt>
                <c:pt idx="3" formatCode="0%">
                  <c:v>0.02</c:v>
                </c:pt>
                <c:pt idx="4">
                  <c:v>0.13500000000000001</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3975546383829007"/>
          <c:y val="0.30811220536884626"/>
          <c:w val="0.35700848598588392"/>
          <c:h val="0.53754023881519031"/>
        </c:manualLayout>
      </c:layout>
      <c:overlay val="0"/>
    </c:legend>
    <c:plotVisOnly val="1"/>
    <c:dispBlanksAs val="gap"/>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4. ¿conoce algún producto en el mercado que facilite la recolección de los desechos de su mascota?</a:t>
            </a:r>
          </a:p>
        </c:rich>
      </c:tx>
      <c:layout>
        <c:manualLayout>
          <c:xMode val="edge"/>
          <c:yMode val="edge"/>
          <c:x val="0.10922444320647622"/>
          <c:y val="0"/>
        </c:manualLayout>
      </c:layout>
      <c:overlay val="0"/>
    </c:title>
    <c:autoTitleDeleted val="0"/>
    <c:plotArea>
      <c:layout/>
      <c:pieChart>
        <c:varyColors val="1"/>
        <c:ser>
          <c:idx val="0"/>
          <c:order val="0"/>
          <c:tx>
            <c:strRef>
              <c:f>Hoja1!$B$1</c:f>
              <c:strCache>
                <c:ptCount val="1"/>
                <c:pt idx="0">
                  <c:v>¿conoce algún producto en el mercado que facilite la recolección de los desechos de su mascota?</c:v>
                </c:pt>
              </c:strCache>
            </c:strRef>
          </c:tx>
          <c:dLbls>
            <c:showLegendKey val="0"/>
            <c:showVal val="0"/>
            <c:showCatName val="0"/>
            <c:showSerName val="0"/>
            <c:showPercent val="1"/>
            <c:showBubbleSize val="0"/>
            <c:showLeaderLines val="1"/>
          </c:dLbls>
          <c:cat>
            <c:strRef>
              <c:f>Hoja1!$A$2:$A$5</c:f>
              <c:strCache>
                <c:ptCount val="4"/>
                <c:pt idx="0">
                  <c:v>Si, conozco algunos productos
manuales prácticos</c:v>
                </c:pt>
                <c:pt idx="1">
                  <c:v>No conozco de ningúnproducto para su recolección</c:v>
                </c:pt>
                <c:pt idx="2">
                  <c:v>Conozco algunos productos,pero en realidad no facilitan latarea</c:v>
                </c:pt>
                <c:pt idx="3">
                  <c:v>Conozco de algunosproductos, pero prefiero usarbolsas o perdico</c:v>
                </c:pt>
              </c:strCache>
            </c:strRef>
          </c:cat>
          <c:val>
            <c:numRef>
              <c:f>Hoja1!$B$2:$B$5</c:f>
              <c:numCache>
                <c:formatCode>0.00%</c:formatCode>
                <c:ptCount val="4"/>
                <c:pt idx="0">
                  <c:v>0.40300000000000002</c:v>
                </c:pt>
                <c:pt idx="1">
                  <c:v>0.35099999999999998</c:v>
                </c:pt>
                <c:pt idx="2" formatCode="0%">
                  <c:v>0.11</c:v>
                </c:pt>
                <c:pt idx="3">
                  <c:v>0.17499999999999999</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0351922075607458"/>
          <c:y val="0.30496210761858517"/>
          <c:w val="0.48094587020898805"/>
          <c:h val="0.66384914476750845"/>
        </c:manualLayout>
      </c:layout>
      <c:overlay val="0"/>
      <c:spPr>
        <a:ln>
          <a:noFill/>
        </a:ln>
      </c:spPr>
    </c:legend>
    <c:plotVisOnly val="1"/>
    <c:dispBlanksAs val="gap"/>
    <c:showDLblsOverMax val="0"/>
  </c:chart>
  <c:spPr>
    <a:ln>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5. ¿Qué opina acerca de los productos tecnológicos que son amigables con el medio ambiente?</a:t>
            </a:r>
          </a:p>
        </c:rich>
      </c:tx>
      <c:layout>
        <c:manualLayout>
          <c:xMode val="edge"/>
          <c:yMode val="edge"/>
          <c:x val="0.10530636478913642"/>
          <c:y val="0"/>
        </c:manualLayout>
      </c:layout>
      <c:overlay val="0"/>
    </c:title>
    <c:autoTitleDeleted val="0"/>
    <c:plotArea>
      <c:layout/>
      <c:pieChart>
        <c:varyColors val="1"/>
        <c:ser>
          <c:idx val="0"/>
          <c:order val="0"/>
          <c:tx>
            <c:strRef>
              <c:f>Hoja1!$B$1</c:f>
              <c:strCache>
                <c:ptCount val="1"/>
                <c:pt idx="0">
                  <c:v>5. ¿Qué opina acerca de los productos tecnológicos que son amigables con el medio ambiente?</c:v>
                </c:pt>
              </c:strCache>
            </c:strRef>
          </c:tx>
          <c:dLbls>
            <c:showLegendKey val="0"/>
            <c:showVal val="0"/>
            <c:showCatName val="0"/>
            <c:showSerName val="0"/>
            <c:showPercent val="1"/>
            <c:showBubbleSize val="0"/>
            <c:showLeaderLines val="1"/>
          </c:dLbls>
          <c:cat>
            <c:strRef>
              <c:f>Hoja1!$A$2:$A$4</c:f>
              <c:strCache>
                <c:ptCount val="3"/>
                <c:pt idx="0">
                  <c:v>Que son muy relevantes hoyen día</c:v>
                </c:pt>
                <c:pt idx="1">
                  <c:v>Que son muy complicados demanejar</c:v>
                </c:pt>
                <c:pt idx="2">
                  <c:v>Son indispensables para crearconciencia ambiental</c:v>
                </c:pt>
              </c:strCache>
            </c:strRef>
          </c:cat>
          <c:val>
            <c:numRef>
              <c:f>Hoja1!$B$2:$B$4</c:f>
              <c:numCache>
                <c:formatCode>0%</c:formatCode>
                <c:ptCount val="3"/>
                <c:pt idx="0" formatCode="0.00%">
                  <c:v>0.34699999999999998</c:v>
                </c:pt>
                <c:pt idx="1">
                  <c:v>0.08</c:v>
                </c:pt>
                <c:pt idx="2" formatCode="0.00%">
                  <c:v>0.58299999999999996</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spPr>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n-US" sz="1200"/>
              <a:t>6. ¿Tiene usted en casa algún dispositivo que le facilite la recolección de los desechos de su mascota?</a:t>
            </a:r>
          </a:p>
        </c:rich>
      </c:tx>
      <c:layout>
        <c:manualLayout>
          <c:xMode val="edge"/>
          <c:yMode val="edge"/>
          <c:x val="0.1427584542926002"/>
          <c:y val="0"/>
        </c:manualLayout>
      </c:layout>
      <c:overlay val="0"/>
    </c:title>
    <c:autoTitleDeleted val="0"/>
    <c:plotArea>
      <c:layout/>
      <c:pieChart>
        <c:varyColors val="1"/>
        <c:ser>
          <c:idx val="0"/>
          <c:order val="0"/>
          <c:tx>
            <c:strRef>
              <c:f>Hoja1!$B$1</c:f>
              <c:strCache>
                <c:ptCount val="1"/>
                <c:pt idx="0">
                  <c:v>6. ¿Tiene usted en casa algún dispositivo que le facilite la recolección de los desechos de su mascota?</c:v>
                </c:pt>
              </c:strCache>
            </c:strRef>
          </c:tx>
          <c:dLbls>
            <c:showLegendKey val="0"/>
            <c:showVal val="0"/>
            <c:showCatName val="0"/>
            <c:showSerName val="0"/>
            <c:showPercent val="1"/>
            <c:showBubbleSize val="0"/>
            <c:showLeaderLines val="1"/>
          </c:dLbls>
          <c:cat>
            <c:strRef>
              <c:f>Hoja1!$A$2:$A$4</c:f>
              <c:strCache>
                <c:ptCount val="3"/>
                <c:pt idx="0">
                  <c:v>No, porque no conozco deningun dispositivo con estacaracteristica</c:v>
                </c:pt>
                <c:pt idx="1">
                  <c:v>Sí, me es muy útil el dispositivoque manejo para este fin</c:v>
                </c:pt>
                <c:pt idx="2">
                  <c:v>No, porque prefiero la formatradicional de recoger losdesechos (bolsas, periódico</c:v>
                </c:pt>
              </c:strCache>
            </c:strRef>
          </c:cat>
          <c:val>
            <c:numRef>
              <c:f>Hoja1!$B$2:$B$4</c:f>
              <c:numCache>
                <c:formatCode>0%</c:formatCode>
                <c:ptCount val="3"/>
                <c:pt idx="0" formatCode="0.00%">
                  <c:v>0.58799999999999997</c:v>
                </c:pt>
                <c:pt idx="1">
                  <c:v>0.17</c:v>
                </c:pt>
                <c:pt idx="2">
                  <c:v>0.25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6009855530550978"/>
          <c:y val="0.27466806067225014"/>
          <c:w val="0.4270508803275303"/>
          <c:h val="0.66413734970877303"/>
        </c:manualLayout>
      </c:layout>
      <c:overlay val="0"/>
      <c:spPr>
        <a:ln>
          <a:noFill/>
        </a:ln>
      </c:spPr>
    </c:legend>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1200"/>
            </a:pPr>
            <a:r>
              <a:rPr lang="es-CO" sz="1200"/>
              <a:t>7. ¿Una de las razones por la que no tiene una mascota, tiene que ver con la tarea de recogerle sus necesidades</a:t>
            </a:r>
          </a:p>
        </c:rich>
      </c:tx>
      <c:layout>
        <c:manualLayout>
          <c:xMode val="edge"/>
          <c:yMode val="edge"/>
          <c:x val="0.12417248721734234"/>
          <c:y val="0"/>
        </c:manualLayout>
      </c:layout>
      <c:overlay val="0"/>
      <c:spPr>
        <a:ln>
          <a:noFill/>
        </a:ln>
      </c:spPr>
    </c:title>
    <c:autoTitleDeleted val="0"/>
    <c:plotArea>
      <c:layout/>
      <c:pieChart>
        <c:varyColors val="1"/>
        <c:ser>
          <c:idx val="0"/>
          <c:order val="0"/>
          <c:tx>
            <c:strRef>
              <c:f>Hoja1!$B$1</c:f>
              <c:strCache>
                <c:ptCount val="1"/>
                <c:pt idx="0">
                  <c:v>7. ¿Una de las razones por la que no tiene una mascota, tiene que ver con la tarea de recogerle sus necesidades</c:v>
                </c:pt>
              </c:strCache>
            </c:strRef>
          </c:tx>
          <c:dLbls>
            <c:showLegendKey val="0"/>
            <c:showVal val="0"/>
            <c:showCatName val="0"/>
            <c:showSerName val="0"/>
            <c:showPercent val="1"/>
            <c:showBubbleSize val="0"/>
            <c:showLeaderLines val="1"/>
          </c:dLbls>
          <c:cat>
            <c:strRef>
              <c:f>Hoja1!$A$2:$A$5</c:f>
              <c:strCache>
                <c:ptCount val="4"/>
                <c:pt idx="0">
                  <c:v>Si, porque no tengo tiempo para esta tarea</c:v>
                </c:pt>
                <c:pt idx="1">
                  <c:v>Si, porque me resulta unatarea repugna…</c:v>
                </c:pt>
                <c:pt idx="2">
                  <c:v>Si, porque no me gustatener que recoge</c:v>
                </c:pt>
                <c:pt idx="3">
                  <c:v>Me es indiferente</c:v>
                </c:pt>
              </c:strCache>
            </c:strRef>
          </c:cat>
          <c:val>
            <c:numRef>
              <c:f>Hoja1!$B$2:$B$5</c:f>
              <c:numCache>
                <c:formatCode>0.00%</c:formatCode>
                <c:ptCount val="4"/>
                <c:pt idx="0">
                  <c:v>0.317</c:v>
                </c:pt>
                <c:pt idx="1">
                  <c:v>0.10100000000000001</c:v>
                </c:pt>
                <c:pt idx="2">
                  <c:v>0.108</c:v>
                </c:pt>
                <c:pt idx="3">
                  <c:v>0.48199999999999998</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9604200170955957"/>
          <c:y val="0.28473411632967283"/>
          <c:w val="0.39105360974690023"/>
          <c:h val="0.6499904564368153"/>
        </c:manualLayout>
      </c:layout>
      <c:overlay val="0"/>
    </c:legend>
    <c:plotVisOnly val="1"/>
    <c:dispBlanksAs val="gap"/>
    <c:showDLblsOverMax val="0"/>
  </c:chart>
  <c:spPr>
    <a:ln>
      <a:solidFill>
        <a:schemeClr val="tx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sz="1200"/>
              <a:t>8. ¿Si existiera un producto tecnológico que le felicite la tarea de recoger las necesidades que hace su mascota, optaría por tener      uno?</a:t>
            </a:r>
          </a:p>
        </c:rich>
      </c:tx>
      <c:layout>
        <c:manualLayout>
          <c:xMode val="edge"/>
          <c:yMode val="edge"/>
          <c:x val="0.13462550823722985"/>
          <c:y val="0"/>
        </c:manualLayout>
      </c:layout>
      <c:overlay val="0"/>
    </c:title>
    <c:autoTitleDeleted val="0"/>
    <c:plotArea>
      <c:layout/>
      <c:pieChart>
        <c:varyColors val="1"/>
        <c:ser>
          <c:idx val="0"/>
          <c:order val="0"/>
          <c:tx>
            <c:strRef>
              <c:f>Hoja1!$B$1</c:f>
              <c:strCache>
                <c:ptCount val="1"/>
                <c:pt idx="0">
                  <c:v>8. ¿Si existiera un producto tecnológico que le felicite la tarea de recoger las necesidades que hace su mascota, optaría por tener uno?</c:v>
                </c:pt>
              </c:strCache>
            </c:strRef>
          </c:tx>
          <c:dLbls>
            <c:showLegendKey val="0"/>
            <c:showVal val="0"/>
            <c:showCatName val="0"/>
            <c:showSerName val="0"/>
            <c:showPercent val="1"/>
            <c:showBubbleSize val="0"/>
            <c:showLeaderLines val="1"/>
          </c:dLbls>
          <c:cat>
            <c:strRef>
              <c:f>Hoja1!$A$2:$A$4</c:f>
              <c:strCache>
                <c:ptCount val="3"/>
                <c:pt idx="0">
                  <c:v>Si, por supuesto lo compraria</c:v>
                </c:pt>
                <c:pt idx="1">
                  <c:v>No me parece indispensable</c:v>
                </c:pt>
                <c:pt idx="2">
                  <c:v>Sí, indudablemente es lo quenecesito</c:v>
                </c:pt>
              </c:strCache>
            </c:strRef>
          </c:cat>
          <c:val>
            <c:numRef>
              <c:f>Hoja1!$B$2:$B$4</c:f>
              <c:numCache>
                <c:formatCode>0.00%</c:formatCode>
                <c:ptCount val="3"/>
                <c:pt idx="0">
                  <c:v>0.69499999999999995</c:v>
                </c:pt>
                <c:pt idx="1">
                  <c:v>0.152</c:v>
                </c:pt>
                <c:pt idx="2">
                  <c:v>0.153</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2340327759781911"/>
          <c:y val="0.40980667711996005"/>
          <c:w val="0.36227520432126442"/>
          <c:h val="0.39634454442581979"/>
        </c:manualLayout>
      </c:layout>
      <c:overlay val="0"/>
    </c:legend>
    <c:plotVisOnly val="1"/>
    <c:dispBlanksAs val="gap"/>
    <c:showDLblsOverMax val="0"/>
  </c:chart>
  <c:spPr>
    <a:ln>
      <a:solidFill>
        <a:schemeClr val="tx1"/>
      </a:solid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10"/>
    </mc:Choice>
    <mc:Fallback>
      <c:style val="10"/>
    </mc:Fallback>
  </mc:AlternateContent>
  <c:chart>
    <c:title>
      <c:layout>
        <c:manualLayout>
          <c:xMode val="edge"/>
          <c:yMode val="edge"/>
          <c:x val="0.11903194063888718"/>
          <c:y val="2.4013466752138316E-6"/>
        </c:manualLayout>
      </c:layout>
      <c:overlay val="0"/>
      <c:txPr>
        <a:bodyPr/>
        <a:lstStyle/>
        <a:p>
          <a:pPr>
            <a:defRPr sz="1200"/>
          </a:pPr>
          <a:endParaRPr lang="es-CO"/>
        </a:p>
      </c:txPr>
    </c:title>
    <c:autoTitleDeleted val="0"/>
    <c:plotArea>
      <c:layout/>
      <c:pieChart>
        <c:varyColors val="1"/>
        <c:ser>
          <c:idx val="0"/>
          <c:order val="0"/>
          <c:tx>
            <c:strRef>
              <c:f>Hoja1!$B$1</c:f>
              <c:strCache>
                <c:ptCount val="1"/>
                <c:pt idx="0">
                  <c:v>9. ¿Considera usted necesario industrializar un producto para cubrir estas necesidades que pueden ser básicas?</c:v>
                </c:pt>
              </c:strCache>
            </c:strRef>
          </c:tx>
          <c:dLbls>
            <c:showLegendKey val="0"/>
            <c:showVal val="0"/>
            <c:showCatName val="0"/>
            <c:showSerName val="0"/>
            <c:showPercent val="1"/>
            <c:showBubbleSize val="0"/>
            <c:showLeaderLines val="1"/>
          </c:dLbls>
          <c:cat>
            <c:strRef>
              <c:f>Hoja1!$A$2:$A$7</c:f>
              <c:strCache>
                <c:ptCount val="5"/>
                <c:pt idx="0">
                  <c:v>Si, un producto con estas caractieristicas hace falta en el mercado</c:v>
                </c:pt>
                <c:pt idx="1">
                  <c:v>Si,  los productos que faciliten una tarea y que contribuyan con el medio ambiente deben insdustrializarse</c:v>
                </c:pt>
                <c:pt idx="2">
                  <c:v>Si, daria mas confianza para su adquisicion</c:v>
                </c:pt>
                <c:pt idx="3">
                  <c:v>me es irrelevante</c:v>
                </c:pt>
                <c:pt idx="4">
                  <c:v>No lo considero necesario</c:v>
                </c:pt>
              </c:strCache>
            </c:strRef>
          </c:cat>
          <c:val>
            <c:numRef>
              <c:f>Hoja1!$B$2:$B$7</c:f>
              <c:numCache>
                <c:formatCode>0%</c:formatCode>
                <c:ptCount val="6"/>
                <c:pt idx="0" formatCode="0.00%">
                  <c:v>0.47699999999999998</c:v>
                </c:pt>
                <c:pt idx="1">
                  <c:v>0.32</c:v>
                </c:pt>
                <c:pt idx="2" formatCode="0.00%">
                  <c:v>0.105</c:v>
                </c:pt>
                <c:pt idx="3" formatCode="0.00%">
                  <c:v>4.5999999999999999E-2</c:v>
                </c:pt>
                <c:pt idx="4" formatCode="0.00%">
                  <c:v>0.105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3575670693158273"/>
          <c:y val="0.2824540510205284"/>
          <c:w val="0.44573737984267614"/>
          <c:h val="0.71754587356181365"/>
        </c:manualLayout>
      </c:layout>
      <c:overlay val="0"/>
    </c:legend>
    <c:plotVisOnly val="1"/>
    <c:dispBlanksAs val="gap"/>
    <c:showDLblsOverMax val="0"/>
  </c:chart>
  <c:spPr>
    <a:ln>
      <a:solidFill>
        <a:schemeClr val="tx1"/>
      </a:solid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EEE93097-CB6F-472C-8ADE-8DEFF6D6B602}" type="datetimeFigureOut">
              <a:rPr lang="es-CO" smtClean="0"/>
              <a:t>26/04/2019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172848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EE93097-CB6F-472C-8ADE-8DEFF6D6B602}" type="datetimeFigureOut">
              <a:rPr lang="es-CO" smtClean="0"/>
              <a:t>26/04/2019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2484847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EE93097-CB6F-472C-8ADE-8DEFF6D6B602}" type="datetimeFigureOut">
              <a:rPr lang="es-CO" smtClean="0"/>
              <a:t>26/04/2019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219771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EEE93097-CB6F-472C-8ADE-8DEFF6D6B602}" type="datetimeFigureOut">
              <a:rPr lang="es-CO" smtClean="0"/>
              <a:t>26/04/2019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46233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EE93097-CB6F-472C-8ADE-8DEFF6D6B602}" type="datetimeFigureOut">
              <a:rPr lang="es-CO" smtClean="0"/>
              <a:t>26/04/2019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208463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EEE93097-CB6F-472C-8ADE-8DEFF6D6B602}" type="datetimeFigureOut">
              <a:rPr lang="es-CO" smtClean="0"/>
              <a:t>26/04/2019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63699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EEE93097-CB6F-472C-8ADE-8DEFF6D6B602}" type="datetimeFigureOut">
              <a:rPr lang="es-CO" smtClean="0"/>
              <a:t>26/04/2019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8805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EEE93097-CB6F-472C-8ADE-8DEFF6D6B602}" type="datetimeFigureOut">
              <a:rPr lang="es-CO" smtClean="0"/>
              <a:t>26/04/2019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148754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E93097-CB6F-472C-8ADE-8DEFF6D6B602}" type="datetimeFigureOut">
              <a:rPr lang="es-CO" smtClean="0"/>
              <a:t>26/04/2019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158907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EE93097-CB6F-472C-8ADE-8DEFF6D6B602}" type="datetimeFigureOut">
              <a:rPr lang="es-CO" smtClean="0"/>
              <a:t>26/04/2019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357799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EE93097-CB6F-472C-8ADE-8DEFF6D6B602}" type="datetimeFigureOut">
              <a:rPr lang="es-CO" smtClean="0"/>
              <a:t>26/04/2019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7DEB841-63AD-4C58-9595-A86D7B6D0071}" type="slidenum">
              <a:rPr lang="es-CO" smtClean="0"/>
              <a:t>‹Nº›</a:t>
            </a:fld>
            <a:endParaRPr lang="es-CO"/>
          </a:p>
        </p:txBody>
      </p:sp>
    </p:spTree>
    <p:extLst>
      <p:ext uri="{BB962C8B-B14F-4D97-AF65-F5344CB8AC3E}">
        <p14:creationId xmlns:p14="http://schemas.microsoft.com/office/powerpoint/2010/main" val="282181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93097-CB6F-472C-8ADE-8DEFF6D6B602}" type="datetimeFigureOut">
              <a:rPr lang="es-CO" smtClean="0"/>
              <a:t>26/04/2019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B841-63AD-4C58-9595-A86D7B6D0071}" type="slidenum">
              <a:rPr lang="es-CO" smtClean="0"/>
              <a:t>‹Nº›</a:t>
            </a:fld>
            <a:endParaRPr lang="es-CO"/>
          </a:p>
        </p:txBody>
      </p:sp>
    </p:spTree>
    <p:extLst>
      <p:ext uri="{BB962C8B-B14F-4D97-AF65-F5344CB8AC3E}">
        <p14:creationId xmlns:p14="http://schemas.microsoft.com/office/powerpoint/2010/main" val="147897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jp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chart" Target="../charts/chart13.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industria@caelca.com" TargetMode="External"/><Relationship Id="rId2" Type="http://schemas.openxmlformats.org/officeDocument/2006/relationships/hyperlink" Target="http://www.herrager.com/"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mailto:servicioalcliente@ie.com.co" TargetMode="External"/><Relationship Id="rId4" Type="http://schemas.openxmlformats.org/officeDocument/2006/relationships/hyperlink" Target="mailto:thcompresores@hotmail.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magiccp.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zulily.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4491990" y="802323"/>
            <a:ext cx="7421880" cy="2387600"/>
          </a:xfrm>
        </p:spPr>
        <p:txBody>
          <a:bodyPr/>
          <a:lstStyle/>
          <a:p>
            <a:r>
              <a:rPr lang="es-CO" dirty="0"/>
              <a:t> </a:t>
            </a:r>
          </a:p>
        </p:txBody>
      </p:sp>
      <p:sp>
        <p:nvSpPr>
          <p:cNvPr id="3" name="Subtítulo 2"/>
          <p:cNvSpPr>
            <a:spLocks noGrp="1"/>
          </p:cNvSpPr>
          <p:nvPr>
            <p:ph type="subTitle" idx="1"/>
          </p:nvPr>
        </p:nvSpPr>
        <p:spPr>
          <a:xfrm>
            <a:off x="3739661" y="1009403"/>
            <a:ext cx="8337543" cy="4899027"/>
          </a:xfrm>
        </p:spPr>
        <p:txBody>
          <a:bodyPr>
            <a:normAutofit/>
          </a:bodyPr>
          <a:lstStyle/>
          <a:p>
            <a:r>
              <a:rPr lang="es-CO" sz="2800" b="1" dirty="0">
                <a:ln w="10541" cmpd="sng">
                  <a:solidFill>
                    <a:schemeClr val="accent1">
                      <a:shade val="88000"/>
                      <a:satMod val="110000"/>
                    </a:schemeClr>
                  </a:solidFill>
                  <a:prstDash val="solid"/>
                </a:ln>
                <a:solidFill>
                  <a:schemeClr val="accent5">
                    <a:lumMod val="75000"/>
                  </a:schemeClr>
                </a:solidFill>
              </a:rPr>
              <a:t>PROPUESTA PARA LA CREACIÓN DE UNA EMPRESA DE FABRICACIÓN Y COMERCIALIZACION DE TAPETES RECOLECTORES DE HECES PARA CANES “MAGIC CP” EN BOGOTÁ LOCALIDAD DE </a:t>
            </a:r>
            <a:r>
              <a:rPr lang="es-CO" sz="2800" b="1" dirty="0" smtClean="0">
                <a:ln w="10541" cmpd="sng">
                  <a:solidFill>
                    <a:schemeClr val="accent1">
                      <a:shade val="88000"/>
                      <a:satMod val="110000"/>
                    </a:schemeClr>
                  </a:solidFill>
                  <a:prstDash val="solid"/>
                </a:ln>
                <a:solidFill>
                  <a:schemeClr val="accent5">
                    <a:lumMod val="75000"/>
                  </a:schemeClr>
                </a:solidFill>
              </a:rPr>
              <a:t>CHAPINERO</a:t>
            </a:r>
          </a:p>
          <a:p>
            <a:endParaRPr lang="es-CO" dirty="0" smtClean="0"/>
          </a:p>
          <a:p>
            <a:endParaRPr lang="es-CO" dirty="0" smtClean="0"/>
          </a:p>
          <a:p>
            <a:endParaRPr lang="es-CO" dirty="0"/>
          </a:p>
          <a:p>
            <a:endParaRPr lang="es-CO" sz="2000" dirty="0" smtClean="0">
              <a:ln w="10541" cmpd="sng">
                <a:solidFill>
                  <a:schemeClr val="accent1">
                    <a:shade val="88000"/>
                    <a:satMod val="110000"/>
                  </a:schemeClr>
                </a:solidFill>
                <a:prstDash val="solid"/>
              </a:ln>
              <a:solidFill>
                <a:schemeClr val="accent5">
                  <a:lumMod val="75000"/>
                </a:schemeClr>
              </a:solidFill>
            </a:endParaRPr>
          </a:p>
          <a:p>
            <a:r>
              <a:rPr lang="es-CO" sz="2000" dirty="0" smtClean="0">
                <a:ln w="10541" cmpd="sng">
                  <a:solidFill>
                    <a:schemeClr val="accent1">
                      <a:shade val="88000"/>
                      <a:satMod val="110000"/>
                    </a:schemeClr>
                  </a:solidFill>
                  <a:prstDash val="solid"/>
                </a:ln>
                <a:solidFill>
                  <a:schemeClr val="accent5">
                    <a:lumMod val="75000"/>
                  </a:schemeClr>
                </a:solidFill>
              </a:rPr>
              <a:t>PRESENTADO POR:</a:t>
            </a:r>
            <a:endParaRPr lang="es-CO" sz="2000" dirty="0">
              <a:ln w="10541" cmpd="sng">
                <a:solidFill>
                  <a:schemeClr val="accent1">
                    <a:shade val="88000"/>
                    <a:satMod val="110000"/>
                  </a:schemeClr>
                </a:solidFill>
                <a:prstDash val="solid"/>
              </a:ln>
              <a:solidFill>
                <a:schemeClr val="accent5">
                  <a:lumMod val="75000"/>
                </a:schemeClr>
              </a:solidFill>
            </a:endParaRPr>
          </a:p>
          <a:p>
            <a:r>
              <a:rPr lang="es-CO" sz="2000" dirty="0">
                <a:ln w="10541" cmpd="sng">
                  <a:solidFill>
                    <a:schemeClr val="accent1">
                      <a:shade val="88000"/>
                      <a:satMod val="110000"/>
                    </a:schemeClr>
                  </a:solidFill>
                  <a:prstDash val="solid"/>
                </a:ln>
                <a:solidFill>
                  <a:schemeClr val="accent5">
                    <a:lumMod val="75000"/>
                  </a:schemeClr>
                </a:solidFill>
              </a:rPr>
              <a:t>CORTES RUIZ GISELL JOHANA ID: 273339 </a:t>
            </a:r>
          </a:p>
          <a:p>
            <a:r>
              <a:rPr lang="es-CO" sz="2000" dirty="0">
                <a:ln w="10541" cmpd="sng">
                  <a:solidFill>
                    <a:schemeClr val="accent1">
                      <a:shade val="88000"/>
                      <a:satMod val="110000"/>
                    </a:schemeClr>
                  </a:solidFill>
                  <a:prstDash val="solid"/>
                </a:ln>
                <a:solidFill>
                  <a:schemeClr val="accent5">
                    <a:lumMod val="75000"/>
                  </a:schemeClr>
                </a:solidFill>
              </a:rPr>
              <a:t>GONZALEZ SOLER LADY LORENA ID 364168</a:t>
            </a:r>
          </a:p>
          <a:p>
            <a:endParaRPr lang="es-CO" dirty="0"/>
          </a:p>
          <a:p>
            <a:endParaRPr lang="es-CO" dirty="0"/>
          </a:p>
        </p:txBody>
      </p:sp>
      <p:pic>
        <p:nvPicPr>
          <p:cNvPr id="4" name="image27.jpg"/>
          <p:cNvPicPr/>
          <p:nvPr/>
        </p:nvPicPr>
        <p:blipFill>
          <a:blip r:embed="rId3"/>
          <a:srcRect l="2047" t="22541" b="3647"/>
          <a:stretch>
            <a:fillRect/>
          </a:stretch>
        </p:blipFill>
        <p:spPr>
          <a:xfrm>
            <a:off x="6456218" y="3208280"/>
            <a:ext cx="2986539" cy="734327"/>
          </a:xfrm>
          <a:prstGeom prst="rect">
            <a:avLst/>
          </a:prstGeom>
          <a:ln/>
        </p:spPr>
      </p:pic>
    </p:spTree>
    <p:extLst>
      <p:ext uri="{BB962C8B-B14F-4D97-AF65-F5344CB8AC3E}">
        <p14:creationId xmlns:p14="http://schemas.microsoft.com/office/powerpoint/2010/main" val="30277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8922" y="1343891"/>
            <a:ext cx="11242431" cy="5092078"/>
          </a:xfrm>
        </p:spPr>
        <p:txBody>
          <a:bodyPr>
            <a:normAutofit/>
          </a:bodyPr>
          <a:lstStyle/>
          <a:p>
            <a:pPr marL="0" indent="0" algn="just">
              <a:buNone/>
            </a:pPr>
            <a:r>
              <a:rPr lang="es-CO" sz="2600" dirty="0">
                <a:cs typeface="Arial" pitchFamily="34" charset="0"/>
              </a:rPr>
              <a:t>Aunque en la ciudad se muestra un incremento en satisfacer las necesidades del cuidado y protección de las mascotas, los “Millennials” son considerados como los dueños del sector, constituyen el porcentaje principal de propietarios de perros y gatos; eso, según </a:t>
            </a:r>
            <a:r>
              <a:rPr lang="es-CO" sz="2600" i="1" dirty="0">
                <a:cs typeface="Arial" pitchFamily="34" charset="0"/>
              </a:rPr>
              <a:t>Pet Owner Paths</a:t>
            </a:r>
            <a:r>
              <a:rPr lang="es-CO" sz="2600" dirty="0">
                <a:cs typeface="Arial" pitchFamily="34" charset="0"/>
              </a:rPr>
              <a:t>, de la asociación de productos para mascotas, de acuerdo con sus investigaciones, son los que gastan una cantidad considerable de dinero en su cuidado, el cual es destinado a</a:t>
            </a:r>
            <a:r>
              <a:rPr lang="es-CO" sz="2600" dirty="0" smtClean="0">
                <a:cs typeface="Arial" pitchFamily="34" charset="0"/>
              </a:rPr>
              <a:t>:</a:t>
            </a:r>
          </a:p>
          <a:p>
            <a:pPr algn="just">
              <a:buClr>
                <a:schemeClr val="accent1">
                  <a:lumMod val="75000"/>
                </a:schemeClr>
              </a:buClr>
            </a:pPr>
            <a:endParaRPr lang="es-CO" sz="2600" dirty="0">
              <a:cs typeface="Arial" pitchFamily="34" charset="0"/>
            </a:endParaRPr>
          </a:p>
          <a:p>
            <a:pPr lvl="2" algn="just">
              <a:buClr>
                <a:schemeClr val="accent1">
                  <a:lumMod val="75000"/>
                </a:schemeClr>
              </a:buClr>
            </a:pPr>
            <a:r>
              <a:rPr lang="es-CO" sz="2400" dirty="0" smtClean="0">
                <a:cs typeface="Arial" pitchFamily="34" charset="0"/>
              </a:rPr>
              <a:t>Alimentación</a:t>
            </a:r>
          </a:p>
          <a:p>
            <a:pPr lvl="2" algn="just">
              <a:buClr>
                <a:schemeClr val="accent1">
                  <a:lumMod val="75000"/>
                </a:schemeClr>
              </a:buClr>
            </a:pPr>
            <a:r>
              <a:rPr lang="es-CO" sz="2400" dirty="0" smtClean="0">
                <a:cs typeface="Arial" pitchFamily="34" charset="0"/>
              </a:rPr>
              <a:t>tecnología </a:t>
            </a:r>
            <a:r>
              <a:rPr lang="es-CO" sz="2400" dirty="0">
                <a:cs typeface="Arial" pitchFamily="34" charset="0"/>
              </a:rPr>
              <a:t>para el </a:t>
            </a:r>
            <a:r>
              <a:rPr lang="es-CO" sz="2400" dirty="0" smtClean="0">
                <a:cs typeface="Arial" pitchFamily="34" charset="0"/>
              </a:rPr>
              <a:t>aseo</a:t>
            </a:r>
          </a:p>
          <a:p>
            <a:pPr lvl="2" algn="just">
              <a:buClr>
                <a:schemeClr val="accent1">
                  <a:lumMod val="75000"/>
                </a:schemeClr>
              </a:buClr>
            </a:pPr>
            <a:r>
              <a:rPr lang="es-CO" sz="2400" dirty="0" smtClean="0">
                <a:cs typeface="Arial" pitchFamily="34" charset="0"/>
              </a:rPr>
              <a:t>Vestuario</a:t>
            </a:r>
          </a:p>
          <a:p>
            <a:pPr lvl="2" algn="just">
              <a:buClr>
                <a:schemeClr val="accent1">
                  <a:lumMod val="75000"/>
                </a:schemeClr>
              </a:buClr>
            </a:pPr>
            <a:r>
              <a:rPr lang="es-CO" sz="2400" dirty="0" smtClean="0">
                <a:cs typeface="Arial" pitchFamily="34" charset="0"/>
              </a:rPr>
              <a:t>Peluquería</a:t>
            </a:r>
          </a:p>
          <a:p>
            <a:pPr lvl="2" algn="just">
              <a:buClr>
                <a:schemeClr val="accent1">
                  <a:lumMod val="75000"/>
                </a:schemeClr>
              </a:buClr>
            </a:pPr>
            <a:r>
              <a:rPr lang="es-CO" sz="2400" dirty="0" smtClean="0">
                <a:cs typeface="Arial" pitchFamily="34" charset="0"/>
              </a:rPr>
              <a:t>Accesorios</a:t>
            </a:r>
          </a:p>
          <a:p>
            <a:pPr lvl="2" algn="just">
              <a:buClr>
                <a:schemeClr val="accent1">
                  <a:lumMod val="75000"/>
                </a:schemeClr>
              </a:buClr>
            </a:pPr>
            <a:r>
              <a:rPr lang="es-CO" sz="2400" dirty="0" smtClean="0">
                <a:cs typeface="Arial" pitchFamily="34" charset="0"/>
              </a:rPr>
              <a:t>medicamentos </a:t>
            </a:r>
            <a:r>
              <a:rPr lang="es-CO" sz="2400" dirty="0">
                <a:cs typeface="Arial" pitchFamily="34" charset="0"/>
              </a:rPr>
              <a:t>etc.</a:t>
            </a:r>
          </a:p>
          <a:p>
            <a:endParaRPr lang="es-CO"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953155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75138" y="1371600"/>
            <a:ext cx="11394831" cy="5345722"/>
          </a:xfrm>
        </p:spPr>
        <p:txBody>
          <a:bodyPr>
            <a:noAutofit/>
          </a:bodyPr>
          <a:lstStyle/>
          <a:p>
            <a:pPr marL="0" indent="0" algn="just">
              <a:buNone/>
            </a:pPr>
            <a:r>
              <a:rPr lang="es-CO" sz="2900" b="1" dirty="0" smtClean="0">
                <a:solidFill>
                  <a:schemeClr val="accent2">
                    <a:lumMod val="75000"/>
                  </a:schemeClr>
                </a:solidFill>
                <a:effectLst>
                  <a:outerShdw blurRad="38100" dist="38100" dir="2700000" algn="tl">
                    <a:srgbClr val="000000">
                      <a:alpha val="43137"/>
                    </a:srgbClr>
                  </a:outerShdw>
                </a:effectLst>
                <a:cs typeface="Arial" pitchFamily="34" charset="0"/>
              </a:rPr>
              <a:t>Crecimiento del mercado de las mascotas </a:t>
            </a:r>
          </a:p>
          <a:p>
            <a:pPr marL="0" indent="0" algn="just">
              <a:buNone/>
            </a:pPr>
            <a:r>
              <a:rPr lang="es-CO" sz="3000" dirty="0" smtClean="0">
                <a:cs typeface="Arial" pitchFamily="34" charset="0"/>
              </a:rPr>
              <a:t>En </a:t>
            </a:r>
            <a:r>
              <a:rPr lang="es-CO" sz="3000" dirty="0">
                <a:cs typeface="Arial" pitchFamily="34" charset="0"/>
              </a:rPr>
              <a:t>Colombia ha venido creciendo por encima de la inflación, se registró que  en el 2017, incrementó un 16%, frente al </a:t>
            </a:r>
            <a:r>
              <a:rPr lang="es-CO" sz="3000" dirty="0" smtClean="0">
                <a:cs typeface="Arial" pitchFamily="34" charset="0"/>
              </a:rPr>
              <a:t>2016, casi </a:t>
            </a:r>
            <a:r>
              <a:rPr lang="es-CO" sz="3000" dirty="0">
                <a:cs typeface="Arial" pitchFamily="34" charset="0"/>
              </a:rPr>
              <a:t>4 veces más que el IPC, el cual fue de 4,09%. (DANE, 2017). Según evidencia una encuesta</a:t>
            </a:r>
            <a:r>
              <a:rPr lang="es-CO" sz="3000" b="1" dirty="0">
                <a:cs typeface="Arial" pitchFamily="34" charset="0"/>
              </a:rPr>
              <a:t> </a:t>
            </a:r>
            <a:r>
              <a:rPr lang="es-CO" sz="3000" dirty="0">
                <a:cs typeface="Arial" pitchFamily="34" charset="0"/>
              </a:rPr>
              <a:t>auspiciada por </a:t>
            </a:r>
            <a:r>
              <a:rPr lang="es-CO" sz="3000" dirty="0" smtClean="0">
                <a:cs typeface="Arial" pitchFamily="34" charset="0"/>
              </a:rPr>
              <a:t>FENALCO, existen </a:t>
            </a:r>
            <a:r>
              <a:rPr lang="es-CO" sz="3000" dirty="0">
                <a:cs typeface="Arial" pitchFamily="34" charset="0"/>
              </a:rPr>
              <a:t>alrededor de 2,700 establecimientos de comercio dedicados a la venta de </a:t>
            </a:r>
            <a:r>
              <a:rPr lang="es-CO" sz="3000" dirty="0" smtClean="0">
                <a:cs typeface="Arial" pitchFamily="34" charset="0"/>
              </a:rPr>
              <a:t>productos para </a:t>
            </a:r>
            <a:r>
              <a:rPr lang="es-CO" sz="3000" dirty="0">
                <a:cs typeface="Arial" pitchFamily="34" charset="0"/>
              </a:rPr>
              <a:t>mascotas, lo que indica que este sector es una gran oportunidad en “aquellas sociedades donde el crecimiento poblacional se ha vuelto lento y donde el número de hijos por mujer desciende”.</a:t>
            </a:r>
          </a:p>
          <a:p>
            <a:pPr marL="0" indent="0" algn="just">
              <a:buNone/>
            </a:pPr>
            <a:endParaRPr lang="es-CO" sz="2400"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74402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09601" y="1468582"/>
            <a:ext cx="11097490" cy="4987636"/>
          </a:xfrm>
        </p:spPr>
        <p:txBody>
          <a:bodyPr>
            <a:normAutofit/>
          </a:bodyPr>
          <a:lstStyle/>
          <a:p>
            <a:pPr marL="0" indent="0" algn="just">
              <a:buNone/>
            </a:pPr>
            <a:r>
              <a:rPr lang="es-CO" b="1" i="1" dirty="0">
                <a:effectLst>
                  <a:outerShdw blurRad="38100" dist="38100" dir="2700000" algn="tl">
                    <a:srgbClr val="000000">
                      <a:alpha val="43137"/>
                    </a:srgbClr>
                  </a:outerShdw>
                </a:effectLst>
                <a:cs typeface="Arial" pitchFamily="34" charset="0"/>
              </a:rPr>
              <a:t>Esta industria cada vez más se diversifica, ya que hay productos como:</a:t>
            </a:r>
          </a:p>
          <a:p>
            <a:pPr marL="0" indent="0" algn="just">
              <a:buNone/>
            </a:pPr>
            <a:r>
              <a:rPr lang="es-CO" dirty="0">
                <a:cs typeface="Arial" pitchFamily="34" charset="0"/>
              </a:rPr>
              <a:t>Snacks, servicios funerarios, planes de salud, transporte, guarderías, pues hay una mayor conciencia del cuidado de la vida animal, humanizando el negocio de las mascotas por tanto los productos innovadores que aparezcan en el mercado siempre van a tener cabida, ya que es un segmento que está creciendo aquí y en el mundo”. (Echeverri, 2016). </a:t>
            </a:r>
            <a:r>
              <a:rPr lang="es-CO" b="1" dirty="0">
                <a:cs typeface="Arial" pitchFamily="34" charset="0"/>
              </a:rPr>
              <a:t> </a:t>
            </a:r>
          </a:p>
          <a:p>
            <a:pPr marL="0" indent="0" algn="just">
              <a:buNone/>
            </a:pPr>
            <a:endParaRPr lang="es-CO" b="1" dirty="0">
              <a:cs typeface="Arial" pitchFamily="34" charset="0"/>
            </a:endParaRPr>
          </a:p>
          <a:p>
            <a:pPr marL="0" indent="0" algn="just">
              <a:buNone/>
            </a:pPr>
            <a:r>
              <a:rPr lang="es-CO" dirty="0">
                <a:cs typeface="Arial" pitchFamily="34" charset="0"/>
              </a:rPr>
              <a:t>- Rafael España director económico de FENALCO, confirma el crecimiento de productos para mascotas, afirma que la mitad de los dueños de mascotas adquieres la alimentación y productos en grandes superficies, 23% en tiendas y 13% prefieren almacenes especializados.</a:t>
            </a:r>
          </a:p>
          <a:p>
            <a:endParaRPr lang="es-CO" dirty="0"/>
          </a:p>
        </p:txBody>
      </p:sp>
    </p:spTree>
    <p:extLst>
      <p:ext uri="{BB962C8B-B14F-4D97-AF65-F5344CB8AC3E}">
        <p14:creationId xmlns:p14="http://schemas.microsoft.com/office/powerpoint/2010/main" val="4208090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8585" y="939556"/>
            <a:ext cx="10873153" cy="924413"/>
          </a:xfrm>
        </p:spPr>
        <p:txBody>
          <a:bodyPr>
            <a:normAutofit/>
          </a:bodyPr>
          <a:lstStyle/>
          <a:p>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Análisis y caracterización del consumidor</a:t>
            </a:r>
          </a:p>
        </p:txBody>
      </p:sp>
      <p:sp>
        <p:nvSpPr>
          <p:cNvPr id="3" name="2 Marcador de contenido"/>
          <p:cNvSpPr>
            <a:spLocks noGrp="1"/>
          </p:cNvSpPr>
          <p:nvPr>
            <p:ph idx="1"/>
          </p:nvPr>
        </p:nvSpPr>
        <p:spPr>
          <a:xfrm>
            <a:off x="410307" y="2022764"/>
            <a:ext cx="11230707" cy="4378035"/>
          </a:xfrm>
        </p:spPr>
        <p:txBody>
          <a:bodyPr/>
          <a:lstStyle/>
          <a:p>
            <a:pPr marL="0" indent="0" algn="just">
              <a:buNone/>
            </a:pPr>
            <a:r>
              <a:rPr lang="es-CO" sz="2900" dirty="0"/>
              <a:t>Para poner en marcha </a:t>
            </a:r>
            <a:r>
              <a:rPr lang="es-CO" sz="2900" dirty="0" smtClean="0"/>
              <a:t>el proyecto</a:t>
            </a:r>
            <a:r>
              <a:rPr lang="es-CO" sz="2900" dirty="0"/>
              <a:t>, </a:t>
            </a:r>
            <a:r>
              <a:rPr lang="es-CO" sz="2900" dirty="0" smtClean="0"/>
              <a:t>se tendrán </a:t>
            </a:r>
            <a:r>
              <a:rPr lang="es-CO" sz="2900" dirty="0"/>
              <a:t>en cuenta </a:t>
            </a:r>
            <a:r>
              <a:rPr lang="es-CO" sz="2900" dirty="0" smtClean="0"/>
              <a:t>factores que determinen </a:t>
            </a:r>
            <a:r>
              <a:rPr lang="es-CO" sz="2900" dirty="0"/>
              <a:t>datos cuantitativos exactos en cuanto a la población de la zona nororiental de la ciudad de Bogotá </a:t>
            </a:r>
            <a:r>
              <a:rPr lang="es-CO" sz="2900" dirty="0" smtClean="0"/>
              <a:t>de </a:t>
            </a:r>
            <a:r>
              <a:rPr lang="es-CO" sz="2900" dirty="0"/>
              <a:t>chapinero, </a:t>
            </a:r>
            <a:r>
              <a:rPr lang="es-CO" sz="2900" dirty="0" smtClean="0"/>
              <a:t>cuyos </a:t>
            </a:r>
            <a:r>
              <a:rPr lang="es-CO" sz="2900" dirty="0"/>
              <a:t>datos serán extraídos de información </a:t>
            </a:r>
            <a:r>
              <a:rPr lang="es-CO" sz="2900" dirty="0" smtClean="0"/>
              <a:t>del; DANE</a:t>
            </a:r>
            <a:r>
              <a:rPr lang="es-CO" sz="2900" dirty="0"/>
              <a:t>, planeación distrital, personas interesadas y fuentes secundarias </a:t>
            </a:r>
            <a:r>
              <a:rPr lang="es-CO" sz="2900" dirty="0" smtClean="0"/>
              <a:t>«sitios web».</a:t>
            </a:r>
          </a:p>
          <a:p>
            <a:pPr marL="0" indent="0" algn="just">
              <a:buNone/>
            </a:pPr>
            <a:r>
              <a:rPr lang="es-CO" sz="2900" dirty="0" smtClean="0"/>
              <a:t>También recogemos </a:t>
            </a:r>
            <a:r>
              <a:rPr lang="es-CO" sz="2900" dirty="0"/>
              <a:t>datos, en cuanto grupo objetivo, características del consumidor y de ser necesario correcciones al producto.</a:t>
            </a:r>
          </a:p>
          <a:p>
            <a:pPr marL="0" indent="0">
              <a:buNone/>
            </a:pPr>
            <a:endParaRPr lang="es-CO"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90582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9944" y="858983"/>
            <a:ext cx="11525691" cy="716846"/>
          </a:xfrm>
        </p:spPr>
        <p:txBody>
          <a:bodyPr>
            <a:noAutofit/>
          </a:bodyPr>
          <a:lstStyle/>
          <a:p>
            <a:pPr lvl="2" algn="ctr" rtl="0">
              <a:lnSpc>
                <a:spcPct val="90000"/>
              </a:lnSpc>
              <a:spcBef>
                <a:spcPct val="0"/>
              </a:spcBef>
            </a:pPr>
            <a:r>
              <a:rPr lang="es-CO" sz="2500" b="1" dirty="0" smtClean="0">
                <a:latin typeface="Arial" pitchFamily="34" charset="0"/>
                <a:cs typeface="Arial" pitchFamily="34" charset="0"/>
              </a:rPr>
              <a:t/>
            </a:r>
            <a:br>
              <a:rPr lang="es-CO" sz="2500" b="1" dirty="0" smtClean="0">
                <a:latin typeface="Arial" pitchFamily="34" charset="0"/>
                <a:cs typeface="Arial" pitchFamily="34" charset="0"/>
              </a:rPr>
            </a:b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Selección De </a:t>
            </a:r>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L</a:t>
            </a: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 </a:t>
            </a:r>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P</a:t>
            </a: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oblación </a:t>
            </a:r>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O</a:t>
            </a: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bjeto</a:t>
            </a:r>
            <a:r>
              <a:rPr lang="es-CO" sz="25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25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sz="250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235527" y="1565564"/>
            <a:ext cx="11651673" cy="5151759"/>
          </a:xfrm>
        </p:spPr>
        <p:txBody>
          <a:bodyPr>
            <a:normAutofit fontScale="25000" lnSpcReduction="20000"/>
          </a:bodyPr>
          <a:lstStyle/>
          <a:p>
            <a:pPr marL="0" indent="0" algn="just">
              <a:buNone/>
            </a:pPr>
            <a:r>
              <a:rPr lang="es-CO" sz="8400" b="1" i="1" dirty="0"/>
              <a:t>L</a:t>
            </a:r>
            <a:r>
              <a:rPr lang="es-CO" sz="8400" b="1" i="1" dirty="0" smtClean="0"/>
              <a:t>a </a:t>
            </a:r>
            <a:r>
              <a:rPr lang="es-CO" sz="8400" b="1" i="1" dirty="0"/>
              <a:t>población objeto de estudio está compuesta </a:t>
            </a:r>
            <a:r>
              <a:rPr lang="es-CO" sz="8400" b="1" i="1" dirty="0" smtClean="0"/>
              <a:t>por:</a:t>
            </a:r>
            <a:endParaRPr lang="es-CO" sz="8400" i="1" dirty="0" smtClean="0"/>
          </a:p>
          <a:p>
            <a:pPr algn="just">
              <a:buClr>
                <a:schemeClr val="accent1">
                  <a:lumMod val="75000"/>
                </a:schemeClr>
              </a:buClr>
              <a:buFont typeface="Wingdings" pitchFamily="2" charset="2"/>
              <a:buChar char="§"/>
            </a:pPr>
            <a:r>
              <a:rPr lang="es-CO" sz="8400" b="1" dirty="0" smtClean="0"/>
              <a:t>mujeres </a:t>
            </a:r>
            <a:r>
              <a:rPr lang="es-CO" sz="8400" b="1" dirty="0"/>
              <a:t>y </a:t>
            </a:r>
            <a:r>
              <a:rPr lang="es-CO" sz="8400" b="1" dirty="0" smtClean="0"/>
              <a:t>hombres: </a:t>
            </a:r>
            <a:r>
              <a:rPr lang="es-CO" sz="8400" dirty="0" smtClean="0"/>
              <a:t>De la </a:t>
            </a:r>
            <a:r>
              <a:rPr lang="es-CO" sz="8400" dirty="0"/>
              <a:t>ciudad de Bogotá localidad chapinero</a:t>
            </a:r>
          </a:p>
          <a:p>
            <a:pPr algn="just">
              <a:buClr>
                <a:schemeClr val="accent1">
                  <a:lumMod val="75000"/>
                </a:schemeClr>
              </a:buClr>
              <a:buFont typeface="Wingdings" pitchFamily="2" charset="2"/>
              <a:buChar char="§"/>
            </a:pPr>
            <a:r>
              <a:rPr lang="es-CO" sz="8400" b="1" dirty="0" smtClean="0"/>
              <a:t>Edades: </a:t>
            </a:r>
            <a:r>
              <a:rPr lang="es-CO" sz="8400" dirty="0"/>
              <a:t>entre los 25 y 54 </a:t>
            </a:r>
            <a:r>
              <a:rPr lang="es-CO" sz="8400" dirty="0" smtClean="0"/>
              <a:t>años </a:t>
            </a:r>
          </a:p>
          <a:p>
            <a:pPr algn="just">
              <a:buClr>
                <a:schemeClr val="accent1">
                  <a:lumMod val="75000"/>
                </a:schemeClr>
              </a:buClr>
              <a:buFont typeface="Wingdings" pitchFamily="2" charset="2"/>
              <a:buChar char="§"/>
            </a:pPr>
            <a:r>
              <a:rPr lang="es-CO" sz="8400" b="1" dirty="0" smtClean="0"/>
              <a:t>Estratos: </a:t>
            </a:r>
            <a:r>
              <a:rPr lang="es-CO" sz="8400" dirty="0"/>
              <a:t>4, 5 y 6 </a:t>
            </a:r>
          </a:p>
          <a:p>
            <a:pPr marL="0" indent="0" algn="just">
              <a:buNone/>
            </a:pPr>
            <a:endParaRPr lang="es-CO" sz="8400" dirty="0" smtClean="0"/>
          </a:p>
          <a:p>
            <a:pPr marL="0" indent="0" algn="just">
              <a:buNone/>
            </a:pPr>
            <a:r>
              <a:rPr lang="es-CO" sz="8400" dirty="0" smtClean="0"/>
              <a:t>Según </a:t>
            </a:r>
            <a:r>
              <a:rPr lang="es-CO" sz="8400" dirty="0"/>
              <a:t>la cámara de comercio de </a:t>
            </a:r>
            <a:r>
              <a:rPr lang="es-CO" sz="8400" dirty="0" smtClean="0"/>
              <a:t>Bogotá, </a:t>
            </a:r>
            <a:r>
              <a:rPr lang="es-CO" sz="8400" dirty="0"/>
              <a:t>registró para el mes de marzo del 2018, un total de 757,782 empresas activas, según la localidad </a:t>
            </a:r>
            <a:r>
              <a:rPr lang="es-CO" sz="8400" dirty="0" smtClean="0"/>
              <a:t>de chapinero, cuenta con 73.829 empresas, </a:t>
            </a:r>
            <a:r>
              <a:rPr lang="es-CO" sz="8400" dirty="0"/>
              <a:t>con un promedio de 1,7 habitantes por </a:t>
            </a:r>
            <a:r>
              <a:rPr lang="es-CO" sz="8400" dirty="0" smtClean="0"/>
              <a:t>empresa, Chapinero </a:t>
            </a:r>
            <a:r>
              <a:rPr lang="es-CO" sz="8400" dirty="0" smtClean="0"/>
              <a:t>es la segunda </a:t>
            </a:r>
            <a:r>
              <a:rPr lang="es-CO" sz="8400" dirty="0"/>
              <a:t>localidad con el mayor número de empresas de la ciudad</a:t>
            </a:r>
            <a:endParaRPr lang="es-CO" sz="8400" dirty="0" smtClean="0"/>
          </a:p>
          <a:p>
            <a:pPr marL="0" indent="0" algn="just">
              <a:buNone/>
            </a:pPr>
            <a:endParaRPr lang="es-CO" sz="8400" dirty="0"/>
          </a:p>
          <a:p>
            <a:pPr marL="0" indent="0" algn="just">
              <a:buNone/>
            </a:pPr>
            <a:r>
              <a:rPr lang="es-CO" sz="8400" i="1" dirty="0"/>
              <a:t>Con base en los datos del DANE del año 2016, la proyección poblacional de chapinero fue </a:t>
            </a:r>
            <a:r>
              <a:rPr lang="es-CO" sz="8400" i="1" dirty="0" smtClean="0"/>
              <a:t>de:</a:t>
            </a:r>
          </a:p>
          <a:p>
            <a:pPr algn="just">
              <a:buClr>
                <a:schemeClr val="accent1">
                  <a:lumMod val="75000"/>
                </a:schemeClr>
              </a:buClr>
              <a:buFont typeface="Wingdings" pitchFamily="2" charset="2"/>
              <a:buChar char="§"/>
            </a:pPr>
            <a:r>
              <a:rPr lang="es-CO" sz="8400" dirty="0" smtClean="0"/>
              <a:t>126.951 </a:t>
            </a:r>
            <a:r>
              <a:rPr lang="es-CO" sz="8400" dirty="0"/>
              <a:t>habitantes </a:t>
            </a:r>
            <a:endParaRPr lang="es-CO" sz="8400" dirty="0" smtClean="0"/>
          </a:p>
          <a:p>
            <a:pPr algn="just">
              <a:buClr>
                <a:schemeClr val="accent1">
                  <a:lumMod val="75000"/>
                </a:schemeClr>
              </a:buClr>
              <a:buFont typeface="Wingdings" pitchFamily="2" charset="2"/>
              <a:buChar char="§"/>
            </a:pPr>
            <a:r>
              <a:rPr lang="es-CO" sz="8400" dirty="0" smtClean="0"/>
              <a:t>60.502 </a:t>
            </a:r>
            <a:r>
              <a:rPr lang="es-CO" sz="8400" dirty="0"/>
              <a:t>son hombres </a:t>
            </a:r>
            <a:r>
              <a:rPr lang="es-CO" sz="8400" dirty="0" smtClean="0"/>
              <a:t>                                                             </a:t>
            </a:r>
            <a:r>
              <a:rPr lang="es-CO" sz="8400" i="1" dirty="0" smtClean="0">
                <a:solidFill>
                  <a:schemeClr val="accent2">
                    <a:lumMod val="75000"/>
                  </a:schemeClr>
                </a:solidFill>
              </a:rPr>
              <a:t>Total </a:t>
            </a:r>
            <a:r>
              <a:rPr lang="es-CO" sz="8400" i="1" dirty="0" smtClean="0">
                <a:solidFill>
                  <a:schemeClr val="accent2">
                    <a:lumMod val="75000"/>
                  </a:schemeClr>
                </a:solidFill>
              </a:rPr>
              <a:t>población estratos 4, 5,y 6: </a:t>
            </a:r>
            <a:r>
              <a:rPr lang="es-CO" sz="8400" i="1" dirty="0" smtClean="0">
                <a:solidFill>
                  <a:schemeClr val="accent2">
                    <a:lumMod val="75000"/>
                  </a:schemeClr>
                </a:solidFill>
              </a:rPr>
              <a:t>   </a:t>
            </a:r>
            <a:r>
              <a:rPr lang="es-CO" sz="8400" b="1" dirty="0" smtClean="0">
                <a:solidFill>
                  <a:schemeClr val="accent2">
                    <a:lumMod val="75000"/>
                  </a:schemeClr>
                </a:solidFill>
              </a:rPr>
              <a:t>61.132 </a:t>
            </a:r>
            <a:endParaRPr lang="es-CO" sz="8400" b="1" dirty="0" smtClean="0">
              <a:solidFill>
                <a:schemeClr val="accent2">
                  <a:lumMod val="75000"/>
                </a:schemeClr>
              </a:solidFill>
            </a:endParaRPr>
          </a:p>
          <a:p>
            <a:pPr algn="just">
              <a:buClr>
                <a:schemeClr val="accent1">
                  <a:lumMod val="75000"/>
                </a:schemeClr>
              </a:buClr>
              <a:buFont typeface="Wingdings" pitchFamily="2" charset="2"/>
              <a:buChar char="§"/>
            </a:pPr>
            <a:r>
              <a:rPr lang="es-CO" sz="8400" dirty="0" smtClean="0"/>
              <a:t>66.449 </a:t>
            </a:r>
            <a:r>
              <a:rPr lang="es-CO" sz="8400" dirty="0"/>
              <a:t>son mujeres  </a:t>
            </a:r>
            <a:r>
              <a:rPr lang="es-CO" sz="8400" dirty="0" smtClean="0"/>
              <a:t>                                                    </a:t>
            </a:r>
            <a:r>
              <a:rPr lang="es-CO" sz="8400" dirty="0" smtClean="0"/>
              <a:t>                    </a:t>
            </a:r>
            <a:r>
              <a:rPr lang="es-CO" sz="8400" i="1" dirty="0" smtClean="0">
                <a:solidFill>
                  <a:schemeClr val="accent2">
                    <a:lumMod val="75000"/>
                  </a:schemeClr>
                </a:solidFill>
              </a:rPr>
              <a:t>Encuetas </a:t>
            </a:r>
            <a:r>
              <a:rPr lang="es-CO" sz="8400" i="1" dirty="0">
                <a:solidFill>
                  <a:schemeClr val="accent2">
                    <a:lumMod val="75000"/>
                  </a:schemeClr>
                </a:solidFill>
              </a:rPr>
              <a:t>aplicar:  </a:t>
            </a:r>
            <a:r>
              <a:rPr lang="es-CO" sz="8400" b="1" dirty="0">
                <a:solidFill>
                  <a:schemeClr val="accent2">
                    <a:lumMod val="75000"/>
                  </a:schemeClr>
                </a:solidFill>
              </a:rPr>
              <a:t>309</a:t>
            </a:r>
          </a:p>
          <a:p>
            <a:pPr algn="just">
              <a:buClr>
                <a:schemeClr val="accent1">
                  <a:lumMod val="75000"/>
                </a:schemeClr>
              </a:buClr>
              <a:buFont typeface="Wingdings" pitchFamily="2" charset="2"/>
              <a:buChar char="§"/>
            </a:pPr>
            <a:endParaRPr lang="es-CO" sz="7200" dirty="0"/>
          </a:p>
          <a:p>
            <a:pPr marL="0" indent="0" algn="just">
              <a:buNone/>
            </a:pPr>
            <a:endParaRPr lang="es-CO" sz="7600" dirty="0"/>
          </a:p>
          <a:p>
            <a:pPr marL="0" indent="0" algn="just">
              <a:buNone/>
            </a:pPr>
            <a:r>
              <a:rPr lang="es-CO" sz="7600" dirty="0"/>
              <a:t> </a:t>
            </a:r>
          </a:p>
          <a:p>
            <a:pPr marL="0" indent="0" algn="just">
              <a:buNone/>
            </a:pPr>
            <a:r>
              <a:rPr lang="es-CO" sz="2700" dirty="0"/>
              <a:t> </a:t>
            </a:r>
          </a:p>
          <a:p>
            <a:pPr marL="0" indent="0">
              <a:buNone/>
            </a:pPr>
            <a:endParaRPr lang="es-CO" sz="2400"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88531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949569"/>
            <a:ext cx="10515600" cy="539260"/>
          </a:xfrm>
        </p:spPr>
        <p:txBody>
          <a:bodyPr>
            <a:normAutofit/>
          </a:bodyPr>
          <a:lstStyle/>
          <a:p>
            <a:pPr algn="ctr"/>
            <a:r>
              <a:rPr lang="es-CO" sz="2800" b="1" dirty="0" smtClean="0">
                <a:solidFill>
                  <a:schemeClr val="accent2">
                    <a:lumMod val="75000"/>
                  </a:schemeClr>
                </a:solidFill>
                <a:effectLst>
                  <a:outerShdw blurRad="38100" dist="38100" dir="2700000" algn="tl">
                    <a:srgbClr val="000000">
                      <a:alpha val="43137"/>
                    </a:srgbClr>
                  </a:outerShdw>
                </a:effectLst>
              </a:rPr>
              <a:t>Encuesta aplicada </a:t>
            </a:r>
            <a:endParaRPr lang="es-CO" sz="2800" b="1" dirty="0">
              <a:solidFill>
                <a:schemeClr val="accent2">
                  <a:lumMod val="75000"/>
                </a:schemeClr>
              </a:solidFill>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24812544"/>
              </p:ext>
            </p:extLst>
          </p:nvPr>
        </p:nvGraphicFramePr>
        <p:xfrm>
          <a:off x="644770" y="1652954"/>
          <a:ext cx="3247292" cy="2215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extLst>
              <p:ext uri="{D42A27DB-BD31-4B8C-83A1-F6EECF244321}">
                <p14:modId xmlns:p14="http://schemas.microsoft.com/office/powerpoint/2010/main" val="2347422311"/>
              </p:ext>
            </p:extLst>
          </p:nvPr>
        </p:nvGraphicFramePr>
        <p:xfrm>
          <a:off x="4337540" y="1663576"/>
          <a:ext cx="3130060" cy="22284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extLst>
              <p:ext uri="{D42A27DB-BD31-4B8C-83A1-F6EECF244321}">
                <p14:modId xmlns:p14="http://schemas.microsoft.com/office/powerpoint/2010/main" val="1578372535"/>
              </p:ext>
            </p:extLst>
          </p:nvPr>
        </p:nvGraphicFramePr>
        <p:xfrm>
          <a:off x="7889631" y="1664677"/>
          <a:ext cx="3681046" cy="22273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6 Gráfico"/>
          <p:cNvGraphicFramePr/>
          <p:nvPr>
            <p:extLst>
              <p:ext uri="{D42A27DB-BD31-4B8C-83A1-F6EECF244321}">
                <p14:modId xmlns:p14="http://schemas.microsoft.com/office/powerpoint/2010/main" val="1901906202"/>
              </p:ext>
            </p:extLst>
          </p:nvPr>
        </p:nvGraphicFramePr>
        <p:xfrm>
          <a:off x="668216" y="4138246"/>
          <a:ext cx="5122984" cy="23563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7 Gráfico"/>
          <p:cNvGraphicFramePr/>
          <p:nvPr>
            <p:extLst>
              <p:ext uri="{D42A27DB-BD31-4B8C-83A1-F6EECF244321}">
                <p14:modId xmlns:p14="http://schemas.microsoft.com/office/powerpoint/2010/main" val="3777614900"/>
              </p:ext>
            </p:extLst>
          </p:nvPr>
        </p:nvGraphicFramePr>
        <p:xfrm>
          <a:off x="6330462" y="4139882"/>
          <a:ext cx="5275385" cy="2331256"/>
        </p:xfrm>
        <a:graphic>
          <a:graphicData uri="http://schemas.openxmlformats.org/drawingml/2006/chart">
            <c:chart xmlns:c="http://schemas.openxmlformats.org/drawingml/2006/chart" xmlns:r="http://schemas.openxmlformats.org/officeDocument/2006/relationships" r:id="rId6"/>
          </a:graphicData>
        </a:graphic>
      </p:graphicFrame>
      <p:pic>
        <p:nvPicPr>
          <p:cNvPr id="9" name="image27.jpg"/>
          <p:cNvPicPr/>
          <p:nvPr/>
        </p:nvPicPr>
        <p:blipFill>
          <a:blip r:embed="rId7"/>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7927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Gráfico"/>
          <p:cNvGraphicFramePr/>
          <p:nvPr>
            <p:extLst>
              <p:ext uri="{D42A27DB-BD31-4B8C-83A1-F6EECF244321}">
                <p14:modId xmlns:p14="http://schemas.microsoft.com/office/powerpoint/2010/main" val="4202737504"/>
              </p:ext>
            </p:extLst>
          </p:nvPr>
        </p:nvGraphicFramePr>
        <p:xfrm>
          <a:off x="492368" y="1266092"/>
          <a:ext cx="5216770" cy="23915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1090014692"/>
              </p:ext>
            </p:extLst>
          </p:nvPr>
        </p:nvGraphicFramePr>
        <p:xfrm>
          <a:off x="6158181" y="1245966"/>
          <a:ext cx="5283542" cy="24116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extLst>
              <p:ext uri="{D42A27DB-BD31-4B8C-83A1-F6EECF244321}">
                <p14:modId xmlns:p14="http://schemas.microsoft.com/office/powerpoint/2010/main" val="3445842593"/>
              </p:ext>
            </p:extLst>
          </p:nvPr>
        </p:nvGraphicFramePr>
        <p:xfrm>
          <a:off x="539262" y="4010001"/>
          <a:ext cx="5169876" cy="24728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3 Marcador de contenido"/>
          <p:cNvGraphicFramePr>
            <a:graphicFrameLocks noGrp="1"/>
          </p:cNvGraphicFramePr>
          <p:nvPr>
            <p:ph idx="1"/>
            <p:extLst>
              <p:ext uri="{D42A27DB-BD31-4B8C-83A1-F6EECF244321}">
                <p14:modId xmlns:p14="http://schemas.microsoft.com/office/powerpoint/2010/main" val="517922355"/>
              </p:ext>
            </p:extLst>
          </p:nvPr>
        </p:nvGraphicFramePr>
        <p:xfrm>
          <a:off x="6148755" y="4009292"/>
          <a:ext cx="5398476" cy="2461846"/>
        </p:xfrm>
        <a:graphic>
          <a:graphicData uri="http://schemas.openxmlformats.org/drawingml/2006/chart">
            <c:chart xmlns:c="http://schemas.openxmlformats.org/drawingml/2006/chart" xmlns:r="http://schemas.openxmlformats.org/officeDocument/2006/relationships" r:id="rId5"/>
          </a:graphicData>
        </a:graphic>
      </p:graphicFrame>
      <p:pic>
        <p:nvPicPr>
          <p:cNvPr id="6" name="image27.jpg"/>
          <p:cNvPicPr/>
          <p:nvPr/>
        </p:nvPicPr>
        <p:blipFill>
          <a:blip r:embed="rId6"/>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84180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p:nvPr>
            <p:extLst>
              <p:ext uri="{D42A27DB-BD31-4B8C-83A1-F6EECF244321}">
                <p14:modId xmlns:p14="http://schemas.microsoft.com/office/powerpoint/2010/main" val="1747312014"/>
              </p:ext>
            </p:extLst>
          </p:nvPr>
        </p:nvGraphicFramePr>
        <p:xfrm>
          <a:off x="515815" y="1284360"/>
          <a:ext cx="4958861" cy="25256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val="4149333882"/>
              </p:ext>
            </p:extLst>
          </p:nvPr>
        </p:nvGraphicFramePr>
        <p:xfrm>
          <a:off x="5988539" y="1312985"/>
          <a:ext cx="5324230" cy="25087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6 Gráfico"/>
          <p:cNvGraphicFramePr/>
          <p:nvPr>
            <p:extLst>
              <p:ext uri="{D42A27DB-BD31-4B8C-83A1-F6EECF244321}">
                <p14:modId xmlns:p14="http://schemas.microsoft.com/office/powerpoint/2010/main" val="2974919552"/>
              </p:ext>
            </p:extLst>
          </p:nvPr>
        </p:nvGraphicFramePr>
        <p:xfrm>
          <a:off x="504092" y="4185137"/>
          <a:ext cx="4970585" cy="23094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7 Gráfico"/>
          <p:cNvGraphicFramePr/>
          <p:nvPr>
            <p:extLst>
              <p:ext uri="{D42A27DB-BD31-4B8C-83A1-F6EECF244321}">
                <p14:modId xmlns:p14="http://schemas.microsoft.com/office/powerpoint/2010/main" val="1925944830"/>
              </p:ext>
            </p:extLst>
          </p:nvPr>
        </p:nvGraphicFramePr>
        <p:xfrm>
          <a:off x="6002214" y="4136193"/>
          <a:ext cx="5345723" cy="2334945"/>
        </p:xfrm>
        <a:graphic>
          <a:graphicData uri="http://schemas.openxmlformats.org/drawingml/2006/chart">
            <c:chart xmlns:c="http://schemas.openxmlformats.org/drawingml/2006/chart" xmlns:r="http://schemas.openxmlformats.org/officeDocument/2006/relationships" r:id="rId5"/>
          </a:graphicData>
        </a:graphic>
      </p:graphicFrame>
      <p:pic>
        <p:nvPicPr>
          <p:cNvPr id="9" name="image27.jpg"/>
          <p:cNvPicPr/>
          <p:nvPr/>
        </p:nvPicPr>
        <p:blipFill>
          <a:blip r:embed="rId6"/>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157733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7538" y="984738"/>
            <a:ext cx="10826262" cy="705950"/>
          </a:xfrm>
        </p:spPr>
        <p:txBody>
          <a:bodyPr>
            <a:noAutofit/>
          </a:bodyPr>
          <a:lstStyle/>
          <a:p>
            <a:r>
              <a:rPr lang="es-CO" sz="2800" b="1" dirty="0">
                <a:solidFill>
                  <a:schemeClr val="accent2">
                    <a:lumMod val="75000"/>
                  </a:schemeClr>
                </a:solidFill>
                <a:latin typeface="Arial" pitchFamily="34" charset="0"/>
                <a:cs typeface="Arial" pitchFamily="34" charset="0"/>
              </a:rPr>
              <a:t/>
            </a:r>
            <a:br>
              <a:rPr lang="es-CO" sz="2800" b="1" dirty="0">
                <a:solidFill>
                  <a:schemeClr val="accent2">
                    <a:lumMod val="75000"/>
                  </a:schemeClr>
                </a:solidFill>
                <a:latin typeface="Arial" pitchFamily="34" charset="0"/>
                <a:cs typeface="Arial" pitchFamily="34" charset="0"/>
              </a:rPr>
            </a:br>
            <a:r>
              <a:rPr lang="es-CO" sz="3000" b="1"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Conclusión </a:t>
            </a:r>
            <a:r>
              <a:rPr lang="es-CO" sz="30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de la encuesta </a:t>
            </a:r>
            <a:r>
              <a:rPr lang="es-CO" sz="2800" b="1" dirty="0">
                <a:solidFill>
                  <a:schemeClr val="accent2">
                    <a:lumMod val="75000"/>
                  </a:schemeClr>
                </a:solidFill>
                <a:latin typeface="Arial" pitchFamily="34" charset="0"/>
                <a:cs typeface="Arial" pitchFamily="34" charset="0"/>
              </a:rPr>
              <a:t/>
            </a:r>
            <a:br>
              <a:rPr lang="es-CO" sz="2800" b="1" dirty="0">
                <a:solidFill>
                  <a:schemeClr val="accent2">
                    <a:lumMod val="75000"/>
                  </a:schemeClr>
                </a:solidFill>
                <a:latin typeface="Arial" pitchFamily="34" charset="0"/>
                <a:cs typeface="Arial" pitchFamily="34" charset="0"/>
              </a:rPr>
            </a:br>
            <a:endParaRPr lang="es-CO" sz="2800" dirty="0">
              <a:solidFill>
                <a:schemeClr val="accent2">
                  <a:lumMod val="75000"/>
                </a:schemeClr>
              </a:solidFill>
              <a:latin typeface="Arial" pitchFamily="34" charset="0"/>
              <a:cs typeface="Arial" pitchFamily="34" charset="0"/>
            </a:endParaRPr>
          </a:p>
        </p:txBody>
      </p:sp>
      <p:sp>
        <p:nvSpPr>
          <p:cNvPr id="3" name="2 Marcador de contenido"/>
          <p:cNvSpPr>
            <a:spLocks noGrp="1"/>
          </p:cNvSpPr>
          <p:nvPr>
            <p:ph idx="1"/>
          </p:nvPr>
        </p:nvSpPr>
        <p:spPr>
          <a:xfrm>
            <a:off x="527538" y="1925781"/>
            <a:ext cx="11101754" cy="4251181"/>
          </a:xfrm>
        </p:spPr>
        <p:txBody>
          <a:bodyPr/>
          <a:lstStyle/>
          <a:p>
            <a:pPr marL="0" indent="0" algn="just">
              <a:buNone/>
            </a:pPr>
            <a:r>
              <a:rPr lang="es-CO" sz="2900" dirty="0" smtClean="0"/>
              <a:t>Los </a:t>
            </a:r>
            <a:r>
              <a:rPr lang="es-CO" sz="2900" dirty="0"/>
              <a:t>resultados de la encuesta demuestran que el mercado de las mascotas tiene un nivel de aceptación alto, con respecto a los nuevos productos que faciliten las tareas domésticas, pero que adicional a ello, que su uso vaya de acuerdo a la tendencia del cuidado del planeta.</a:t>
            </a:r>
          </a:p>
          <a:p>
            <a:pPr marL="0" indent="0" algn="just">
              <a:buNone/>
            </a:pPr>
            <a:r>
              <a:rPr lang="es-CO" sz="2900" dirty="0"/>
              <a:t>Por otra parte el desarrollo de la encuesta permite inferir que el producto cuenta con un mercado dispuesto a adquirir los beneficios que se ofrecen, razón por la cual la idea de negocios cuenta con viabilidad financiera para su desarrollo.</a:t>
            </a:r>
          </a:p>
          <a:p>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1805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9969" y="834189"/>
            <a:ext cx="11013831" cy="856499"/>
          </a:xfrm>
        </p:spPr>
        <p:txBody>
          <a:bodyPr>
            <a:noAutofit/>
          </a:bodyPr>
          <a:lstStyle/>
          <a:p>
            <a:r>
              <a:rPr lang="es-CO" sz="2800" b="1" dirty="0" smtClean="0">
                <a:effectLst>
                  <a:outerShdw blurRad="38100" dist="38100" dir="2700000" algn="tl">
                    <a:srgbClr val="000000">
                      <a:alpha val="43137"/>
                    </a:srgbClr>
                  </a:outerShdw>
                </a:effectLst>
                <a:latin typeface="Arial" pitchFamily="34" charset="0"/>
                <a:cs typeface="Arial" pitchFamily="34" charset="0"/>
              </a:rPr>
              <a:t/>
            </a:r>
            <a:br>
              <a:rPr lang="es-CO" sz="2800" b="1" dirty="0" smtClean="0">
                <a:effectLst>
                  <a:outerShdw blurRad="38100" dist="38100" dir="2700000" algn="tl">
                    <a:srgbClr val="000000">
                      <a:alpha val="43137"/>
                    </a:srgbClr>
                  </a:outerShdw>
                </a:effectLst>
                <a:latin typeface="Arial" pitchFamily="34" charset="0"/>
                <a:cs typeface="Arial" pitchFamily="34" charset="0"/>
              </a:rPr>
            </a:br>
            <a:r>
              <a:rPr lang="es-CO" sz="28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IDENTIFICACIÓN </a:t>
            </a:r>
            <a:r>
              <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Y ANALISIS DE LA COMPETENCIA</a:t>
            </a:r>
            <a:br>
              <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304800" y="1825624"/>
            <a:ext cx="11049000" cy="4847891"/>
          </a:xfrm>
        </p:spPr>
        <p:txBody>
          <a:bodyPr>
            <a:normAutofit/>
          </a:bodyPr>
          <a:lstStyle/>
          <a:p>
            <a:pPr marL="0" indent="0" algn="ctr">
              <a:buNone/>
            </a:pPr>
            <a:r>
              <a:rPr lang="es-CO" sz="1600" b="1" i="1" dirty="0" smtClean="0"/>
              <a:t>Algunos </a:t>
            </a:r>
            <a:r>
              <a:rPr lang="es-CO" sz="1600" b="1" i="1" dirty="0"/>
              <a:t>de los principales competidores: </a:t>
            </a:r>
            <a:endParaRPr lang="es-CO" sz="1600" b="1" i="1" dirty="0" smtClean="0"/>
          </a:p>
          <a:p>
            <a:pPr marL="0" indent="0">
              <a:buNone/>
            </a:pPr>
            <a:endParaRPr lang="es-CO" i="1" dirty="0"/>
          </a:p>
          <a:p>
            <a:pPr marL="0" indent="0">
              <a:buNone/>
            </a:pPr>
            <a:endParaRPr lang="es-CO" dirty="0"/>
          </a:p>
          <a:p>
            <a:endParaRPr lang="es-CO" dirty="0"/>
          </a:p>
        </p:txBody>
      </p:sp>
      <p:graphicFrame>
        <p:nvGraphicFramePr>
          <p:cNvPr id="4" name="3 Tabla"/>
          <p:cNvGraphicFramePr>
            <a:graphicFrameLocks noGrp="1"/>
          </p:cNvGraphicFramePr>
          <p:nvPr>
            <p:extLst>
              <p:ext uri="{D42A27DB-BD31-4B8C-83A1-F6EECF244321}">
                <p14:modId xmlns:p14="http://schemas.microsoft.com/office/powerpoint/2010/main" val="3068730035"/>
              </p:ext>
            </p:extLst>
          </p:nvPr>
        </p:nvGraphicFramePr>
        <p:xfrm>
          <a:off x="504092" y="2422358"/>
          <a:ext cx="11110391" cy="3946358"/>
        </p:xfrm>
        <a:graphic>
          <a:graphicData uri="http://schemas.openxmlformats.org/drawingml/2006/table">
            <a:tbl>
              <a:tblPr firstRow="1" bandRow="1">
                <a:tableStyleId>{21E4AEA4-8DFA-4A89-87EB-49C32662AFE0}</a:tableStyleId>
              </a:tblPr>
              <a:tblGrid>
                <a:gridCol w="3848779"/>
                <a:gridCol w="3686857"/>
                <a:gridCol w="3574755"/>
              </a:tblGrid>
              <a:tr h="439419">
                <a:tc>
                  <a:txBody>
                    <a:bodyPr/>
                    <a:lstStyle/>
                    <a:p>
                      <a:pPr algn="ctr"/>
                      <a:r>
                        <a:rPr lang="es-CO" sz="2000" dirty="0" smtClean="0">
                          <a:effectLst>
                            <a:outerShdw blurRad="38100" dist="38100" dir="2700000" algn="tl">
                              <a:srgbClr val="000000">
                                <a:alpha val="43137"/>
                              </a:srgbClr>
                            </a:outerShdw>
                          </a:effectLst>
                        </a:rPr>
                        <a:t>CIUDADDE</a:t>
                      </a:r>
                      <a:r>
                        <a:rPr lang="es-CO" sz="2000" baseline="0" dirty="0" smtClean="0">
                          <a:effectLst>
                            <a:outerShdw blurRad="38100" dist="38100" dir="2700000" algn="tl">
                              <a:srgbClr val="000000">
                                <a:alpha val="43137"/>
                              </a:srgbClr>
                            </a:outerShdw>
                          </a:effectLst>
                        </a:rPr>
                        <a:t>MASCOTAS.COM</a:t>
                      </a:r>
                      <a:endParaRPr lang="es-CO" sz="2000" dirty="0">
                        <a:solidFill>
                          <a:schemeClr val="tx1"/>
                        </a:solidFill>
                        <a:effectLst>
                          <a:outerShdw blurRad="38100" dist="38100" dir="2700000" algn="tl">
                            <a:srgbClr val="000000">
                              <a:alpha val="43137"/>
                            </a:srgbClr>
                          </a:outerShdw>
                        </a:effectLst>
                      </a:endParaRPr>
                    </a:p>
                  </a:txBody>
                  <a:tcPr/>
                </a:tc>
                <a:tc>
                  <a:txBody>
                    <a:bodyPr/>
                    <a:lstStyle/>
                    <a:p>
                      <a:pPr algn="ctr"/>
                      <a:r>
                        <a:rPr lang="es-CO" sz="2000" dirty="0" smtClean="0">
                          <a:effectLst>
                            <a:outerShdw blurRad="38100" dist="38100" dir="2700000" algn="tl">
                              <a:srgbClr val="000000">
                                <a:alpha val="43137"/>
                              </a:srgbClr>
                            </a:outerShdw>
                          </a:effectLst>
                        </a:rPr>
                        <a:t>PETCOL</a:t>
                      </a:r>
                      <a:endParaRPr lang="es-CO" sz="2000" dirty="0">
                        <a:solidFill>
                          <a:schemeClr val="tx1"/>
                        </a:solidFill>
                        <a:effectLst>
                          <a:outerShdw blurRad="38100" dist="38100" dir="2700000" algn="tl">
                            <a:srgbClr val="000000">
                              <a:alpha val="43137"/>
                            </a:srgbClr>
                          </a:outerShdw>
                        </a:effectLst>
                      </a:endParaRPr>
                    </a:p>
                  </a:txBody>
                  <a:tcPr/>
                </a:tc>
                <a:tc>
                  <a:txBody>
                    <a:bodyPr/>
                    <a:lstStyle/>
                    <a:p>
                      <a:pPr algn="ctr"/>
                      <a:r>
                        <a:rPr lang="es-CO" sz="2000" dirty="0" smtClean="0">
                          <a:effectLst>
                            <a:outerShdw blurRad="38100" dist="38100" dir="2700000" algn="tl">
                              <a:srgbClr val="000000">
                                <a:alpha val="43137"/>
                              </a:srgbClr>
                            </a:outerShdw>
                          </a:effectLst>
                        </a:rPr>
                        <a:t>PETYS</a:t>
                      </a:r>
                      <a:endParaRPr lang="es-CO" sz="2000" dirty="0">
                        <a:solidFill>
                          <a:schemeClr val="tx1"/>
                        </a:solidFill>
                        <a:effectLst>
                          <a:outerShdw blurRad="38100" dist="38100" dir="2700000" algn="tl">
                            <a:srgbClr val="000000">
                              <a:alpha val="43137"/>
                            </a:srgbClr>
                          </a:outerShdw>
                        </a:effectLst>
                      </a:endParaRPr>
                    </a:p>
                  </a:txBody>
                  <a:tcPr/>
                </a:tc>
              </a:tr>
              <a:tr h="3506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dirty="0" smtClean="0"/>
                        <a:t>Tienda </a:t>
                      </a:r>
                      <a:r>
                        <a:rPr lang="es-CO" sz="1800" dirty="0" smtClean="0"/>
                        <a:t>virtual constituida en 2012, su oficina principal  se  ubica</a:t>
                      </a:r>
                      <a:r>
                        <a:rPr lang="es-CO" sz="1800" baseline="0" dirty="0" smtClean="0"/>
                        <a:t> </a:t>
                      </a:r>
                      <a:r>
                        <a:rPr lang="es-CO" sz="1800" dirty="0" smtClean="0"/>
                        <a:t>en Bogotá, cuenta con miles de productos para las mascotas, entre los productos de aseo e higiene,</a:t>
                      </a:r>
                      <a:r>
                        <a:rPr lang="es-CO" sz="1800" baseline="0" dirty="0" smtClean="0"/>
                        <a:t> cuentan </a:t>
                      </a:r>
                      <a:r>
                        <a:rPr lang="es-CO" sz="1800" dirty="0" smtClean="0"/>
                        <a:t>con nuestra principal competencia:</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800" dirty="0" smtClean="0"/>
                        <a:t>Un tapete sanitario tipo césped para perros, llamado </a:t>
                      </a:r>
                      <a:r>
                        <a:rPr lang="es-CO" sz="1800" b="1" i="1" dirty="0" smtClean="0"/>
                        <a:t>“</a:t>
                      </a:r>
                      <a:r>
                        <a:rPr lang="es-CO" sz="1800" b="1" i="1" dirty="0" err="1" smtClean="0"/>
                        <a:t>Potty</a:t>
                      </a:r>
                      <a:r>
                        <a:rPr lang="es-CO" sz="1800" b="1" i="1" dirty="0" smtClean="0"/>
                        <a:t> </a:t>
                      </a:r>
                      <a:r>
                        <a:rPr lang="es-CO" sz="1800" b="1" i="1" dirty="0" err="1" smtClean="0"/>
                        <a:t>Path</a:t>
                      </a:r>
                      <a:r>
                        <a:rPr lang="es-CO" sz="1800" b="1" i="1"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800" dirty="0" smtClean="0"/>
                        <a:t>Su</a:t>
                      </a:r>
                      <a:r>
                        <a:rPr lang="es-CO" sz="1800" baseline="0" dirty="0" smtClean="0"/>
                        <a:t> </a:t>
                      </a:r>
                      <a:r>
                        <a:rPr lang="es-CO" sz="1800" dirty="0" smtClean="0"/>
                        <a:t>ventaja es que la</a:t>
                      </a:r>
                      <a:r>
                        <a:rPr lang="es-CO" sz="1800" baseline="0" dirty="0" smtClean="0"/>
                        <a:t> </a:t>
                      </a:r>
                      <a:r>
                        <a:rPr lang="es-CO" sz="1800" dirty="0" smtClean="0"/>
                        <a:t>tienda permite que otras personas puedan vender sus </a:t>
                      </a:r>
                      <a:r>
                        <a:rPr lang="es-CO" sz="1800" dirty="0" smtClean="0"/>
                        <a:t>productos.</a:t>
                      </a:r>
                      <a:endParaRPr lang="es-CO" sz="1800" dirty="0"/>
                    </a:p>
                  </a:txBody>
                  <a:tcPr/>
                </a:tc>
                <a:tc>
                  <a:txBody>
                    <a:bodyPr/>
                    <a:lstStyle/>
                    <a:p>
                      <a:pPr lvl="0"/>
                      <a:r>
                        <a:rPr lang="es-CO" sz="1800" dirty="0" smtClean="0"/>
                        <a:t>Empresa comercializadora  y distribuidora de productos para mascota como alimentos, medicamentos, veterinaria, peluquería, artículos de aseo y belleza, cuentan con dos sedes en Bogotá</a:t>
                      </a:r>
                      <a:r>
                        <a:rPr lang="es-CO" sz="1800" baseline="0" dirty="0" smtClean="0"/>
                        <a:t> y</a:t>
                      </a:r>
                      <a:r>
                        <a:rPr lang="es-CO" sz="1800" dirty="0" smtClean="0"/>
                        <a:t> 18 años en el mercado.</a:t>
                      </a:r>
                    </a:p>
                    <a:p>
                      <a:pPr lvl="0"/>
                      <a:r>
                        <a:rPr lang="es-CO" sz="1800" dirty="0" smtClean="0"/>
                        <a:t>como producto similar disponen de un  tapete de entrenamiento para la protección del hogar, para todas las razas,  llamado </a:t>
                      </a:r>
                      <a:r>
                        <a:rPr lang="es-CO" sz="1800" b="1" i="1" dirty="0" smtClean="0"/>
                        <a:t>“home pro”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dirty="0" smtClean="0"/>
                        <a:t>Uno de los más grandes competidores es la empresa Familia con su producto </a:t>
                      </a:r>
                      <a:r>
                        <a:rPr lang="es-CO" sz="1800" b="1" dirty="0" err="1" smtClean="0"/>
                        <a:t>Petys</a:t>
                      </a:r>
                      <a:r>
                        <a:rPr lang="es-CO" sz="1800" dirty="0" smtClean="0"/>
                        <a:t> ,tapetes absorbentes. Esta empresa tiene presencia en Suramérica y el caribe su propósito es generar bienestar a través de soluciones de cuidado, higiene y aseo que construyen marcas líderes creando valor y rentabilidad.</a:t>
                      </a:r>
                      <a:endParaRPr lang="es-CO" sz="1800" dirty="0"/>
                    </a:p>
                  </a:txBody>
                  <a:tcPr/>
                </a:tc>
              </a:tr>
            </a:tbl>
          </a:graphicData>
        </a:graphic>
      </p:graphicFrame>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29681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523" y="955964"/>
            <a:ext cx="11500339" cy="849391"/>
          </a:xfrm>
        </p:spPr>
        <p:txBody>
          <a:bodyPr>
            <a:noAutofit/>
          </a:bodyPr>
          <a:lstStyle/>
          <a:p>
            <a:pPr lvl="0" algn="ctr"/>
            <a:r>
              <a:rPr lang="es-CO" sz="3100" b="1" dirty="0">
                <a:solidFill>
                  <a:schemeClr val="accent1">
                    <a:lumMod val="75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PLANTEAMIENTO DEL </a:t>
            </a:r>
            <a:r>
              <a:rPr lang="es-CO" sz="3100" b="1" dirty="0" smtClean="0">
                <a:solidFill>
                  <a:schemeClr val="accent1">
                    <a:lumMod val="75000"/>
                  </a:schemeClr>
                </a:solidFill>
                <a:effectLst>
                  <a:outerShdw blurRad="38100" dist="38100" dir="2700000" algn="tl">
                    <a:srgbClr val="000000">
                      <a:alpha val="43137"/>
                    </a:srgbClr>
                  </a:outerShdw>
                </a:effectLst>
                <a:latin typeface="Arial" pitchFamily="34" charset="0"/>
                <a:ea typeface="Tahoma" pitchFamily="34" charset="0"/>
                <a:cs typeface="Arial" pitchFamily="34" charset="0"/>
              </a:rPr>
              <a:t>PROBLEMA</a:t>
            </a:r>
            <a:r>
              <a:rPr lang="es-CO" sz="3100" b="1" dirty="0" smtClean="0">
                <a:solidFill>
                  <a:schemeClr val="accent1">
                    <a:lumMod val="75000"/>
                  </a:schemeClr>
                </a:solidFill>
                <a:latin typeface="Arial" pitchFamily="34" charset="0"/>
                <a:ea typeface="Tahoma" pitchFamily="34" charset="0"/>
                <a:cs typeface="Arial" pitchFamily="34" charset="0"/>
              </a:rPr>
              <a:t/>
            </a:r>
            <a:br>
              <a:rPr lang="es-CO" sz="3100" b="1" dirty="0" smtClean="0">
                <a:solidFill>
                  <a:schemeClr val="accent1">
                    <a:lumMod val="75000"/>
                  </a:schemeClr>
                </a:solidFill>
                <a:latin typeface="Arial" pitchFamily="34" charset="0"/>
                <a:ea typeface="Tahoma" pitchFamily="34" charset="0"/>
                <a:cs typeface="Arial" pitchFamily="34" charset="0"/>
              </a:rPr>
            </a:br>
            <a:r>
              <a:rPr lang="es-CO" sz="3000" b="1" i="1" dirty="0">
                <a:solidFill>
                  <a:schemeClr val="accent1">
                    <a:lumMod val="75000"/>
                  </a:schemeClr>
                </a:solidFill>
                <a:latin typeface="Arial" pitchFamily="34" charset="0"/>
                <a:ea typeface="Tahoma" pitchFamily="34" charset="0"/>
                <a:cs typeface="Arial" pitchFamily="34" charset="0"/>
              </a:rPr>
              <a:t>S</a:t>
            </a:r>
            <a:r>
              <a:rPr lang="es-CO" sz="3000" b="1" i="1" dirty="0" smtClean="0">
                <a:solidFill>
                  <a:schemeClr val="accent1">
                    <a:lumMod val="75000"/>
                  </a:schemeClr>
                </a:solidFill>
                <a:latin typeface="Arial" pitchFamily="34" charset="0"/>
                <a:ea typeface="Tahoma" pitchFamily="34" charset="0"/>
                <a:cs typeface="Arial" pitchFamily="34" charset="0"/>
              </a:rPr>
              <a:t>ituación </a:t>
            </a:r>
            <a:r>
              <a:rPr lang="es-CO" sz="3000" b="1" i="1" dirty="0">
                <a:solidFill>
                  <a:schemeClr val="accent1">
                    <a:lumMod val="75000"/>
                  </a:schemeClr>
                </a:solidFill>
                <a:latin typeface="Arial" pitchFamily="34" charset="0"/>
                <a:ea typeface="Tahoma" pitchFamily="34" charset="0"/>
                <a:cs typeface="Arial" pitchFamily="34" charset="0"/>
              </a:rPr>
              <a:t>actual y magnitud del problema</a:t>
            </a:r>
          </a:p>
        </p:txBody>
      </p:sp>
      <p:sp>
        <p:nvSpPr>
          <p:cNvPr id="3" name="Marcador de contenido 2"/>
          <p:cNvSpPr>
            <a:spLocks noGrp="1"/>
          </p:cNvSpPr>
          <p:nvPr>
            <p:ph idx="1"/>
          </p:nvPr>
        </p:nvSpPr>
        <p:spPr>
          <a:xfrm>
            <a:off x="526473" y="2133600"/>
            <a:ext cx="11042071" cy="4391891"/>
          </a:xfrm>
        </p:spPr>
        <p:txBody>
          <a:bodyPr>
            <a:normAutofit/>
          </a:bodyPr>
          <a:lstStyle/>
          <a:p>
            <a:pPr marL="0" indent="0" algn="just">
              <a:buNone/>
            </a:pPr>
            <a:r>
              <a:rPr lang="es-CO" sz="2900" dirty="0">
                <a:ea typeface="Tahoma" pitchFamily="34" charset="0"/>
                <a:cs typeface="Arial" pitchFamily="34" charset="0"/>
              </a:rPr>
              <a:t>L</a:t>
            </a:r>
            <a:r>
              <a:rPr lang="es-CO" sz="2900" dirty="0" smtClean="0">
                <a:ea typeface="Tahoma" pitchFamily="34" charset="0"/>
                <a:cs typeface="Arial" pitchFamily="34" charset="0"/>
              </a:rPr>
              <a:t>as </a:t>
            </a:r>
            <a:r>
              <a:rPr lang="es-CO" sz="2900" dirty="0">
                <a:ea typeface="Tahoma" pitchFamily="34" charset="0"/>
                <a:cs typeface="Arial" pitchFamily="34" charset="0"/>
              </a:rPr>
              <a:t>mascotas dejaron de ser animales de compañía para convertirse en un miembro más de la familia, adquiriendo con ello una responsabilidad por parte de sus dueños, </a:t>
            </a:r>
            <a:r>
              <a:rPr lang="es-CO" sz="2900" dirty="0" smtClean="0">
                <a:ea typeface="Tahoma" pitchFamily="34" charset="0"/>
                <a:cs typeface="Arial" pitchFamily="34" charset="0"/>
              </a:rPr>
              <a:t>entre </a:t>
            </a:r>
            <a:r>
              <a:rPr lang="es-CO" sz="2900" dirty="0">
                <a:ea typeface="Tahoma" pitchFamily="34" charset="0"/>
                <a:cs typeface="Arial" pitchFamily="34" charset="0"/>
              </a:rPr>
              <a:t>esas responsabilidades se encuentra el recoger </a:t>
            </a:r>
            <a:r>
              <a:rPr lang="es-CO" sz="2900" dirty="0" smtClean="0">
                <a:ea typeface="Tahoma" pitchFamily="34" charset="0"/>
                <a:cs typeface="Arial" pitchFamily="34" charset="0"/>
              </a:rPr>
              <a:t>sus heces, que </a:t>
            </a:r>
            <a:r>
              <a:rPr lang="es-CO" sz="2900" dirty="0">
                <a:ea typeface="Tahoma" pitchFamily="34" charset="0"/>
                <a:cs typeface="Arial" pitchFamily="34" charset="0"/>
              </a:rPr>
              <a:t>usualmente resulta ser una tarea molesta y poco satisfactoria de realizar, pues genera suciedad en el hogar y malos olores, que difícilmente desaparecen y terminan por quedarse en el </a:t>
            </a:r>
            <a:r>
              <a:rPr lang="es-CO" sz="2900" dirty="0" smtClean="0">
                <a:ea typeface="Tahoma" pitchFamily="34" charset="0"/>
                <a:cs typeface="Arial" pitchFamily="34" charset="0"/>
              </a:rPr>
              <a:t>ambiente; ya que un </a:t>
            </a:r>
            <a:r>
              <a:rPr lang="es-CO" sz="2900" dirty="0">
                <a:ea typeface="Tahoma" pitchFamily="34" charset="0"/>
                <a:cs typeface="Arial" pitchFamily="34" charset="0"/>
              </a:rPr>
              <a:t>perro puede producir en promedio 300 </a:t>
            </a:r>
            <a:r>
              <a:rPr lang="es-CO" sz="2900" dirty="0" smtClean="0">
                <a:ea typeface="Tahoma" pitchFamily="34" charset="0"/>
                <a:cs typeface="Arial" pitchFamily="34" charset="0"/>
              </a:rPr>
              <a:t>gr. </a:t>
            </a:r>
            <a:r>
              <a:rPr lang="es-CO" sz="2900" dirty="0">
                <a:ea typeface="Tahoma" pitchFamily="34" charset="0"/>
                <a:cs typeface="Arial" pitchFamily="34" charset="0"/>
              </a:rPr>
              <a:t>de heces al día y medio litro de orina, la cual si no es recogida durante el </a:t>
            </a:r>
            <a:r>
              <a:rPr lang="es-CO" sz="2900" dirty="0" smtClean="0">
                <a:ea typeface="Tahoma" pitchFamily="34" charset="0"/>
                <a:cs typeface="Arial" pitchFamily="34" charset="0"/>
              </a:rPr>
              <a:t>día, </a:t>
            </a:r>
            <a:r>
              <a:rPr lang="es-CO" sz="2900" dirty="0">
                <a:ea typeface="Tahoma" pitchFamily="34" charset="0"/>
                <a:cs typeface="Arial" pitchFamily="34" charset="0"/>
              </a:rPr>
              <a:t>puede producir enfermedades e infecciones debido a las </a:t>
            </a:r>
            <a:r>
              <a:rPr lang="es-CO" sz="2900" dirty="0" smtClean="0">
                <a:ea typeface="Tahoma" pitchFamily="34" charset="0"/>
                <a:cs typeface="Arial" pitchFamily="34" charset="0"/>
              </a:rPr>
              <a:t>larvas, </a:t>
            </a:r>
            <a:r>
              <a:rPr lang="es-CO" sz="2900" dirty="0">
                <a:ea typeface="Tahoma" pitchFamily="34" charset="0"/>
                <a:cs typeface="Arial" pitchFamily="34" charset="0"/>
              </a:rPr>
              <a:t>lombrices y otros </a:t>
            </a:r>
            <a:r>
              <a:rPr lang="es-CO" sz="2900" dirty="0" smtClean="0">
                <a:ea typeface="Tahoma" pitchFamily="34" charset="0"/>
                <a:cs typeface="Arial" pitchFamily="34" charset="0"/>
              </a:rPr>
              <a:t>parásitos </a:t>
            </a:r>
            <a:endParaRPr lang="es-CO" sz="2900" dirty="0">
              <a:latin typeface="Arial" pitchFamily="34" charset="0"/>
              <a:ea typeface="Tahoma" pitchFamily="34" charset="0"/>
              <a:cs typeface="Arial" pitchFamily="34" charset="0"/>
            </a:endParaRPr>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88951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0306" y="1127125"/>
            <a:ext cx="10779369" cy="432044"/>
          </a:xfrm>
        </p:spPr>
        <p:txBody>
          <a:bodyPr>
            <a:noAutofit/>
          </a:bodyPr>
          <a:lstStyle/>
          <a:p>
            <a:pPr lvl="1" algn="ctr"/>
            <a:r>
              <a:rPr lang="es-CO" sz="3000" b="1" dirty="0" smtClean="0"/>
              <a:t/>
            </a:r>
            <a:br>
              <a:rPr lang="es-CO" sz="3000" b="1" dirty="0" smtClean="0"/>
            </a:br>
            <a:r>
              <a:rPr lang="es-CO" sz="3000" b="1" dirty="0"/>
              <a:t/>
            </a:r>
            <a:br>
              <a:rPr lang="es-CO" sz="3000" b="1" dirty="0"/>
            </a:br>
            <a:r>
              <a:rPr lang="es-CO" sz="3000" b="1" dirty="0" smtClean="0">
                <a:solidFill>
                  <a:schemeClr val="accent1">
                    <a:lumMod val="75000"/>
                  </a:schemeClr>
                </a:solidFill>
                <a:effectLst>
                  <a:outerShdw blurRad="38100" dist="38100" dir="2700000" algn="tl">
                    <a:srgbClr val="000000">
                      <a:alpha val="43137"/>
                    </a:srgbClr>
                  </a:outerShdw>
                </a:effectLst>
              </a:rPr>
              <a:t>ESTRATEGIAS DE MERCADO</a:t>
            </a:r>
            <a:br>
              <a:rPr lang="es-CO" sz="3000" b="1" dirty="0" smtClean="0">
                <a:solidFill>
                  <a:schemeClr val="accent1">
                    <a:lumMod val="75000"/>
                  </a:schemeClr>
                </a:solidFill>
                <a:effectLst>
                  <a:outerShdw blurRad="38100" dist="38100" dir="2700000" algn="tl">
                    <a:srgbClr val="000000">
                      <a:alpha val="43137"/>
                    </a:srgbClr>
                  </a:outerShdw>
                </a:effectLst>
              </a:rPr>
            </a:br>
            <a:r>
              <a:rPr lang="es-CO" sz="3000" b="1" dirty="0" smtClean="0">
                <a:solidFill>
                  <a:schemeClr val="accent1">
                    <a:lumMod val="75000"/>
                  </a:schemeClr>
                </a:solidFill>
                <a:effectLst>
                  <a:outerShdw blurRad="38100" dist="38100" dir="2700000" algn="tl">
                    <a:srgbClr val="000000">
                      <a:alpha val="43137"/>
                    </a:srgbClr>
                  </a:outerShdw>
                </a:effectLst>
              </a:rPr>
              <a:t/>
            </a:r>
            <a:br>
              <a:rPr lang="es-CO" sz="3000" b="1" dirty="0" smtClean="0">
                <a:solidFill>
                  <a:schemeClr val="accent1">
                    <a:lumMod val="75000"/>
                  </a:schemeClr>
                </a:solidFill>
                <a:effectLst>
                  <a:outerShdw blurRad="38100" dist="38100" dir="2700000" algn="tl">
                    <a:srgbClr val="000000">
                      <a:alpha val="43137"/>
                    </a:srgbClr>
                  </a:outerShdw>
                </a:effectLst>
              </a:rPr>
            </a:br>
            <a:endParaRPr lang="es-CO" sz="3000" b="1" dirty="0">
              <a:solidFill>
                <a:schemeClr val="accent1">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63415" y="1967345"/>
            <a:ext cx="11418277" cy="4209618"/>
          </a:xfrm>
        </p:spPr>
        <p:txBody>
          <a:bodyPr>
            <a:normAutofit fontScale="85000" lnSpcReduction="20000"/>
          </a:bodyPr>
          <a:lstStyle/>
          <a:p>
            <a:pPr marL="0" indent="0" algn="just">
              <a:buNone/>
            </a:pPr>
            <a:r>
              <a:rPr lang="es-CO" b="1" dirty="0" smtClean="0">
                <a:solidFill>
                  <a:schemeClr val="accent1">
                    <a:lumMod val="75000"/>
                  </a:schemeClr>
                </a:solidFill>
              </a:rPr>
              <a:t>Los </a:t>
            </a:r>
            <a:r>
              <a:rPr lang="es-CO" b="1" dirty="0">
                <a:solidFill>
                  <a:schemeClr val="accent1">
                    <a:lumMod val="75000"/>
                  </a:schemeClr>
                </a:solidFill>
              </a:rPr>
              <a:t>canales de distribución y comercialización</a:t>
            </a:r>
            <a:r>
              <a:rPr lang="es-CO" dirty="0"/>
              <a:t>, se conforman entre los puntos de relación entre la organización y el cliente, el punto de fábrica se ubicará en la localidad en la localidad de Engativá, barrio Garcés Navas y su distribución se realizará de la siguiente manera</a:t>
            </a:r>
            <a:r>
              <a:rPr lang="es-CO" dirty="0" smtClean="0"/>
              <a:t>:</a:t>
            </a:r>
          </a:p>
          <a:p>
            <a:pPr marL="0" indent="0" algn="just">
              <a:buNone/>
            </a:pPr>
            <a:endParaRPr lang="es-CO" dirty="0"/>
          </a:p>
          <a:p>
            <a:pPr lvl="0" algn="just"/>
            <a:r>
              <a:rPr lang="es-CO" b="1" dirty="0">
                <a:solidFill>
                  <a:schemeClr val="accent2">
                    <a:lumMod val="75000"/>
                  </a:schemeClr>
                </a:solidFill>
              </a:rPr>
              <a:t>Venta directa al consumidor: </a:t>
            </a:r>
            <a:r>
              <a:rPr lang="es-CO" dirty="0"/>
              <a:t>Al no tener una tienda física para la venta del producto, la forma directa de la venta, se hará mediante el sistema de pedidos que el cliente solicite por la página web de la empresa o por correo corporativo</a:t>
            </a:r>
            <a:r>
              <a:rPr lang="es-CO" dirty="0" smtClean="0"/>
              <a:t>.</a:t>
            </a:r>
          </a:p>
          <a:p>
            <a:pPr marL="0" lvl="0" indent="0" algn="just">
              <a:buNone/>
            </a:pPr>
            <a:endParaRPr lang="es-CO" sz="2400" dirty="0"/>
          </a:p>
          <a:p>
            <a:pPr lvl="0" algn="just"/>
            <a:r>
              <a:rPr lang="es-CO" b="1" dirty="0">
                <a:solidFill>
                  <a:schemeClr val="accent2">
                    <a:lumMod val="75000"/>
                  </a:schemeClr>
                </a:solidFill>
              </a:rPr>
              <a:t>Venta a minoristas: </a:t>
            </a:r>
            <a:r>
              <a:rPr lang="es-CO" dirty="0"/>
              <a:t>Se buscará alianzas con pequeños minoristas de tiendas especializadas de productos para mascotas.</a:t>
            </a:r>
            <a:endParaRPr lang="es-CO" sz="2400" dirty="0"/>
          </a:p>
          <a:p>
            <a:endParaRPr lang="es-CO" sz="2400" dirty="0"/>
          </a:p>
          <a:p>
            <a:pPr marL="0" indent="0">
              <a:buNone/>
            </a:pPr>
            <a:r>
              <a:rPr lang="es-CO" dirty="0"/>
              <a:t> </a:t>
            </a:r>
            <a:endParaRPr lang="es-CO" sz="2400" dirty="0"/>
          </a:p>
          <a:p>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856421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4447" y="1056788"/>
            <a:ext cx="10515600" cy="560998"/>
          </a:xfrm>
        </p:spPr>
        <p:txBody>
          <a:bodyPr>
            <a:noAutofit/>
          </a:bodyPr>
          <a:lstStyle/>
          <a:p>
            <a:pPr lvl="2" algn="l" rtl="0">
              <a:lnSpc>
                <a:spcPct val="90000"/>
              </a:lnSpc>
              <a:spcBef>
                <a:spcPct val="0"/>
              </a:spcBef>
            </a:pPr>
            <a:r>
              <a:rPr lang="es-CO" sz="3000" b="1" dirty="0" smtClean="0"/>
              <a:t/>
            </a:r>
            <a:br>
              <a:rPr lang="es-CO" sz="3000" b="1" dirty="0" smtClean="0"/>
            </a:br>
            <a:r>
              <a:rPr lang="es-CO" sz="3000" b="1" dirty="0" smtClean="0">
                <a:solidFill>
                  <a:schemeClr val="accent1">
                    <a:lumMod val="75000"/>
                  </a:schemeClr>
                </a:solidFill>
                <a:effectLst>
                  <a:outerShdw blurRad="38100" dist="38100" dir="2700000" algn="tl">
                    <a:srgbClr val="000000">
                      <a:alpha val="43137"/>
                    </a:srgbClr>
                  </a:outerShdw>
                </a:effectLst>
              </a:rPr>
              <a:t>Estrategias De Aprovisionamiento (Proveedores)</a:t>
            </a:r>
            <a:r>
              <a:rPr lang="es-CO" sz="3000" dirty="0" smtClean="0"/>
              <a:t/>
            </a:r>
            <a:br>
              <a:rPr lang="es-CO" sz="3000" dirty="0" smtClean="0"/>
            </a:br>
            <a:endParaRPr lang="es-CO" sz="3000" dirty="0"/>
          </a:p>
        </p:txBody>
      </p:sp>
      <p:sp>
        <p:nvSpPr>
          <p:cNvPr id="3" name="2 Marcador de contenido"/>
          <p:cNvSpPr>
            <a:spLocks noGrp="1"/>
          </p:cNvSpPr>
          <p:nvPr>
            <p:ph idx="1"/>
          </p:nvPr>
        </p:nvSpPr>
        <p:spPr>
          <a:xfrm>
            <a:off x="375138" y="1664677"/>
            <a:ext cx="10978662" cy="4771292"/>
          </a:xfrm>
        </p:spPr>
        <p:txBody>
          <a:bodyPr/>
          <a:lstStyle/>
          <a:p>
            <a:pPr marL="0" indent="0" algn="just">
              <a:buNone/>
            </a:pPr>
            <a:r>
              <a:rPr lang="es-CO" sz="1500" dirty="0" smtClean="0"/>
              <a:t>La </a:t>
            </a:r>
            <a:r>
              <a:rPr lang="es-CO" sz="1500" dirty="0"/>
              <a:t>distribución de nuestro producto se terceriza con la contratación de empresas que suministran las partes del producto, para posteriormente ensamblarlas en nuestras </a:t>
            </a:r>
            <a:r>
              <a:rPr lang="es-CO" sz="1500" dirty="0" smtClean="0"/>
              <a:t>instalaciones.</a:t>
            </a:r>
          </a:p>
          <a:p>
            <a:pPr marL="0" indent="0" algn="just">
              <a:buNone/>
            </a:pPr>
            <a:endParaRPr lang="es-CO" dirty="0"/>
          </a:p>
          <a:p>
            <a:endParaRPr lang="es-CO" dirty="0"/>
          </a:p>
        </p:txBody>
      </p:sp>
      <p:graphicFrame>
        <p:nvGraphicFramePr>
          <p:cNvPr id="5" name="4 Tabla"/>
          <p:cNvGraphicFramePr>
            <a:graphicFrameLocks noGrp="1"/>
          </p:cNvGraphicFramePr>
          <p:nvPr>
            <p:extLst>
              <p:ext uri="{D42A27DB-BD31-4B8C-83A1-F6EECF244321}">
                <p14:modId xmlns:p14="http://schemas.microsoft.com/office/powerpoint/2010/main" val="2612654379"/>
              </p:ext>
            </p:extLst>
          </p:nvPr>
        </p:nvGraphicFramePr>
        <p:xfrm>
          <a:off x="539262" y="2309449"/>
          <a:ext cx="11125201" cy="4413764"/>
        </p:xfrm>
        <a:graphic>
          <a:graphicData uri="http://schemas.openxmlformats.org/drawingml/2006/table">
            <a:tbl>
              <a:tblPr firstRow="1" bandRow="1">
                <a:tableStyleId>{00A15C55-8517-42AA-B614-E9B94910E393}</a:tableStyleId>
              </a:tblPr>
              <a:tblGrid>
                <a:gridCol w="2781300"/>
                <a:gridCol w="2781300"/>
                <a:gridCol w="2769363"/>
                <a:gridCol w="2793238"/>
              </a:tblGrid>
              <a:tr h="6647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500" b="1" kern="1200" dirty="0" smtClean="0">
                          <a:solidFill>
                            <a:schemeClr val="accent5">
                              <a:lumMod val="50000"/>
                            </a:schemeClr>
                          </a:solidFill>
                          <a:effectLst/>
                          <a:latin typeface="+mn-lt"/>
                          <a:ea typeface="+mn-ea"/>
                          <a:cs typeface="+mn-cs"/>
                        </a:rPr>
                        <a:t>Materiales  biodegradables</a:t>
                      </a:r>
                    </a:p>
                    <a:p>
                      <a:pPr algn="ctr"/>
                      <a:endParaRPr lang="es-CO" sz="1500" dirty="0">
                        <a:solidFill>
                          <a:schemeClr val="accent5">
                            <a:lumMod val="50000"/>
                          </a:schemeClr>
                        </a:solidFill>
                      </a:endParaRPr>
                    </a:p>
                  </a:txBody>
                  <a:tcPr anchor="b"/>
                </a:tc>
                <a:tc>
                  <a:txBody>
                    <a:bodyPr/>
                    <a:lstStyle/>
                    <a:p>
                      <a:pPr algn="ctr"/>
                      <a:r>
                        <a:rPr lang="es-CO" sz="1500" b="1" kern="1200" dirty="0" smtClean="0">
                          <a:solidFill>
                            <a:schemeClr val="accent5">
                              <a:lumMod val="50000"/>
                            </a:schemeClr>
                          </a:solidFill>
                          <a:effectLst/>
                          <a:latin typeface="+mn-lt"/>
                          <a:ea typeface="+mn-ea"/>
                          <a:cs typeface="+mn-cs"/>
                        </a:rPr>
                        <a:t>Industria</a:t>
                      </a:r>
                    </a:p>
                    <a:p>
                      <a:pPr algn="ctr"/>
                      <a:r>
                        <a:rPr lang="es-CO" sz="1500" b="1" kern="1200" dirty="0" smtClean="0">
                          <a:solidFill>
                            <a:schemeClr val="accent5">
                              <a:lumMod val="50000"/>
                            </a:schemeClr>
                          </a:solidFill>
                          <a:effectLst/>
                          <a:latin typeface="+mn-lt"/>
                          <a:ea typeface="+mn-ea"/>
                          <a:cs typeface="+mn-cs"/>
                        </a:rPr>
                        <a:t>Metalmecánica</a:t>
                      </a:r>
                    </a:p>
                  </a:txBody>
                  <a:tcPr anchor="ctr"/>
                </a:tc>
                <a:tc>
                  <a:txBody>
                    <a:bodyPr/>
                    <a:lstStyle/>
                    <a:p>
                      <a:pPr algn="ctr"/>
                      <a:r>
                        <a:rPr lang="es-MX" sz="1500" b="1" kern="1200" dirty="0" smtClean="0">
                          <a:solidFill>
                            <a:schemeClr val="accent5">
                              <a:lumMod val="50000"/>
                            </a:schemeClr>
                          </a:solidFill>
                          <a:effectLst/>
                          <a:latin typeface="+mn-lt"/>
                          <a:ea typeface="+mn-ea"/>
                          <a:cs typeface="+mn-cs"/>
                        </a:rPr>
                        <a:t>Componentes</a:t>
                      </a:r>
                      <a:endParaRPr lang="es-CO" sz="1500" b="1" kern="1200" dirty="0" smtClean="0">
                        <a:solidFill>
                          <a:schemeClr val="accent5">
                            <a:lumMod val="50000"/>
                          </a:schemeClr>
                        </a:solidFill>
                        <a:effectLst/>
                        <a:latin typeface="+mn-lt"/>
                        <a:ea typeface="+mn-ea"/>
                        <a:cs typeface="+mn-cs"/>
                      </a:endParaRPr>
                    </a:p>
                    <a:p>
                      <a:pPr algn="ctr"/>
                      <a:r>
                        <a:rPr lang="es-MX" sz="1500" b="1" kern="1200" dirty="0" smtClean="0">
                          <a:solidFill>
                            <a:schemeClr val="accent5">
                              <a:lumMod val="50000"/>
                            </a:schemeClr>
                          </a:solidFill>
                          <a:effectLst/>
                          <a:latin typeface="+mn-lt"/>
                          <a:ea typeface="+mn-ea"/>
                          <a:cs typeface="+mn-cs"/>
                        </a:rPr>
                        <a:t>eléctricos</a:t>
                      </a:r>
                      <a:endParaRPr lang="es-CO" sz="1500" dirty="0">
                        <a:solidFill>
                          <a:schemeClr val="accent5">
                            <a:lumMod val="50000"/>
                          </a:schemeClr>
                        </a:solidFill>
                      </a:endParaRPr>
                    </a:p>
                  </a:txBody>
                  <a:tcPr anchor="ctr"/>
                </a:tc>
                <a:tc>
                  <a:txBody>
                    <a:bodyPr/>
                    <a:lstStyle/>
                    <a:p>
                      <a:pPr algn="ctr"/>
                      <a:r>
                        <a:rPr lang="es-CO" sz="1500" dirty="0" smtClean="0">
                          <a:solidFill>
                            <a:schemeClr val="accent5">
                              <a:lumMod val="50000"/>
                            </a:schemeClr>
                          </a:solidFill>
                        </a:rPr>
                        <a:t>Transporte</a:t>
                      </a:r>
                      <a:endParaRPr lang="es-CO" sz="1500" dirty="0">
                        <a:solidFill>
                          <a:schemeClr val="accent5">
                            <a:lumMod val="50000"/>
                          </a:schemeClr>
                        </a:solidFill>
                      </a:endParaRPr>
                    </a:p>
                  </a:txBody>
                  <a:tcPr anchor="ctr"/>
                </a:tc>
              </a:tr>
              <a:tr h="3661090">
                <a:tc>
                  <a:txBody>
                    <a:bodyPr/>
                    <a:lstStyle/>
                    <a:p>
                      <a:pPr algn="l"/>
                      <a:r>
                        <a:rPr lang="es-CO" sz="1600" kern="1200" smtClean="0">
                          <a:effectLst/>
                        </a:rPr>
                        <a:t>Existen </a:t>
                      </a:r>
                      <a:r>
                        <a:rPr lang="es-CO" sz="1600" kern="1200" dirty="0" smtClean="0">
                          <a:effectLst/>
                        </a:rPr>
                        <a:t>industrias que diseñan y fabrican productos biodegradables a la medida para proyectos de emprendimiento dirigidos al cuidado del medioambiente, gracias a estas industrias podemos tachar un ítem importante en el desarrollo de MAGIC CP, ya que a pesar de que el prototipo es muy bueno, su componente principal es el tapete,</a:t>
                      </a:r>
                      <a:r>
                        <a:rPr lang="es-CO" sz="1600" kern="1200" baseline="0" dirty="0" smtClean="0">
                          <a:effectLst/>
                        </a:rPr>
                        <a:t> el cual </a:t>
                      </a:r>
                      <a:r>
                        <a:rPr lang="es-CO" sz="1600" kern="1200" dirty="0" smtClean="0">
                          <a:effectLst/>
                        </a:rPr>
                        <a:t>hace el trabajo sucio. </a:t>
                      </a:r>
                      <a:endParaRPr lang="es-CO" sz="1600" dirty="0"/>
                    </a:p>
                  </a:txBody>
                  <a:tcPr/>
                </a:tc>
                <a:tc>
                  <a:txBody>
                    <a:bodyPr/>
                    <a:lstStyle/>
                    <a:p>
                      <a:pPr algn="l"/>
                      <a:r>
                        <a:rPr lang="es-CO" sz="1600" kern="1200" dirty="0" smtClean="0">
                          <a:effectLst/>
                        </a:rPr>
                        <a:t>Ya que el diseño de nuestro producto requiere una estructura en la cual se va a implantar el tapete, debemos recurrir a la industria del metal con el fin de lograr un diseño duradero, seguro y estéticamente aceptado por el comprador final, y la opción es contratar a una de las muchas empresas dedicadas a este tema que nos darán un  precio y una garantía que se ajuste a nuestro producto.</a:t>
                      </a:r>
                      <a:endParaRPr lang="es-CO"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smtClean="0">
                          <a:effectLst/>
                        </a:rPr>
                        <a:t>Sin lugar a duda los componentes electrónicos en la domótica son imprescindibles, y para nuestro proyecto no es la excepción, a pesar de que sus nombres y configuraciones según tamaño, necesidad o durabilidad son variables, concluimos que su consecución es fácil y los precios están a la orden del día</a:t>
                      </a:r>
                    </a:p>
                    <a:p>
                      <a:pPr algn="l"/>
                      <a:endParaRPr lang="es-CO" sz="1600" dirty="0"/>
                    </a:p>
                  </a:txBody>
                  <a:tcPr/>
                </a:tc>
                <a:tc>
                  <a:txBody>
                    <a:bodyPr/>
                    <a:lstStyle/>
                    <a:p>
                      <a:pPr algn="l"/>
                      <a:r>
                        <a:rPr lang="es-MX" sz="1600" kern="1200" dirty="0" smtClean="0">
                          <a:effectLst/>
                        </a:rPr>
                        <a:t>El servicio de transporte a nuestros clientes finales se realizara con la contratación de </a:t>
                      </a:r>
                      <a:r>
                        <a:rPr lang="es-MX" sz="1600" i="1" kern="1200" dirty="0" smtClean="0">
                          <a:effectLst/>
                        </a:rPr>
                        <a:t>Infoexpress, </a:t>
                      </a:r>
                      <a:r>
                        <a:rPr lang="es-MX" sz="1600" kern="1200" dirty="0" smtClean="0">
                          <a:effectLst/>
                        </a:rPr>
                        <a:t>empresa especializada en transporte de mercancía, ello con el fin de no incurrir en gastos adicionales en personal de transporte y mantenimientos a vehículos, de igual manera con el objetivo de responsabilizar a dicha empresa por la entrega conservación y distribución de las características iniciales del producto.</a:t>
                      </a:r>
                      <a:endParaRPr lang="es-CO" sz="1600" kern="1200" dirty="0" smtClean="0">
                        <a:solidFill>
                          <a:schemeClr val="dk1"/>
                        </a:solidFill>
                        <a:effectLst/>
                        <a:latin typeface="+mn-lt"/>
                        <a:ea typeface="+mn-ea"/>
                        <a:cs typeface="+mn-cs"/>
                      </a:endParaRPr>
                    </a:p>
                  </a:txBody>
                  <a:tcPr/>
                </a:tc>
              </a:tr>
            </a:tbl>
          </a:graphicData>
        </a:graphic>
      </p:graphicFrame>
      <p:pic>
        <p:nvPicPr>
          <p:cNvPr id="7"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733274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6477" y="892664"/>
            <a:ext cx="10515600" cy="783737"/>
          </a:xfrm>
        </p:spPr>
        <p:txBody>
          <a:bodyPr>
            <a:normAutofit/>
          </a:bodyPr>
          <a:lstStyle/>
          <a:p>
            <a:r>
              <a:rPr lang="es-CO" sz="4000" b="1" dirty="0">
                <a:solidFill>
                  <a:schemeClr val="accent6">
                    <a:lumMod val="75000"/>
                  </a:schemeClr>
                </a:solidFill>
                <a:effectLst>
                  <a:outerShdw blurRad="38100" dist="38100" dir="2700000" algn="tl">
                    <a:srgbClr val="000000">
                      <a:alpha val="43137"/>
                    </a:srgbClr>
                  </a:outerShdw>
                </a:effectLst>
              </a:rPr>
              <a:t>P</a:t>
            </a:r>
            <a:r>
              <a:rPr lang="es-CO" sz="4000" b="1" dirty="0" smtClean="0">
                <a:solidFill>
                  <a:schemeClr val="accent6">
                    <a:lumMod val="75000"/>
                  </a:schemeClr>
                </a:solidFill>
                <a:effectLst>
                  <a:outerShdw blurRad="38100" dist="38100" dir="2700000" algn="tl">
                    <a:srgbClr val="000000">
                      <a:alpha val="43137"/>
                    </a:srgbClr>
                  </a:outerShdw>
                </a:effectLst>
              </a:rPr>
              <a:t>roveedores</a:t>
            </a:r>
            <a:endParaRPr lang="es-CO" sz="4000" b="1" dirty="0">
              <a:solidFill>
                <a:schemeClr val="accent6">
                  <a:lumMod val="75000"/>
                </a:schemeClr>
              </a:solidFill>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32326582"/>
              </p:ext>
            </p:extLst>
          </p:nvPr>
        </p:nvGraphicFramePr>
        <p:xfrm>
          <a:off x="1430215" y="1992925"/>
          <a:ext cx="8651632" cy="4194884"/>
        </p:xfrm>
        <a:graphic>
          <a:graphicData uri="http://schemas.openxmlformats.org/drawingml/2006/table">
            <a:tbl>
              <a:tblPr firstRow="1" firstCol="1" bandRow="1">
                <a:tableStyleId>{5C22544A-7EE6-4342-B048-85BDC9FD1C3A}</a:tableStyleId>
              </a:tblPr>
              <a:tblGrid>
                <a:gridCol w="1676400"/>
                <a:gridCol w="1195754"/>
                <a:gridCol w="1271002"/>
                <a:gridCol w="1218879"/>
                <a:gridCol w="2071579"/>
                <a:gridCol w="1218018"/>
              </a:tblGrid>
              <a:tr h="593303">
                <a:tc>
                  <a:txBody>
                    <a:bodyPr/>
                    <a:lstStyle/>
                    <a:p>
                      <a:pPr algn="ctr">
                        <a:lnSpc>
                          <a:spcPct val="115000"/>
                        </a:lnSpc>
                        <a:spcAft>
                          <a:spcPts val="0"/>
                        </a:spcAft>
                      </a:pPr>
                      <a:r>
                        <a:rPr lang="es-CO" sz="1400" dirty="0">
                          <a:solidFill>
                            <a:schemeClr val="tx1"/>
                          </a:solidFill>
                          <a:effectLst/>
                        </a:rPr>
                        <a:t> </a:t>
                      </a:r>
                      <a:r>
                        <a:rPr lang="es-CO" sz="1400" dirty="0" smtClean="0">
                          <a:solidFill>
                            <a:schemeClr val="tx1"/>
                          </a:solidFill>
                          <a:effectLst/>
                        </a:rPr>
                        <a:t>PROVEDOR</a:t>
                      </a:r>
                      <a:r>
                        <a:rPr lang="es-CO" sz="1400" dirty="0">
                          <a:solidFill>
                            <a:schemeClr val="tx1"/>
                          </a:solidFill>
                          <a:effectLst/>
                        </a:rPr>
                        <a:t> </a:t>
                      </a:r>
                      <a:endParaRPr lang="es-CO"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solidFill>
                            <a:schemeClr val="tx1"/>
                          </a:solidFill>
                          <a:effectLst/>
                        </a:rPr>
                        <a:t>PRODUCTO</a:t>
                      </a:r>
                      <a:endParaRPr lang="es-CO"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solidFill>
                            <a:schemeClr val="tx1"/>
                          </a:solidFill>
                          <a:effectLst/>
                        </a:rPr>
                        <a:t>DIRECCIÓN</a:t>
                      </a:r>
                      <a:endParaRPr lang="es-CO"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solidFill>
                            <a:schemeClr val="tx1"/>
                          </a:solidFill>
                          <a:effectLst/>
                        </a:rPr>
                        <a:t>TELEFONO</a:t>
                      </a:r>
                      <a:endParaRPr lang="es-CO"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solidFill>
                            <a:schemeClr val="tx1"/>
                          </a:solidFill>
                          <a:effectLst/>
                        </a:rPr>
                        <a:t>E MAIL</a:t>
                      </a:r>
                      <a:endParaRPr lang="es-CO"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solidFill>
                            <a:schemeClr val="tx1"/>
                          </a:solidFill>
                          <a:effectLst/>
                        </a:rPr>
                        <a:t>VOLUMEN </a:t>
                      </a:r>
                      <a:r>
                        <a:rPr lang="es-CO" sz="1400" dirty="0" smtClean="0">
                          <a:solidFill>
                            <a:schemeClr val="tx1"/>
                          </a:solidFill>
                          <a:effectLst/>
                        </a:rPr>
                        <a:t>(mensual)</a:t>
                      </a:r>
                      <a:endParaRPr lang="es-CO" sz="1400" dirty="0">
                        <a:solidFill>
                          <a:schemeClr val="tx1"/>
                        </a:solidFill>
                        <a:effectLst/>
                        <a:latin typeface="Calibri"/>
                        <a:ea typeface="Calibri"/>
                        <a:cs typeface="Times New Roman"/>
                      </a:endParaRPr>
                    </a:p>
                  </a:txBody>
                  <a:tcPr marL="68580" marR="68580" marT="0" marB="0" anchor="ctr"/>
                </a:tc>
              </a:tr>
              <a:tr h="652648">
                <a:tc>
                  <a:txBody>
                    <a:bodyPr/>
                    <a:lstStyle/>
                    <a:p>
                      <a:pPr>
                        <a:lnSpc>
                          <a:spcPct val="115000"/>
                        </a:lnSpc>
                        <a:spcAft>
                          <a:spcPts val="0"/>
                        </a:spcAft>
                      </a:pPr>
                      <a:r>
                        <a:rPr lang="es-CO" sz="1400">
                          <a:effectLst/>
                        </a:rPr>
                        <a:t>Finca Varsovia</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Bagazo de la </a:t>
                      </a:r>
                      <a:r>
                        <a:rPr lang="es-CO" sz="1400" dirty="0" smtClean="0">
                          <a:effectLst/>
                        </a:rPr>
                        <a:t>caña (tapete)</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Vereda el chorrito villeta 253417</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 </a:t>
                      </a:r>
                      <a:endParaRPr lang="es-CO" sz="14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s-CO" sz="1400" dirty="0">
                          <a:effectLst/>
                        </a:rPr>
                        <a:t>Titear</a:t>
                      </a:r>
                    </a:p>
                    <a:p>
                      <a:pPr>
                        <a:lnSpc>
                          <a:spcPct val="115000"/>
                        </a:lnSpc>
                        <a:spcAft>
                          <a:spcPts val="0"/>
                        </a:spcAft>
                      </a:pPr>
                      <a:r>
                        <a:rPr lang="es-CO" sz="1400" dirty="0">
                          <a:effectLst/>
                        </a:rPr>
                        <a:t>Finca Varsovia @finca Varsovia</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 </a:t>
                      </a:r>
                      <a:r>
                        <a:rPr lang="es-CO" sz="1400" dirty="0" smtClean="0">
                          <a:effectLst/>
                        </a:rPr>
                        <a:t>Tonelada</a:t>
                      </a:r>
                      <a:endParaRPr lang="es-CO" sz="1400" dirty="0">
                        <a:effectLst/>
                        <a:latin typeface="Calibri"/>
                        <a:ea typeface="Calibri"/>
                        <a:cs typeface="Times New Roman"/>
                      </a:endParaRPr>
                    </a:p>
                  </a:txBody>
                  <a:tcPr marL="68580" marR="68580" marT="0" marB="0" anchor="ctr"/>
                </a:tc>
              </a:tr>
              <a:tr h="804665">
                <a:tc>
                  <a:txBody>
                    <a:bodyPr/>
                    <a:lstStyle/>
                    <a:p>
                      <a:pPr>
                        <a:lnSpc>
                          <a:spcPct val="115000"/>
                        </a:lnSpc>
                        <a:spcAft>
                          <a:spcPts val="0"/>
                        </a:spcAft>
                      </a:pPr>
                      <a:r>
                        <a:rPr lang="es-CO" sz="1400">
                          <a:effectLst/>
                        </a:rPr>
                        <a:t>Herrager industrias metalmecánica</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Bases metálicas</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Av. Boyacá 38 a 35 sur</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3184134684</a:t>
                      </a:r>
                    </a:p>
                    <a:p>
                      <a:pPr algn="ctr">
                        <a:lnSpc>
                          <a:spcPct val="115000"/>
                        </a:lnSpc>
                        <a:spcAft>
                          <a:spcPts val="0"/>
                        </a:spcAft>
                      </a:pPr>
                      <a:r>
                        <a:rPr lang="es-CO" sz="1400">
                          <a:effectLst/>
                        </a:rPr>
                        <a:t>7109800</a:t>
                      </a:r>
                      <a:endParaRPr lang="es-CO" sz="1400">
                        <a:effectLst/>
                        <a:latin typeface="Calibri"/>
                        <a:ea typeface="Calibri"/>
                        <a:cs typeface="Times New Roman"/>
                      </a:endParaRPr>
                    </a:p>
                  </a:txBody>
                  <a:tcPr marL="68580" marR="68580" marT="0" marB="0" anchor="ctr"/>
                </a:tc>
                <a:tc>
                  <a:txBody>
                    <a:bodyPr/>
                    <a:lstStyle/>
                    <a:p>
                      <a:pPr>
                        <a:lnSpc>
                          <a:spcPct val="115000"/>
                        </a:lnSpc>
                        <a:spcAft>
                          <a:spcPts val="0"/>
                        </a:spcAft>
                      </a:pPr>
                      <a:r>
                        <a:rPr lang="es-CO" sz="1400" u="sng" dirty="0">
                          <a:effectLst/>
                          <a:hlinkClick r:id="rId2" tooltip="Visita la página web de Herrager Industrias Metalmecánica"/>
                        </a:rPr>
                        <a:t>http://www.herrager.com</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200</a:t>
                      </a:r>
                    </a:p>
                    <a:p>
                      <a:pPr algn="ctr">
                        <a:lnSpc>
                          <a:spcPct val="115000"/>
                        </a:lnSpc>
                        <a:spcAft>
                          <a:spcPts val="0"/>
                        </a:spcAft>
                      </a:pPr>
                      <a:r>
                        <a:rPr lang="es-CO" sz="1400" dirty="0">
                          <a:effectLst/>
                        </a:rPr>
                        <a:t> </a:t>
                      </a:r>
                      <a:endParaRPr lang="es-CO" sz="1400" dirty="0">
                        <a:effectLst/>
                        <a:latin typeface="Calibri"/>
                        <a:ea typeface="Calibri"/>
                        <a:cs typeface="Times New Roman"/>
                      </a:endParaRPr>
                    </a:p>
                  </a:txBody>
                  <a:tcPr marL="68580" marR="68580" marT="0" marB="0" anchor="ctr"/>
                </a:tc>
              </a:tr>
              <a:tr h="652648">
                <a:tc>
                  <a:txBody>
                    <a:bodyPr/>
                    <a:lstStyle/>
                    <a:p>
                      <a:pPr>
                        <a:lnSpc>
                          <a:spcPct val="115000"/>
                        </a:lnSpc>
                        <a:spcAft>
                          <a:spcPts val="0"/>
                        </a:spcAft>
                      </a:pPr>
                      <a:r>
                        <a:rPr lang="es-CO" sz="1400">
                          <a:effectLst/>
                        </a:rPr>
                        <a:t>Caelca S.A.S cauchos el cacique S.A.S</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Base de tapete</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Av. carrera 54 n 45 a 57</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7462335</a:t>
                      </a:r>
                      <a:endParaRPr lang="es-CO" sz="1400">
                        <a:effectLst/>
                        <a:latin typeface="Calibri"/>
                        <a:ea typeface="Calibri"/>
                        <a:cs typeface="Times New Roman"/>
                      </a:endParaRPr>
                    </a:p>
                  </a:txBody>
                  <a:tcPr marL="68580" marR="68580" marT="0" marB="0" anchor="ctr"/>
                </a:tc>
                <a:tc>
                  <a:txBody>
                    <a:bodyPr/>
                    <a:lstStyle/>
                    <a:p>
                      <a:pPr>
                        <a:lnSpc>
                          <a:spcPct val="115000"/>
                        </a:lnSpc>
                        <a:spcAft>
                          <a:spcPts val="0"/>
                        </a:spcAft>
                      </a:pPr>
                      <a:r>
                        <a:rPr lang="es-CO" sz="1400" u="sng" dirty="0">
                          <a:effectLst/>
                          <a:hlinkClick r:id="rId3"/>
                        </a:rPr>
                        <a:t>industria@caelca.com</a:t>
                      </a:r>
                      <a:r>
                        <a:rPr lang="es-CO" sz="1400" dirty="0">
                          <a:effectLst/>
                        </a:rPr>
                        <a:t>.</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2 Rollos por 300 mts</a:t>
                      </a:r>
                      <a:endParaRPr lang="es-CO" sz="1400" dirty="0">
                        <a:effectLst/>
                        <a:latin typeface="Calibri"/>
                        <a:ea typeface="Calibri"/>
                        <a:cs typeface="Times New Roman"/>
                      </a:endParaRPr>
                    </a:p>
                  </a:txBody>
                  <a:tcPr marL="68580" marR="68580" marT="0" marB="0" anchor="ctr"/>
                </a:tc>
              </a:tr>
              <a:tr h="652648">
                <a:tc>
                  <a:txBody>
                    <a:bodyPr/>
                    <a:lstStyle/>
                    <a:p>
                      <a:pPr>
                        <a:lnSpc>
                          <a:spcPct val="115000"/>
                        </a:lnSpc>
                        <a:spcAft>
                          <a:spcPts val="0"/>
                        </a:spcAft>
                      </a:pPr>
                      <a:r>
                        <a:rPr lang="es-CO" sz="1400">
                          <a:effectLst/>
                        </a:rPr>
                        <a:t>Th compresores  y motores eléctricos</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 </a:t>
                      </a:r>
                      <a:r>
                        <a:rPr lang="es-CO" sz="1400" dirty="0" smtClean="0">
                          <a:effectLst/>
                        </a:rPr>
                        <a:t>motor</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Cr 24 n 6 -21</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6091367</a:t>
                      </a:r>
                    </a:p>
                    <a:p>
                      <a:pPr algn="ctr">
                        <a:lnSpc>
                          <a:spcPct val="115000"/>
                        </a:lnSpc>
                        <a:spcAft>
                          <a:spcPts val="0"/>
                        </a:spcAft>
                      </a:pPr>
                      <a:r>
                        <a:rPr lang="es-CO" sz="1400">
                          <a:effectLst/>
                        </a:rPr>
                        <a:t>3013654754</a:t>
                      </a:r>
                      <a:endParaRPr lang="es-CO" sz="1400">
                        <a:effectLst/>
                        <a:latin typeface="Calibri"/>
                        <a:ea typeface="Calibri"/>
                        <a:cs typeface="Times New Roman"/>
                      </a:endParaRPr>
                    </a:p>
                  </a:txBody>
                  <a:tcPr marL="68580" marR="68580" marT="0" marB="0" anchor="ctr"/>
                </a:tc>
                <a:tc>
                  <a:txBody>
                    <a:bodyPr/>
                    <a:lstStyle/>
                    <a:p>
                      <a:pPr>
                        <a:lnSpc>
                          <a:spcPct val="115000"/>
                        </a:lnSpc>
                        <a:spcAft>
                          <a:spcPts val="0"/>
                        </a:spcAft>
                      </a:pPr>
                      <a:r>
                        <a:rPr lang="es-CO" sz="1400" dirty="0">
                          <a:effectLst/>
                        </a:rPr>
                        <a:t> </a:t>
                      </a:r>
                    </a:p>
                    <a:p>
                      <a:pPr>
                        <a:lnSpc>
                          <a:spcPct val="115000"/>
                        </a:lnSpc>
                        <a:spcAft>
                          <a:spcPts val="0"/>
                        </a:spcAft>
                      </a:pPr>
                      <a:r>
                        <a:rPr lang="es-CO" sz="1400" u="sng" dirty="0">
                          <a:effectLst/>
                          <a:hlinkClick r:id="rId4"/>
                        </a:rPr>
                        <a:t>thcompresores@hotmail.com</a:t>
                      </a:r>
                      <a:endParaRPr lang="es-CO"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dirty="0">
                          <a:effectLst/>
                        </a:rPr>
                        <a:t>200</a:t>
                      </a:r>
                      <a:endParaRPr lang="es-CO" sz="1400" dirty="0">
                        <a:effectLst/>
                        <a:latin typeface="Calibri"/>
                        <a:ea typeface="Calibri"/>
                        <a:cs typeface="Times New Roman"/>
                      </a:endParaRPr>
                    </a:p>
                  </a:txBody>
                  <a:tcPr marL="68580" marR="68580" marT="0" marB="0" anchor="ctr"/>
                </a:tc>
              </a:tr>
              <a:tr h="594764">
                <a:tc>
                  <a:txBody>
                    <a:bodyPr/>
                    <a:lstStyle/>
                    <a:p>
                      <a:pPr>
                        <a:lnSpc>
                          <a:spcPct val="115000"/>
                        </a:lnSpc>
                        <a:spcAft>
                          <a:spcPts val="0"/>
                        </a:spcAft>
                      </a:pPr>
                      <a:r>
                        <a:rPr lang="es-CO" sz="1400">
                          <a:effectLst/>
                        </a:rPr>
                        <a:t>Inter eléctricas</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Sensores</a:t>
                      </a:r>
                    </a:p>
                    <a:p>
                      <a:pPr algn="ctr">
                        <a:lnSpc>
                          <a:spcPct val="115000"/>
                        </a:lnSpc>
                        <a:spcAft>
                          <a:spcPts val="0"/>
                        </a:spcAft>
                      </a:pPr>
                      <a:r>
                        <a:rPr lang="es-CO" sz="1400">
                          <a:effectLst/>
                        </a:rPr>
                        <a:t>Eléctricos</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Cr 12 n 13 46</a:t>
                      </a:r>
                      <a:endParaRPr lang="es-CO" sz="1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400">
                          <a:effectLst/>
                        </a:rPr>
                        <a:t>3360755</a:t>
                      </a:r>
                    </a:p>
                    <a:p>
                      <a:pPr algn="ctr">
                        <a:lnSpc>
                          <a:spcPct val="115000"/>
                        </a:lnSpc>
                        <a:spcAft>
                          <a:spcPts val="0"/>
                        </a:spcAft>
                      </a:pPr>
                      <a:r>
                        <a:rPr lang="es-CO" sz="1400">
                          <a:effectLst/>
                        </a:rPr>
                        <a:t>3143587139</a:t>
                      </a:r>
                      <a:endParaRPr lang="es-CO" sz="1400">
                        <a:effectLst/>
                        <a:latin typeface="Calibri"/>
                        <a:ea typeface="Calibri"/>
                        <a:cs typeface="Times New Roman"/>
                      </a:endParaRPr>
                    </a:p>
                  </a:txBody>
                  <a:tcPr marL="68580" marR="68580" marT="0" marB="0" anchor="ctr"/>
                </a:tc>
                <a:tc>
                  <a:txBody>
                    <a:bodyPr/>
                    <a:lstStyle/>
                    <a:p>
                      <a:r>
                        <a:rPr lang="es-CO" sz="1400" u="sng" dirty="0">
                          <a:effectLst/>
                          <a:hlinkClick r:id="rId5"/>
                        </a:rPr>
                        <a:t>servicioalcliente@ie.com.co </a:t>
                      </a:r>
                      <a:endParaRPr lang="es-CO" sz="1400" dirty="0">
                        <a:effectLst/>
                      </a:endParaRPr>
                    </a:p>
                    <a:p>
                      <a:pPr>
                        <a:lnSpc>
                          <a:spcPct val="115000"/>
                        </a:lnSpc>
                        <a:spcAft>
                          <a:spcPts val="0"/>
                        </a:spcAft>
                      </a:pPr>
                      <a:r>
                        <a:rPr lang="es-CO" sz="1400" dirty="0">
                          <a:effectLst/>
                        </a:rPr>
                        <a:t> </a:t>
                      </a:r>
                      <a:endParaRPr lang="es-CO" sz="1400" dirty="0">
                        <a:effectLst/>
                        <a:latin typeface="Calibri"/>
                        <a:ea typeface="Calibri"/>
                        <a:cs typeface="Times New Roman"/>
                      </a:endParaRPr>
                    </a:p>
                  </a:txBody>
                  <a:tcPr marL="68580" marR="68580" marT="0" marB="0" anchor="ctr"/>
                </a:tc>
                <a:tc>
                  <a:txBody>
                    <a:bodyPr/>
                    <a:lstStyle/>
                    <a:p>
                      <a:pPr algn="ctr"/>
                      <a:r>
                        <a:rPr lang="es-CO" sz="1400" dirty="0">
                          <a:effectLst/>
                        </a:rPr>
                        <a:t>200</a:t>
                      </a:r>
                      <a:endParaRPr lang="es-CO" sz="1400" dirty="0">
                        <a:effectLst/>
                        <a:latin typeface="Cambria"/>
                        <a:ea typeface="Cambria"/>
                        <a:cs typeface="Times New Roman"/>
                      </a:endParaRPr>
                    </a:p>
                  </a:txBody>
                  <a:tcPr marL="68580" marR="68580" marT="0" marB="0" anchor="ctr"/>
                </a:tc>
              </a:tr>
            </a:tbl>
          </a:graphicData>
        </a:graphic>
      </p:graphicFrame>
      <p:pic>
        <p:nvPicPr>
          <p:cNvPr id="6" name="image27.jpg"/>
          <p:cNvPicPr/>
          <p:nvPr/>
        </p:nvPicPr>
        <p:blipFill>
          <a:blip r:embed="rId6"/>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4078922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6011" y="948336"/>
            <a:ext cx="11013831" cy="694226"/>
          </a:xfrm>
        </p:spPr>
        <p:txBody>
          <a:bodyPr>
            <a:normAutofit fontScale="90000"/>
          </a:bodyPr>
          <a:lstStyle/>
          <a:p>
            <a:pPr algn="ctr"/>
            <a:r>
              <a:rPr lang="es-CO" b="1" dirty="0" smtClean="0">
                <a:latin typeface="Arial" pitchFamily="34" charset="0"/>
                <a:cs typeface="Arial" pitchFamily="34" charset="0"/>
              </a:rPr>
              <a:t/>
            </a:r>
            <a:br>
              <a:rPr lang="es-CO" b="1" dirty="0" smtClean="0">
                <a:latin typeface="Arial" pitchFamily="34" charset="0"/>
                <a:cs typeface="Arial" pitchFamily="34" charset="0"/>
              </a:rPr>
            </a:br>
            <a:r>
              <a:rPr lang="es-CO" sz="28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Estrategias de promoción y publicidad</a:t>
            </a:r>
            <a:r>
              <a:rPr lang="es-CO"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339969" y="1731839"/>
            <a:ext cx="11465169" cy="4950315"/>
          </a:xfrm>
        </p:spPr>
        <p:txBody>
          <a:bodyPr>
            <a:noAutofit/>
          </a:bodyPr>
          <a:lstStyle/>
          <a:p>
            <a:pPr marL="0" indent="0">
              <a:buNone/>
            </a:pPr>
            <a:r>
              <a:rPr lang="es-CO" sz="1900" b="1" i="1" dirty="0" smtClean="0">
                <a:solidFill>
                  <a:schemeClr val="accent1">
                    <a:lumMod val="50000"/>
                  </a:schemeClr>
                </a:solidFill>
              </a:rPr>
              <a:t>Estrategias </a:t>
            </a:r>
            <a:r>
              <a:rPr lang="es-CO" sz="1900" b="1" i="1" dirty="0">
                <a:solidFill>
                  <a:schemeClr val="accent1">
                    <a:lumMod val="50000"/>
                  </a:schemeClr>
                </a:solidFill>
              </a:rPr>
              <a:t>de publicidad: </a:t>
            </a:r>
            <a:endParaRPr lang="es-CO" sz="1900" dirty="0">
              <a:solidFill>
                <a:schemeClr val="accent1">
                  <a:lumMod val="50000"/>
                </a:schemeClr>
              </a:solidFill>
            </a:endParaRPr>
          </a:p>
          <a:p>
            <a:pPr algn="just"/>
            <a:r>
              <a:rPr lang="es-CO" sz="1900" b="1" dirty="0">
                <a:solidFill>
                  <a:schemeClr val="accent2">
                    <a:lumMod val="75000"/>
                  </a:schemeClr>
                </a:solidFill>
              </a:rPr>
              <a:t>Internet: </a:t>
            </a:r>
            <a:r>
              <a:rPr lang="es-CO" sz="1900" dirty="0" smtClean="0"/>
              <a:t>como herramienta </a:t>
            </a:r>
            <a:r>
              <a:rPr lang="es-CO" sz="1900" dirty="0"/>
              <a:t>práctica y útil </a:t>
            </a:r>
            <a:r>
              <a:rPr lang="es-CO" sz="1900" dirty="0" smtClean="0"/>
              <a:t>de </a:t>
            </a:r>
            <a:r>
              <a:rPr lang="es-CO" sz="1900" dirty="0"/>
              <a:t>gran </a:t>
            </a:r>
            <a:r>
              <a:rPr lang="es-CO" sz="1900" dirty="0" smtClean="0"/>
              <a:t>alcance, mediante Facebook e instagram </a:t>
            </a:r>
            <a:r>
              <a:rPr lang="es-CO" sz="1900" dirty="0"/>
              <a:t>los clientes </a:t>
            </a:r>
            <a:r>
              <a:rPr lang="es-CO" sz="1900" dirty="0" smtClean="0"/>
              <a:t>puedan </a:t>
            </a:r>
            <a:r>
              <a:rPr lang="es-CO" sz="1900" dirty="0"/>
              <a:t>observar a detalle las especificaciones del producto, publicaciones y pautas publicitarias acerca del cuidado a las mascotas y las nuevas tendencias, fotos y videos de la forma de utilizar el producto, que por medio de un link los direccione a la página web de la empresa </a:t>
            </a:r>
            <a:r>
              <a:rPr lang="es-CO" sz="1900" u="sng" dirty="0">
                <a:hlinkClick r:id="rId2"/>
              </a:rPr>
              <a:t>www.magiccp.com</a:t>
            </a:r>
            <a:r>
              <a:rPr lang="es-CO" sz="1900" dirty="0"/>
              <a:t>, </a:t>
            </a:r>
          </a:p>
          <a:p>
            <a:pPr lvl="0" algn="just"/>
            <a:r>
              <a:rPr lang="es-CO" sz="1900" b="1" dirty="0" smtClean="0">
                <a:solidFill>
                  <a:schemeClr val="accent2">
                    <a:lumMod val="75000"/>
                  </a:schemeClr>
                </a:solidFill>
              </a:rPr>
              <a:t>Servicio </a:t>
            </a:r>
            <a:r>
              <a:rPr lang="es-CO" sz="1900" b="1" dirty="0">
                <a:solidFill>
                  <a:schemeClr val="accent2">
                    <a:lumMod val="75000"/>
                  </a:schemeClr>
                </a:solidFill>
              </a:rPr>
              <a:t>al cliente: </a:t>
            </a:r>
            <a:r>
              <a:rPr lang="es-CO" sz="1900" dirty="0"/>
              <a:t>ya que no se cuenta con un establecimiento físico  se manejara todo  a través de la página de internet de la empresa, donde el cliente puede hacer pedidos, responder preguntas etc</a:t>
            </a:r>
            <a:r>
              <a:rPr lang="es-CO" sz="1900" dirty="0" smtClean="0"/>
              <a:t>.</a:t>
            </a:r>
          </a:p>
          <a:p>
            <a:pPr marL="0" lvl="0" indent="0" algn="just">
              <a:buNone/>
            </a:pPr>
            <a:endParaRPr lang="es-CO" sz="1900" dirty="0"/>
          </a:p>
          <a:p>
            <a:pPr lvl="0" algn="just"/>
            <a:r>
              <a:rPr lang="es-CO" sz="1900" b="1" dirty="0">
                <a:solidFill>
                  <a:schemeClr val="accent2">
                    <a:lumMod val="75000"/>
                  </a:schemeClr>
                </a:solidFill>
              </a:rPr>
              <a:t>Ferias y eventos caninos: </a:t>
            </a:r>
            <a:r>
              <a:rPr lang="es-CO" sz="1900" dirty="0" smtClean="0"/>
              <a:t>como ejemplo:</a:t>
            </a:r>
          </a:p>
          <a:p>
            <a:pPr marL="0" lvl="0" indent="0" algn="just">
              <a:buNone/>
            </a:pPr>
            <a:r>
              <a:rPr lang="es-CO" sz="1900" b="1" dirty="0" smtClean="0"/>
              <a:t>“</a:t>
            </a:r>
            <a:r>
              <a:rPr lang="es-CO" sz="1900" b="1" dirty="0"/>
              <a:t>EXPOPET” </a:t>
            </a:r>
            <a:r>
              <a:rPr lang="es-CO" sz="1900" dirty="0"/>
              <a:t>cuya plataforma comercial de negocios se orienta a la oferta de diferentes productos y servicios del cuidado integral de las mascotas y nuevas tendencias en </a:t>
            </a:r>
            <a:r>
              <a:rPr lang="es-CO" sz="1900" dirty="0" smtClean="0"/>
              <a:t>productos</a:t>
            </a:r>
          </a:p>
          <a:p>
            <a:pPr marL="0" lvl="0" indent="0" algn="just">
              <a:buNone/>
            </a:pPr>
            <a:r>
              <a:rPr lang="es-CO" sz="1900" b="1" dirty="0" smtClean="0"/>
              <a:t>“</a:t>
            </a:r>
            <a:r>
              <a:rPr lang="es-CO" sz="1900" b="1" dirty="0"/>
              <a:t>NOS DAMOS GARRA”, </a:t>
            </a:r>
            <a:r>
              <a:rPr lang="es-CO" sz="1900" dirty="0"/>
              <a:t>es otra de las ferias que reúne diferentes marcas de productos para mascotas como alimentos, accesorios, moda y demás elementos para las mascotas.</a:t>
            </a:r>
          </a:p>
          <a:p>
            <a:pPr marL="0" indent="0">
              <a:buNone/>
            </a:pPr>
            <a:endParaRPr lang="es-CO" sz="1900" dirty="0"/>
          </a:p>
        </p:txBody>
      </p:sp>
      <p:pic>
        <p:nvPicPr>
          <p:cNvPr id="5"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529357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4784" y="914400"/>
            <a:ext cx="10515600" cy="703386"/>
          </a:xfrm>
        </p:spPr>
        <p:txBody>
          <a:bodyPr>
            <a:normAutofit fontScale="90000"/>
          </a:bodyPr>
          <a:lstStyle/>
          <a:p>
            <a:pPr lvl="0" algn="ctr"/>
            <a:r>
              <a:rPr lang="es-CO" b="1" dirty="0" smtClean="0">
                <a:solidFill>
                  <a:schemeClr val="accent1">
                    <a:lumMod val="75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r>
            <a:br>
              <a:rPr lang="es-CO" b="1" dirty="0" smtClean="0">
                <a:solidFill>
                  <a:schemeClr val="accent1">
                    <a:lumMod val="75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br>
            <a:r>
              <a:rPr lang="es-CO" sz="3100" b="1" dirty="0" smtClean="0">
                <a:solidFill>
                  <a:schemeClr val="accent1">
                    <a:lumMod val="75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CARACTERÍSTICAS </a:t>
            </a:r>
            <a:r>
              <a:rPr lang="es-CO" sz="3100" b="1" dirty="0">
                <a:solidFill>
                  <a:schemeClr val="accent1">
                    <a:lumMod val="75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DEL </a:t>
            </a:r>
            <a:r>
              <a:rPr lang="es-CO" sz="3100" b="1" dirty="0" smtClean="0">
                <a:solidFill>
                  <a:schemeClr val="accent1">
                    <a:lumMod val="75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PRODUCTO</a:t>
            </a:r>
            <a:r>
              <a:rPr lang="es-CO" sz="5400" dirty="0">
                <a:solidFill>
                  <a:schemeClr val="accent1">
                    <a:lumMod val="75000"/>
                  </a:schemeClr>
                </a:solidFill>
                <a:effectLst>
                  <a:outerShdw blurRad="38100" dist="38100" dir="2700000" algn="tl">
                    <a:srgbClr val="000000">
                      <a:alpha val="43137"/>
                    </a:srgbClr>
                  </a:outerShdw>
                </a:effectLst>
                <a:latin typeface="Arial" pitchFamily="34" charset="0"/>
                <a:ea typeface="Arial" pitchFamily="34" charset="0"/>
                <a:cs typeface="Arial" pitchFamily="34" charset="0"/>
              </a:rPr>
              <a:t/>
            </a:r>
            <a:br>
              <a:rPr lang="es-CO" sz="5400" dirty="0">
                <a:solidFill>
                  <a:schemeClr val="accent1">
                    <a:lumMod val="75000"/>
                  </a:schemeClr>
                </a:solidFill>
                <a:effectLst>
                  <a:outerShdw blurRad="38100" dist="38100" dir="2700000" algn="tl">
                    <a:srgbClr val="000000">
                      <a:alpha val="43137"/>
                    </a:srgbClr>
                  </a:outerShdw>
                </a:effectLst>
                <a:latin typeface="Arial" pitchFamily="34" charset="0"/>
                <a:ea typeface="Arial" pitchFamily="34" charset="0"/>
                <a:cs typeface="Arial" pitchFamily="34" charset="0"/>
              </a:rPr>
            </a:br>
            <a:endParaRPr lang="es-CO" dirty="0">
              <a:solidFill>
                <a:schemeClr val="accent1">
                  <a:lumMod val="75000"/>
                </a:schemeClr>
              </a:solidFill>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3842892"/>
              </p:ext>
            </p:extLst>
          </p:nvPr>
        </p:nvGraphicFramePr>
        <p:xfrm>
          <a:off x="7326924" y="2215660"/>
          <a:ext cx="4360984" cy="4005781"/>
        </p:xfrm>
        <a:graphic>
          <a:graphicData uri="http://schemas.openxmlformats.org/drawingml/2006/table">
            <a:tbl>
              <a:tblPr>
                <a:tableStyleId>{ED083AE6-46FA-4A59-8FB0-9F97EB10719F}</a:tableStyleId>
              </a:tblPr>
              <a:tblGrid>
                <a:gridCol w="2203938"/>
                <a:gridCol w="2157046"/>
              </a:tblGrid>
              <a:tr h="408687">
                <a:tc>
                  <a:txBody>
                    <a:bodyPr/>
                    <a:lstStyle/>
                    <a:p>
                      <a:pPr algn="ctr">
                        <a:lnSpc>
                          <a:spcPct val="115000"/>
                        </a:lnSpc>
                        <a:spcAft>
                          <a:spcPts val="0"/>
                        </a:spcAft>
                      </a:pPr>
                      <a:r>
                        <a:rPr lang="es-CO" sz="1900" b="1" dirty="0">
                          <a:effectLst/>
                        </a:rPr>
                        <a:t>ATRIBUTO</a:t>
                      </a:r>
                      <a:endParaRPr lang="es-CO" sz="1900" b="1" dirty="0">
                        <a:effectLst/>
                        <a:latin typeface="Calibri"/>
                        <a:ea typeface="Calibri"/>
                      </a:endParaRPr>
                    </a:p>
                  </a:txBody>
                  <a:tcPr marL="44450" marR="44450" marT="0" marB="0" anchor="ctr">
                    <a:solidFill>
                      <a:schemeClr val="accent4">
                        <a:lumMod val="40000"/>
                        <a:lumOff val="60000"/>
                      </a:schemeClr>
                    </a:solidFill>
                  </a:tcPr>
                </a:tc>
                <a:tc>
                  <a:txBody>
                    <a:bodyPr/>
                    <a:lstStyle/>
                    <a:p>
                      <a:pPr algn="ctr">
                        <a:lnSpc>
                          <a:spcPct val="115000"/>
                        </a:lnSpc>
                        <a:spcAft>
                          <a:spcPts val="0"/>
                        </a:spcAft>
                      </a:pPr>
                      <a:r>
                        <a:rPr lang="es-CO" sz="1900" b="1" dirty="0">
                          <a:effectLst/>
                        </a:rPr>
                        <a:t>DETALLE</a:t>
                      </a:r>
                      <a:endParaRPr lang="es-CO" sz="1900" b="1" dirty="0">
                        <a:effectLst/>
                        <a:latin typeface="Calibri"/>
                        <a:ea typeface="Calibri"/>
                      </a:endParaRPr>
                    </a:p>
                  </a:txBody>
                  <a:tcPr marL="44450" marR="44450" marT="0" marB="0" anchor="ctr">
                    <a:solidFill>
                      <a:schemeClr val="accent4">
                        <a:lumMod val="40000"/>
                        <a:lumOff val="60000"/>
                      </a:schemeClr>
                    </a:solidFill>
                  </a:tcPr>
                </a:tc>
              </a:tr>
              <a:tr h="399677">
                <a:tc>
                  <a:txBody>
                    <a:bodyPr/>
                    <a:lstStyle/>
                    <a:p>
                      <a:pPr>
                        <a:lnSpc>
                          <a:spcPct val="115000"/>
                        </a:lnSpc>
                        <a:spcAft>
                          <a:spcPts val="0"/>
                        </a:spcAft>
                      </a:pPr>
                      <a:r>
                        <a:rPr lang="es-CO" sz="1900" dirty="0">
                          <a:effectLst/>
                        </a:rPr>
                        <a:t>Tipo de mascota</a:t>
                      </a:r>
                      <a:endParaRPr lang="es-CO" sz="1900" dirty="0">
                        <a:effectLst/>
                        <a:latin typeface="Calibri"/>
                        <a:ea typeface="Calibri"/>
                      </a:endParaRPr>
                    </a:p>
                  </a:txBody>
                  <a:tcPr marL="68580" marR="68580" marT="0" marB="0" anchor="ctr"/>
                </a:tc>
                <a:tc>
                  <a:txBody>
                    <a:bodyPr/>
                    <a:lstStyle/>
                    <a:p>
                      <a:pPr>
                        <a:lnSpc>
                          <a:spcPct val="115000"/>
                        </a:lnSpc>
                        <a:spcAft>
                          <a:spcPts val="0"/>
                        </a:spcAft>
                      </a:pPr>
                      <a:r>
                        <a:rPr lang="es-CO" sz="1900" dirty="0">
                          <a:effectLst/>
                        </a:rPr>
                        <a:t>Perro</a:t>
                      </a:r>
                      <a:endParaRPr lang="es-CO" sz="1900" dirty="0">
                        <a:effectLst/>
                        <a:latin typeface="Calibri"/>
                        <a:ea typeface="Calibri"/>
                      </a:endParaRPr>
                    </a:p>
                  </a:txBody>
                  <a:tcPr marL="68580" marR="68580" marT="0" marB="0" anchor="ctr"/>
                </a:tc>
              </a:tr>
              <a:tr h="399677">
                <a:tc>
                  <a:txBody>
                    <a:bodyPr/>
                    <a:lstStyle/>
                    <a:p>
                      <a:pPr>
                        <a:lnSpc>
                          <a:spcPct val="115000"/>
                        </a:lnSpc>
                        <a:spcAft>
                          <a:spcPts val="0"/>
                        </a:spcAft>
                      </a:pPr>
                      <a:r>
                        <a:rPr lang="es-CO" sz="1900" dirty="0">
                          <a:effectLst/>
                        </a:rPr>
                        <a:t>Modalidad</a:t>
                      </a:r>
                      <a:endParaRPr lang="es-CO" sz="1900" dirty="0">
                        <a:effectLst/>
                        <a:latin typeface="Calibri"/>
                        <a:ea typeface="Calibri"/>
                      </a:endParaRPr>
                    </a:p>
                  </a:txBody>
                  <a:tcPr marL="68580" marR="68580" marT="0" marB="0" anchor="ctr"/>
                </a:tc>
                <a:tc>
                  <a:txBody>
                    <a:bodyPr/>
                    <a:lstStyle/>
                    <a:p>
                      <a:pPr>
                        <a:lnSpc>
                          <a:spcPct val="115000"/>
                        </a:lnSpc>
                        <a:spcAft>
                          <a:spcPts val="0"/>
                        </a:spcAft>
                      </a:pPr>
                      <a:r>
                        <a:rPr lang="es-CO" sz="1900">
                          <a:effectLst/>
                        </a:rPr>
                        <a:t>Higiene</a:t>
                      </a:r>
                      <a:endParaRPr lang="es-CO" sz="1900">
                        <a:effectLst/>
                        <a:latin typeface="Calibri"/>
                        <a:ea typeface="Calibri"/>
                      </a:endParaRPr>
                    </a:p>
                  </a:txBody>
                  <a:tcPr marL="68580" marR="68580" marT="0" marB="0" anchor="ctr"/>
                </a:tc>
              </a:tr>
              <a:tr h="799355">
                <a:tc>
                  <a:txBody>
                    <a:bodyPr/>
                    <a:lstStyle/>
                    <a:p>
                      <a:pPr>
                        <a:lnSpc>
                          <a:spcPct val="115000"/>
                        </a:lnSpc>
                        <a:spcAft>
                          <a:spcPts val="0"/>
                        </a:spcAft>
                      </a:pPr>
                      <a:r>
                        <a:rPr lang="es-CO" sz="1900" dirty="0">
                          <a:effectLst/>
                        </a:rPr>
                        <a:t>Tamaño de mascota</a:t>
                      </a:r>
                      <a:endParaRPr lang="es-CO" sz="1900" dirty="0">
                        <a:effectLst/>
                        <a:latin typeface="Calibri"/>
                        <a:ea typeface="Calibri"/>
                      </a:endParaRPr>
                    </a:p>
                  </a:txBody>
                  <a:tcPr marL="68580" marR="68580" marT="0" marB="0" anchor="ctr"/>
                </a:tc>
                <a:tc>
                  <a:txBody>
                    <a:bodyPr/>
                    <a:lstStyle/>
                    <a:p>
                      <a:pPr>
                        <a:lnSpc>
                          <a:spcPct val="115000"/>
                        </a:lnSpc>
                        <a:spcAft>
                          <a:spcPts val="0"/>
                        </a:spcAft>
                      </a:pPr>
                      <a:r>
                        <a:rPr lang="es-CO" sz="1900" dirty="0">
                          <a:effectLst/>
                        </a:rPr>
                        <a:t>Pequeñas , medianas</a:t>
                      </a:r>
                      <a:endParaRPr lang="es-CO" sz="1900" dirty="0">
                        <a:effectLst/>
                        <a:latin typeface="Calibri"/>
                        <a:ea typeface="Calibri"/>
                      </a:endParaRPr>
                    </a:p>
                  </a:txBody>
                  <a:tcPr marL="68580" marR="68580" marT="0" marB="0" anchor="ctr"/>
                </a:tc>
              </a:tr>
              <a:tr h="399677">
                <a:tc>
                  <a:txBody>
                    <a:bodyPr/>
                    <a:lstStyle/>
                    <a:p>
                      <a:pPr>
                        <a:lnSpc>
                          <a:spcPct val="115000"/>
                        </a:lnSpc>
                        <a:spcAft>
                          <a:spcPts val="0"/>
                        </a:spcAft>
                      </a:pPr>
                      <a:r>
                        <a:rPr lang="es-CO" sz="1900">
                          <a:effectLst/>
                        </a:rPr>
                        <a:t>Color</a:t>
                      </a:r>
                      <a:endParaRPr lang="es-CO" sz="1900">
                        <a:effectLst/>
                        <a:latin typeface="Calibri"/>
                        <a:ea typeface="Calibri"/>
                      </a:endParaRPr>
                    </a:p>
                  </a:txBody>
                  <a:tcPr marL="68580" marR="68580" marT="0" marB="0" anchor="ctr"/>
                </a:tc>
                <a:tc>
                  <a:txBody>
                    <a:bodyPr/>
                    <a:lstStyle/>
                    <a:p>
                      <a:pPr>
                        <a:lnSpc>
                          <a:spcPct val="115000"/>
                        </a:lnSpc>
                        <a:spcAft>
                          <a:spcPts val="0"/>
                        </a:spcAft>
                      </a:pPr>
                      <a:r>
                        <a:rPr lang="es-CO" sz="1900" dirty="0">
                          <a:effectLst/>
                        </a:rPr>
                        <a:t>negro</a:t>
                      </a:r>
                      <a:endParaRPr lang="es-CO" sz="1900" dirty="0">
                        <a:effectLst/>
                        <a:latin typeface="Calibri"/>
                        <a:ea typeface="Calibri"/>
                      </a:endParaRPr>
                    </a:p>
                  </a:txBody>
                  <a:tcPr marL="68580" marR="68580" marT="0" marB="0" anchor="ctr"/>
                </a:tc>
              </a:tr>
              <a:tr h="399677">
                <a:tc>
                  <a:txBody>
                    <a:bodyPr/>
                    <a:lstStyle/>
                    <a:p>
                      <a:pPr>
                        <a:lnSpc>
                          <a:spcPct val="115000"/>
                        </a:lnSpc>
                        <a:spcAft>
                          <a:spcPts val="0"/>
                        </a:spcAft>
                      </a:pPr>
                      <a:r>
                        <a:rPr lang="es-CO" sz="1900">
                          <a:effectLst/>
                        </a:rPr>
                        <a:t>Largo</a:t>
                      </a:r>
                      <a:endParaRPr lang="es-CO" sz="1900">
                        <a:effectLst/>
                        <a:latin typeface="Calibri"/>
                        <a:ea typeface="Calibri"/>
                      </a:endParaRPr>
                    </a:p>
                  </a:txBody>
                  <a:tcPr marL="68580" marR="68580" marT="0" marB="0" anchor="ctr"/>
                </a:tc>
                <a:tc>
                  <a:txBody>
                    <a:bodyPr/>
                    <a:lstStyle/>
                    <a:p>
                      <a:pPr>
                        <a:lnSpc>
                          <a:spcPct val="115000"/>
                        </a:lnSpc>
                        <a:spcAft>
                          <a:spcPts val="0"/>
                        </a:spcAft>
                      </a:pPr>
                      <a:r>
                        <a:rPr lang="es-CO" sz="1900">
                          <a:effectLst/>
                        </a:rPr>
                        <a:t>64</a:t>
                      </a:r>
                      <a:endParaRPr lang="es-CO" sz="1900">
                        <a:effectLst/>
                        <a:latin typeface="Calibri"/>
                        <a:ea typeface="Calibri"/>
                      </a:endParaRPr>
                    </a:p>
                  </a:txBody>
                  <a:tcPr marL="68580" marR="68580" marT="0" marB="0" anchor="ctr"/>
                </a:tc>
              </a:tr>
              <a:tr h="399677">
                <a:tc>
                  <a:txBody>
                    <a:bodyPr/>
                    <a:lstStyle/>
                    <a:p>
                      <a:pPr>
                        <a:lnSpc>
                          <a:spcPct val="115000"/>
                        </a:lnSpc>
                        <a:spcAft>
                          <a:spcPts val="0"/>
                        </a:spcAft>
                      </a:pPr>
                      <a:r>
                        <a:rPr lang="es-CO" sz="1900">
                          <a:effectLst/>
                        </a:rPr>
                        <a:t>Ancho</a:t>
                      </a:r>
                      <a:endParaRPr lang="es-CO" sz="1900">
                        <a:effectLst/>
                        <a:latin typeface="Calibri"/>
                        <a:ea typeface="Calibri"/>
                      </a:endParaRPr>
                    </a:p>
                  </a:txBody>
                  <a:tcPr marL="44450" marR="44450" marT="0" marB="0" anchor="ctr"/>
                </a:tc>
                <a:tc>
                  <a:txBody>
                    <a:bodyPr/>
                    <a:lstStyle/>
                    <a:p>
                      <a:pPr>
                        <a:lnSpc>
                          <a:spcPct val="115000"/>
                        </a:lnSpc>
                        <a:spcAft>
                          <a:spcPts val="0"/>
                        </a:spcAft>
                      </a:pPr>
                      <a:r>
                        <a:rPr lang="es-CO" sz="1900" dirty="0">
                          <a:effectLst/>
                        </a:rPr>
                        <a:t>48</a:t>
                      </a:r>
                      <a:endParaRPr lang="es-CO" sz="1900" dirty="0">
                        <a:effectLst/>
                        <a:latin typeface="Calibri"/>
                        <a:ea typeface="Calibri"/>
                      </a:endParaRPr>
                    </a:p>
                  </a:txBody>
                  <a:tcPr marL="44450" marR="44450" marT="0" marB="0" anchor="ctr"/>
                </a:tc>
              </a:tr>
              <a:tr h="399677">
                <a:tc>
                  <a:txBody>
                    <a:bodyPr/>
                    <a:lstStyle/>
                    <a:p>
                      <a:pPr>
                        <a:lnSpc>
                          <a:spcPct val="115000"/>
                        </a:lnSpc>
                        <a:spcAft>
                          <a:spcPts val="0"/>
                        </a:spcAft>
                      </a:pPr>
                      <a:r>
                        <a:rPr lang="es-CO" sz="1900">
                          <a:effectLst/>
                        </a:rPr>
                        <a:t>Origen</a:t>
                      </a:r>
                      <a:endParaRPr lang="es-CO" sz="1900">
                        <a:effectLst/>
                        <a:latin typeface="Calibri"/>
                        <a:ea typeface="Calibri"/>
                      </a:endParaRPr>
                    </a:p>
                  </a:txBody>
                  <a:tcPr marL="44450" marR="44450" marT="0" marB="0" anchor="ctr"/>
                </a:tc>
                <a:tc>
                  <a:txBody>
                    <a:bodyPr/>
                    <a:lstStyle/>
                    <a:p>
                      <a:pPr>
                        <a:lnSpc>
                          <a:spcPct val="115000"/>
                        </a:lnSpc>
                        <a:spcAft>
                          <a:spcPts val="0"/>
                        </a:spcAft>
                      </a:pPr>
                      <a:r>
                        <a:rPr lang="es-CO" sz="1900" dirty="0">
                          <a:effectLst/>
                        </a:rPr>
                        <a:t>Nacional</a:t>
                      </a:r>
                      <a:endParaRPr lang="es-CO" sz="1900" dirty="0">
                        <a:effectLst/>
                        <a:latin typeface="Calibri"/>
                        <a:ea typeface="Calibri"/>
                      </a:endParaRPr>
                    </a:p>
                  </a:txBody>
                  <a:tcPr marL="44450" marR="44450" marT="0" marB="0" anchor="ctr"/>
                </a:tc>
              </a:tr>
              <a:tr h="399677">
                <a:tc>
                  <a:txBody>
                    <a:bodyPr/>
                    <a:lstStyle/>
                    <a:p>
                      <a:pPr>
                        <a:lnSpc>
                          <a:spcPct val="115000"/>
                        </a:lnSpc>
                        <a:spcAft>
                          <a:spcPts val="0"/>
                        </a:spcAft>
                      </a:pPr>
                      <a:r>
                        <a:rPr lang="es-CO" sz="1900">
                          <a:effectLst/>
                        </a:rPr>
                        <a:t>Tiempo de entrega</a:t>
                      </a:r>
                      <a:endParaRPr lang="es-CO" sz="1900">
                        <a:effectLst/>
                        <a:latin typeface="Calibri"/>
                        <a:ea typeface="Calibri"/>
                      </a:endParaRPr>
                    </a:p>
                  </a:txBody>
                  <a:tcPr marL="44450" marR="44450" marT="0" marB="0" anchor="ctr"/>
                </a:tc>
                <a:tc>
                  <a:txBody>
                    <a:bodyPr/>
                    <a:lstStyle/>
                    <a:p>
                      <a:pPr>
                        <a:lnSpc>
                          <a:spcPct val="115000"/>
                        </a:lnSpc>
                        <a:spcAft>
                          <a:spcPts val="0"/>
                        </a:spcAft>
                      </a:pPr>
                      <a:r>
                        <a:rPr lang="es-CO" sz="1900" dirty="0">
                          <a:effectLst/>
                        </a:rPr>
                        <a:t>contra entrega</a:t>
                      </a:r>
                      <a:endParaRPr lang="es-CO" sz="1900" dirty="0">
                        <a:effectLst/>
                        <a:latin typeface="Calibri"/>
                        <a:ea typeface="Calibri"/>
                      </a:endParaRPr>
                    </a:p>
                  </a:txBody>
                  <a:tcPr marL="44450" marR="44450" marT="0" marB="0" anchor="ctr"/>
                </a:tc>
              </a:tr>
            </a:tbl>
          </a:graphicData>
        </a:graphic>
      </p:graphicFrame>
      <p:sp>
        <p:nvSpPr>
          <p:cNvPr id="5" name="Rectangle 1"/>
          <p:cNvSpPr>
            <a:spLocks noChangeArrowheads="1"/>
          </p:cNvSpPr>
          <p:nvPr/>
        </p:nvSpPr>
        <p:spPr bwMode="auto">
          <a:xfrm>
            <a:off x="351692" y="1464579"/>
            <a:ext cx="6603290" cy="490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228528"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2300" b="0" i="0" u="none" strike="noStrike" cap="none" normalizeH="0" baseline="0" dirty="0" smtClean="0">
                <a:ln>
                  <a:noFill/>
                </a:ln>
                <a:solidFill>
                  <a:schemeClr val="tx1"/>
                </a:solidFill>
                <a:ea typeface="Times New Roman" pitchFamily="18" charset="0"/>
                <a:cs typeface="Arial" pitchFamily="34" charset="0"/>
              </a:rPr>
              <a:t>MAGIC CP ofrece a los clientes potenciales dueños de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O" sz="2300" b="0" i="0" u="none" strike="noStrike" cap="none" normalizeH="0" baseline="0" dirty="0" smtClean="0">
                <a:ln>
                  <a:noFill/>
                </a:ln>
                <a:solidFill>
                  <a:schemeClr val="tx1"/>
                </a:solidFill>
                <a:ea typeface="Times New Roman" pitchFamily="18" charset="0"/>
                <a:cs typeface="Arial" pitchFamily="34" charset="0"/>
              </a:rPr>
              <a:t>canes y a las tiendas minoristas especializados en productos para mascotas de la localidad de chapinero, un producto  que consta de las siguientes características</a:t>
            </a:r>
            <a:r>
              <a:rPr kumimoji="0" lang="es-CO" sz="2300" b="0" i="0" u="none" strike="noStrike" cap="none" normalizeH="0" baseline="0" dirty="0" smtClean="0">
                <a:ln>
                  <a:noFill/>
                </a:ln>
                <a:solidFill>
                  <a:srgbClr val="000000"/>
                </a:solidFill>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2300" b="0" i="0" u="none" strike="noStrike" cap="none" normalizeH="0" baseline="0" dirty="0" smtClean="0">
              <a:ln>
                <a:noFill/>
              </a:ln>
              <a:solidFill>
                <a:schemeClr val="tx1"/>
              </a:solidFill>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accent4">
                  <a:lumMod val="60000"/>
                  <a:lumOff val="40000"/>
                </a:schemeClr>
              </a:buClr>
              <a:buSzTx/>
              <a:buFont typeface="Wingdings" pitchFamily="2" charset="2"/>
              <a:buChar char="ü"/>
              <a:tabLst/>
            </a:pPr>
            <a:r>
              <a:rPr kumimoji="0" lang="es-CO" sz="2300" b="0" i="0" u="none" strike="noStrike" cap="none" normalizeH="0" baseline="0" dirty="0" smtClean="0">
                <a:ln>
                  <a:noFill/>
                </a:ln>
                <a:solidFill>
                  <a:srgbClr val="000000"/>
                </a:solidFill>
                <a:ea typeface="Times New Roman" pitchFamily="18" charset="0"/>
                <a:cs typeface="Arial" pitchFamily="34" charset="0"/>
              </a:rPr>
              <a:t>Innovador, ya que realiza la recolección de las heces por si solo</a:t>
            </a:r>
            <a:endParaRPr kumimoji="0" lang="es-CO" sz="2300" b="0" i="0" u="none" strike="noStrike" cap="none" normalizeH="0" baseline="0" dirty="0" smtClean="0">
              <a:ln>
                <a:noFill/>
              </a:ln>
              <a:solidFill>
                <a:schemeClr val="tx1"/>
              </a:solidFill>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accent4">
                  <a:lumMod val="60000"/>
                  <a:lumOff val="40000"/>
                </a:schemeClr>
              </a:buClr>
              <a:buSzTx/>
              <a:buFont typeface="Wingdings" pitchFamily="2" charset="2"/>
              <a:buChar char="ü"/>
              <a:tabLst/>
            </a:pPr>
            <a:r>
              <a:rPr kumimoji="0" lang="es-CO" sz="2300" b="0" i="0" u="none" strike="noStrike" cap="none" normalizeH="0" baseline="0" dirty="0" smtClean="0">
                <a:ln>
                  <a:noFill/>
                </a:ln>
                <a:solidFill>
                  <a:srgbClr val="000000"/>
                </a:solidFill>
                <a:ea typeface="Times New Roman" pitchFamily="18" charset="0"/>
                <a:cs typeface="Arial" pitchFamily="34" charset="0"/>
              </a:rPr>
              <a:t>No hay un producto igual en el mercado</a:t>
            </a:r>
            <a:endParaRPr kumimoji="0" lang="es-CO" sz="2300" b="0" i="0" u="none" strike="noStrike" cap="none" normalizeH="0" baseline="0" dirty="0" smtClean="0">
              <a:ln>
                <a:noFill/>
              </a:ln>
              <a:solidFill>
                <a:schemeClr val="tx1"/>
              </a:solidFill>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accent4">
                  <a:lumMod val="60000"/>
                  <a:lumOff val="40000"/>
                </a:schemeClr>
              </a:buClr>
              <a:buSzTx/>
              <a:buFont typeface="Wingdings" pitchFamily="2" charset="2"/>
              <a:buChar char="ü"/>
              <a:tabLst/>
            </a:pPr>
            <a:r>
              <a:rPr kumimoji="0" lang="es-CO" sz="2300" b="0" i="0" u="none" strike="noStrike" cap="none" normalizeH="0" baseline="0" dirty="0" smtClean="0">
                <a:ln>
                  <a:noFill/>
                </a:ln>
                <a:solidFill>
                  <a:srgbClr val="000000"/>
                </a:solidFill>
                <a:ea typeface="Times New Roman" pitchFamily="18" charset="0"/>
                <a:cs typeface="Arial" pitchFamily="34" charset="0"/>
              </a:rPr>
              <a:t>El tapete está compuesto de material biodegradable </a:t>
            </a:r>
          </a:p>
          <a:p>
            <a:pPr marL="342900" marR="0" lvl="0" indent="-342900" algn="l" defTabSz="914400" rtl="0" eaLnBrk="0" fontAlgn="base" latinLnBrk="0" hangingPunct="0">
              <a:lnSpc>
                <a:spcPct val="100000"/>
              </a:lnSpc>
              <a:spcBef>
                <a:spcPct val="0"/>
              </a:spcBef>
              <a:spcAft>
                <a:spcPct val="0"/>
              </a:spcAft>
              <a:buClr>
                <a:schemeClr val="accent4">
                  <a:lumMod val="60000"/>
                  <a:lumOff val="40000"/>
                </a:schemeClr>
              </a:buClr>
              <a:buSzTx/>
              <a:buFont typeface="Wingdings" pitchFamily="2" charset="2"/>
              <a:buChar char="ü"/>
              <a:tabLst/>
            </a:pPr>
            <a:r>
              <a:rPr kumimoji="0" lang="es-CO" sz="2300" b="0" i="0" u="none" strike="noStrike" cap="none" normalizeH="0" baseline="0" dirty="0" smtClean="0">
                <a:ln>
                  <a:noFill/>
                </a:ln>
                <a:solidFill>
                  <a:srgbClr val="000000"/>
                </a:solidFill>
                <a:ea typeface="Times New Roman" pitchFamily="18" charset="0"/>
                <a:cs typeface="Arial" pitchFamily="34" charset="0"/>
              </a:rPr>
              <a:t>“amigable con el medio ambiente”.</a:t>
            </a:r>
            <a:endParaRPr kumimoji="0" lang="es-CO" sz="2300" b="0" i="0" u="none" strike="noStrike" cap="none" normalizeH="0" baseline="0" dirty="0" smtClean="0">
              <a:ln>
                <a:noFill/>
              </a:ln>
              <a:solidFill>
                <a:schemeClr val="tx1"/>
              </a:solidFill>
              <a:cs typeface="Arial" pitchFamily="34" charset="0"/>
            </a:endParaRPr>
          </a:p>
        </p:txBody>
      </p:sp>
      <p:pic>
        <p:nvPicPr>
          <p:cNvPr id="7"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383829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262" y="515815"/>
            <a:ext cx="10814538" cy="1292104"/>
          </a:xfrm>
        </p:spPr>
        <p:txBody>
          <a:bodyPr>
            <a:normAutofit/>
          </a:bodyPr>
          <a:lstStyle/>
          <a:p>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Propuesta de valor </a:t>
            </a:r>
            <a:endPar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62" t="31783" r="25758" b="6171"/>
          <a:stretch/>
        </p:blipFill>
        <p:spPr bwMode="auto">
          <a:xfrm>
            <a:off x="1510145" y="1629508"/>
            <a:ext cx="9116291" cy="502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982802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7877" y="927832"/>
            <a:ext cx="10779369" cy="807183"/>
          </a:xfrm>
        </p:spPr>
        <p:txBody>
          <a:bodyPr>
            <a:noAutofit/>
          </a:bodyPr>
          <a:lstStyle/>
          <a:p>
            <a:pPr lvl="2" algn="l" rtl="0">
              <a:lnSpc>
                <a:spcPct val="90000"/>
              </a:lnSpc>
              <a:spcBef>
                <a:spcPct val="0"/>
              </a:spcBef>
            </a:pPr>
            <a:r>
              <a:rPr lang="es-CO" sz="2800" b="1" dirty="0" smtClean="0"/>
              <a:t/>
            </a:r>
            <a:br>
              <a:rPr lang="es-CO" sz="2800" b="1" dirty="0" smtClean="0"/>
            </a:br>
            <a:r>
              <a:rPr lang="es-CO" sz="32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Ventajas competitivas</a:t>
            </a:r>
            <a:r>
              <a:rPr lang="es-CO" sz="3000" b="1" dirty="0" smtClean="0"/>
              <a:t/>
            </a:r>
            <a:br>
              <a:rPr lang="es-CO" sz="3000" b="1" dirty="0" smtClean="0"/>
            </a:br>
            <a:endParaRPr lang="es-CO" sz="3000" dirty="0"/>
          </a:p>
        </p:txBody>
      </p:sp>
      <p:sp>
        <p:nvSpPr>
          <p:cNvPr id="3" name="2 Marcador de contenido"/>
          <p:cNvSpPr>
            <a:spLocks noGrp="1"/>
          </p:cNvSpPr>
          <p:nvPr>
            <p:ph idx="1"/>
          </p:nvPr>
        </p:nvSpPr>
        <p:spPr>
          <a:xfrm>
            <a:off x="539262" y="1840523"/>
            <a:ext cx="10814538" cy="4336440"/>
          </a:xfrm>
        </p:spPr>
        <p:txBody>
          <a:bodyPr/>
          <a:lstStyle/>
          <a:p>
            <a:pPr lvl="0">
              <a:buClr>
                <a:schemeClr val="accent2">
                  <a:lumMod val="75000"/>
                </a:schemeClr>
              </a:buClr>
            </a:pPr>
            <a:r>
              <a:rPr lang="es-CO" sz="3000" dirty="0" smtClean="0"/>
              <a:t>Nuevo </a:t>
            </a:r>
            <a:r>
              <a:rPr lang="es-CO" sz="3000" dirty="0"/>
              <a:t>en el mercado</a:t>
            </a:r>
          </a:p>
          <a:p>
            <a:pPr lvl="0" algn="just">
              <a:buClr>
                <a:schemeClr val="accent2">
                  <a:lumMod val="75000"/>
                </a:schemeClr>
              </a:buClr>
            </a:pPr>
            <a:r>
              <a:rPr lang="es-CO" sz="3000" dirty="0"/>
              <a:t>Facilita la recolección de heces de la mascota, ya que el producto las encapsula por sí mismo para que posteriormente estas sean desechadas.</a:t>
            </a:r>
          </a:p>
          <a:p>
            <a:pPr lvl="0">
              <a:buClr>
                <a:schemeClr val="accent2">
                  <a:lumMod val="75000"/>
                </a:schemeClr>
              </a:buClr>
            </a:pPr>
            <a:r>
              <a:rPr lang="es-CO" sz="3000" dirty="0"/>
              <a:t>El material del tapete envolvente es biodegradable</a:t>
            </a:r>
          </a:p>
          <a:p>
            <a:pPr lvl="0">
              <a:buClr>
                <a:schemeClr val="accent2">
                  <a:lumMod val="75000"/>
                </a:schemeClr>
              </a:buClr>
            </a:pPr>
            <a:r>
              <a:rPr lang="es-CO" sz="3000" dirty="0"/>
              <a:t>Se acomoda en cualquier espacio del hogar</a:t>
            </a:r>
          </a:p>
          <a:p>
            <a:pPr lvl="0">
              <a:buClr>
                <a:schemeClr val="accent2">
                  <a:lumMod val="75000"/>
                </a:schemeClr>
              </a:buClr>
            </a:pPr>
            <a:r>
              <a:rPr lang="es-CO" sz="3000" dirty="0"/>
              <a:t>Es de fácil manejo</a:t>
            </a:r>
          </a:p>
          <a:p>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234671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834189"/>
            <a:ext cx="10515600" cy="856499"/>
          </a:xfrm>
        </p:spPr>
        <p:txBody>
          <a:bodyPr>
            <a:normAutofit/>
          </a:bodyPr>
          <a:lstStyle/>
          <a:p>
            <a:pPr algn="ctr"/>
            <a:r>
              <a:rPr lang="es-CO" sz="3000" b="1" dirty="0">
                <a:solidFill>
                  <a:schemeClr val="accent5">
                    <a:lumMod val="75000"/>
                  </a:schemeClr>
                </a:solidFill>
                <a:effectLst>
                  <a:outerShdw blurRad="38100" dist="38100" dir="2700000" algn="tl">
                    <a:srgbClr val="000000">
                      <a:alpha val="43137"/>
                    </a:srgbClr>
                  </a:outerShdw>
                </a:effectLst>
                <a:latin typeface="Arial" pitchFamily="34" charset="0"/>
                <a:cs typeface="Arial" pitchFamily="34" charset="0"/>
              </a:rPr>
              <a:t>Descripción del proceso </a:t>
            </a:r>
            <a:endParaRPr lang="es-CO" sz="3000" dirty="0">
              <a:solidFill>
                <a:schemeClr val="accent5">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4" name="image9.jpg"/>
          <p:cNvPicPr>
            <a:picLocks noGrp="1"/>
          </p:cNvPicPr>
          <p:nvPr>
            <p:ph idx="1"/>
          </p:nvPr>
        </p:nvPicPr>
        <p:blipFill>
          <a:blip r:embed="rId2"/>
          <a:srcRect t="8212"/>
          <a:stretch>
            <a:fillRect/>
          </a:stretch>
        </p:blipFill>
        <p:spPr>
          <a:xfrm>
            <a:off x="1379620" y="2168151"/>
            <a:ext cx="9714757" cy="4152437"/>
          </a:xfrm>
          <a:prstGeom prst="rect">
            <a:avLst/>
          </a:prstGeom>
          <a:ln/>
        </p:spPr>
      </p:pic>
      <p:pic>
        <p:nvPicPr>
          <p:cNvPr id="5"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808788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49923" y="997527"/>
            <a:ext cx="10515600" cy="637309"/>
          </a:xfrm>
        </p:spPr>
        <p:txBody>
          <a:bodyPr>
            <a:noAutofit/>
          </a:bodyPr>
          <a:lstStyle/>
          <a:p>
            <a:pPr lvl="1" algn="ctr" rtl="0">
              <a:lnSpc>
                <a:spcPct val="90000"/>
              </a:lnSpc>
              <a:spcBef>
                <a:spcPct val="0"/>
              </a:spcBef>
            </a:pPr>
            <a:r>
              <a:rPr lang="es-CO" sz="2900" b="1" dirty="0" smtClean="0">
                <a:solidFill>
                  <a:schemeClr val="accent6">
                    <a:lumMod val="60000"/>
                    <a:lumOff val="40000"/>
                  </a:schemeClr>
                </a:solidFill>
                <a:latin typeface="Arial" pitchFamily="34" charset="0"/>
                <a:cs typeface="Arial" pitchFamily="34" charset="0"/>
              </a:rPr>
              <a:t/>
            </a:r>
            <a:br>
              <a:rPr lang="es-CO" sz="2900" b="1" dirty="0" smtClean="0">
                <a:solidFill>
                  <a:schemeClr val="accent6">
                    <a:lumMod val="60000"/>
                    <a:lumOff val="40000"/>
                  </a:schemeClr>
                </a:solidFill>
                <a:latin typeface="Arial" pitchFamily="34" charset="0"/>
                <a:cs typeface="Arial" pitchFamily="34" charset="0"/>
              </a:rPr>
            </a:br>
            <a:r>
              <a:rPr lang="es-CO" sz="2900" b="1" dirty="0" smtClean="0">
                <a:solidFill>
                  <a:schemeClr val="accent6">
                    <a:lumMod val="60000"/>
                    <a:lumOff val="40000"/>
                  </a:schemeClr>
                </a:solidFill>
                <a:latin typeface="Arial" pitchFamily="34" charset="0"/>
                <a:cs typeface="Arial" pitchFamily="34" charset="0"/>
              </a:rPr>
              <a:t/>
            </a:r>
            <a:br>
              <a:rPr lang="es-CO" sz="2900" b="1" dirty="0" smtClean="0">
                <a:solidFill>
                  <a:schemeClr val="accent6">
                    <a:lumMod val="60000"/>
                    <a:lumOff val="40000"/>
                  </a:schemeClr>
                </a:solidFill>
                <a:latin typeface="Arial" pitchFamily="34" charset="0"/>
                <a:cs typeface="Arial" pitchFamily="34" charset="0"/>
              </a:rPr>
            </a:br>
            <a:r>
              <a:rPr lang="es-CO" sz="29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TIPO </a:t>
            </a:r>
            <a:r>
              <a:rPr lang="es-CO" sz="29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Y NATURALEZA DE LA EMPRESA</a:t>
            </a:r>
            <a:r>
              <a:rPr lang="es-CO" sz="2900" b="1" dirty="0"/>
              <a:t/>
            </a:r>
            <a:br>
              <a:rPr lang="es-CO" sz="2900" b="1" dirty="0"/>
            </a:br>
            <a:r>
              <a:rPr lang="es-CO" sz="2900" b="1" dirty="0">
                <a:solidFill>
                  <a:schemeClr val="accent6">
                    <a:lumMod val="60000"/>
                    <a:lumOff val="40000"/>
                  </a:schemeClr>
                </a:solidFill>
                <a:latin typeface="Arial" pitchFamily="34" charset="0"/>
                <a:cs typeface="Arial" pitchFamily="34" charset="0"/>
              </a:rPr>
              <a:t/>
            </a:r>
            <a:br>
              <a:rPr lang="es-CO" sz="2900" b="1" dirty="0">
                <a:solidFill>
                  <a:schemeClr val="accent6">
                    <a:lumMod val="60000"/>
                    <a:lumOff val="40000"/>
                  </a:schemeClr>
                </a:solidFill>
                <a:latin typeface="Arial" pitchFamily="34" charset="0"/>
                <a:cs typeface="Arial" pitchFamily="34" charset="0"/>
              </a:rPr>
            </a:br>
            <a:endParaRPr lang="es-CO" sz="2900" b="1" dirty="0">
              <a:latin typeface="Arial" pitchFamily="34" charset="0"/>
              <a:cs typeface="Arial" pitchFamily="34" charset="0"/>
            </a:endParaRPr>
          </a:p>
        </p:txBody>
      </p:sp>
      <p:sp>
        <p:nvSpPr>
          <p:cNvPr id="3" name="2 Marcador de contenido"/>
          <p:cNvSpPr>
            <a:spLocks noGrp="1"/>
          </p:cNvSpPr>
          <p:nvPr>
            <p:ph idx="1"/>
          </p:nvPr>
        </p:nvSpPr>
        <p:spPr>
          <a:xfrm>
            <a:off x="443345" y="1939636"/>
            <a:ext cx="11305310" cy="4571999"/>
          </a:xfrm>
        </p:spPr>
        <p:txBody>
          <a:bodyPr>
            <a:normAutofit fontScale="92500"/>
          </a:bodyPr>
          <a:lstStyle/>
          <a:p>
            <a:pPr marL="0" indent="0" algn="ctr">
              <a:buNone/>
            </a:pPr>
            <a:r>
              <a:rPr lang="es-CO" b="1" dirty="0" smtClean="0">
                <a:solidFill>
                  <a:schemeClr val="accent6">
                    <a:lumMod val="75000"/>
                  </a:schemeClr>
                </a:solidFill>
              </a:rPr>
              <a:t>Misión</a:t>
            </a:r>
          </a:p>
          <a:p>
            <a:pPr marL="0" indent="0" algn="ctr">
              <a:buNone/>
            </a:pPr>
            <a:r>
              <a:rPr lang="es-CO" b="1" dirty="0" smtClean="0"/>
              <a:t> </a:t>
            </a:r>
            <a:r>
              <a:rPr lang="es-CO" dirty="0"/>
              <a:t>ser la empresa líder en innovación producción y comercialización de tapetes recolectores de heces de mascotas, amigables con el medio ambiente, entregando a nuestros clientes un producto que satisfaga su necesidad, partiendo del principio de tener un alto estándar de calidad y un mejoramiento </a:t>
            </a:r>
            <a:r>
              <a:rPr lang="es-CO" dirty="0" smtClean="0"/>
              <a:t>continuo.</a:t>
            </a:r>
          </a:p>
          <a:p>
            <a:pPr marL="0" indent="0" algn="ctr">
              <a:buNone/>
            </a:pPr>
            <a:endParaRPr lang="es-CO" dirty="0"/>
          </a:p>
          <a:p>
            <a:pPr marL="0" indent="0" algn="ctr">
              <a:buNone/>
            </a:pPr>
            <a:r>
              <a:rPr lang="es-CO" b="1" dirty="0" smtClean="0">
                <a:solidFill>
                  <a:schemeClr val="accent6">
                    <a:lumMod val="75000"/>
                  </a:schemeClr>
                </a:solidFill>
              </a:rPr>
              <a:t>Visión</a:t>
            </a:r>
          </a:p>
          <a:p>
            <a:pPr marL="0" indent="0" algn="ctr">
              <a:buNone/>
            </a:pPr>
            <a:r>
              <a:rPr lang="es-CO" dirty="0" smtClean="0"/>
              <a:t>nos </a:t>
            </a:r>
            <a:r>
              <a:rPr lang="es-CO" dirty="0"/>
              <a:t>proyectamos con una empresa líder e innovadora a nivel nacional en la producción y comercialización de tapetes recolectores de heces para mascotas enfocados en alcanzar la satisfacción de los clientes, con el cumplimiento de los altos estándares de calidad, asegurando la confianza de nuestros clientes. </a:t>
            </a:r>
          </a:p>
          <a:p>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753109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texto"/>
          <p:cNvSpPr>
            <a:spLocks noGrp="1"/>
          </p:cNvSpPr>
          <p:nvPr>
            <p:ph type="body" idx="1"/>
          </p:nvPr>
        </p:nvSpPr>
        <p:spPr>
          <a:xfrm>
            <a:off x="475013" y="902525"/>
            <a:ext cx="11032177" cy="712519"/>
          </a:xfrm>
        </p:spPr>
        <p:txBody>
          <a:bodyPr>
            <a:normAutofit/>
          </a:bodyPr>
          <a:lstStyle/>
          <a:p>
            <a:pPr algn="ctr"/>
            <a:r>
              <a:rPr lang="es-CO" sz="2800"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ESTRATEGIA FINANCIERA- </a:t>
            </a:r>
            <a:r>
              <a:rPr lang="es-CO" sz="28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INVERSIONES</a:t>
            </a:r>
            <a:endParaRPr lang="es-CO" sz="2800" dirty="0">
              <a:solidFill>
                <a:schemeClr val="accent6">
                  <a:lumMod val="75000"/>
                </a:schemeClr>
              </a:solidFill>
              <a:latin typeface="Arial" pitchFamily="34" charset="0"/>
              <a:cs typeface="Arial" pitchFamily="34" charset="0"/>
            </a:endParaRPr>
          </a:p>
        </p:txBody>
      </p:sp>
      <p:sp>
        <p:nvSpPr>
          <p:cNvPr id="3" name="2 Marcador de contenido"/>
          <p:cNvSpPr>
            <a:spLocks noGrp="1"/>
          </p:cNvSpPr>
          <p:nvPr>
            <p:ph sz="half" idx="2"/>
          </p:nvPr>
        </p:nvSpPr>
        <p:spPr>
          <a:xfrm>
            <a:off x="344385" y="2861953"/>
            <a:ext cx="4572000" cy="3327709"/>
          </a:xfrm>
        </p:spPr>
        <p:txBody>
          <a:bodyPr>
            <a:normAutofit/>
          </a:bodyPr>
          <a:lstStyle/>
          <a:p>
            <a:pPr marL="0" indent="0">
              <a:buNone/>
            </a:pPr>
            <a:r>
              <a:rPr lang="es-CO" sz="2400" dirty="0"/>
              <a:t>Inicialmente la inversión de la empresa debe ser básica ya que se esta creando, por ende se debe invertir en su constitución y en los tramites y licencias necesarios</a:t>
            </a:r>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graphicFrame>
        <p:nvGraphicFramePr>
          <p:cNvPr id="13" name="12 Marcador de contenido"/>
          <p:cNvGraphicFramePr>
            <a:graphicFrameLocks noGrp="1"/>
          </p:cNvGraphicFramePr>
          <p:nvPr>
            <p:ph sz="quarter" idx="4"/>
            <p:extLst>
              <p:ext uri="{D42A27DB-BD31-4B8C-83A1-F6EECF244321}">
                <p14:modId xmlns:p14="http://schemas.microsoft.com/office/powerpoint/2010/main" val="2803807175"/>
              </p:ext>
            </p:extLst>
          </p:nvPr>
        </p:nvGraphicFramePr>
        <p:xfrm>
          <a:off x="5035138" y="2064721"/>
          <a:ext cx="6412676" cy="4741164"/>
        </p:xfrm>
        <a:graphic>
          <a:graphicData uri="http://schemas.openxmlformats.org/drawingml/2006/table">
            <a:tbl>
              <a:tblPr firstRow="1" firstCol="1" bandRow="1">
                <a:tableStyleId>{5C22544A-7EE6-4342-B048-85BDC9FD1C3A}</a:tableStyleId>
              </a:tblPr>
              <a:tblGrid>
                <a:gridCol w="1102064"/>
                <a:gridCol w="3155311"/>
                <a:gridCol w="2155301"/>
              </a:tblGrid>
              <a:tr h="540414">
                <a:tc>
                  <a:txBody>
                    <a:bodyPr/>
                    <a:lstStyle/>
                    <a:p>
                      <a:pPr algn="ctr">
                        <a:lnSpc>
                          <a:spcPct val="200000"/>
                        </a:lnSpc>
                        <a:spcAft>
                          <a:spcPts val="0"/>
                        </a:spcAft>
                      </a:pPr>
                      <a:r>
                        <a:rPr lang="es-CO" sz="1700" dirty="0">
                          <a:effectLst/>
                        </a:rPr>
                        <a:t>UNIDAD</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DETALLE  INVERSIONES</a:t>
                      </a:r>
                      <a:br>
                        <a:rPr lang="es-CO" sz="1700" dirty="0">
                          <a:effectLst/>
                        </a:rPr>
                      </a:br>
                      <a:r>
                        <a:rPr lang="es-CO" sz="1700" dirty="0">
                          <a:effectLst/>
                        </a:rPr>
                        <a:t>EN BIENES DE USO</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MONTO</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dirty="0">
                          <a:effectLst/>
                        </a:rPr>
                        <a:t>2</a:t>
                      </a:r>
                      <a:endParaRPr lang="es-CO" sz="1700" dirty="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dirty="0">
                          <a:effectLst/>
                        </a:rPr>
                        <a:t>Teléfonos fijos</a:t>
                      </a:r>
                      <a:endParaRPr lang="es-CO" sz="1700" dirty="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$ 120.000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a:effectLst/>
                        </a:rPr>
                        <a:t>2</a:t>
                      </a:r>
                      <a:endParaRPr lang="es-CO" sz="170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dirty="0">
                          <a:effectLst/>
                        </a:rPr>
                        <a:t>Escritorios</a:t>
                      </a:r>
                      <a:endParaRPr lang="es-CO" sz="1700" dirty="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$ 600.000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dirty="0">
                          <a:effectLst/>
                        </a:rPr>
                        <a:t>3</a:t>
                      </a:r>
                      <a:endParaRPr lang="es-CO" sz="1700" dirty="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dirty="0">
                          <a:effectLst/>
                        </a:rPr>
                        <a:t>Sillas ejecutivas</a:t>
                      </a:r>
                      <a:endParaRPr lang="es-CO" sz="1700" dirty="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$ 750.000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a:effectLst/>
                        </a:rPr>
                        <a:t>2</a:t>
                      </a:r>
                      <a:endParaRPr lang="es-CO" sz="170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a:effectLst/>
                        </a:rPr>
                        <a:t>Computadores de escritorio</a:t>
                      </a:r>
                      <a:endParaRPr lang="es-CO" sz="170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2,500,000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dirty="0">
                          <a:effectLst/>
                        </a:rPr>
                        <a:t>1</a:t>
                      </a:r>
                      <a:endParaRPr lang="es-CO" sz="1700" dirty="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a:effectLst/>
                        </a:rPr>
                        <a:t>Equipos Portátil</a:t>
                      </a:r>
                      <a:endParaRPr lang="es-CO" sz="170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$ 1,400.000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a:effectLst/>
                        </a:rPr>
                        <a:t>1</a:t>
                      </a:r>
                      <a:endParaRPr lang="es-CO" sz="170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dirty="0">
                          <a:effectLst/>
                        </a:rPr>
                        <a:t>Impresora/ fax escáner</a:t>
                      </a:r>
                      <a:endParaRPr lang="es-CO" sz="1700" dirty="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dirty="0">
                          <a:effectLst/>
                        </a:rPr>
                        <a:t>$ 400,000</a:t>
                      </a:r>
                      <a:endParaRPr lang="es-CO" sz="1700" dirty="0">
                        <a:effectLst/>
                        <a:latin typeface="Calibri"/>
                        <a:ea typeface="Calibri"/>
                        <a:cs typeface="Times New Roman"/>
                      </a:endParaRPr>
                    </a:p>
                  </a:txBody>
                  <a:tcPr marL="68580" marR="68580" marT="0" marB="0" anchor="ctr"/>
                </a:tc>
              </a:tr>
              <a:tr h="456645">
                <a:tc>
                  <a:txBody>
                    <a:bodyPr/>
                    <a:lstStyle/>
                    <a:p>
                      <a:pPr algn="ctr">
                        <a:lnSpc>
                          <a:spcPct val="200000"/>
                        </a:lnSpc>
                        <a:spcAft>
                          <a:spcPts val="0"/>
                        </a:spcAft>
                      </a:pPr>
                      <a:r>
                        <a:rPr lang="es-CO" sz="1700">
                          <a:effectLst/>
                        </a:rPr>
                        <a:t> </a:t>
                      </a:r>
                      <a:endParaRPr lang="es-CO" sz="1700">
                        <a:effectLst/>
                        <a:latin typeface="Calibri"/>
                        <a:ea typeface="Calibri"/>
                        <a:cs typeface="Times New Roman"/>
                      </a:endParaRPr>
                    </a:p>
                  </a:txBody>
                  <a:tcPr marL="68580" marR="68580" marT="0" marB="0" anchor="ctr"/>
                </a:tc>
                <a:tc>
                  <a:txBody>
                    <a:bodyPr/>
                    <a:lstStyle/>
                    <a:p>
                      <a:pPr>
                        <a:lnSpc>
                          <a:spcPct val="200000"/>
                        </a:lnSpc>
                        <a:spcAft>
                          <a:spcPts val="0"/>
                        </a:spcAft>
                      </a:pPr>
                      <a:r>
                        <a:rPr lang="es-CO" sz="1700">
                          <a:effectLst/>
                        </a:rPr>
                        <a:t>Total inversión en bienes de uso</a:t>
                      </a:r>
                      <a:endParaRPr lang="es-CO" sz="1700">
                        <a:effectLst/>
                        <a:latin typeface="Calibri"/>
                        <a:ea typeface="Calibri"/>
                        <a:cs typeface="Times New Roman"/>
                      </a:endParaRPr>
                    </a:p>
                  </a:txBody>
                  <a:tcPr marL="68580" marR="68580" marT="0" marB="0" anchor="ctr"/>
                </a:tc>
                <a:tc>
                  <a:txBody>
                    <a:bodyPr/>
                    <a:lstStyle/>
                    <a:p>
                      <a:pPr algn="r">
                        <a:lnSpc>
                          <a:spcPct val="200000"/>
                        </a:lnSpc>
                        <a:spcAft>
                          <a:spcPts val="0"/>
                        </a:spcAft>
                      </a:pPr>
                      <a:r>
                        <a:rPr lang="es-CO" sz="1700" b="1" dirty="0">
                          <a:effectLst/>
                        </a:rPr>
                        <a:t>$ 5,770,000</a:t>
                      </a:r>
                      <a:endParaRPr lang="es-CO" sz="1700" b="1" dirty="0">
                        <a:effectLst/>
                        <a:latin typeface="Calibri"/>
                        <a:ea typeface="Calibri"/>
                        <a:cs typeface="Times New Roman"/>
                      </a:endParaRPr>
                    </a:p>
                  </a:txBody>
                  <a:tcPr marL="68580" marR="68580" marT="0" marB="0" anchor="ctr"/>
                </a:tc>
              </a:tr>
              <a:tr h="456645">
                <a:tc gridSpan="2">
                  <a:txBody>
                    <a:bodyPr/>
                    <a:lstStyle/>
                    <a:p>
                      <a:pPr algn="ctr">
                        <a:lnSpc>
                          <a:spcPct val="200000"/>
                        </a:lnSpc>
                        <a:spcAft>
                          <a:spcPts val="1000"/>
                        </a:spcAft>
                        <a:tabLst>
                          <a:tab pos="2020570" algn="l"/>
                        </a:tabLst>
                      </a:pPr>
                      <a:r>
                        <a:rPr lang="es-CO" sz="1700" dirty="0">
                          <a:effectLst/>
                        </a:rPr>
                        <a:t>Inversión emprendedores</a:t>
                      </a:r>
                      <a:endParaRPr lang="es-CO" sz="1700" dirty="0">
                        <a:effectLst/>
                        <a:latin typeface="Calibri"/>
                        <a:ea typeface="Calibri"/>
                        <a:cs typeface="Times New Roman"/>
                      </a:endParaRPr>
                    </a:p>
                  </a:txBody>
                  <a:tcPr marL="44450" marR="44450" marT="0" marB="0"/>
                </a:tc>
                <a:tc hMerge="1">
                  <a:txBody>
                    <a:bodyPr/>
                    <a:lstStyle/>
                    <a:p>
                      <a:endParaRPr lang="es-CO"/>
                    </a:p>
                  </a:txBody>
                  <a:tcPr/>
                </a:tc>
                <a:tc>
                  <a:txBody>
                    <a:bodyPr/>
                    <a:lstStyle/>
                    <a:p>
                      <a:pPr marL="68580" algn="r">
                        <a:lnSpc>
                          <a:spcPct val="200000"/>
                        </a:lnSpc>
                        <a:spcAft>
                          <a:spcPts val="0"/>
                        </a:spcAft>
                      </a:pPr>
                      <a:r>
                        <a:rPr lang="es-CO" sz="1700" dirty="0">
                          <a:effectLst/>
                        </a:rPr>
                        <a:t>$ 20,000,000</a:t>
                      </a:r>
                      <a:endParaRPr lang="es-CO" sz="17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3687707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68036" y="1551709"/>
            <a:ext cx="11028219" cy="5070764"/>
          </a:xfrm>
        </p:spPr>
        <p:txBody>
          <a:bodyPr/>
          <a:lstStyle/>
          <a:p>
            <a:pPr marL="0" indent="0" algn="just">
              <a:buNone/>
            </a:pPr>
            <a:r>
              <a:rPr lang="es-CO" sz="2900" dirty="0">
                <a:ea typeface="Tahoma" pitchFamily="34" charset="0"/>
                <a:cs typeface="Arial" pitchFamily="34" charset="0"/>
              </a:rPr>
              <a:t>Por otra parte la recolección de las heces requiere de una bolsa plástica, sumando a la problemática ambiental en el aumento de residuos plásticos, cuya composición proviene </a:t>
            </a:r>
            <a:r>
              <a:rPr lang="es-CO" sz="2900" dirty="0" smtClean="0">
                <a:ea typeface="Tahoma" pitchFamily="34" charset="0"/>
                <a:cs typeface="Arial" pitchFamily="34" charset="0"/>
              </a:rPr>
              <a:t>del </a:t>
            </a:r>
            <a:r>
              <a:rPr lang="es-CO" sz="2900" dirty="0" smtClean="0">
                <a:ea typeface="Tahoma" pitchFamily="34" charset="0"/>
                <a:cs typeface="Arial" pitchFamily="34" charset="0"/>
              </a:rPr>
              <a:t>petróleo</a:t>
            </a:r>
            <a:r>
              <a:rPr lang="es-CO" sz="2900" dirty="0">
                <a:ea typeface="Tahoma" pitchFamily="34" charset="0"/>
                <a:cs typeface="Arial" pitchFamily="34" charset="0"/>
              </a:rPr>
              <a:t>, pues cada bolsa puede tardar siglos en degradarse dejando en la tierra y en las aguas todos sus elementos contaminantes.</a:t>
            </a:r>
          </a:p>
          <a:p>
            <a:pPr marL="0" indent="0" algn="just">
              <a:buNone/>
            </a:pPr>
            <a:endParaRPr lang="es-CO" sz="2900" b="1" dirty="0" smtClean="0"/>
          </a:p>
          <a:p>
            <a:pPr algn="just"/>
            <a:r>
              <a:rPr lang="es-CO" sz="2900" b="1" i="1" dirty="0" smtClean="0">
                <a:solidFill>
                  <a:schemeClr val="accent2">
                    <a:lumMod val="75000"/>
                  </a:schemeClr>
                </a:solidFill>
                <a:effectLst>
                  <a:outerShdw blurRad="38100" dist="38100" dir="2700000" algn="tl">
                    <a:srgbClr val="000000">
                      <a:alpha val="43137"/>
                    </a:srgbClr>
                  </a:outerShdw>
                </a:effectLst>
              </a:rPr>
              <a:t>Formulación </a:t>
            </a:r>
            <a:r>
              <a:rPr lang="es-CO" sz="2900" b="1" i="1" dirty="0">
                <a:solidFill>
                  <a:schemeClr val="accent2">
                    <a:lumMod val="75000"/>
                  </a:schemeClr>
                </a:solidFill>
                <a:effectLst>
                  <a:outerShdw blurRad="38100" dist="38100" dir="2700000" algn="tl">
                    <a:srgbClr val="000000">
                      <a:alpha val="43137"/>
                    </a:srgbClr>
                  </a:outerShdw>
                </a:effectLst>
              </a:rPr>
              <a:t>del problema: </a:t>
            </a:r>
            <a:r>
              <a:rPr lang="es-CO" sz="2900" dirty="0"/>
              <a:t>¿Cómo determinar</a:t>
            </a:r>
            <a:r>
              <a:rPr lang="es-CO" sz="2900" b="1" dirty="0"/>
              <a:t> </a:t>
            </a:r>
            <a:r>
              <a:rPr lang="es-CO" sz="2900" dirty="0"/>
              <a:t>la viabilidad y aceptación del tapete </a:t>
            </a:r>
            <a:r>
              <a:rPr lang="es-CO" sz="2900" dirty="0" smtClean="0"/>
              <a:t>recolector, </a:t>
            </a:r>
            <a:r>
              <a:rPr lang="es-CO" sz="2900" dirty="0"/>
              <a:t>en el mercado nacional para su posterior realización, comercialización y venta?</a:t>
            </a:r>
          </a:p>
          <a:p>
            <a:pPr algn="just"/>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4058031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1663" y="828264"/>
            <a:ext cx="10515600" cy="786781"/>
          </a:xfrm>
        </p:spPr>
        <p:txBody>
          <a:bodyPr>
            <a:noAutofit/>
          </a:bodyPr>
          <a:lstStyle/>
          <a:p>
            <a:pPr algn="ct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br>
            <a: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r>
              <a:rPr lang="es-CO" sz="32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2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br>
            <a:r>
              <a:rPr lang="es-CO" sz="32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2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b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ESTRATEGIA </a:t>
            </a:r>
            <a:r>
              <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FINANCIERA COSTOS</a:t>
            </a:r>
            <a: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r>
            <a:br>
              <a:rPr lang="es-CO" sz="3200" b="1" dirty="0">
                <a:solidFill>
                  <a:schemeClr val="accent6">
                    <a:lumMod val="60000"/>
                    <a:lumOff val="40000"/>
                  </a:schemeClr>
                </a:solidFill>
                <a:effectLst>
                  <a:outerShdw blurRad="38100" dist="38100" dir="2700000" algn="tl">
                    <a:srgbClr val="000000">
                      <a:alpha val="43137"/>
                    </a:srgbClr>
                  </a:outerShdw>
                </a:effectLst>
                <a:latin typeface="Arial" pitchFamily="34" charset="0"/>
                <a:cs typeface="Arial" pitchFamily="34" charset="0"/>
              </a:rPr>
            </a:br>
            <a:r>
              <a:rPr lang="es-CO" sz="3200" dirty="0"/>
              <a:t/>
            </a:r>
            <a:br>
              <a:rPr lang="es-CO" sz="3200" dirty="0"/>
            </a:br>
            <a:r>
              <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sz="3000"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7 Marcador de texto"/>
          <p:cNvSpPr>
            <a:spLocks noGrp="1"/>
          </p:cNvSpPr>
          <p:nvPr>
            <p:ph type="body" idx="1"/>
          </p:nvPr>
        </p:nvSpPr>
        <p:spPr/>
        <p:txBody>
          <a:bodyPr>
            <a:normAutofit lnSpcReduction="10000"/>
          </a:bodyPr>
          <a:lstStyle/>
          <a:p>
            <a:r>
              <a:rPr lang="es-CO" sz="3200" dirty="0"/>
              <a:t/>
            </a:r>
            <a:br>
              <a:rPr lang="es-CO" sz="3200" dirty="0"/>
            </a:br>
            <a:endParaRPr lang="es-CO" dirty="0"/>
          </a:p>
          <a:p>
            <a:endParaRPr lang="es-CO"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a:p>
            <a:endParaRPr lang="es-CO"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a:p>
            <a:endParaRPr lang="es-CO"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a:p>
            <a:endParaRPr lang="es-CO" dirty="0"/>
          </a:p>
          <a:p>
            <a:endParaRPr lang="es-CO" dirty="0"/>
          </a:p>
        </p:txBody>
      </p:sp>
      <p:sp>
        <p:nvSpPr>
          <p:cNvPr id="14" name="13 Marcador de contenido"/>
          <p:cNvSpPr>
            <a:spLocks noGrp="1"/>
          </p:cNvSpPr>
          <p:nvPr>
            <p:ph sz="half" idx="2"/>
          </p:nvPr>
        </p:nvSpPr>
        <p:spPr>
          <a:xfrm>
            <a:off x="439388" y="1650670"/>
            <a:ext cx="5415684" cy="3600841"/>
          </a:xfrm>
        </p:spPr>
        <p:txBody>
          <a:bodyPr>
            <a:normAutofit/>
          </a:bodyPr>
          <a:lstStyle/>
          <a:p>
            <a:pPr marL="0" indent="0" algn="ctr">
              <a:buNone/>
            </a:pPr>
            <a:r>
              <a:rPr lang="es-CO" sz="2300" b="1" dirty="0">
                <a:solidFill>
                  <a:schemeClr val="accent6">
                    <a:lumMod val="75000"/>
                  </a:schemeClr>
                </a:solidFill>
              </a:rPr>
              <a:t>Materias primas e insumos</a:t>
            </a:r>
            <a:endParaRPr lang="es-CO" sz="2300" dirty="0">
              <a:solidFill>
                <a:schemeClr val="accent6">
                  <a:lumMod val="75000"/>
                </a:schemeClr>
              </a:solidFill>
            </a:endParaRPr>
          </a:p>
        </p:txBody>
      </p:sp>
      <p:sp>
        <p:nvSpPr>
          <p:cNvPr id="10" name="9 Marcador de texto"/>
          <p:cNvSpPr>
            <a:spLocks noGrp="1"/>
          </p:cNvSpPr>
          <p:nvPr>
            <p:ph type="body" sz="quarter" idx="3"/>
          </p:nvPr>
        </p:nvSpPr>
        <p:spPr>
          <a:xfrm>
            <a:off x="6885709" y="1638796"/>
            <a:ext cx="4641273" cy="2030680"/>
          </a:xfrm>
        </p:spPr>
        <p:txBody>
          <a:bodyPr>
            <a:normAutofit fontScale="92500" lnSpcReduction="20000"/>
          </a:bodyPr>
          <a:lstStyle/>
          <a:p>
            <a:pPr algn="ctr"/>
            <a:endParaRPr lang="es-CO" dirty="0" smtClean="0"/>
          </a:p>
          <a:p>
            <a:pPr algn="ctr"/>
            <a:r>
              <a:rPr lang="es-CO" sz="2500" dirty="0">
                <a:solidFill>
                  <a:schemeClr val="accent6">
                    <a:lumMod val="75000"/>
                  </a:schemeClr>
                </a:solidFill>
                <a:latin typeface="Arial" pitchFamily="34" charset="0"/>
                <a:cs typeface="Arial" pitchFamily="34" charset="0"/>
              </a:rPr>
              <a:t>Mano de obra operacional</a:t>
            </a:r>
          </a:p>
          <a:p>
            <a:pPr algn="just"/>
            <a:r>
              <a:rPr lang="es-CO" sz="2200" b="0" dirty="0" smtClean="0"/>
              <a:t>Los </a:t>
            </a:r>
            <a:r>
              <a:rPr lang="es-CO" sz="2200" b="0" dirty="0"/>
              <a:t>costos de la empresa son restringidos y los salarios son bajos ya que estamos en una etapa de implementación y por consiguiente si excedemos los costos el negocio no seria viable</a:t>
            </a:r>
          </a:p>
          <a:p>
            <a:pPr algn="ctr"/>
            <a:endParaRPr lang="es-CO" sz="2100" b="0"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graphicFrame>
        <p:nvGraphicFramePr>
          <p:cNvPr id="6" name="5 Tabla"/>
          <p:cNvGraphicFramePr>
            <a:graphicFrameLocks noGrp="1"/>
          </p:cNvGraphicFramePr>
          <p:nvPr>
            <p:extLst>
              <p:ext uri="{D42A27DB-BD31-4B8C-83A1-F6EECF244321}">
                <p14:modId xmlns:p14="http://schemas.microsoft.com/office/powerpoint/2010/main" val="1566021836"/>
              </p:ext>
            </p:extLst>
          </p:nvPr>
        </p:nvGraphicFramePr>
        <p:xfrm>
          <a:off x="6602682" y="3462094"/>
          <a:ext cx="5049838" cy="2979420"/>
        </p:xfrm>
        <a:graphic>
          <a:graphicData uri="http://schemas.openxmlformats.org/drawingml/2006/table">
            <a:tbl>
              <a:tblPr firstRow="1" firstCol="1" bandRow="1">
                <a:tableStyleId>{5C22544A-7EE6-4342-B048-85BDC9FD1C3A}</a:tableStyleId>
              </a:tblPr>
              <a:tblGrid>
                <a:gridCol w="1961425"/>
                <a:gridCol w="1442221"/>
                <a:gridCol w="1646192"/>
              </a:tblGrid>
              <a:tr h="563640">
                <a:tc>
                  <a:txBody>
                    <a:bodyPr/>
                    <a:lstStyle/>
                    <a:p>
                      <a:pPr algn="ctr">
                        <a:lnSpc>
                          <a:spcPct val="115000"/>
                        </a:lnSpc>
                        <a:spcAft>
                          <a:spcPts val="0"/>
                        </a:spcAft>
                      </a:pPr>
                      <a:r>
                        <a:rPr lang="es-CO" sz="1700" dirty="0">
                          <a:effectLst/>
                        </a:rPr>
                        <a:t> </a:t>
                      </a:r>
                      <a:r>
                        <a:rPr lang="es-CO" sz="1700" dirty="0" smtClean="0">
                          <a:effectLst/>
                        </a:rPr>
                        <a:t>DESCRIPCIÓN</a:t>
                      </a:r>
                    </a:p>
                    <a:p>
                      <a:pPr algn="ctr">
                        <a:lnSpc>
                          <a:spcPct val="115000"/>
                        </a:lnSpc>
                        <a:spcAft>
                          <a:spcPts val="0"/>
                        </a:spcAft>
                      </a:pPr>
                      <a:endParaRPr lang="es-CO" sz="1700" dirty="0">
                        <a:effectLst/>
                      </a:endParaRPr>
                    </a:p>
                  </a:txBody>
                  <a:tcPr marL="68580" marR="68580" marT="0" marB="0" anchor="ctr"/>
                </a:tc>
                <a:tc>
                  <a:txBody>
                    <a:bodyPr/>
                    <a:lstStyle/>
                    <a:p>
                      <a:pPr algn="ctr">
                        <a:lnSpc>
                          <a:spcPct val="115000"/>
                        </a:lnSpc>
                        <a:spcAft>
                          <a:spcPts val="0"/>
                        </a:spcAft>
                      </a:pPr>
                      <a:r>
                        <a:rPr lang="es-CO" sz="1700" dirty="0">
                          <a:effectLst/>
                        </a:rPr>
                        <a:t> </a:t>
                      </a:r>
                      <a:r>
                        <a:rPr lang="es-CO" sz="1700" dirty="0" smtClean="0">
                          <a:effectLst/>
                        </a:rPr>
                        <a:t>CANTIDAD</a:t>
                      </a:r>
                      <a:endParaRPr lang="es-CO" sz="1700" dirty="0">
                        <a:effectLst/>
                      </a:endParaRPr>
                    </a:p>
                    <a:p>
                      <a:pPr algn="ctr">
                        <a:lnSpc>
                          <a:spcPct val="115000"/>
                        </a:lnSpc>
                        <a:spcAft>
                          <a:spcPts val="0"/>
                        </a:spcAft>
                      </a:pPr>
                      <a:r>
                        <a:rPr lang="es-CO" sz="1700" dirty="0">
                          <a:effectLst/>
                        </a:rPr>
                        <a:t> </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 </a:t>
                      </a:r>
                      <a:r>
                        <a:rPr lang="es-CO" sz="1700" dirty="0" smtClean="0">
                          <a:effectLst/>
                        </a:rPr>
                        <a:t>SALARIO</a:t>
                      </a:r>
                      <a:endParaRPr lang="es-CO" sz="1700" dirty="0">
                        <a:effectLst/>
                      </a:endParaRPr>
                    </a:p>
                    <a:p>
                      <a:pPr algn="ctr">
                        <a:lnSpc>
                          <a:spcPct val="115000"/>
                        </a:lnSpc>
                        <a:spcAft>
                          <a:spcPts val="0"/>
                        </a:spcAft>
                      </a:pPr>
                      <a:r>
                        <a:rPr lang="es-CO" sz="1700" dirty="0">
                          <a:effectLst/>
                        </a:rPr>
                        <a:t> </a:t>
                      </a:r>
                      <a:endParaRPr lang="es-CO" sz="17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700" dirty="0">
                          <a:effectLst/>
                        </a:rPr>
                        <a:t>Gerente</a:t>
                      </a:r>
                    </a:p>
                    <a:p>
                      <a:pPr>
                        <a:lnSpc>
                          <a:spcPct val="115000"/>
                        </a:lnSpc>
                        <a:spcAft>
                          <a:spcPts val="0"/>
                        </a:spcAft>
                      </a:pPr>
                      <a:r>
                        <a:rPr lang="es-CO" sz="1700" dirty="0">
                          <a:effectLst/>
                        </a:rPr>
                        <a:t> </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1</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$ 1,800,000</a:t>
                      </a:r>
                      <a:endParaRPr lang="es-CO" sz="17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es-CO" sz="1700" dirty="0">
                          <a:effectLst/>
                        </a:rPr>
                        <a:t>Gerente comercial marketing</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1</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$ 1,800,000</a:t>
                      </a:r>
                      <a:endParaRPr lang="es-CO" sz="1700" dirty="0">
                        <a:effectLst/>
                        <a:latin typeface="Calibri"/>
                        <a:ea typeface="Calibri"/>
                        <a:cs typeface="Times New Roman"/>
                      </a:endParaRPr>
                    </a:p>
                  </a:txBody>
                  <a:tcPr marL="68580" marR="68580" marT="0" marB="0" anchor="ctr"/>
                </a:tc>
              </a:tr>
              <a:tr h="94615">
                <a:tc>
                  <a:txBody>
                    <a:bodyPr/>
                    <a:lstStyle/>
                    <a:p>
                      <a:pPr>
                        <a:lnSpc>
                          <a:spcPct val="115000"/>
                        </a:lnSpc>
                        <a:spcAft>
                          <a:spcPts val="0"/>
                        </a:spcAft>
                      </a:pPr>
                      <a:r>
                        <a:rPr lang="es-CO" sz="1700" dirty="0" smtClean="0">
                          <a:effectLst/>
                        </a:rPr>
                        <a:t>Contador</a:t>
                      </a:r>
                      <a:endParaRPr lang="es-CO" sz="1700" dirty="0">
                        <a:effectLst/>
                      </a:endParaRPr>
                    </a:p>
                    <a:p>
                      <a:pPr>
                        <a:lnSpc>
                          <a:spcPct val="115000"/>
                        </a:lnSpc>
                        <a:spcAft>
                          <a:spcPts val="0"/>
                        </a:spcAft>
                      </a:pPr>
                      <a:r>
                        <a:rPr lang="es-CO" sz="1700" dirty="0">
                          <a:effectLst/>
                        </a:rPr>
                        <a:t> </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$ 500,000</a:t>
                      </a:r>
                      <a:endParaRPr lang="es-CO" sz="1700" dirty="0">
                        <a:effectLst/>
                        <a:latin typeface="Calibri"/>
                        <a:ea typeface="Calibri"/>
                        <a:cs typeface="Times New Roman"/>
                      </a:endParaRPr>
                    </a:p>
                  </a:txBody>
                  <a:tcPr marL="68580" marR="68580" marT="0" marB="0" anchor="ctr"/>
                </a:tc>
              </a:tr>
              <a:tr h="304800">
                <a:tc>
                  <a:txBody>
                    <a:bodyPr/>
                    <a:lstStyle/>
                    <a:p>
                      <a:pPr>
                        <a:lnSpc>
                          <a:spcPct val="115000"/>
                        </a:lnSpc>
                        <a:spcAft>
                          <a:spcPts val="0"/>
                        </a:spcAft>
                      </a:pPr>
                      <a:r>
                        <a:rPr lang="es-CO" sz="1700" dirty="0">
                          <a:effectLst/>
                        </a:rPr>
                        <a:t>Operario</a:t>
                      </a:r>
                    </a:p>
                    <a:p>
                      <a:pPr>
                        <a:lnSpc>
                          <a:spcPct val="115000"/>
                        </a:lnSpc>
                        <a:spcAft>
                          <a:spcPts val="0"/>
                        </a:spcAft>
                      </a:pPr>
                      <a:r>
                        <a:rPr lang="es-CO" sz="1700" dirty="0">
                          <a:effectLst/>
                        </a:rPr>
                        <a:t> </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1</a:t>
                      </a:r>
                      <a:endParaRPr lang="es-CO" sz="17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es-CO" sz="1700" dirty="0">
                          <a:effectLst/>
                        </a:rPr>
                        <a:t>$ 828,116</a:t>
                      </a:r>
                      <a:endParaRPr lang="es-CO" sz="1700" dirty="0">
                        <a:effectLst/>
                        <a:latin typeface="Calibri"/>
                        <a:ea typeface="Calibri"/>
                        <a:cs typeface="Times New Roman"/>
                      </a:endParaRPr>
                    </a:p>
                  </a:txBody>
                  <a:tcPr marL="68580" marR="68580" marT="0" marB="0" anchor="ctr"/>
                </a:tc>
              </a:tr>
            </a:tbl>
          </a:graphicData>
        </a:graphic>
      </p:graphicFrame>
      <p:graphicFrame>
        <p:nvGraphicFramePr>
          <p:cNvPr id="18" name="17 Marcador de contenido"/>
          <p:cNvGraphicFramePr>
            <a:graphicFrameLocks noGrp="1"/>
          </p:cNvGraphicFramePr>
          <p:nvPr>
            <p:ph sz="quarter" idx="4"/>
            <p:extLst>
              <p:ext uri="{D42A27DB-BD31-4B8C-83A1-F6EECF244321}">
                <p14:modId xmlns:p14="http://schemas.microsoft.com/office/powerpoint/2010/main" val="22172570"/>
              </p:ext>
            </p:extLst>
          </p:nvPr>
        </p:nvGraphicFramePr>
        <p:xfrm>
          <a:off x="403761" y="2612571"/>
          <a:ext cx="5391397" cy="3277362"/>
        </p:xfrm>
        <a:graphic>
          <a:graphicData uri="http://schemas.openxmlformats.org/drawingml/2006/table">
            <a:tbl>
              <a:tblPr firstRow="1" firstCol="1" bandRow="1">
                <a:tableStyleId>{5C22544A-7EE6-4342-B048-85BDC9FD1C3A}</a:tableStyleId>
              </a:tblPr>
              <a:tblGrid>
                <a:gridCol w="1613562"/>
                <a:gridCol w="1233842"/>
                <a:gridCol w="1295336"/>
                <a:gridCol w="1248657"/>
              </a:tblGrid>
              <a:tr h="425563">
                <a:tc>
                  <a:txBody>
                    <a:bodyPr/>
                    <a:lstStyle/>
                    <a:p>
                      <a:pPr algn="ctr">
                        <a:lnSpc>
                          <a:spcPct val="115000"/>
                        </a:lnSpc>
                        <a:spcAft>
                          <a:spcPts val="800"/>
                        </a:spcAft>
                      </a:pPr>
                      <a:r>
                        <a:rPr lang="es-CO" sz="1700" dirty="0">
                          <a:effectLst/>
                        </a:rPr>
                        <a:t>DESCRIPCIÓN</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800"/>
                        </a:spcAft>
                      </a:pPr>
                      <a:r>
                        <a:rPr lang="es-CO" sz="1700" dirty="0">
                          <a:effectLst/>
                        </a:rPr>
                        <a:t>UNIDAD DE MEDIDA</a:t>
                      </a:r>
                      <a:endParaRPr lang="es-CO" sz="1700" dirty="0">
                        <a:effectLst/>
                        <a:latin typeface="Calibri"/>
                        <a:ea typeface="Calibri"/>
                        <a:cs typeface="Times New Roman"/>
                      </a:endParaRPr>
                    </a:p>
                  </a:txBody>
                  <a:tcPr marL="68580" marR="68580" marT="0" marB="0" anchor="ctr"/>
                </a:tc>
                <a:tc>
                  <a:txBody>
                    <a:bodyPr/>
                    <a:lstStyle/>
                    <a:p>
                      <a:pPr>
                        <a:lnSpc>
                          <a:spcPct val="115000"/>
                        </a:lnSpc>
                        <a:spcAft>
                          <a:spcPts val="800"/>
                        </a:spcAft>
                      </a:pPr>
                      <a:r>
                        <a:rPr lang="es-CO" sz="1700" dirty="0">
                          <a:effectLst/>
                        </a:rPr>
                        <a:t>V.UNITARIO</a:t>
                      </a:r>
                      <a:endParaRPr lang="es-CO" sz="1700" dirty="0">
                        <a:effectLst/>
                        <a:latin typeface="Calibri"/>
                        <a:ea typeface="Calibri"/>
                        <a:cs typeface="Times New Roman"/>
                      </a:endParaRPr>
                    </a:p>
                  </a:txBody>
                  <a:tcPr marL="68580" marR="68580" marT="0" marB="0" anchor="ctr"/>
                </a:tc>
                <a:tc>
                  <a:txBody>
                    <a:bodyPr/>
                    <a:lstStyle/>
                    <a:p>
                      <a:pPr algn="ctr">
                        <a:lnSpc>
                          <a:spcPct val="200000"/>
                        </a:lnSpc>
                        <a:spcAft>
                          <a:spcPts val="800"/>
                        </a:spcAft>
                      </a:pPr>
                      <a:r>
                        <a:rPr lang="es-CO" sz="1700" dirty="0">
                          <a:effectLst/>
                        </a:rPr>
                        <a:t>V. TOTAL</a:t>
                      </a:r>
                      <a:endParaRPr lang="es-CO" sz="1700" dirty="0">
                        <a:effectLst/>
                        <a:latin typeface="Calibri"/>
                        <a:ea typeface="Calibri"/>
                        <a:cs typeface="Times New Roman"/>
                      </a:endParaRPr>
                    </a:p>
                  </a:txBody>
                  <a:tcPr marL="68580" marR="68580" marT="0" marB="0" anchor="b"/>
                </a:tc>
              </a:tr>
              <a:tr h="243840">
                <a:tc>
                  <a:txBody>
                    <a:bodyPr/>
                    <a:lstStyle/>
                    <a:p>
                      <a:pPr>
                        <a:lnSpc>
                          <a:spcPct val="115000"/>
                        </a:lnSpc>
                        <a:spcAft>
                          <a:spcPts val="0"/>
                        </a:spcAft>
                      </a:pPr>
                      <a:r>
                        <a:rPr lang="es-CO" sz="1700" dirty="0">
                          <a:effectLst/>
                        </a:rPr>
                        <a:t>Materia prima-Base del tapete</a:t>
                      </a:r>
                      <a:endParaRPr lang="es-CO" sz="17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 unidad de rollo</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$ 12,000</a:t>
                      </a:r>
                      <a:endParaRPr lang="es-CO" sz="17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$ 12,000</a:t>
                      </a:r>
                      <a:endParaRPr lang="es-CO" sz="1700" dirty="0">
                        <a:effectLst/>
                        <a:latin typeface="Calibri"/>
                        <a:ea typeface="Calibri"/>
                        <a:cs typeface="Times New Roman"/>
                      </a:endParaRPr>
                    </a:p>
                  </a:txBody>
                  <a:tcPr marL="68580" marR="68580" marT="0" marB="0" anchor="ctr"/>
                </a:tc>
              </a:tr>
              <a:tr h="188595">
                <a:tc>
                  <a:txBody>
                    <a:bodyPr/>
                    <a:lstStyle/>
                    <a:p>
                      <a:pPr>
                        <a:lnSpc>
                          <a:spcPct val="115000"/>
                        </a:lnSpc>
                        <a:spcAft>
                          <a:spcPts val="0"/>
                        </a:spcAft>
                      </a:pPr>
                      <a:r>
                        <a:rPr lang="es-CO" sz="1700">
                          <a:effectLst/>
                        </a:rPr>
                        <a:t>Base metálica</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 unidad</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a:effectLst/>
                        </a:rPr>
                        <a:t>$ 60,000</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$ 60,000</a:t>
                      </a:r>
                      <a:endParaRPr lang="es-CO" sz="1700" dirty="0">
                        <a:effectLst/>
                        <a:latin typeface="Calibri"/>
                        <a:ea typeface="Calibri"/>
                        <a:cs typeface="Times New Roman"/>
                      </a:endParaRPr>
                    </a:p>
                  </a:txBody>
                  <a:tcPr marL="68580" marR="68580" marT="0" marB="0" anchor="ctr"/>
                </a:tc>
              </a:tr>
              <a:tr h="483870">
                <a:tc>
                  <a:txBody>
                    <a:bodyPr/>
                    <a:lstStyle/>
                    <a:p>
                      <a:pPr>
                        <a:lnSpc>
                          <a:spcPct val="115000"/>
                        </a:lnSpc>
                        <a:spcAft>
                          <a:spcPts val="0"/>
                        </a:spcAft>
                      </a:pPr>
                      <a:r>
                        <a:rPr lang="es-CO" sz="1700">
                          <a:effectLst/>
                        </a:rPr>
                        <a:t>Base de tapete caucho</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 unidad de rollo</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a:effectLst/>
                        </a:rPr>
                        <a:t>$ 15,000</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$ 15,000</a:t>
                      </a:r>
                      <a:endParaRPr lang="es-CO" sz="1700" dirty="0">
                        <a:effectLst/>
                        <a:latin typeface="Calibri"/>
                        <a:ea typeface="Calibri"/>
                        <a:cs typeface="Times New Roman"/>
                      </a:endParaRPr>
                    </a:p>
                  </a:txBody>
                  <a:tcPr marL="68580" marR="68580" marT="0" marB="0" anchor="ctr"/>
                </a:tc>
              </a:tr>
              <a:tr h="135890">
                <a:tc>
                  <a:txBody>
                    <a:bodyPr/>
                    <a:lstStyle/>
                    <a:p>
                      <a:pPr>
                        <a:lnSpc>
                          <a:spcPct val="115000"/>
                        </a:lnSpc>
                        <a:spcAft>
                          <a:spcPts val="0"/>
                        </a:spcAft>
                      </a:pPr>
                      <a:r>
                        <a:rPr lang="es-CO" sz="1700">
                          <a:effectLst/>
                        </a:rPr>
                        <a:t>sistema eléctrico “motor</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 unidad</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a:effectLst/>
                        </a:rPr>
                        <a:t>$ 35,000</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$ 35,000</a:t>
                      </a:r>
                      <a:endParaRPr lang="es-CO" sz="1700" dirty="0">
                        <a:effectLst/>
                        <a:latin typeface="Calibri"/>
                        <a:ea typeface="Calibri"/>
                        <a:cs typeface="Times New Roman"/>
                      </a:endParaRPr>
                    </a:p>
                  </a:txBody>
                  <a:tcPr marL="68580" marR="68580" marT="0" marB="0" anchor="ctr"/>
                </a:tc>
              </a:tr>
              <a:tr h="111125">
                <a:tc>
                  <a:txBody>
                    <a:bodyPr/>
                    <a:lstStyle/>
                    <a:p>
                      <a:pPr>
                        <a:lnSpc>
                          <a:spcPct val="115000"/>
                        </a:lnSpc>
                        <a:spcAft>
                          <a:spcPts val="0"/>
                        </a:spcAft>
                      </a:pPr>
                      <a:r>
                        <a:rPr lang="es-CO" sz="1700">
                          <a:effectLst/>
                        </a:rPr>
                        <a:t>Sensor eléctrico</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a:effectLst/>
                        </a:rPr>
                        <a:t>1 unidad</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a:effectLst/>
                        </a:rPr>
                        <a:t>$ 18,000</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$ 18,000</a:t>
                      </a:r>
                      <a:endParaRPr lang="es-CO" sz="1700" dirty="0">
                        <a:effectLst/>
                        <a:latin typeface="Calibri"/>
                        <a:ea typeface="Calibri"/>
                        <a:cs typeface="Times New Roman"/>
                      </a:endParaRPr>
                    </a:p>
                  </a:txBody>
                  <a:tcPr marL="68580" marR="68580" marT="0" marB="0" anchor="ctr"/>
                </a:tc>
              </a:tr>
              <a:tr h="150495">
                <a:tc>
                  <a:txBody>
                    <a:bodyPr/>
                    <a:lstStyle/>
                    <a:p>
                      <a:pPr>
                        <a:lnSpc>
                          <a:spcPct val="115000"/>
                        </a:lnSpc>
                        <a:spcAft>
                          <a:spcPts val="0"/>
                        </a:spcAft>
                      </a:pPr>
                      <a:r>
                        <a:rPr lang="es-CO" sz="1700">
                          <a:effectLst/>
                        </a:rPr>
                        <a:t>Empaque</a:t>
                      </a:r>
                      <a:endParaRPr lang="es-CO" sz="17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CO" sz="1700" dirty="0">
                          <a:effectLst/>
                        </a:rPr>
                        <a:t>1 unidad</a:t>
                      </a:r>
                      <a:endParaRPr lang="es-CO" sz="17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a:effectLst/>
                        </a:rPr>
                        <a:t>$ 2,000</a:t>
                      </a:r>
                      <a:endParaRPr lang="es-CO" sz="17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s-CO" sz="1700" dirty="0">
                          <a:effectLst/>
                        </a:rPr>
                        <a:t>$ 2,000</a:t>
                      </a:r>
                      <a:endParaRPr lang="es-CO" sz="17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170699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973777"/>
            <a:ext cx="10515600" cy="716911"/>
          </a:xfrm>
        </p:spPr>
        <p:txBody>
          <a:bodyPr>
            <a:normAutofit/>
          </a:bodyPr>
          <a:lstStyle/>
          <a:p>
            <a:pPr algn="ct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GASTOS DE PRODUCCIÓN</a:t>
            </a:r>
            <a:endPar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46318003"/>
              </p:ext>
            </p:extLst>
          </p:nvPr>
        </p:nvGraphicFramePr>
        <p:xfrm>
          <a:off x="1128157" y="2315689"/>
          <a:ext cx="9975272" cy="3245291"/>
        </p:xfrm>
        <a:graphic>
          <a:graphicData uri="http://schemas.openxmlformats.org/drawingml/2006/table">
            <a:tbl>
              <a:tblPr firstRow="1" firstCol="1" bandRow="1">
                <a:tableStyleId>{5C22544A-7EE6-4342-B048-85BDC9FD1C3A}</a:tableStyleId>
              </a:tblPr>
              <a:tblGrid>
                <a:gridCol w="2084399"/>
                <a:gridCol w="1859659"/>
                <a:gridCol w="1497475"/>
                <a:gridCol w="1422404"/>
                <a:gridCol w="1413163"/>
                <a:gridCol w="1698172"/>
              </a:tblGrid>
              <a:tr h="721547">
                <a:tc>
                  <a:txBody>
                    <a:bodyPr/>
                    <a:lstStyle/>
                    <a:p>
                      <a:pPr algn="ctr">
                        <a:lnSpc>
                          <a:spcPct val="115000"/>
                        </a:lnSpc>
                        <a:spcAft>
                          <a:spcPts val="0"/>
                        </a:spcAft>
                      </a:pPr>
                      <a:r>
                        <a:rPr lang="es-CO" sz="1800" dirty="0">
                          <a:effectLst/>
                        </a:rPr>
                        <a:t>Gastos de Producción</a:t>
                      </a:r>
                      <a:endParaRPr lang="es-CO" sz="1800" dirty="0">
                        <a:effectLst/>
                        <a:latin typeface="Calibri"/>
                        <a:ea typeface="Calibri"/>
                      </a:endParaRPr>
                    </a:p>
                  </a:txBody>
                  <a:tcPr marL="44450" marR="44450" marT="0" marB="0" anchor="ctr"/>
                </a:tc>
                <a:tc>
                  <a:txBody>
                    <a:bodyPr/>
                    <a:lstStyle/>
                    <a:p>
                      <a:pPr algn="ctr">
                        <a:lnSpc>
                          <a:spcPct val="115000"/>
                        </a:lnSpc>
                        <a:spcAft>
                          <a:spcPts val="0"/>
                        </a:spcAft>
                      </a:pPr>
                      <a:r>
                        <a:rPr lang="es-CO" sz="1800" dirty="0">
                          <a:effectLst/>
                        </a:rPr>
                        <a:t>Año 1</a:t>
                      </a:r>
                      <a:endParaRPr lang="es-CO" sz="1800" dirty="0">
                        <a:effectLst/>
                        <a:latin typeface="Calibri"/>
                        <a:ea typeface="Calibri"/>
                      </a:endParaRPr>
                    </a:p>
                  </a:txBody>
                  <a:tcPr marL="44450" marR="44450" marT="0" marB="0" anchor="ctr"/>
                </a:tc>
                <a:tc>
                  <a:txBody>
                    <a:bodyPr/>
                    <a:lstStyle/>
                    <a:p>
                      <a:pPr algn="ctr">
                        <a:lnSpc>
                          <a:spcPct val="115000"/>
                        </a:lnSpc>
                        <a:spcAft>
                          <a:spcPts val="0"/>
                        </a:spcAft>
                      </a:pPr>
                      <a:r>
                        <a:rPr lang="es-CO" sz="1800" dirty="0">
                          <a:effectLst/>
                        </a:rPr>
                        <a:t>Año 2</a:t>
                      </a:r>
                      <a:endParaRPr lang="es-CO" sz="1800" dirty="0">
                        <a:effectLst/>
                        <a:latin typeface="Calibri"/>
                        <a:ea typeface="Calibri"/>
                      </a:endParaRPr>
                    </a:p>
                  </a:txBody>
                  <a:tcPr marL="44450" marR="44450" marT="0" marB="0" anchor="ctr"/>
                </a:tc>
                <a:tc>
                  <a:txBody>
                    <a:bodyPr/>
                    <a:lstStyle/>
                    <a:p>
                      <a:pPr algn="ctr">
                        <a:lnSpc>
                          <a:spcPct val="115000"/>
                        </a:lnSpc>
                        <a:spcAft>
                          <a:spcPts val="0"/>
                        </a:spcAft>
                      </a:pPr>
                      <a:r>
                        <a:rPr lang="es-CO" sz="1800" dirty="0">
                          <a:effectLst/>
                        </a:rPr>
                        <a:t>Año 3</a:t>
                      </a:r>
                      <a:endParaRPr lang="es-CO" sz="1800" dirty="0">
                        <a:effectLst/>
                        <a:latin typeface="Calibri"/>
                        <a:ea typeface="Calibri"/>
                      </a:endParaRPr>
                    </a:p>
                  </a:txBody>
                  <a:tcPr marL="44450" marR="44450" marT="0" marB="0" anchor="ctr"/>
                </a:tc>
                <a:tc>
                  <a:txBody>
                    <a:bodyPr/>
                    <a:lstStyle/>
                    <a:p>
                      <a:pPr algn="ctr">
                        <a:lnSpc>
                          <a:spcPct val="115000"/>
                        </a:lnSpc>
                        <a:spcAft>
                          <a:spcPts val="0"/>
                        </a:spcAft>
                      </a:pPr>
                      <a:r>
                        <a:rPr lang="es-CO" sz="1800">
                          <a:effectLst/>
                        </a:rPr>
                        <a:t>Año 4</a:t>
                      </a:r>
                      <a:endParaRPr lang="es-CO" sz="1800">
                        <a:effectLst/>
                        <a:latin typeface="Calibri"/>
                        <a:ea typeface="Calibri"/>
                      </a:endParaRPr>
                    </a:p>
                  </a:txBody>
                  <a:tcPr marL="44450" marR="44450" marT="0" marB="0" anchor="ctr"/>
                </a:tc>
                <a:tc>
                  <a:txBody>
                    <a:bodyPr/>
                    <a:lstStyle/>
                    <a:p>
                      <a:pPr algn="ctr">
                        <a:lnSpc>
                          <a:spcPct val="115000"/>
                        </a:lnSpc>
                        <a:spcAft>
                          <a:spcPts val="0"/>
                        </a:spcAft>
                      </a:pPr>
                      <a:r>
                        <a:rPr lang="es-CO" sz="1800">
                          <a:effectLst/>
                        </a:rPr>
                        <a:t>Año 5</a:t>
                      </a:r>
                      <a:endParaRPr lang="es-CO" sz="1800">
                        <a:effectLst/>
                        <a:latin typeface="Calibri"/>
                        <a:ea typeface="Calibri"/>
                      </a:endParaRPr>
                    </a:p>
                  </a:txBody>
                  <a:tcPr marL="44450" marR="44450" marT="0" marB="0" anchor="ctr"/>
                </a:tc>
              </a:tr>
              <a:tr h="276090">
                <a:tc>
                  <a:txBody>
                    <a:bodyPr/>
                    <a:lstStyle/>
                    <a:p>
                      <a:pPr>
                        <a:lnSpc>
                          <a:spcPct val="115000"/>
                        </a:lnSpc>
                        <a:spcAft>
                          <a:spcPts val="0"/>
                        </a:spcAft>
                      </a:pPr>
                      <a:r>
                        <a:rPr lang="es-CO" sz="1800" dirty="0">
                          <a:effectLst/>
                        </a:rPr>
                        <a:t>Mano de </a:t>
                      </a:r>
                      <a:r>
                        <a:rPr lang="es-CO" sz="1800" dirty="0" smtClean="0">
                          <a:effectLst/>
                        </a:rPr>
                        <a:t>Obra</a:t>
                      </a:r>
                    </a:p>
                  </a:txBody>
                  <a:tcPr marL="44450" marR="44450" marT="0" marB="0"/>
                </a:tc>
                <a:tc>
                  <a:txBody>
                    <a:bodyPr/>
                    <a:lstStyle/>
                    <a:p>
                      <a:pPr algn="r">
                        <a:lnSpc>
                          <a:spcPct val="115000"/>
                        </a:lnSpc>
                        <a:spcAft>
                          <a:spcPts val="0"/>
                        </a:spcAft>
                      </a:pPr>
                      <a:r>
                        <a:rPr lang="es-CO" sz="1800" dirty="0">
                          <a:effectLst/>
                        </a:rPr>
                        <a:t>$</a:t>
                      </a:r>
                      <a:r>
                        <a:rPr lang="es-CO" sz="1800" dirty="0" smtClean="0">
                          <a:effectLst/>
                        </a:rPr>
                        <a:t>15.414.934</a:t>
                      </a:r>
                    </a:p>
                    <a:p>
                      <a:pPr algn="r">
                        <a:lnSpc>
                          <a:spcPct val="115000"/>
                        </a:lnSpc>
                        <a:spcAft>
                          <a:spcPts val="0"/>
                        </a:spcAft>
                      </a:pP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$15.646.158</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$15.880.850</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$16.119.063</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a:t>
                      </a:r>
                      <a:r>
                        <a:rPr lang="es-CO" sz="1800" dirty="0" smtClean="0">
                          <a:effectLst/>
                        </a:rPr>
                        <a:t>16.360.849</a:t>
                      </a:r>
                    </a:p>
                  </a:txBody>
                  <a:tcPr marL="44450" marR="44450" marT="0" marB="0"/>
                </a:tc>
              </a:tr>
              <a:tr h="276090">
                <a:tc>
                  <a:txBody>
                    <a:bodyPr/>
                    <a:lstStyle/>
                    <a:p>
                      <a:pPr>
                        <a:lnSpc>
                          <a:spcPct val="115000"/>
                        </a:lnSpc>
                        <a:spcAft>
                          <a:spcPts val="0"/>
                        </a:spcAft>
                      </a:pPr>
                      <a:r>
                        <a:rPr lang="es-CO" sz="1800" dirty="0">
                          <a:effectLst/>
                        </a:rPr>
                        <a:t>Seguros</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a:t>
                      </a:r>
                      <a:r>
                        <a:rPr lang="es-CO" sz="1800" dirty="0" smtClean="0">
                          <a:effectLst/>
                        </a:rPr>
                        <a:t>180.000</a:t>
                      </a:r>
                    </a:p>
                    <a:p>
                      <a:pPr algn="r">
                        <a:lnSpc>
                          <a:spcPct val="115000"/>
                        </a:lnSpc>
                        <a:spcAft>
                          <a:spcPts val="0"/>
                        </a:spcAft>
                      </a:pP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$182.700</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$185.441</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$188.222</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$191.045</a:t>
                      </a:r>
                      <a:endParaRPr lang="es-CO" sz="1800" dirty="0">
                        <a:effectLst/>
                        <a:latin typeface="Calibri"/>
                        <a:ea typeface="Calibri"/>
                      </a:endParaRPr>
                    </a:p>
                  </a:txBody>
                  <a:tcPr marL="44450" marR="44450" marT="0" marB="0"/>
                </a:tc>
              </a:tr>
              <a:tr h="562544">
                <a:tc>
                  <a:txBody>
                    <a:bodyPr/>
                    <a:lstStyle/>
                    <a:p>
                      <a:pPr>
                        <a:lnSpc>
                          <a:spcPct val="115000"/>
                        </a:lnSpc>
                        <a:spcAft>
                          <a:spcPts val="0"/>
                        </a:spcAft>
                      </a:pPr>
                      <a:r>
                        <a:rPr lang="es-CO" sz="1800" dirty="0">
                          <a:effectLst/>
                        </a:rPr>
                        <a:t>Amortización Bienes de Uso</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$80.000</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$81.200</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$82.418</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$83.654</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$84.909</a:t>
                      </a:r>
                      <a:endParaRPr lang="es-CO" sz="1800" dirty="0">
                        <a:effectLst/>
                        <a:latin typeface="Calibri"/>
                        <a:ea typeface="Calibri"/>
                      </a:endParaRPr>
                    </a:p>
                  </a:txBody>
                  <a:tcPr marL="44450" marR="44450" marT="0" marB="0"/>
                </a:tc>
              </a:tr>
              <a:tr h="562544">
                <a:tc>
                  <a:txBody>
                    <a:bodyPr/>
                    <a:lstStyle/>
                    <a:p>
                      <a:pPr algn="l">
                        <a:lnSpc>
                          <a:spcPct val="115000"/>
                        </a:lnSpc>
                        <a:spcAft>
                          <a:spcPts val="0"/>
                        </a:spcAft>
                      </a:pPr>
                      <a:r>
                        <a:rPr lang="es-CO" sz="1800" dirty="0">
                          <a:effectLst/>
                        </a:rPr>
                        <a:t>Total Gastos de Producción</a:t>
                      </a:r>
                      <a:endParaRPr lang="es-CO" sz="1800" dirty="0">
                        <a:effectLst/>
                        <a:latin typeface="Calibri"/>
                        <a:ea typeface="Calibri"/>
                      </a:endParaRPr>
                    </a:p>
                  </a:txBody>
                  <a:tcPr marL="44450" marR="44450" marT="0" marB="0"/>
                </a:tc>
                <a:tc>
                  <a:txBody>
                    <a:bodyPr/>
                    <a:lstStyle/>
                    <a:p>
                      <a:pPr algn="r">
                        <a:lnSpc>
                          <a:spcPct val="115000"/>
                        </a:lnSpc>
                        <a:spcAft>
                          <a:spcPts val="0"/>
                        </a:spcAft>
                      </a:pPr>
                      <a:r>
                        <a:rPr lang="es-CO" sz="1800">
                          <a:effectLst/>
                        </a:rPr>
                        <a:t>$15.674.934</a:t>
                      </a:r>
                      <a:endParaRPr lang="es-CO" sz="1800">
                        <a:effectLst/>
                        <a:latin typeface="Calibri"/>
                        <a:ea typeface="Calibri"/>
                      </a:endParaRPr>
                    </a:p>
                  </a:txBody>
                  <a:tcPr marL="44450" marR="44450" marT="0" marB="0"/>
                </a:tc>
                <a:tc>
                  <a:txBody>
                    <a:bodyPr/>
                    <a:lstStyle/>
                    <a:p>
                      <a:pPr algn="r">
                        <a:lnSpc>
                          <a:spcPct val="115000"/>
                        </a:lnSpc>
                        <a:spcAft>
                          <a:spcPts val="0"/>
                        </a:spcAft>
                      </a:pPr>
                      <a:r>
                        <a:rPr lang="es-CO" sz="1800">
                          <a:effectLst/>
                        </a:rPr>
                        <a:t>$15.910.058</a:t>
                      </a:r>
                      <a:endParaRPr lang="es-CO" sz="1800">
                        <a:effectLst/>
                        <a:latin typeface="Calibri"/>
                        <a:ea typeface="Calibri"/>
                      </a:endParaRPr>
                    </a:p>
                  </a:txBody>
                  <a:tcPr marL="44450" marR="44450" marT="0" marB="0"/>
                </a:tc>
                <a:tc>
                  <a:txBody>
                    <a:bodyPr/>
                    <a:lstStyle/>
                    <a:p>
                      <a:pPr algn="r">
                        <a:lnSpc>
                          <a:spcPct val="115000"/>
                        </a:lnSpc>
                        <a:spcAft>
                          <a:spcPts val="0"/>
                        </a:spcAft>
                      </a:pPr>
                      <a:r>
                        <a:rPr lang="es-CO" sz="1800">
                          <a:effectLst/>
                        </a:rPr>
                        <a:t>$16.148.709</a:t>
                      </a:r>
                      <a:endParaRPr lang="es-CO" sz="1800">
                        <a:effectLst/>
                        <a:latin typeface="Calibri"/>
                        <a:ea typeface="Calibri"/>
                      </a:endParaRPr>
                    </a:p>
                  </a:txBody>
                  <a:tcPr marL="44450" marR="44450" marT="0" marB="0"/>
                </a:tc>
                <a:tc>
                  <a:txBody>
                    <a:bodyPr/>
                    <a:lstStyle/>
                    <a:p>
                      <a:pPr algn="r">
                        <a:lnSpc>
                          <a:spcPct val="115000"/>
                        </a:lnSpc>
                        <a:spcAft>
                          <a:spcPts val="0"/>
                        </a:spcAft>
                      </a:pPr>
                      <a:r>
                        <a:rPr lang="es-CO" sz="1800">
                          <a:effectLst/>
                        </a:rPr>
                        <a:t>$16.390.939</a:t>
                      </a:r>
                      <a:endParaRPr lang="es-CO" sz="1800">
                        <a:effectLst/>
                        <a:latin typeface="Calibri"/>
                        <a:ea typeface="Calibri"/>
                      </a:endParaRPr>
                    </a:p>
                  </a:txBody>
                  <a:tcPr marL="44450" marR="44450" marT="0" marB="0"/>
                </a:tc>
                <a:tc>
                  <a:txBody>
                    <a:bodyPr/>
                    <a:lstStyle/>
                    <a:p>
                      <a:pPr algn="r">
                        <a:lnSpc>
                          <a:spcPct val="115000"/>
                        </a:lnSpc>
                        <a:spcAft>
                          <a:spcPts val="0"/>
                        </a:spcAft>
                      </a:pPr>
                      <a:r>
                        <a:rPr lang="es-CO" sz="1800" dirty="0">
                          <a:effectLst/>
                        </a:rPr>
                        <a:t>$16.636.803</a:t>
                      </a:r>
                      <a:endParaRPr lang="es-CO" sz="1800" dirty="0">
                        <a:effectLst/>
                        <a:latin typeface="Calibri"/>
                        <a:ea typeface="Calibri"/>
                      </a:endParaRPr>
                    </a:p>
                  </a:txBody>
                  <a:tcPr marL="44450" marR="44450" marT="0" marB="0"/>
                </a:tc>
              </a:tr>
            </a:tbl>
          </a:graphicData>
        </a:graphic>
      </p:graphicFrame>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040615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633" y="914400"/>
            <a:ext cx="11519065" cy="760021"/>
          </a:xfrm>
        </p:spPr>
        <p:txBody>
          <a:bodyPr>
            <a:normAutofit/>
          </a:bodyPr>
          <a:lstStyle/>
          <a:p>
            <a:pPr algn="ct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OTROS GASTOS</a:t>
            </a:r>
            <a:endPar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graphicFrame>
        <p:nvGraphicFramePr>
          <p:cNvPr id="7" name="6 Marcador de contenido"/>
          <p:cNvGraphicFramePr>
            <a:graphicFrameLocks noGrp="1"/>
          </p:cNvGraphicFramePr>
          <p:nvPr>
            <p:ph idx="1"/>
            <p:extLst>
              <p:ext uri="{D42A27DB-BD31-4B8C-83A1-F6EECF244321}">
                <p14:modId xmlns:p14="http://schemas.microsoft.com/office/powerpoint/2010/main" val="592143691"/>
              </p:ext>
            </p:extLst>
          </p:nvPr>
        </p:nvGraphicFramePr>
        <p:xfrm>
          <a:off x="1211284" y="2054430"/>
          <a:ext cx="10058399" cy="3515794"/>
        </p:xfrm>
        <a:graphic>
          <a:graphicData uri="http://schemas.openxmlformats.org/drawingml/2006/table">
            <a:tbl>
              <a:tblPr firstRow="1" firstCol="1" bandRow="1">
                <a:tableStyleId>{5C22544A-7EE6-4342-B048-85BDC9FD1C3A}</a:tableStyleId>
              </a:tblPr>
              <a:tblGrid>
                <a:gridCol w="2707573"/>
                <a:gridCol w="1555668"/>
                <a:gridCol w="1448789"/>
                <a:gridCol w="1508167"/>
                <a:gridCol w="1358417"/>
                <a:gridCol w="1479785"/>
              </a:tblGrid>
              <a:tr h="328666">
                <a:tc>
                  <a:txBody>
                    <a:bodyPr/>
                    <a:lstStyle/>
                    <a:p>
                      <a:pPr algn="ctr">
                        <a:lnSpc>
                          <a:spcPct val="115000"/>
                        </a:lnSpc>
                        <a:spcAft>
                          <a:spcPts val="0"/>
                        </a:spcAft>
                      </a:pPr>
                      <a:r>
                        <a:rPr lang="es-CO" sz="1800" dirty="0">
                          <a:effectLst/>
                        </a:rPr>
                        <a:t>Otros Gastos</a:t>
                      </a:r>
                      <a:endParaRPr lang="es-CO" sz="1800" dirty="0">
                        <a:effectLst/>
                        <a:latin typeface="Calibri"/>
                        <a:ea typeface="Calibri"/>
                      </a:endParaRPr>
                    </a:p>
                  </a:txBody>
                  <a:tcPr marL="44450" marR="44450" marT="0" marB="0" anchor="b"/>
                </a:tc>
                <a:tc>
                  <a:txBody>
                    <a:bodyPr/>
                    <a:lstStyle/>
                    <a:p>
                      <a:pPr algn="ctr">
                        <a:lnSpc>
                          <a:spcPct val="115000"/>
                        </a:lnSpc>
                        <a:spcAft>
                          <a:spcPts val="0"/>
                        </a:spcAft>
                      </a:pPr>
                      <a:r>
                        <a:rPr lang="es-CO" sz="1800">
                          <a:effectLst/>
                        </a:rPr>
                        <a:t>Año 1</a:t>
                      </a:r>
                      <a:endParaRPr lang="es-CO" sz="1800">
                        <a:effectLst/>
                        <a:latin typeface="Calibri"/>
                        <a:ea typeface="Calibri"/>
                      </a:endParaRPr>
                    </a:p>
                  </a:txBody>
                  <a:tcPr marL="44450" marR="44450" marT="0" marB="0" anchor="b"/>
                </a:tc>
                <a:tc>
                  <a:txBody>
                    <a:bodyPr/>
                    <a:lstStyle/>
                    <a:p>
                      <a:pPr algn="ctr">
                        <a:lnSpc>
                          <a:spcPct val="115000"/>
                        </a:lnSpc>
                        <a:spcAft>
                          <a:spcPts val="0"/>
                        </a:spcAft>
                      </a:pPr>
                      <a:r>
                        <a:rPr lang="es-CO" sz="1800">
                          <a:effectLst/>
                        </a:rPr>
                        <a:t>Año 2</a:t>
                      </a:r>
                      <a:endParaRPr lang="es-CO" sz="1800">
                        <a:effectLst/>
                        <a:latin typeface="Calibri"/>
                        <a:ea typeface="Calibri"/>
                      </a:endParaRPr>
                    </a:p>
                  </a:txBody>
                  <a:tcPr marL="44450" marR="44450" marT="0" marB="0" anchor="b"/>
                </a:tc>
                <a:tc>
                  <a:txBody>
                    <a:bodyPr/>
                    <a:lstStyle/>
                    <a:p>
                      <a:pPr algn="ctr">
                        <a:lnSpc>
                          <a:spcPct val="115000"/>
                        </a:lnSpc>
                        <a:spcAft>
                          <a:spcPts val="0"/>
                        </a:spcAft>
                      </a:pPr>
                      <a:r>
                        <a:rPr lang="es-CO" sz="1800">
                          <a:effectLst/>
                        </a:rPr>
                        <a:t>Año 3</a:t>
                      </a:r>
                      <a:endParaRPr lang="es-CO" sz="1800">
                        <a:effectLst/>
                        <a:latin typeface="Calibri"/>
                        <a:ea typeface="Calibri"/>
                      </a:endParaRPr>
                    </a:p>
                  </a:txBody>
                  <a:tcPr marL="44450" marR="44450" marT="0" marB="0" anchor="b"/>
                </a:tc>
                <a:tc>
                  <a:txBody>
                    <a:bodyPr/>
                    <a:lstStyle/>
                    <a:p>
                      <a:pPr algn="ctr">
                        <a:lnSpc>
                          <a:spcPct val="115000"/>
                        </a:lnSpc>
                        <a:spcAft>
                          <a:spcPts val="0"/>
                        </a:spcAft>
                      </a:pPr>
                      <a:r>
                        <a:rPr lang="es-CO" sz="1800">
                          <a:effectLst/>
                        </a:rPr>
                        <a:t>Año 4</a:t>
                      </a:r>
                      <a:endParaRPr lang="es-CO" sz="1800">
                        <a:effectLst/>
                        <a:latin typeface="Calibri"/>
                        <a:ea typeface="Calibri"/>
                      </a:endParaRPr>
                    </a:p>
                  </a:txBody>
                  <a:tcPr marL="44450" marR="44450" marT="0" marB="0" anchor="b"/>
                </a:tc>
                <a:tc>
                  <a:txBody>
                    <a:bodyPr/>
                    <a:lstStyle/>
                    <a:p>
                      <a:pPr algn="ctr">
                        <a:lnSpc>
                          <a:spcPct val="115000"/>
                        </a:lnSpc>
                        <a:spcAft>
                          <a:spcPts val="0"/>
                        </a:spcAft>
                      </a:pPr>
                      <a:r>
                        <a:rPr lang="es-CO" sz="1800">
                          <a:effectLst/>
                        </a:rPr>
                        <a:t>Año 5</a:t>
                      </a:r>
                      <a:endParaRPr lang="es-CO" sz="1800">
                        <a:effectLst/>
                        <a:latin typeface="Calibri"/>
                        <a:ea typeface="Calibri"/>
                      </a:endParaRPr>
                    </a:p>
                  </a:txBody>
                  <a:tcPr marL="44450" marR="44450" marT="0" marB="0" anchor="b"/>
                </a:tc>
              </a:tr>
              <a:tr h="443233">
                <a:tc>
                  <a:txBody>
                    <a:bodyPr/>
                    <a:lstStyle/>
                    <a:p>
                      <a:pPr>
                        <a:lnSpc>
                          <a:spcPct val="115000"/>
                        </a:lnSpc>
                        <a:spcAft>
                          <a:spcPts val="0"/>
                        </a:spcAft>
                      </a:pPr>
                      <a:r>
                        <a:rPr lang="es-CO" sz="1800" dirty="0">
                          <a:effectLst/>
                        </a:rPr>
                        <a:t>Nómina Administrativa</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$67.317.504</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$68.327.267</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$69.352.176</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$70.392.458</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$71.448.345</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Publicidad</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$3.600.000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$3.654.000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$3.708.810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$3.764.442</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$3.820.909</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Impuestos y tasas</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$639.400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$648.991</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$658.726</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$668.607</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$678.636</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Papelería/Útiles/varios</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$120.000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$121.800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$123.627</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$125.481</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$127.364</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Alquiler transporte</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$600.000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$609.000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$618.135</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$627.407</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$636.818</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Agua</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$720.000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$730.800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$741.762</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$752.888</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$764.182</a:t>
                      </a:r>
                      <a:endParaRPr lang="es-CO" sz="180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Luz</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$720.000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$730.800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$741.762</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$752.888</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$764.182</a:t>
                      </a:r>
                      <a:endParaRPr lang="es-CO" sz="1800" dirty="0">
                        <a:effectLst/>
                        <a:latin typeface="Calibri"/>
                        <a:ea typeface="Calibri"/>
                      </a:endParaRPr>
                    </a:p>
                  </a:txBody>
                  <a:tcPr marL="44450" marR="44450" marT="0" marB="0" anchor="b"/>
                </a:tc>
              </a:tr>
              <a:tr h="328666">
                <a:tc>
                  <a:txBody>
                    <a:bodyPr/>
                    <a:lstStyle/>
                    <a:p>
                      <a:pPr>
                        <a:lnSpc>
                          <a:spcPct val="115000"/>
                        </a:lnSpc>
                        <a:spcAft>
                          <a:spcPts val="0"/>
                        </a:spcAft>
                      </a:pPr>
                      <a:r>
                        <a:rPr lang="es-CO" sz="1800">
                          <a:effectLst/>
                        </a:rPr>
                        <a:t>Internet </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$1.320.000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$1.339.800</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$1.359.897</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$1.380.295</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$1.401.000</a:t>
                      </a:r>
                      <a:endParaRPr lang="es-CO" sz="1800">
                        <a:effectLst/>
                        <a:latin typeface="Calibri"/>
                        <a:ea typeface="Calibri"/>
                      </a:endParaRPr>
                    </a:p>
                  </a:txBody>
                  <a:tcPr marL="44450" marR="44450" marT="0" marB="0" anchor="b"/>
                </a:tc>
              </a:tr>
              <a:tr h="443233">
                <a:tc>
                  <a:txBody>
                    <a:bodyPr/>
                    <a:lstStyle/>
                    <a:p>
                      <a:pPr algn="ctr">
                        <a:lnSpc>
                          <a:spcPct val="115000"/>
                        </a:lnSpc>
                        <a:spcAft>
                          <a:spcPts val="0"/>
                        </a:spcAft>
                      </a:pPr>
                      <a:r>
                        <a:rPr lang="es-CO" sz="1800">
                          <a:effectLst/>
                        </a:rPr>
                        <a:t>Total Gastos de Producción</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$75.036.904</a:t>
                      </a:r>
                      <a:endParaRPr lang="es-CO" sz="1800" dirty="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$76.162.458</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$77.304.894</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a:effectLst/>
                        </a:rPr>
                        <a:t>$78.464.468</a:t>
                      </a:r>
                      <a:endParaRPr lang="es-CO" sz="1800">
                        <a:effectLst/>
                        <a:latin typeface="Calibri"/>
                        <a:ea typeface="Calibri"/>
                      </a:endParaRPr>
                    </a:p>
                  </a:txBody>
                  <a:tcPr marL="44450" marR="44450" marT="0" marB="0" anchor="b"/>
                </a:tc>
                <a:tc>
                  <a:txBody>
                    <a:bodyPr/>
                    <a:lstStyle/>
                    <a:p>
                      <a:pPr algn="r">
                        <a:lnSpc>
                          <a:spcPct val="115000"/>
                        </a:lnSpc>
                        <a:spcAft>
                          <a:spcPts val="0"/>
                        </a:spcAft>
                      </a:pPr>
                      <a:r>
                        <a:rPr lang="es-CO" sz="1800" dirty="0">
                          <a:effectLst/>
                        </a:rPr>
                        <a:t>$79.641.435</a:t>
                      </a:r>
                      <a:endParaRPr lang="es-CO" sz="1800" dirty="0">
                        <a:effectLst/>
                        <a:latin typeface="Calibri"/>
                        <a:ea typeface="Calibri"/>
                      </a:endParaRPr>
                    </a:p>
                  </a:txBody>
                  <a:tcPr marL="44450" marR="44450" marT="0" marB="0" anchor="b"/>
                </a:tc>
              </a:tr>
            </a:tbl>
          </a:graphicData>
        </a:graphic>
      </p:graphicFrame>
    </p:spTree>
    <p:extLst>
      <p:ext uri="{BB962C8B-B14F-4D97-AF65-F5344CB8AC3E}">
        <p14:creationId xmlns:p14="http://schemas.microsoft.com/office/powerpoint/2010/main" val="432251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1328" y="866899"/>
            <a:ext cx="10515600" cy="752537"/>
          </a:xfrm>
        </p:spPr>
        <p:txBody>
          <a:bodyPr>
            <a:normAutofit/>
          </a:bodyPr>
          <a:lstStyle/>
          <a:p>
            <a:pPr algn="ct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FLUJO DE CAJA</a:t>
            </a:r>
            <a:endPar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pic>
        <p:nvPicPr>
          <p:cNvPr id="7" name="0 Imagen"/>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03761" y="1911927"/>
            <a:ext cx="11554691" cy="4334493"/>
          </a:xfrm>
          <a:prstGeom prst="rect">
            <a:avLst/>
          </a:prstGeom>
        </p:spPr>
      </p:pic>
    </p:spTree>
    <p:extLst>
      <p:ext uri="{BB962C8B-B14F-4D97-AF65-F5344CB8AC3E}">
        <p14:creationId xmlns:p14="http://schemas.microsoft.com/office/powerpoint/2010/main" val="105405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872836"/>
            <a:ext cx="10515600" cy="609600"/>
          </a:xfrm>
        </p:spPr>
        <p:txBody>
          <a:bodyPr>
            <a:normAutofit/>
          </a:bodyPr>
          <a:lstStyle/>
          <a:p>
            <a:pPr algn="ctr"/>
            <a:r>
              <a:rPr lang="es-CO" sz="3000" b="1" dirty="0" smtClean="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rPr>
              <a:t>RESULTADOS</a:t>
            </a:r>
            <a:endParaRPr lang="es-CO" sz="30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64187033"/>
              </p:ext>
            </p:extLst>
          </p:nvPr>
        </p:nvGraphicFramePr>
        <p:xfrm>
          <a:off x="845127" y="1648691"/>
          <a:ext cx="10543309" cy="4760742"/>
        </p:xfrm>
        <a:graphic>
          <a:graphicData uri="http://schemas.openxmlformats.org/drawingml/2006/table">
            <a:tbl>
              <a:tblPr>
                <a:tableStyleId>{BDBED569-4797-4DF1-A0F4-6AAB3CD982D8}</a:tableStyleId>
              </a:tblPr>
              <a:tblGrid>
                <a:gridCol w="2851381"/>
                <a:gridCol w="1734474"/>
                <a:gridCol w="1648691"/>
                <a:gridCol w="1454727"/>
                <a:gridCol w="1454727"/>
                <a:gridCol w="1399309"/>
              </a:tblGrid>
              <a:tr h="231113">
                <a:tc>
                  <a:txBody>
                    <a:bodyPr/>
                    <a:lstStyle/>
                    <a:p>
                      <a:pPr algn="l" fontAlgn="b"/>
                      <a:r>
                        <a:rPr lang="es-CO" sz="1600" u="none" strike="noStrike" dirty="0">
                          <a:effectLst/>
                        </a:rPr>
                        <a:t> </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ctr" fontAlgn="b"/>
                      <a:r>
                        <a:rPr lang="es-CO" sz="1600" b="1" u="none" strike="noStrike" dirty="0">
                          <a:effectLst/>
                        </a:rPr>
                        <a:t>Año 1</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ctr" fontAlgn="b"/>
                      <a:r>
                        <a:rPr lang="es-CO" sz="1600" b="1" u="none" strike="noStrike" dirty="0">
                          <a:effectLst/>
                        </a:rPr>
                        <a:t>Año 2</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ctr" fontAlgn="b"/>
                      <a:r>
                        <a:rPr lang="es-CO" sz="1600" b="1" u="none" strike="noStrike" dirty="0">
                          <a:effectLst/>
                        </a:rPr>
                        <a:t>Año 3</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ctr" fontAlgn="b"/>
                      <a:r>
                        <a:rPr lang="es-CO" sz="1600" b="1" u="none" strike="noStrike" dirty="0">
                          <a:effectLst/>
                        </a:rPr>
                        <a:t>Año 4</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ctr" fontAlgn="b"/>
                      <a:r>
                        <a:rPr lang="es-CO" sz="1600" b="1" u="none" strike="noStrike" dirty="0">
                          <a:effectLst/>
                        </a:rPr>
                        <a:t>Año 5</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r>
              <a:tr h="453537">
                <a:tc>
                  <a:txBody>
                    <a:bodyPr/>
                    <a:lstStyle/>
                    <a:p>
                      <a:pPr algn="l" fontAlgn="b"/>
                      <a:r>
                        <a:rPr lang="es-CO" sz="1600" u="none" strike="noStrike" dirty="0">
                          <a:effectLst/>
                        </a:rPr>
                        <a:t>Ventas</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767.280.000</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844.008.000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dirty="0">
                          <a:effectLst/>
                        </a:rPr>
                        <a:t>928.408.800</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1.021.249.680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1.123.374.648</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Costo de Ventas</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426.000.000</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468.600.000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515.460.000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567.006.000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623.706.600</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Utilidad Bruta</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a:effectLst/>
                        </a:rPr>
                        <a:t>341.280.000</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375.408.000</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412.948.800</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454.243.680</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499.668.048</a:t>
                      </a:r>
                      <a:endParaRPr lang="es-CO" sz="1600" b="1"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 rentabilidad</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56%</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56%</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56%</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56%</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56%</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Gastos de producción Fijos</a:t>
                      </a:r>
                      <a:endParaRPr lang="es-CO" sz="1600" b="0"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15.674.934</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15.910.058</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16.148.709</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16.390.939</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16.636.803</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Otros Gastos de Producción</a:t>
                      </a:r>
                      <a:endParaRPr lang="es-CO" sz="1600" b="0"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75.036.904</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76.162.458</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77.304.894</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78.464.468</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79.641.435</a:t>
                      </a:r>
                      <a:endParaRPr lang="es-CO" sz="1600" b="0" i="0" u="none" strike="noStrike">
                        <a:solidFill>
                          <a:srgbClr val="000000"/>
                        </a:solidFill>
                        <a:effectLst/>
                        <a:latin typeface="Arial"/>
                      </a:endParaRPr>
                    </a:p>
                  </a:txBody>
                  <a:tcPr marL="9525" marR="9525" marT="9525" marB="0" anchor="b"/>
                </a:tc>
              </a:tr>
              <a:tr h="231113">
                <a:tc>
                  <a:txBody>
                    <a:bodyPr/>
                    <a:lstStyle/>
                    <a:p>
                      <a:pPr algn="ctr" fontAlgn="b"/>
                      <a:r>
                        <a:rPr lang="es-CO" sz="1600" b="1" u="none" strike="noStrike" dirty="0">
                          <a:effectLst/>
                        </a:rPr>
                        <a:t>Total Otros Gastos</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90.711.838</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dirty="0">
                          <a:effectLst/>
                        </a:rPr>
                        <a:t>92.072.515</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dirty="0">
                          <a:effectLst/>
                        </a:rPr>
                        <a:t>93.453.603</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dirty="0">
                          <a:effectLst/>
                        </a:rPr>
                        <a:t>94.855.407</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dirty="0">
                          <a:effectLst/>
                        </a:rPr>
                        <a:t>96.278.238</a:t>
                      </a:r>
                      <a:endParaRPr lang="es-CO" sz="1600" b="0" i="0" u="none" strike="noStrike" dirty="0">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Utilidad Antes de Intereses e</a:t>
                      </a:r>
                      <a:endParaRPr lang="es-CO" sz="1600" b="1"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a:effectLst/>
                        </a:rPr>
                        <a:t>250.568.162</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283.335.485</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319.495.197</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359.388.273</a:t>
                      </a:r>
                      <a:endParaRPr lang="es-CO" sz="1600" b="1"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403.389.810</a:t>
                      </a:r>
                      <a:endParaRPr lang="es-CO" sz="1600" b="1"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Impuestos</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l" fontAlgn="b"/>
                      <a:r>
                        <a:rPr lang="es-CO" sz="1600" u="none" strike="noStrike">
                          <a:effectLst/>
                        </a:rPr>
                        <a:t> </a:t>
                      </a:r>
                      <a:endParaRPr lang="es-CO" sz="1600" b="1"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1"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1"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1"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1"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 </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l" fontAlgn="b"/>
                      <a:r>
                        <a:rPr lang="es-CO" sz="1600" u="none" strike="noStrike" dirty="0">
                          <a:effectLst/>
                        </a:rPr>
                        <a:t> </a:t>
                      </a:r>
                      <a:endParaRPr lang="es-CO" sz="1600" b="0" i="0" u="none" strike="noStrike" dirty="0">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Intereses</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a:effectLst/>
                        </a:rPr>
                        <a:t>3.273.658</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3.115.101</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dirty="0">
                          <a:effectLst/>
                        </a:rPr>
                        <a:t>2.509.745</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1.734.890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743.076</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Utilidad Antes de Impuestos</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dirty="0">
                          <a:effectLst/>
                        </a:rPr>
                        <a:t>247.294.504</a:t>
                      </a:r>
                      <a:endParaRPr lang="es-CO" sz="1600" b="0" i="0" u="none" strike="noStrike" dirty="0">
                        <a:solidFill>
                          <a:srgbClr val="000000"/>
                        </a:solidFill>
                        <a:effectLst/>
                        <a:latin typeface="Arial"/>
                      </a:endParaRPr>
                    </a:p>
                  </a:txBody>
                  <a:tcPr marL="9525" marR="9525" marT="9525" marB="0" anchor="b"/>
                </a:tc>
                <a:tc>
                  <a:txBody>
                    <a:bodyPr/>
                    <a:lstStyle/>
                    <a:p>
                      <a:pPr algn="r" fontAlgn="b"/>
                      <a:r>
                        <a:rPr lang="es-CO" sz="1600" u="none" strike="noStrike">
                          <a:effectLst/>
                        </a:rPr>
                        <a:t>280.220.384</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316.985.452</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357.653.383</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402.646.734</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dirty="0">
                          <a:effectLst/>
                        </a:rPr>
                        <a:t> </a:t>
                      </a:r>
                      <a:endParaRPr lang="es-CO" sz="1600" b="0" i="0" u="none" strike="noStrike" dirty="0">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c>
                  <a:txBody>
                    <a:bodyPr/>
                    <a:lstStyle/>
                    <a:p>
                      <a:pPr algn="l" fontAlgn="b"/>
                      <a:r>
                        <a:rPr lang="es-CO" sz="1600" u="none" strike="noStrike">
                          <a:effectLst/>
                        </a:rPr>
                        <a:t> </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Impuesto a las Ganancias</a:t>
                      </a:r>
                      <a:endParaRPr lang="es-CO" sz="1600" b="0"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u="none" strike="noStrike">
                          <a:effectLst/>
                        </a:rPr>
                        <a:t>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0</a:t>
                      </a:r>
                      <a:endParaRPr lang="es-CO" sz="1600" b="0" i="0" u="none" strike="noStrike">
                        <a:solidFill>
                          <a:srgbClr val="000000"/>
                        </a:solidFill>
                        <a:effectLst/>
                        <a:latin typeface="Arial"/>
                      </a:endParaRPr>
                    </a:p>
                  </a:txBody>
                  <a:tcPr marL="9525" marR="9525" marT="9525" marB="0" anchor="b"/>
                </a:tc>
                <a:tc>
                  <a:txBody>
                    <a:bodyPr/>
                    <a:lstStyle/>
                    <a:p>
                      <a:pPr algn="r" fontAlgn="b"/>
                      <a:r>
                        <a:rPr lang="es-CO" sz="1600" u="none" strike="noStrike">
                          <a:effectLst/>
                        </a:rPr>
                        <a:t>0</a:t>
                      </a:r>
                      <a:endParaRPr lang="es-CO" sz="1600" b="0" i="0" u="none" strike="noStrike">
                        <a:solidFill>
                          <a:srgbClr val="000000"/>
                        </a:solidFill>
                        <a:effectLst/>
                        <a:latin typeface="Arial"/>
                      </a:endParaRPr>
                    </a:p>
                  </a:txBody>
                  <a:tcPr marL="9525" marR="9525" marT="9525" marB="0" anchor="b"/>
                </a:tc>
              </a:tr>
              <a:tr h="231113">
                <a:tc>
                  <a:txBody>
                    <a:bodyPr/>
                    <a:lstStyle/>
                    <a:p>
                      <a:pPr algn="l" fontAlgn="b"/>
                      <a:r>
                        <a:rPr lang="es-CO" sz="1600" u="none" strike="noStrike" dirty="0">
                          <a:effectLst/>
                        </a:rPr>
                        <a:t>Utilidad Después de Impuestos</a:t>
                      </a:r>
                      <a:endParaRPr lang="es-CO" sz="1600" b="1" i="0" u="none" strike="noStrike" dirty="0">
                        <a:solidFill>
                          <a:srgbClr val="000000"/>
                        </a:solidFill>
                        <a:effectLst/>
                        <a:latin typeface="Arial"/>
                      </a:endParaRPr>
                    </a:p>
                  </a:txBody>
                  <a:tcPr marL="9525" marR="9525" marT="9525" marB="0" anchor="b">
                    <a:solidFill>
                      <a:schemeClr val="accent5">
                        <a:lumMod val="40000"/>
                        <a:lumOff val="60000"/>
                      </a:schemeClr>
                    </a:solidFill>
                  </a:tcPr>
                </a:tc>
                <a:tc>
                  <a:txBody>
                    <a:bodyPr/>
                    <a:lstStyle/>
                    <a:p>
                      <a:pPr algn="r" fontAlgn="b"/>
                      <a:r>
                        <a:rPr lang="es-CO" sz="1600" b="1" u="none" strike="noStrike" dirty="0">
                          <a:effectLst/>
                        </a:rPr>
                        <a:t>247.294.504</a:t>
                      </a:r>
                      <a:endParaRPr lang="es-CO" sz="1600" b="1" i="0" u="none" strike="noStrike" dirty="0">
                        <a:solidFill>
                          <a:srgbClr val="000000"/>
                        </a:solidFill>
                        <a:effectLst/>
                        <a:latin typeface="Arial"/>
                      </a:endParaRPr>
                    </a:p>
                  </a:txBody>
                  <a:tcPr marL="9525" marR="9525" marT="9525" marB="0" anchor="b"/>
                </a:tc>
                <a:tc>
                  <a:txBody>
                    <a:bodyPr/>
                    <a:lstStyle/>
                    <a:p>
                      <a:pPr algn="r" fontAlgn="b"/>
                      <a:r>
                        <a:rPr lang="es-CO" sz="1600" b="1" u="none" strike="noStrike" dirty="0">
                          <a:effectLst/>
                        </a:rPr>
                        <a:t>280.220.384</a:t>
                      </a:r>
                      <a:endParaRPr lang="es-CO" sz="1600" b="1" i="0" u="none" strike="noStrike" dirty="0">
                        <a:solidFill>
                          <a:srgbClr val="000000"/>
                        </a:solidFill>
                        <a:effectLst/>
                        <a:latin typeface="Arial"/>
                      </a:endParaRPr>
                    </a:p>
                  </a:txBody>
                  <a:tcPr marL="9525" marR="9525" marT="9525" marB="0" anchor="b"/>
                </a:tc>
                <a:tc>
                  <a:txBody>
                    <a:bodyPr/>
                    <a:lstStyle/>
                    <a:p>
                      <a:pPr algn="r" fontAlgn="b"/>
                      <a:r>
                        <a:rPr lang="es-CO" sz="1600" b="1" u="none" strike="noStrike" dirty="0">
                          <a:effectLst/>
                        </a:rPr>
                        <a:t>316.985.452</a:t>
                      </a:r>
                      <a:endParaRPr lang="es-CO" sz="1600" b="1" i="0" u="none" strike="noStrike" dirty="0">
                        <a:solidFill>
                          <a:srgbClr val="000000"/>
                        </a:solidFill>
                        <a:effectLst/>
                        <a:latin typeface="Arial"/>
                      </a:endParaRPr>
                    </a:p>
                  </a:txBody>
                  <a:tcPr marL="9525" marR="9525" marT="9525" marB="0" anchor="b"/>
                </a:tc>
                <a:tc>
                  <a:txBody>
                    <a:bodyPr/>
                    <a:lstStyle/>
                    <a:p>
                      <a:pPr algn="r" fontAlgn="b"/>
                      <a:r>
                        <a:rPr lang="es-CO" sz="1600" b="1" u="none" strike="noStrike" dirty="0">
                          <a:effectLst/>
                        </a:rPr>
                        <a:t>357.653.383</a:t>
                      </a:r>
                      <a:endParaRPr lang="es-CO" sz="1600" b="1" i="0" u="none" strike="noStrike" dirty="0">
                        <a:solidFill>
                          <a:srgbClr val="000000"/>
                        </a:solidFill>
                        <a:effectLst/>
                        <a:latin typeface="Arial"/>
                      </a:endParaRPr>
                    </a:p>
                  </a:txBody>
                  <a:tcPr marL="9525" marR="9525" marT="9525" marB="0" anchor="b"/>
                </a:tc>
                <a:tc>
                  <a:txBody>
                    <a:bodyPr/>
                    <a:lstStyle/>
                    <a:p>
                      <a:pPr algn="r" fontAlgn="b"/>
                      <a:r>
                        <a:rPr lang="es-CO" sz="1600" b="1" u="none" strike="noStrike" dirty="0">
                          <a:effectLst/>
                        </a:rPr>
                        <a:t>402.646.734</a:t>
                      </a:r>
                      <a:endParaRPr lang="es-CO" sz="1600" b="1" i="0" u="none" strike="noStrike" dirty="0">
                        <a:solidFill>
                          <a:srgbClr val="000000"/>
                        </a:solidFill>
                        <a:effectLst/>
                        <a:latin typeface="Arial"/>
                      </a:endParaRPr>
                    </a:p>
                  </a:txBody>
                  <a:tcPr marL="9525" marR="9525" marT="9525" marB="0" anchor="b"/>
                </a:tc>
              </a:tr>
            </a:tbl>
          </a:graphicData>
        </a:graphic>
      </p:graphicFrame>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589972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890649"/>
            <a:ext cx="10515600" cy="800039"/>
          </a:xfrm>
        </p:spPr>
        <p:txBody>
          <a:bodyPr>
            <a:noAutofit/>
          </a:bodyPr>
          <a:lstStyle/>
          <a:p>
            <a:pPr lvl="0" algn="ct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r>
              <a:rPr lang="es-CO" sz="32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IMPACTOS</a:t>
            </a:r>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a:r>
            <a:b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sz="300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356259" y="1662544"/>
            <a:ext cx="11402604" cy="4932219"/>
          </a:xfrm>
        </p:spPr>
        <p:txBody>
          <a:bodyPr>
            <a:normAutofit fontScale="92500" lnSpcReduction="10000"/>
          </a:bodyPr>
          <a:lstStyle/>
          <a:p>
            <a:pPr marL="0" indent="0" algn="just">
              <a:buNone/>
            </a:pPr>
            <a:r>
              <a:rPr lang="es-CO" sz="3200" b="1" dirty="0" smtClean="0">
                <a:solidFill>
                  <a:schemeClr val="accent6">
                    <a:lumMod val="75000"/>
                  </a:schemeClr>
                </a:solidFill>
                <a:effectLst>
                  <a:outerShdw blurRad="38100" dist="38100" dir="2700000" algn="tl">
                    <a:srgbClr val="000000">
                      <a:alpha val="43137"/>
                    </a:srgbClr>
                  </a:outerShdw>
                </a:effectLst>
              </a:rPr>
              <a:t>Impacto Económico</a:t>
            </a:r>
          </a:p>
          <a:p>
            <a:pPr marL="0" indent="0" algn="just">
              <a:buNone/>
            </a:pPr>
            <a:endParaRPr lang="es-CO" sz="3200" b="1" dirty="0" smtClean="0">
              <a:solidFill>
                <a:schemeClr val="accent2">
                  <a:lumMod val="75000"/>
                </a:schemeClr>
              </a:solidFill>
              <a:effectLst>
                <a:outerShdw blurRad="38100" dist="38100" dir="2700000" algn="tl">
                  <a:srgbClr val="000000">
                    <a:alpha val="43137"/>
                  </a:srgbClr>
                </a:outerShdw>
              </a:effectLst>
            </a:endParaRPr>
          </a:p>
          <a:p>
            <a:pPr marL="0" indent="0" algn="just">
              <a:buNone/>
            </a:pPr>
            <a:r>
              <a:rPr lang="es-CO" sz="3200" dirty="0" smtClean="0"/>
              <a:t>La </a:t>
            </a:r>
            <a:r>
              <a:rPr lang="es-CO" sz="3200" dirty="0"/>
              <a:t>producción y comercialización de este producto, no se encuentra en el mercado ya que hay productos que cumplen la misma función “recolectar las heces de la mascota” pero no iguales a lo que nosotras como empresa ofrecemos;  representando  una oportunidad de negocio para incursionar en el nicho de mercado de los productos y servicios para mascotas. La creación de esta organización da un impacto económico positivo, principalmente por los cambios sociales en la forma de ver una mascota como un integrante más en la familia, lo que le representa a la industria de este sector mayor rentabilidad y competencia.</a:t>
            </a:r>
          </a:p>
          <a:p>
            <a:pPr marL="0" indent="0" algn="just">
              <a:buNone/>
            </a:pPr>
            <a:endParaRPr lang="es-CO" sz="8800" b="1" dirty="0" smtClean="0"/>
          </a:p>
          <a:p>
            <a:pPr marL="0" indent="0">
              <a:buNone/>
            </a:pPr>
            <a:endParaRPr lang="es-CO" sz="6000" dirty="0"/>
          </a:p>
          <a:p>
            <a:pPr marL="0" indent="0">
              <a:buNone/>
            </a:pPr>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334707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15635" y="1205344"/>
            <a:ext cx="11412187" cy="5652655"/>
          </a:xfrm>
        </p:spPr>
        <p:txBody>
          <a:bodyPr>
            <a:normAutofit fontScale="47500" lnSpcReduction="20000"/>
          </a:bodyPr>
          <a:lstStyle/>
          <a:p>
            <a:pPr marL="0" indent="0" algn="just">
              <a:buNone/>
            </a:pPr>
            <a:r>
              <a:rPr lang="es-CO" sz="6700" b="1" dirty="0">
                <a:solidFill>
                  <a:schemeClr val="accent6">
                    <a:lumMod val="75000"/>
                  </a:schemeClr>
                </a:solidFill>
                <a:effectLst>
                  <a:outerShdw blurRad="38100" dist="38100" dir="2700000" algn="tl">
                    <a:srgbClr val="000000">
                      <a:alpha val="43137"/>
                    </a:srgbClr>
                  </a:outerShdw>
                </a:effectLst>
              </a:rPr>
              <a:t>Impacto </a:t>
            </a:r>
            <a:r>
              <a:rPr lang="es-CO" sz="6700" b="1" dirty="0" smtClean="0">
                <a:solidFill>
                  <a:schemeClr val="accent6">
                    <a:lumMod val="75000"/>
                  </a:schemeClr>
                </a:solidFill>
                <a:effectLst>
                  <a:outerShdw blurRad="38100" dist="38100" dir="2700000" algn="tl">
                    <a:srgbClr val="000000">
                      <a:alpha val="43137"/>
                    </a:srgbClr>
                  </a:outerShdw>
                </a:effectLst>
              </a:rPr>
              <a:t>Social</a:t>
            </a:r>
          </a:p>
          <a:p>
            <a:pPr marL="0" indent="0" algn="just">
              <a:buNone/>
            </a:pPr>
            <a:endParaRPr lang="es-CO" sz="5900" b="1" dirty="0" smtClean="0">
              <a:solidFill>
                <a:schemeClr val="accent1">
                  <a:lumMod val="75000"/>
                </a:schemeClr>
              </a:solidFill>
              <a:effectLst>
                <a:outerShdw blurRad="38100" dist="38100" dir="2700000" algn="tl">
                  <a:srgbClr val="000000">
                    <a:alpha val="43137"/>
                  </a:srgbClr>
                </a:outerShdw>
              </a:effectLst>
            </a:endParaRPr>
          </a:p>
          <a:p>
            <a:pPr marL="0" indent="0" algn="just">
              <a:buNone/>
            </a:pPr>
            <a:r>
              <a:rPr lang="es-CO" sz="5900" dirty="0" smtClean="0"/>
              <a:t>El </a:t>
            </a:r>
            <a:r>
              <a:rPr lang="es-CO" sz="5900" dirty="0"/>
              <a:t>trato humanizado que hoy en día se le da a las mascotas, en cuanto a su salud, bienestar y ocio, da la oportunidad al mercado de ofrecer a sus dueños diversidad de productos y servicios.</a:t>
            </a:r>
          </a:p>
          <a:p>
            <a:pPr marL="0" indent="0" algn="just">
              <a:buClr>
                <a:schemeClr val="accent1">
                  <a:lumMod val="75000"/>
                </a:schemeClr>
              </a:buClr>
              <a:buNone/>
            </a:pPr>
            <a:r>
              <a:rPr lang="es-CO" sz="5900" i="1" dirty="0"/>
              <a:t>Por tanto Con nuestro proyecto se pretende</a:t>
            </a:r>
            <a:r>
              <a:rPr lang="es-CO" sz="5900" i="1" dirty="0" smtClean="0"/>
              <a:t>:</a:t>
            </a:r>
          </a:p>
          <a:p>
            <a:pPr marL="0" indent="0" algn="just">
              <a:buClr>
                <a:schemeClr val="accent1">
                  <a:lumMod val="75000"/>
                </a:schemeClr>
              </a:buClr>
              <a:buNone/>
            </a:pPr>
            <a:endParaRPr lang="es-CO" sz="5900" i="1" dirty="0"/>
          </a:p>
          <a:p>
            <a:pPr lvl="2" algn="just">
              <a:buClr>
                <a:schemeClr val="accent1">
                  <a:lumMod val="75000"/>
                </a:schemeClr>
              </a:buClr>
            </a:pPr>
            <a:r>
              <a:rPr lang="es-CO" sz="5500" dirty="0"/>
              <a:t>Satisfacer  las necesidades  fisiológicas básicas del can</a:t>
            </a:r>
          </a:p>
          <a:p>
            <a:pPr lvl="2" algn="just">
              <a:buClr>
                <a:schemeClr val="accent1">
                  <a:lumMod val="75000"/>
                </a:schemeClr>
              </a:buClr>
            </a:pPr>
            <a:r>
              <a:rPr lang="es-CO" sz="5500" dirty="0"/>
              <a:t>Facilitar la tarea de recolección de heces</a:t>
            </a:r>
          </a:p>
          <a:p>
            <a:pPr lvl="2" algn="just">
              <a:buClr>
                <a:schemeClr val="accent1">
                  <a:lumMod val="75000"/>
                </a:schemeClr>
              </a:buClr>
            </a:pPr>
            <a:r>
              <a:rPr lang="es-CO" sz="5500" dirty="0"/>
              <a:t>Promover y procurar condiciones para el mejoramiento de las condiciones de vida.</a:t>
            </a:r>
          </a:p>
          <a:p>
            <a:pPr lvl="2" algn="just">
              <a:buClr>
                <a:schemeClr val="accent1">
                  <a:lumMod val="75000"/>
                </a:schemeClr>
              </a:buClr>
            </a:pPr>
            <a:r>
              <a:rPr lang="es-CO" sz="5500" dirty="0"/>
              <a:t>Desarrollo </a:t>
            </a:r>
            <a:r>
              <a:rPr lang="es-CO" sz="5500" dirty="0" smtClean="0"/>
              <a:t>económico</a:t>
            </a:r>
            <a:endParaRPr lang="es-CO" sz="5500" dirty="0"/>
          </a:p>
          <a:p>
            <a:pPr lvl="2" algn="just">
              <a:buClr>
                <a:schemeClr val="accent1">
                  <a:lumMod val="75000"/>
                </a:schemeClr>
              </a:buClr>
            </a:pPr>
            <a:r>
              <a:rPr lang="es-CO" sz="5500" dirty="0"/>
              <a:t>Mercado </a:t>
            </a:r>
            <a:r>
              <a:rPr lang="es-CO" sz="5500" dirty="0" smtClean="0"/>
              <a:t>laboral</a:t>
            </a:r>
            <a:endParaRPr lang="es-CO" sz="5500" dirty="0"/>
          </a:p>
          <a:p>
            <a:pPr lvl="2" algn="just">
              <a:buClr>
                <a:schemeClr val="accent1">
                  <a:lumMod val="75000"/>
                </a:schemeClr>
              </a:buClr>
            </a:pPr>
            <a:r>
              <a:rPr lang="es-CO" sz="5500" dirty="0"/>
              <a:t>Trabajo </a:t>
            </a:r>
            <a:r>
              <a:rPr lang="es-CO" sz="5500" dirty="0" smtClean="0"/>
              <a:t>decente</a:t>
            </a:r>
            <a:endParaRPr lang="es-CO" sz="5500" dirty="0"/>
          </a:p>
          <a:p>
            <a:pPr marL="0" indent="0" algn="just">
              <a:buNone/>
            </a:pPr>
            <a:endParaRPr lang="es-CO" sz="2500" b="1" dirty="0" smtClean="0"/>
          </a:p>
          <a:p>
            <a:pPr marL="0" indent="0" algn="just">
              <a:buNone/>
            </a:pPr>
            <a:r>
              <a:rPr lang="es-CO" sz="2500" b="1" dirty="0" smtClean="0"/>
              <a:t> </a:t>
            </a:r>
            <a:endParaRPr lang="es-CO" sz="2500" dirty="0"/>
          </a:p>
          <a:p>
            <a:pPr algn="just"/>
            <a:endParaRPr lang="es-CO"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472577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26473" y="1648691"/>
            <a:ext cx="11028218" cy="4528272"/>
          </a:xfrm>
        </p:spPr>
        <p:txBody>
          <a:bodyPr/>
          <a:lstStyle/>
          <a:p>
            <a:pPr marL="0" indent="0">
              <a:buNone/>
            </a:pPr>
            <a:r>
              <a:rPr lang="es-CO" sz="3200" b="1" dirty="0">
                <a:solidFill>
                  <a:schemeClr val="accent6">
                    <a:lumMod val="75000"/>
                  </a:schemeClr>
                </a:solidFill>
                <a:effectLst>
                  <a:outerShdw blurRad="38100" dist="38100" dir="2700000" algn="tl">
                    <a:srgbClr val="000000">
                      <a:alpha val="43137"/>
                    </a:srgbClr>
                  </a:outerShdw>
                </a:effectLst>
              </a:rPr>
              <a:t>Impacto </a:t>
            </a:r>
            <a:r>
              <a:rPr lang="es-CO" sz="3200" b="1" dirty="0" smtClean="0">
                <a:solidFill>
                  <a:schemeClr val="accent6">
                    <a:lumMod val="75000"/>
                  </a:schemeClr>
                </a:solidFill>
                <a:effectLst>
                  <a:outerShdw blurRad="38100" dist="38100" dir="2700000" algn="tl">
                    <a:srgbClr val="000000">
                      <a:alpha val="43137"/>
                    </a:srgbClr>
                  </a:outerShdw>
                </a:effectLst>
              </a:rPr>
              <a:t>Ambiental</a:t>
            </a:r>
            <a:endParaRPr lang="es-CO" sz="3200" b="1" dirty="0">
              <a:solidFill>
                <a:schemeClr val="accent6">
                  <a:lumMod val="75000"/>
                </a:schemeClr>
              </a:solidFill>
              <a:effectLst>
                <a:outerShdw blurRad="38100" dist="38100" dir="2700000" algn="tl">
                  <a:srgbClr val="000000">
                    <a:alpha val="43137"/>
                  </a:srgbClr>
                </a:outerShdw>
              </a:effectLst>
            </a:endParaRPr>
          </a:p>
          <a:p>
            <a:pPr marL="0" indent="0">
              <a:buNone/>
            </a:pPr>
            <a:endParaRPr lang="es-CO" dirty="0" smtClean="0">
              <a:solidFill>
                <a:schemeClr val="accent1">
                  <a:lumMod val="75000"/>
                </a:schemeClr>
              </a:solidFill>
              <a:effectLst>
                <a:outerShdw blurRad="38100" dist="38100" dir="2700000" algn="tl">
                  <a:srgbClr val="000000">
                    <a:alpha val="43137"/>
                  </a:srgbClr>
                </a:outerShdw>
              </a:effectLst>
            </a:endParaRPr>
          </a:p>
          <a:p>
            <a:pPr marL="0" indent="0" algn="just">
              <a:buNone/>
            </a:pPr>
            <a:r>
              <a:rPr lang="es-CO" sz="2900" dirty="0" smtClean="0"/>
              <a:t>Este </a:t>
            </a:r>
            <a:r>
              <a:rPr lang="es-CO" sz="2900" dirty="0"/>
              <a:t>estudio va orientado a predecir y evaluar los efectos del desarrollo de una actividad, sobre los componentes del ambiente natural,  la cual se acoge a las correspondientes medidas preventivas, mitigantes y correctivas a los fines de verificar el cumplimiento de las disposiciones ambientales contenidas en la normativa legal vigente en el país.</a:t>
            </a:r>
            <a:r>
              <a:rPr lang="es-CO" sz="2900" b="1" dirty="0"/>
              <a:t> </a:t>
            </a:r>
            <a:endParaRPr lang="es-CO" sz="2900" dirty="0"/>
          </a:p>
          <a:p>
            <a:endParaRPr lang="es-CO"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583504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843148"/>
            <a:ext cx="10515600" cy="847540"/>
          </a:xfrm>
        </p:spPr>
        <p:txBody>
          <a:bodyPr>
            <a:normAutofit/>
          </a:bodyPr>
          <a:lstStyle/>
          <a:p>
            <a:pPr algn="ctr"/>
            <a:r>
              <a:rPr lang="es-CO" sz="32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CONCLUCIONES</a:t>
            </a:r>
            <a:endParaRPr lang="es-CO" sz="32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207818" y="1698170"/>
            <a:ext cx="11554691" cy="5058889"/>
          </a:xfrm>
        </p:spPr>
        <p:txBody>
          <a:bodyPr>
            <a:noAutofit/>
          </a:bodyPr>
          <a:lstStyle/>
          <a:p>
            <a:pPr algn="just"/>
            <a:r>
              <a:rPr lang="es-CO" sz="2500" dirty="0"/>
              <a:t>Mediante el estudio de mercados se comprobó la notable incidencia de las mascotas dentro de los hogares bogotanos, y el significado emocional que representa para sus dueños su cuidado y bienestar, de esta manera la percepción hacia el producto es bastante favorable, demuestra la oportunidad y viabilidad que tienen los productos de aseo para mascotas en este segmento, lo que nos permite incursionar nuestro producto en el mercado</a:t>
            </a:r>
            <a:r>
              <a:rPr lang="es-CO" sz="2500" dirty="0" smtClean="0"/>
              <a:t>.</a:t>
            </a:r>
            <a:endParaRPr lang="es-CO" sz="2500" dirty="0"/>
          </a:p>
          <a:p>
            <a:pPr algn="just"/>
            <a:r>
              <a:rPr lang="es-CO" sz="2500" dirty="0"/>
              <a:t>En términos académicos el desarrollo del presente trabajo, nos permite identificar la complejidad que representa el desarrollo de una idea de negocio, y todas las aristas que se deben tener en cuenta para que la idea de negocio, sea rentable. </a:t>
            </a:r>
          </a:p>
          <a:p>
            <a:pPr algn="just"/>
            <a:r>
              <a:rPr lang="es-CO" sz="2500" dirty="0"/>
              <a:t>Los aspectos técnicos y operativos del proyecto generar una propuesta viable de ingreso al mercado de las mascotas, que aunque hay productos que cumplen la función de facilitar la recolección de heces, ninguno facilita tanto la tarea como MAGIC CP</a:t>
            </a:r>
            <a:r>
              <a:rPr lang="es-CO" sz="2500" dirty="0" smtClean="0"/>
              <a:t>.</a:t>
            </a:r>
            <a:endParaRPr lang="es-CO" sz="2500" dirty="0"/>
          </a:p>
          <a:p>
            <a:pPr marL="0" indent="0" algn="just">
              <a:buNone/>
            </a:pPr>
            <a:endParaRPr lang="es-CO" sz="2000" dirty="0"/>
          </a:p>
          <a:p>
            <a:pPr algn="just"/>
            <a:endParaRPr lang="es-CO" sz="1800" dirty="0"/>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747937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71055" y="1825625"/>
            <a:ext cx="10882745" cy="4351338"/>
          </a:xfrm>
        </p:spPr>
        <p:txBody>
          <a:bodyPr/>
          <a:lstStyle/>
          <a:p>
            <a:pPr algn="just"/>
            <a:r>
              <a:rPr lang="es-CO" dirty="0"/>
              <a:t>Aplicar la tecnología en pro de un beneficio significativo mejora las oportunidades de incursión en el mercado, pues permite mayores rendimientos productivos y económicos tanto a la organización como a la economía del país.</a:t>
            </a:r>
          </a:p>
          <a:p>
            <a:pPr algn="just"/>
            <a:r>
              <a:rPr lang="es-CO" dirty="0"/>
              <a:t>La creación de empresas enfocadas a la conservación y concientización del medio ambiente, genera compromiso hacia un interés social, en aspectos tales como el uso adecuado de los servicios públicos, de los desechos que se generan en los hogares, la utilización de materiales que contaminan los ecosistema, le da valor agregado a la organización haciéndola más competitiva.</a:t>
            </a:r>
          </a:p>
          <a:p>
            <a:endParaRPr lang="es-CO" dirty="0"/>
          </a:p>
        </p:txBody>
      </p:sp>
    </p:spTree>
    <p:extLst>
      <p:ext uri="{BB962C8B-B14F-4D97-AF65-F5344CB8AC3E}">
        <p14:creationId xmlns:p14="http://schemas.microsoft.com/office/powerpoint/2010/main" val="226531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994611"/>
            <a:ext cx="10515600" cy="814444"/>
          </a:xfrm>
        </p:spPr>
        <p:txBody>
          <a:bodyPr>
            <a:normAutofit fontScale="90000"/>
          </a:bodyPr>
          <a:lstStyle/>
          <a:p>
            <a:pPr marL="457200" lvl="1" indent="0" algn="ctr"/>
            <a:r>
              <a:rPr lang="es-CO" sz="2800" b="1" dirty="0" smtClean="0">
                <a:solidFill>
                  <a:schemeClr val="accent1">
                    <a:lumMod val="75000"/>
                  </a:schemeClr>
                </a:solidFill>
                <a:effectLst>
                  <a:outerShdw blurRad="38100" dist="38100" dir="2700000" algn="tl">
                    <a:srgbClr val="000000">
                      <a:alpha val="43137"/>
                    </a:srgbClr>
                  </a:outerShdw>
                </a:effectLst>
              </a:rPr>
              <a:t/>
            </a:r>
            <a:br>
              <a:rPr lang="es-CO" sz="2800" b="1" dirty="0" smtClean="0">
                <a:solidFill>
                  <a:schemeClr val="accent1">
                    <a:lumMod val="75000"/>
                  </a:schemeClr>
                </a:solidFill>
                <a:effectLst>
                  <a:outerShdw blurRad="38100" dist="38100" dir="2700000" algn="tl">
                    <a:srgbClr val="000000">
                      <a:alpha val="43137"/>
                    </a:srgbClr>
                  </a:outerShdw>
                </a:effectLst>
              </a:rPr>
            </a:br>
            <a:r>
              <a:rPr lang="es-CO" sz="3300" b="1" dirty="0" smtClean="0">
                <a:solidFill>
                  <a:schemeClr val="accent1">
                    <a:lumMod val="75000"/>
                  </a:schemeClr>
                </a:solidFill>
                <a:effectLst>
                  <a:outerShdw blurRad="38100" dist="38100" dir="2700000" algn="tl">
                    <a:srgbClr val="000000">
                      <a:alpha val="43137"/>
                    </a:srgbClr>
                  </a:outerShdw>
                </a:effectLst>
              </a:rPr>
              <a:t>DESCRIPCIÓN DE LA IDEA</a:t>
            </a:r>
            <a:r>
              <a:rPr lang="es-CO" sz="2800" dirty="0" smtClean="0">
                <a:solidFill>
                  <a:schemeClr val="accent1">
                    <a:lumMod val="75000"/>
                  </a:schemeClr>
                </a:solidFill>
                <a:effectLst>
                  <a:outerShdw blurRad="38100" dist="38100" dir="2700000" algn="tl">
                    <a:srgbClr val="000000">
                      <a:alpha val="43137"/>
                    </a:srgbClr>
                  </a:outerShdw>
                </a:effectLst>
              </a:rPr>
              <a:t/>
            </a:r>
            <a:br>
              <a:rPr lang="es-CO" sz="2800" dirty="0" smtClean="0">
                <a:solidFill>
                  <a:schemeClr val="accent1">
                    <a:lumMod val="75000"/>
                  </a:schemeClr>
                </a:solidFill>
                <a:effectLst>
                  <a:outerShdw blurRad="38100" dist="38100" dir="2700000" algn="tl">
                    <a:srgbClr val="000000">
                      <a:alpha val="43137"/>
                    </a:srgbClr>
                  </a:outerShdw>
                </a:effectLst>
              </a:rPr>
            </a:br>
            <a:r>
              <a:rPr lang="es-CO" sz="2800" b="1" dirty="0" smtClean="0">
                <a:solidFill>
                  <a:schemeClr val="accent1">
                    <a:lumMod val="75000"/>
                  </a:schemeClr>
                </a:solidFill>
                <a:effectLst>
                  <a:outerShdw blurRad="38100" dist="38100" dir="2700000" algn="tl">
                    <a:srgbClr val="000000">
                      <a:alpha val="43137"/>
                    </a:srgbClr>
                  </a:outerShdw>
                </a:effectLst>
              </a:rPr>
              <a:t>MAGIC CP (Magic Carpet Pets)</a:t>
            </a:r>
            <a:r>
              <a:rPr lang="es-CO" sz="2400" dirty="0" smtClean="0"/>
              <a:t/>
            </a:r>
            <a:br>
              <a:rPr lang="es-CO" sz="2400" dirty="0" smtClean="0"/>
            </a:br>
            <a:endParaRPr lang="es-CO" b="1" dirty="0"/>
          </a:p>
        </p:txBody>
      </p:sp>
      <p:sp>
        <p:nvSpPr>
          <p:cNvPr id="3" name="Marcador de contenido 2"/>
          <p:cNvSpPr>
            <a:spLocks noGrp="1"/>
          </p:cNvSpPr>
          <p:nvPr>
            <p:ph idx="1"/>
          </p:nvPr>
        </p:nvSpPr>
        <p:spPr>
          <a:xfrm>
            <a:off x="360218" y="2202873"/>
            <a:ext cx="11374581" cy="4499870"/>
          </a:xfrm>
        </p:spPr>
        <p:txBody>
          <a:bodyPr>
            <a:normAutofit/>
          </a:bodyPr>
          <a:lstStyle/>
          <a:p>
            <a:pPr marL="0" indent="0" algn="just">
              <a:buNone/>
            </a:pPr>
            <a:r>
              <a:rPr lang="es-CO" sz="2600" dirty="0" smtClean="0"/>
              <a:t>Como </a:t>
            </a:r>
            <a:r>
              <a:rPr lang="es-CO" sz="2600" dirty="0"/>
              <a:t>herramienta que genere </a:t>
            </a:r>
            <a:r>
              <a:rPr lang="es-CO" sz="2600" dirty="0" smtClean="0"/>
              <a:t>comodidad, </a:t>
            </a:r>
            <a:r>
              <a:rPr lang="es-CO" sz="2600" dirty="0"/>
              <a:t>nuestra idea  de negocio consiste en  diseñar y construir un modelo de tapete automático, para que los caninos hagan sus necesidades fisiológicas </a:t>
            </a:r>
            <a:r>
              <a:rPr lang="es-CO" sz="2600" dirty="0" smtClean="0"/>
              <a:t>allí, el cual estará compuesto de</a:t>
            </a:r>
            <a:r>
              <a:rPr lang="es-CO" sz="2600" dirty="0"/>
              <a:t>; una base fija donde se colocara el </a:t>
            </a:r>
            <a:r>
              <a:rPr lang="es-CO" sz="2600" dirty="0" smtClean="0"/>
              <a:t>tapete, un rodillo dispensador </a:t>
            </a:r>
            <a:r>
              <a:rPr lang="es-CO" sz="2600" dirty="0"/>
              <a:t>y otro </a:t>
            </a:r>
            <a:r>
              <a:rPr lang="es-CO" sz="2600" dirty="0" smtClean="0"/>
              <a:t>recolector, </a:t>
            </a:r>
            <a:r>
              <a:rPr lang="es-CO" sz="2600" dirty="0"/>
              <a:t>en el momento en que la mascota hace sus </a:t>
            </a:r>
            <a:r>
              <a:rPr lang="es-CO" sz="2600" dirty="0" smtClean="0"/>
              <a:t>necesidades, </a:t>
            </a:r>
            <a:r>
              <a:rPr lang="es-CO" sz="2600" dirty="0"/>
              <a:t>se activa un sensor de movimiento para que el </a:t>
            </a:r>
            <a:r>
              <a:rPr lang="es-CO" sz="2600" dirty="0" smtClean="0"/>
              <a:t>producto comience </a:t>
            </a:r>
            <a:r>
              <a:rPr lang="es-CO" sz="2600" dirty="0"/>
              <a:t>con el proceso de </a:t>
            </a:r>
            <a:r>
              <a:rPr lang="es-CO" sz="2600" dirty="0" smtClean="0"/>
              <a:t>limpieza, “</a:t>
            </a:r>
            <a:r>
              <a:rPr lang="es-CO" sz="2600" dirty="0"/>
              <a:t>asemejando una banda transportadora”, </a:t>
            </a:r>
            <a:r>
              <a:rPr lang="es-CO" sz="2600" dirty="0" smtClean="0"/>
              <a:t>en </a:t>
            </a:r>
            <a:r>
              <a:rPr lang="es-CO" sz="2600" dirty="0"/>
              <a:t>forma envolvente encapsula las </a:t>
            </a:r>
            <a:r>
              <a:rPr lang="es-CO" sz="2600" dirty="0" smtClean="0"/>
              <a:t>heces </a:t>
            </a:r>
            <a:r>
              <a:rPr lang="es-CO" sz="2600" dirty="0"/>
              <a:t>dando como resultado que esta acción se </a:t>
            </a:r>
            <a:r>
              <a:rPr lang="es-CO" sz="2600" dirty="0" smtClean="0"/>
              <a:t>repita, </a:t>
            </a:r>
            <a:r>
              <a:rPr lang="es-CO" sz="2600" dirty="0"/>
              <a:t>sin necesidad de extraer los desechos del rodillo continuamente, dicho rodillo estará cubierto para que estéticamente a la vista no se observen las heces y no se produzcan malos olores; </a:t>
            </a:r>
            <a:r>
              <a:rPr lang="es-CO" sz="2600" dirty="0" smtClean="0"/>
              <a:t>posteriormente se desecha </a:t>
            </a:r>
            <a:r>
              <a:rPr lang="es-CO" sz="2600" dirty="0"/>
              <a:t>en la basura o </a:t>
            </a:r>
            <a:r>
              <a:rPr lang="es-CO" sz="2600" dirty="0" smtClean="0"/>
              <a:t>enterrándolo</a:t>
            </a:r>
            <a:r>
              <a:rPr lang="es-CO" sz="2600" dirty="0"/>
              <a:t>.</a:t>
            </a:r>
            <a:r>
              <a:rPr lang="es-CO" sz="2600" dirty="0" smtClean="0"/>
              <a:t> </a:t>
            </a:r>
            <a:endParaRPr lang="es-CO" sz="2600" dirty="0"/>
          </a:p>
        </p:txBody>
      </p:sp>
      <p:pic>
        <p:nvPicPr>
          <p:cNvPr id="5"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720180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2802577"/>
            <a:ext cx="10515600" cy="3374386"/>
          </a:xfrm>
          <a:effectLst>
            <a:glow rad="1397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a:sp3d>
        </p:spPr>
        <p:txBody>
          <a:bodyPr>
            <a:normAutofit/>
          </a:bodyPr>
          <a:lstStyle/>
          <a:p>
            <a:pPr marL="0" indent="0" algn="ctr">
              <a:buNone/>
            </a:pPr>
            <a:r>
              <a:rPr lang="es-CO" sz="9500" b="1" dirty="0" smtClean="0">
                <a:solidFill>
                  <a:schemeClr val="accent5">
                    <a:lumMod val="75000"/>
                  </a:schemeClr>
                </a:solidFill>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GRACIAS</a:t>
            </a:r>
            <a:endParaRPr lang="es-CO" sz="9500" b="1" dirty="0">
              <a:solidFill>
                <a:schemeClr val="accent5">
                  <a:lumMod val="75000"/>
                </a:schemeClr>
              </a:solidFill>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pic>
        <p:nvPicPr>
          <p:cNvPr id="4"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4818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1263" y="1274618"/>
            <a:ext cx="5478482" cy="4902345"/>
          </a:xfrm>
        </p:spPr>
        <p:txBody>
          <a:bodyPr>
            <a:normAutofit/>
          </a:bodyPr>
          <a:lstStyle/>
          <a:p>
            <a:pPr marL="0" indent="0" algn="just">
              <a:buNone/>
            </a:pPr>
            <a:r>
              <a:rPr lang="es-CO" sz="2900" dirty="0"/>
              <a:t>P</a:t>
            </a:r>
            <a:r>
              <a:rPr lang="es-CO" sz="2900" dirty="0" smtClean="0"/>
              <a:t>retendemos </a:t>
            </a:r>
            <a:r>
              <a:rPr lang="es-CO" sz="2900" dirty="0"/>
              <a:t>lograr que la limpieza sea más sencilla desde cualquier lugar y en cualquier momento del día, ya que como bien se sabe muchas de las personas trabajan a diario y deben dejar sus mascotas </a:t>
            </a:r>
            <a:r>
              <a:rPr lang="es-CO" sz="2900" dirty="0" smtClean="0"/>
              <a:t>solas, </a:t>
            </a:r>
            <a:r>
              <a:rPr lang="es-CO" sz="2900" dirty="0"/>
              <a:t>por lo tanto evita tener que llegar a levantar suciedad del piso, y </a:t>
            </a:r>
            <a:r>
              <a:rPr lang="es-CO" sz="2900" dirty="0" smtClean="0"/>
              <a:t>evita </a:t>
            </a:r>
            <a:r>
              <a:rPr lang="es-CO" sz="2900" dirty="0"/>
              <a:t>las enfermedades parasitarias </a:t>
            </a:r>
            <a:r>
              <a:rPr lang="es-CO" sz="2900" dirty="0" smtClean="0"/>
              <a:t>que </a:t>
            </a:r>
            <a:r>
              <a:rPr lang="es-CO" sz="2900" dirty="0"/>
              <a:t>se dan por la tardía recolección de la materia fecal.</a:t>
            </a:r>
          </a:p>
          <a:p>
            <a:endParaRPr lang="es-CO" dirty="0"/>
          </a:p>
        </p:txBody>
      </p:sp>
      <p:pic>
        <p:nvPicPr>
          <p:cNvPr id="4" name="image5.png"/>
          <p:cNvPicPr/>
          <p:nvPr/>
        </p:nvPicPr>
        <p:blipFill>
          <a:blip r:embed="rId2"/>
          <a:srcRect l="27746" t="45860" r="18883" b="7962"/>
          <a:stretch>
            <a:fillRect/>
          </a:stretch>
        </p:blipFill>
        <p:spPr>
          <a:xfrm>
            <a:off x="6456218" y="2521527"/>
            <a:ext cx="5297501" cy="2673928"/>
          </a:xfrm>
          <a:prstGeom prst="rect">
            <a:avLst/>
          </a:prstGeom>
          <a:ln/>
        </p:spPr>
      </p:pic>
      <p:pic>
        <p:nvPicPr>
          <p:cNvPr id="5"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130133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lvl="1" algn="l" rtl="0">
              <a:lnSpc>
                <a:spcPct val="90000"/>
              </a:lnSpc>
              <a:spcBef>
                <a:spcPct val="0"/>
              </a:spcBef>
            </a:pPr>
            <a:r>
              <a:rPr lang="es-CO" sz="2000" dirty="0" smtClean="0"/>
              <a:t/>
            </a:r>
            <a:br>
              <a:rPr lang="es-CO" sz="2000" dirty="0" smtClean="0"/>
            </a:br>
            <a:endParaRPr lang="es-CO" dirty="0"/>
          </a:p>
        </p:txBody>
      </p:sp>
      <p:sp>
        <p:nvSpPr>
          <p:cNvPr id="5" name="4 Marcador de contenido"/>
          <p:cNvSpPr>
            <a:spLocks noGrp="1"/>
          </p:cNvSpPr>
          <p:nvPr>
            <p:ph sz="half" idx="1"/>
          </p:nvPr>
        </p:nvSpPr>
        <p:spPr>
          <a:xfrm>
            <a:off x="240322" y="886691"/>
            <a:ext cx="5631089" cy="5971309"/>
          </a:xfrm>
          <a:ln>
            <a:solidFill>
              <a:schemeClr val="accent6">
                <a:lumMod val="40000"/>
                <a:lumOff val="60000"/>
              </a:schemeClr>
            </a:solidFill>
            <a:prstDash val="dash"/>
          </a:ln>
        </p:spPr>
        <p:txBody>
          <a:bodyPr>
            <a:normAutofit fontScale="92500"/>
          </a:bodyPr>
          <a:lstStyle/>
          <a:p>
            <a:pPr marL="0" indent="0" algn="ctr">
              <a:buNone/>
            </a:pPr>
            <a:r>
              <a:rPr lang="es-CO" sz="19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CAUSAS </a:t>
            </a:r>
            <a:endParaRPr lang="es-CO" sz="19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0" indent="0" algn="just">
              <a:buNone/>
            </a:pPr>
            <a:r>
              <a:rPr lang="es-CO" sz="1900" dirty="0" smtClean="0">
                <a:cs typeface="Arial" pitchFamily="34" charset="0"/>
              </a:rPr>
              <a:t>El </a:t>
            </a:r>
            <a:r>
              <a:rPr lang="es-CO" sz="1900" dirty="0">
                <a:cs typeface="Arial" pitchFamily="34" charset="0"/>
              </a:rPr>
              <a:t>proceso tiene como origen la tecnología y la innovación, </a:t>
            </a:r>
            <a:r>
              <a:rPr lang="es-CO" sz="1900" dirty="0" smtClean="0">
                <a:cs typeface="Arial" pitchFamily="34" charset="0"/>
              </a:rPr>
              <a:t>comprendiendo las </a:t>
            </a:r>
            <a:r>
              <a:rPr lang="es-CO" sz="1900" dirty="0">
                <a:cs typeface="Arial" pitchFamily="34" charset="0"/>
              </a:rPr>
              <a:t>herramientas y técnicas </a:t>
            </a:r>
            <a:r>
              <a:rPr lang="es-CO" sz="1900" dirty="0" smtClean="0">
                <a:cs typeface="Arial" pitchFamily="34" charset="0"/>
              </a:rPr>
              <a:t>administrativas en el proceso de la siguiente </a:t>
            </a:r>
            <a:r>
              <a:rPr lang="es-CO" sz="1900" dirty="0">
                <a:cs typeface="Arial" pitchFamily="34" charset="0"/>
              </a:rPr>
              <a:t>manera</a:t>
            </a:r>
            <a:r>
              <a:rPr lang="es-CO" sz="1900" dirty="0" smtClean="0">
                <a:cs typeface="Arial" pitchFamily="34" charset="0"/>
              </a:rPr>
              <a:t>:</a:t>
            </a:r>
          </a:p>
          <a:p>
            <a:pPr marL="0" indent="0" algn="just">
              <a:buNone/>
            </a:pPr>
            <a:endParaRPr lang="es-CO" sz="1900" dirty="0">
              <a:cs typeface="Arial" pitchFamily="34" charset="0"/>
            </a:endParaRPr>
          </a:p>
          <a:p>
            <a:pPr algn="just">
              <a:buClr>
                <a:schemeClr val="accent6">
                  <a:lumMod val="75000"/>
                </a:schemeClr>
              </a:buClr>
            </a:pPr>
            <a:r>
              <a:rPr lang="es-CO" sz="1900" b="1" dirty="0">
                <a:solidFill>
                  <a:schemeClr val="accent2">
                    <a:lumMod val="75000"/>
                  </a:schemeClr>
                </a:solidFill>
                <a:cs typeface="Arial" pitchFamily="34" charset="0"/>
              </a:rPr>
              <a:t>Planeación: </a:t>
            </a:r>
            <a:r>
              <a:rPr lang="es-CO" sz="1900" dirty="0">
                <a:cs typeface="Arial" pitchFamily="34" charset="0"/>
              </a:rPr>
              <a:t>Por medio de este proceso se pueden definir los objetivos, fijar las estrategias y formular programas con el fin de integrar y coordinar las actividades a desarrollar por parte de nuestra empresa.</a:t>
            </a:r>
          </a:p>
          <a:p>
            <a:pPr algn="just">
              <a:buClr>
                <a:schemeClr val="accent6">
                  <a:lumMod val="75000"/>
                </a:schemeClr>
              </a:buClr>
            </a:pPr>
            <a:r>
              <a:rPr lang="es-CO" sz="1900" b="1" dirty="0">
                <a:solidFill>
                  <a:schemeClr val="accent2">
                    <a:lumMod val="75000"/>
                  </a:schemeClr>
                </a:solidFill>
                <a:cs typeface="Arial" pitchFamily="34" charset="0"/>
              </a:rPr>
              <a:t>Organización: </a:t>
            </a:r>
            <a:r>
              <a:rPr lang="es-CO" sz="1900" dirty="0" smtClean="0">
                <a:cs typeface="Arial" pitchFamily="34" charset="0"/>
              </a:rPr>
              <a:t>Se determina </a:t>
            </a:r>
            <a:r>
              <a:rPr lang="es-CO" sz="1900" dirty="0">
                <a:cs typeface="Arial" pitchFamily="34" charset="0"/>
              </a:rPr>
              <a:t>las tareas a realizar para lograr lo planeado, diseñar y especificar las actividades, crear la estructura de la organización y establecer los procedimientos y la asignación de responsabilidades.</a:t>
            </a:r>
          </a:p>
          <a:p>
            <a:pPr algn="just">
              <a:buClr>
                <a:schemeClr val="accent6">
                  <a:lumMod val="75000"/>
                </a:schemeClr>
              </a:buClr>
            </a:pPr>
            <a:r>
              <a:rPr lang="es-CO" sz="1900" b="1" dirty="0">
                <a:solidFill>
                  <a:schemeClr val="accent2">
                    <a:lumMod val="75000"/>
                  </a:schemeClr>
                </a:solidFill>
                <a:cs typeface="Arial" pitchFamily="34" charset="0"/>
              </a:rPr>
              <a:t>Dirección o ejecución: </a:t>
            </a:r>
            <a:r>
              <a:rPr lang="es-CO" sz="1900" dirty="0">
                <a:cs typeface="Arial" pitchFamily="34" charset="0"/>
              </a:rPr>
              <a:t>Ejecutar todas las fases del proceso administrativo mediante la conducción y orientación de los recursos, y el ejercicio del liderazgo.</a:t>
            </a:r>
          </a:p>
          <a:p>
            <a:pPr algn="just">
              <a:buClr>
                <a:schemeClr val="accent6">
                  <a:lumMod val="75000"/>
                </a:schemeClr>
              </a:buClr>
            </a:pPr>
            <a:r>
              <a:rPr lang="es-CO" sz="1900" b="1" dirty="0">
                <a:solidFill>
                  <a:schemeClr val="accent2">
                    <a:lumMod val="75000"/>
                  </a:schemeClr>
                </a:solidFill>
                <a:cs typeface="Arial" pitchFamily="34" charset="0"/>
              </a:rPr>
              <a:t>Control: </a:t>
            </a:r>
            <a:r>
              <a:rPr lang="es-CO" sz="1900" dirty="0">
                <a:cs typeface="Arial" pitchFamily="34" charset="0"/>
              </a:rPr>
              <a:t>proveer a la empresa por medio de la </a:t>
            </a:r>
            <a:r>
              <a:rPr lang="es-CO" sz="1900" dirty="0" smtClean="0">
                <a:cs typeface="Arial" pitchFamily="34" charset="0"/>
              </a:rPr>
              <a:t>retroalimentación información </a:t>
            </a:r>
            <a:r>
              <a:rPr lang="es-CO" sz="1900" dirty="0">
                <a:cs typeface="Arial" pitchFamily="34" charset="0"/>
              </a:rPr>
              <a:t>que indique el desempeño y la dinámica del entorno, con el propósito de lograr de manera óptima sus objetivos planteados</a:t>
            </a:r>
            <a:r>
              <a:rPr lang="es-CO" sz="1900" dirty="0"/>
              <a:t>.</a:t>
            </a:r>
          </a:p>
          <a:p>
            <a:pPr marL="0" indent="0">
              <a:buNone/>
            </a:pPr>
            <a:endParaRPr lang="es-CO" sz="1700" b="1" dirty="0"/>
          </a:p>
          <a:p>
            <a:pPr marL="0" indent="0">
              <a:buNone/>
            </a:pPr>
            <a:endParaRPr lang="es-CO" sz="1600" dirty="0"/>
          </a:p>
        </p:txBody>
      </p:sp>
      <p:sp>
        <p:nvSpPr>
          <p:cNvPr id="7" name="6 Marcador de contenido"/>
          <p:cNvSpPr>
            <a:spLocks noGrp="1"/>
          </p:cNvSpPr>
          <p:nvPr>
            <p:ph sz="half" idx="2"/>
          </p:nvPr>
        </p:nvSpPr>
        <p:spPr>
          <a:xfrm>
            <a:off x="6192253" y="886690"/>
            <a:ext cx="5765284" cy="5971309"/>
          </a:xfrm>
          <a:ln>
            <a:solidFill>
              <a:schemeClr val="accent6">
                <a:lumMod val="40000"/>
                <a:lumOff val="60000"/>
              </a:schemeClr>
            </a:solidFill>
            <a:prstDash val="dash"/>
          </a:ln>
        </p:spPr>
        <p:txBody>
          <a:bodyPr>
            <a:noAutofit/>
          </a:bodyPr>
          <a:lstStyle/>
          <a:p>
            <a:pPr marL="0" indent="0" algn="ctr">
              <a:buNone/>
            </a:pPr>
            <a:r>
              <a:rPr lang="es-CO" sz="1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EFECTOS</a:t>
            </a:r>
          </a:p>
          <a:p>
            <a:pPr marL="0" indent="0">
              <a:buNone/>
            </a:pPr>
            <a:r>
              <a:rPr lang="es-CO" sz="1800" dirty="0" smtClean="0">
                <a:cs typeface="Arial" pitchFamily="34" charset="0"/>
              </a:rPr>
              <a:t>Sus efectos son limitados con respecto al  tamaño y la raza </a:t>
            </a:r>
            <a:r>
              <a:rPr lang="es-CO" sz="1800" dirty="0">
                <a:cs typeface="Arial" pitchFamily="34" charset="0"/>
              </a:rPr>
              <a:t>de los </a:t>
            </a:r>
            <a:r>
              <a:rPr lang="es-CO" sz="1800" dirty="0" smtClean="0">
                <a:cs typeface="Arial" pitchFamily="34" charset="0"/>
              </a:rPr>
              <a:t>canes, ya </a:t>
            </a:r>
            <a:r>
              <a:rPr lang="es-CO" sz="1800" dirty="0">
                <a:cs typeface="Arial" pitchFamily="34" charset="0"/>
              </a:rPr>
              <a:t>que en este caso el producto beneficia únicamente a las razas medianas y pequeñas como:</a:t>
            </a:r>
          </a:p>
          <a:p>
            <a:pPr algn="just">
              <a:buClr>
                <a:schemeClr val="accent6">
                  <a:lumMod val="75000"/>
                </a:schemeClr>
              </a:buClr>
            </a:pPr>
            <a:r>
              <a:rPr lang="es-CO" sz="1800" dirty="0">
                <a:cs typeface="Arial" pitchFamily="34" charset="0"/>
              </a:rPr>
              <a:t>Snausser, </a:t>
            </a:r>
            <a:endParaRPr lang="es-CO" sz="1800" dirty="0" smtClean="0">
              <a:cs typeface="Arial" pitchFamily="34" charset="0"/>
            </a:endParaRPr>
          </a:p>
          <a:p>
            <a:pPr algn="just">
              <a:buClr>
                <a:schemeClr val="accent6">
                  <a:lumMod val="75000"/>
                </a:schemeClr>
              </a:buClr>
            </a:pPr>
            <a:r>
              <a:rPr lang="es-CO" sz="1800" dirty="0" smtClean="0">
                <a:cs typeface="Arial" pitchFamily="34" charset="0"/>
              </a:rPr>
              <a:t>Beagle</a:t>
            </a:r>
          </a:p>
          <a:p>
            <a:pPr algn="just">
              <a:buClr>
                <a:schemeClr val="accent6">
                  <a:lumMod val="75000"/>
                </a:schemeClr>
              </a:buClr>
            </a:pPr>
            <a:r>
              <a:rPr lang="es-CO" sz="1800" dirty="0" smtClean="0">
                <a:cs typeface="Arial" pitchFamily="34" charset="0"/>
              </a:rPr>
              <a:t>Cocker Spaniel</a:t>
            </a:r>
          </a:p>
          <a:p>
            <a:pPr algn="just">
              <a:buClr>
                <a:schemeClr val="accent6">
                  <a:lumMod val="75000"/>
                </a:schemeClr>
              </a:buClr>
            </a:pPr>
            <a:r>
              <a:rPr lang="es-CO" sz="1800" dirty="0" smtClean="0">
                <a:cs typeface="Arial" pitchFamily="34" charset="0"/>
              </a:rPr>
              <a:t>French</a:t>
            </a:r>
          </a:p>
          <a:p>
            <a:pPr algn="just">
              <a:buClr>
                <a:schemeClr val="accent6">
                  <a:lumMod val="75000"/>
                </a:schemeClr>
              </a:buClr>
            </a:pPr>
            <a:r>
              <a:rPr lang="es-CO" sz="1800" dirty="0" smtClean="0">
                <a:cs typeface="Arial" pitchFamily="34" charset="0"/>
              </a:rPr>
              <a:t>Shin tzu</a:t>
            </a:r>
          </a:p>
          <a:p>
            <a:pPr algn="just">
              <a:buClr>
                <a:schemeClr val="accent6">
                  <a:lumMod val="75000"/>
                </a:schemeClr>
              </a:buClr>
            </a:pPr>
            <a:r>
              <a:rPr lang="es-CO" sz="1800" dirty="0" smtClean="0">
                <a:cs typeface="Arial" pitchFamily="34" charset="0"/>
              </a:rPr>
              <a:t>Shar Pai</a:t>
            </a:r>
          </a:p>
          <a:p>
            <a:pPr algn="just">
              <a:buClr>
                <a:schemeClr val="accent6">
                  <a:lumMod val="75000"/>
                </a:schemeClr>
              </a:buClr>
            </a:pPr>
            <a:r>
              <a:rPr lang="es-CO" sz="1800" dirty="0" smtClean="0">
                <a:cs typeface="Arial" pitchFamily="34" charset="0"/>
              </a:rPr>
              <a:t>Maltes</a:t>
            </a:r>
          </a:p>
          <a:p>
            <a:pPr algn="just">
              <a:buClr>
                <a:schemeClr val="accent6">
                  <a:lumMod val="75000"/>
                </a:schemeClr>
              </a:buClr>
            </a:pPr>
            <a:r>
              <a:rPr lang="es-CO" sz="1800" dirty="0" smtClean="0">
                <a:cs typeface="Arial" pitchFamily="34" charset="0"/>
              </a:rPr>
              <a:t>Pomerania</a:t>
            </a:r>
            <a:endParaRPr lang="es-CO" sz="1800" dirty="0"/>
          </a:p>
          <a:p>
            <a:pPr marL="0" indent="0">
              <a:buNone/>
            </a:pPr>
            <a:endParaRPr lang="es-CO" sz="1600" dirty="0"/>
          </a:p>
        </p:txBody>
      </p:sp>
      <p:sp>
        <p:nvSpPr>
          <p:cNvPr id="6" name="4 Marcador de contenido"/>
          <p:cNvSpPr txBox="1">
            <a:spLocks/>
          </p:cNvSpPr>
          <p:nvPr/>
        </p:nvSpPr>
        <p:spPr>
          <a:xfrm>
            <a:off x="8217877" y="1359877"/>
            <a:ext cx="3739660" cy="45591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CO" b="1" dirty="0"/>
          </a:p>
          <a:p>
            <a:pPr marL="0" indent="0">
              <a:buNone/>
            </a:pPr>
            <a:endParaRPr lang="es-CO" dirty="0" smtClean="0"/>
          </a:p>
          <a:p>
            <a:pPr marL="0" indent="0">
              <a:buNone/>
            </a:pPr>
            <a:endParaRPr lang="es-CO" sz="2200" dirty="0" smtClean="0"/>
          </a:p>
        </p:txBody>
      </p:sp>
      <p:pic>
        <p:nvPicPr>
          <p:cNvPr id="8" name="image27.jpg"/>
          <p:cNvPicPr/>
          <p:nvPr/>
        </p:nvPicPr>
        <p:blipFill>
          <a:blip r:embed="rId2"/>
          <a:srcRect l="2047" t="22541" b="3647"/>
          <a:stretch>
            <a:fillRect/>
          </a:stretch>
        </p:blipFill>
        <p:spPr>
          <a:xfrm>
            <a:off x="9996756" y="96946"/>
            <a:ext cx="2195244" cy="624140"/>
          </a:xfrm>
          <a:prstGeom prst="rect">
            <a:avLst/>
          </a:prstGeom>
          <a:ln/>
        </p:spPr>
      </p:pic>
      <p:pic>
        <p:nvPicPr>
          <p:cNvPr id="9" name="Picture 2" descr="https://i.pinimg.com/originals/59/3f/2f/593f2f624e2ab06ec838790cf61e141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1707" y="3864304"/>
            <a:ext cx="4074470" cy="2054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32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80647" y="916111"/>
            <a:ext cx="11129462" cy="807182"/>
          </a:xfrm>
        </p:spPr>
        <p:txBody>
          <a:bodyPr>
            <a:normAutofit/>
          </a:bodyPr>
          <a:lstStyle/>
          <a:p>
            <a:pPr algn="ct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JUSTIFICACIÓN</a:t>
            </a:r>
            <a:endParaRPr lang="es-CO" sz="3000" b="1" dirty="0">
              <a:solidFill>
                <a:schemeClr val="accent1">
                  <a:lumMod val="75000"/>
                </a:schemeClr>
              </a:solidFill>
              <a:effectLst>
                <a:outerShdw blurRad="38100" dist="38100" dir="2700000" algn="tl">
                  <a:srgbClr val="000000">
                    <a:alpha val="43137"/>
                  </a:srgbClr>
                </a:outerShdw>
              </a:effectLst>
            </a:endParaRPr>
          </a:p>
        </p:txBody>
      </p:sp>
      <p:sp>
        <p:nvSpPr>
          <p:cNvPr id="7" name="6 Marcador de contenido"/>
          <p:cNvSpPr>
            <a:spLocks noGrp="1"/>
          </p:cNvSpPr>
          <p:nvPr>
            <p:ph idx="1"/>
          </p:nvPr>
        </p:nvSpPr>
        <p:spPr>
          <a:xfrm>
            <a:off x="422032" y="1770184"/>
            <a:ext cx="11272663" cy="4759569"/>
          </a:xfrm>
        </p:spPr>
        <p:txBody>
          <a:bodyPr>
            <a:noAutofit/>
          </a:bodyPr>
          <a:lstStyle/>
          <a:p>
            <a:pPr marL="0" indent="0" algn="just">
              <a:buNone/>
            </a:pPr>
            <a:r>
              <a:rPr lang="es-CO" sz="2500" dirty="0">
                <a:cs typeface="Arial" pitchFamily="34" charset="0"/>
              </a:rPr>
              <a:t>L</a:t>
            </a:r>
            <a:r>
              <a:rPr lang="es-CO" sz="2500" dirty="0" smtClean="0">
                <a:cs typeface="Arial" pitchFamily="34" charset="0"/>
              </a:rPr>
              <a:t>a </a:t>
            </a:r>
            <a:r>
              <a:rPr lang="es-CO" sz="2500" dirty="0">
                <a:cs typeface="Arial" pitchFamily="34" charset="0"/>
              </a:rPr>
              <a:t>idea de negocio busca que mediante la utilización de tecnología e innovación, encontrar aplicabilidad a situaciones cotidianas en el hogar, como lo es en este caso la recolección de los desechos fecales de las mascotas</a:t>
            </a:r>
            <a:r>
              <a:rPr lang="es-CO" sz="2500" dirty="0" smtClean="0">
                <a:cs typeface="Arial" pitchFamily="34" charset="0"/>
              </a:rPr>
              <a:t>.</a:t>
            </a:r>
          </a:p>
          <a:p>
            <a:pPr marL="0" indent="0" algn="just">
              <a:buNone/>
            </a:pPr>
            <a:r>
              <a:rPr lang="es-CO" sz="2500" dirty="0" smtClean="0">
                <a:cs typeface="Arial" pitchFamily="34" charset="0"/>
              </a:rPr>
              <a:t>Según </a:t>
            </a:r>
            <a:r>
              <a:rPr lang="es-CO" sz="2500" dirty="0">
                <a:cs typeface="Arial" pitchFamily="34" charset="0"/>
              </a:rPr>
              <a:t>análisis de comportamiento de los cuidadores de mascotas, la forma más usual de recoger </a:t>
            </a:r>
            <a:r>
              <a:rPr lang="es-CO" sz="2500" dirty="0" smtClean="0">
                <a:cs typeface="Arial" pitchFamily="34" charset="0"/>
              </a:rPr>
              <a:t>sus </a:t>
            </a:r>
            <a:r>
              <a:rPr lang="es-CO" sz="2500" dirty="0">
                <a:cs typeface="Arial" pitchFamily="34" charset="0"/>
              </a:rPr>
              <a:t>desechos, es utilizando bolsas plásticas y papel periódico que van directo a la basura, que sin lugar a duda no es una forma efectiva y mucho menos adecuada de reciclar, adicional va en contra de la campaña que lanzó el Ministerio de Ambiente y Desarrollo Sostenible, la cual promueve el uso responsable de las bolsas plásticas, e invita a los ciudadanos a utilizar empaques o sistemas alternativos para la recolección de los </a:t>
            </a:r>
            <a:r>
              <a:rPr lang="es-CO" sz="2500" dirty="0" smtClean="0">
                <a:cs typeface="Arial" pitchFamily="34" charset="0"/>
              </a:rPr>
              <a:t>desechos.</a:t>
            </a:r>
          </a:p>
          <a:p>
            <a:pPr marL="0" indent="0" algn="just">
              <a:buNone/>
            </a:pPr>
            <a:r>
              <a:rPr lang="es-CO" sz="2500" dirty="0">
                <a:cs typeface="Arial" pitchFamily="34" charset="0"/>
              </a:rPr>
              <a:t>S</a:t>
            </a:r>
            <a:r>
              <a:rPr lang="es-CO" sz="2500" dirty="0" smtClean="0">
                <a:cs typeface="Arial" pitchFamily="34" charset="0"/>
              </a:rPr>
              <a:t>egún FENALCO, en 6 </a:t>
            </a:r>
            <a:r>
              <a:rPr lang="es-CO" sz="2500" dirty="0">
                <a:cs typeface="Arial" pitchFamily="34" charset="0"/>
              </a:rPr>
              <a:t>de cada 10 </a:t>
            </a:r>
            <a:r>
              <a:rPr lang="es-CO" sz="2500" dirty="0" smtClean="0">
                <a:cs typeface="Arial" pitchFamily="34" charset="0"/>
              </a:rPr>
              <a:t>familias cuentan </a:t>
            </a:r>
            <a:r>
              <a:rPr lang="es-CO" sz="2500" dirty="0">
                <a:cs typeface="Arial" pitchFamily="34" charset="0"/>
              </a:rPr>
              <a:t>con alguna mascota en casa, siendo los perros los animales preferidos seguido por los </a:t>
            </a:r>
            <a:r>
              <a:rPr lang="es-CO" sz="2500" dirty="0" smtClean="0">
                <a:cs typeface="Arial" pitchFamily="34" charset="0"/>
              </a:rPr>
              <a:t>gatos.</a:t>
            </a:r>
            <a:endParaRPr lang="es-CO" sz="2500" dirty="0">
              <a:cs typeface="Arial" pitchFamily="34" charset="0"/>
            </a:endParaRPr>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399494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3415" y="996462"/>
            <a:ext cx="10990385" cy="694226"/>
          </a:xfrm>
        </p:spPr>
        <p:txBody>
          <a:bodyPr>
            <a:noAutofit/>
          </a:bodyPr>
          <a:lstStyle/>
          <a:p>
            <a:pPr algn="ctr"/>
            <a:r>
              <a:rPr lang="es-CO" sz="3000" b="1" dirty="0" smtClean="0">
                <a:effectLst>
                  <a:outerShdw blurRad="38100" dist="38100" dir="2700000" algn="tl">
                    <a:srgbClr val="000000">
                      <a:alpha val="43137"/>
                    </a:srgbClr>
                  </a:outerShdw>
                </a:effectLst>
              </a:rPr>
              <a:t/>
            </a:r>
            <a:br>
              <a:rPr lang="es-CO" sz="3000" b="1" dirty="0" smtClean="0">
                <a:effectLst>
                  <a:outerShdw blurRad="38100" dist="38100" dir="2700000" algn="tl">
                    <a:srgbClr val="000000">
                      <a:alpha val="43137"/>
                    </a:srgbClr>
                  </a:outerShdw>
                </a:effectLst>
              </a:rPr>
            </a:br>
            <a:r>
              <a:rPr lang="es-CO" sz="3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OBJETIVO </a:t>
            </a:r>
            <a: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GENERAL</a:t>
            </a:r>
            <a:br>
              <a:rPr lang="es-CO" sz="30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br>
            <a:endParaRPr lang="es-CO" sz="3000"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idx="1"/>
          </p:nvPr>
        </p:nvSpPr>
        <p:spPr>
          <a:xfrm>
            <a:off x="304800" y="1717964"/>
            <a:ext cx="11558954" cy="4987635"/>
          </a:xfrm>
        </p:spPr>
        <p:txBody>
          <a:bodyPr>
            <a:normAutofit/>
          </a:bodyPr>
          <a:lstStyle/>
          <a:p>
            <a:pPr marL="0" indent="0" algn="just">
              <a:buNone/>
            </a:pPr>
            <a:r>
              <a:rPr lang="es-CO" sz="2000" dirty="0" smtClean="0">
                <a:cs typeface="Arial" pitchFamily="34" charset="0"/>
              </a:rPr>
              <a:t>Diseñar </a:t>
            </a:r>
            <a:r>
              <a:rPr lang="es-CO" sz="2000" dirty="0">
                <a:cs typeface="Arial" pitchFamily="34" charset="0"/>
              </a:rPr>
              <a:t>un producto sanitario para mascotas que garantice un manejo fácil, práctico y ecológico de sus desechos fisiológicos.</a:t>
            </a:r>
          </a:p>
          <a:p>
            <a:pPr marL="0" indent="0" algn="just">
              <a:buNone/>
            </a:pPr>
            <a:endParaRPr lang="es-CO" sz="1900" dirty="0">
              <a:latin typeface="Arial" pitchFamily="34" charset="0"/>
              <a:cs typeface="Arial" pitchFamily="34" charset="0"/>
            </a:endParaRPr>
          </a:p>
          <a:p>
            <a:pPr marL="0" indent="0" algn="just">
              <a:buNone/>
            </a:pPr>
            <a:r>
              <a:rPr lang="es-CO" sz="24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Objetivos Específicos </a:t>
            </a:r>
            <a:endParaRPr lang="es-CO" sz="2400" b="1" dirty="0">
              <a:solidFill>
                <a:schemeClr val="accent1">
                  <a:lumMod val="75000"/>
                </a:schemeClr>
              </a:solidFill>
              <a:latin typeface="Arial" pitchFamily="34" charset="0"/>
              <a:cs typeface="Arial" pitchFamily="34" charset="0"/>
            </a:endParaRPr>
          </a:p>
          <a:p>
            <a:pPr lvl="0" algn="just">
              <a:buClr>
                <a:schemeClr val="accent1">
                  <a:lumMod val="75000"/>
                </a:schemeClr>
              </a:buClr>
            </a:pPr>
            <a:r>
              <a:rPr lang="es-CO" sz="2000" dirty="0">
                <a:cs typeface="Arial" pitchFamily="34" charset="0"/>
              </a:rPr>
              <a:t>Realizar un estudio de mercado que  permita identificar la aceptabilidad del tapete recolector de heces canino </a:t>
            </a:r>
          </a:p>
          <a:p>
            <a:pPr lvl="0" algn="just">
              <a:buClr>
                <a:schemeClr val="accent1">
                  <a:lumMod val="75000"/>
                </a:schemeClr>
              </a:buClr>
            </a:pPr>
            <a:r>
              <a:rPr lang="es-CO" sz="2000" dirty="0">
                <a:cs typeface="Arial" pitchFamily="34" charset="0"/>
              </a:rPr>
              <a:t>Establecer los aspectos técnicos y operativos del proyecto con el fin de generar una propuesta de ingreso al mercado</a:t>
            </a:r>
          </a:p>
          <a:p>
            <a:pPr lvl="0" algn="just">
              <a:buClr>
                <a:schemeClr val="accent1">
                  <a:lumMod val="75000"/>
                </a:schemeClr>
              </a:buClr>
            </a:pPr>
            <a:r>
              <a:rPr lang="es-CO" sz="2000" dirty="0">
                <a:cs typeface="Arial" pitchFamily="34" charset="0"/>
              </a:rPr>
              <a:t>Realizar un estudio financiero y su proyección, con el fin de conocer la viabilidad económica de la empresa MAGIC CP</a:t>
            </a:r>
          </a:p>
          <a:p>
            <a:pPr lvl="0" algn="just">
              <a:buClr>
                <a:schemeClr val="accent1">
                  <a:lumMod val="75000"/>
                </a:schemeClr>
              </a:buClr>
            </a:pPr>
            <a:r>
              <a:rPr lang="es-CO" sz="2000" dirty="0">
                <a:cs typeface="Arial" pitchFamily="34" charset="0"/>
              </a:rPr>
              <a:t>Aplicar la tecnología en pro del beneficio mutuo del cuidador y de la mascota, pretendiendo mejorar el entorno del cual comparte.</a:t>
            </a:r>
          </a:p>
          <a:p>
            <a:pPr lvl="0" algn="just">
              <a:buClr>
                <a:schemeClr val="accent1">
                  <a:lumMod val="75000"/>
                </a:schemeClr>
              </a:buClr>
            </a:pPr>
            <a:r>
              <a:rPr lang="es-CO" sz="2000" dirty="0">
                <a:cs typeface="Arial" pitchFamily="34" charset="0"/>
              </a:rPr>
              <a:t>Contribuir a la conservación y la concientización del medio ambiente a través de la utilización de materiales biodegradables </a:t>
            </a:r>
          </a:p>
          <a:p>
            <a:pPr algn="just"/>
            <a:endParaRPr lang="es-CO" dirty="0"/>
          </a:p>
        </p:txBody>
      </p:sp>
      <p:pic>
        <p:nvPicPr>
          <p:cNvPr id="5" name="image27.jpg"/>
          <p:cNvPicPr/>
          <p:nvPr/>
        </p:nvPicPr>
        <p:blipFill>
          <a:blip r:embed="rId2"/>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40507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886691"/>
            <a:ext cx="10515600" cy="678873"/>
          </a:xfrm>
        </p:spPr>
        <p:txBody>
          <a:bodyPr>
            <a:normAutofit/>
          </a:bodyPr>
          <a:lstStyle/>
          <a:p>
            <a:pPr algn="ctr"/>
            <a:r>
              <a:rPr lang="es-CO" sz="28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Análisis Del </a:t>
            </a:r>
            <a:r>
              <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S</a:t>
            </a:r>
            <a:r>
              <a:rPr lang="es-CO" sz="28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ector </a:t>
            </a:r>
            <a:r>
              <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E</a:t>
            </a:r>
            <a:r>
              <a:rPr lang="es-CO" sz="28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conómico</a:t>
            </a:r>
            <a:endParaRPr lang="es-CO" sz="2800" b="1" dirty="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sz="half" idx="1"/>
          </p:nvPr>
        </p:nvSpPr>
        <p:spPr>
          <a:xfrm>
            <a:off x="290944" y="1579418"/>
            <a:ext cx="5569529" cy="5140037"/>
          </a:xfrm>
        </p:spPr>
        <p:txBody>
          <a:bodyPr>
            <a:noAutofit/>
          </a:bodyPr>
          <a:lstStyle/>
          <a:p>
            <a:pPr marL="0" indent="0" algn="just">
              <a:buNone/>
            </a:pPr>
            <a:r>
              <a:rPr lang="es-CO" sz="2400" b="1" dirty="0" smtClean="0">
                <a:cs typeface="Arial" pitchFamily="34" charset="0"/>
              </a:rPr>
              <a:t>Contexto: </a:t>
            </a:r>
            <a:r>
              <a:rPr lang="es-CO" sz="2400" dirty="0" smtClean="0">
                <a:cs typeface="Arial" pitchFamily="34" charset="0"/>
              </a:rPr>
              <a:t>Años atrás tener un perro en casa se consideraban únicamente como cuidadores sin brindar mayor importancia, pero actualmente la costumbre de tener mascotas se remonta a la última generación de los nacidos entre los años 80 y 2.000, conocidos como los “Millennials”, quienes han logrado un gran impacto en cómo se ven los animales de compañía, un ejemplo de ello es la tendencia adoptar y no comprar; para muchos jóvenes las mascotas son como hijos, según un estudio elaborado por </a:t>
            </a:r>
            <a:r>
              <a:rPr lang="es-CO" sz="2400" i="1" dirty="0" smtClean="0">
                <a:cs typeface="Arial" pitchFamily="34" charset="0"/>
                <a:hlinkClick r:id="rId2"/>
              </a:rPr>
              <a:t>zulily.com</a:t>
            </a:r>
            <a:r>
              <a:rPr lang="es-CO" sz="2400" i="1" dirty="0" smtClean="0">
                <a:cs typeface="Arial" pitchFamily="34" charset="0"/>
              </a:rPr>
              <a:t>,</a:t>
            </a:r>
            <a:r>
              <a:rPr lang="es-CO" sz="2400" dirty="0" smtClean="0">
                <a:cs typeface="Arial" pitchFamily="34" charset="0"/>
              </a:rPr>
              <a:t> al 183% de ellos les encanta presumir paternidad hacia su mascota.</a:t>
            </a:r>
          </a:p>
          <a:p>
            <a:pPr marL="0" indent="0" algn="just">
              <a:buNone/>
            </a:pPr>
            <a:endParaRPr lang="es-CO" sz="2400" dirty="0" smtClean="0">
              <a:cs typeface="Arial" pitchFamily="34" charset="0"/>
            </a:endParaRPr>
          </a:p>
        </p:txBody>
      </p:sp>
      <p:sp>
        <p:nvSpPr>
          <p:cNvPr id="5" name="4 Marcador de contenido"/>
          <p:cNvSpPr>
            <a:spLocks noGrp="1"/>
          </p:cNvSpPr>
          <p:nvPr>
            <p:ph sz="half" idx="2"/>
          </p:nvPr>
        </p:nvSpPr>
        <p:spPr>
          <a:xfrm>
            <a:off x="6172200" y="1634836"/>
            <a:ext cx="5673436" cy="4959928"/>
          </a:xfrm>
        </p:spPr>
        <p:txBody>
          <a:bodyPr>
            <a:normAutofit fontScale="92500" lnSpcReduction="10000"/>
          </a:bodyPr>
          <a:lstStyle/>
          <a:p>
            <a:pPr marL="0" indent="0" algn="just">
              <a:buNone/>
            </a:pPr>
            <a:r>
              <a:rPr lang="es-CO" sz="2600" dirty="0">
                <a:cs typeface="Arial" pitchFamily="34" charset="0"/>
              </a:rPr>
              <a:t>Se calculó que en el año 2018 en el Colombia, 97.000 hogares nuevos tienes mascotas y esto va impulsando por que los hogares tienden a tener menos hijos y más mascotas, como lo afirma Miguel de la torre, director de nuevos negocios de </a:t>
            </a:r>
            <a:r>
              <a:rPr lang="es-CO" sz="2600" i="1" dirty="0">
                <a:cs typeface="Arial" pitchFamily="34" charset="0"/>
              </a:rPr>
              <a:t>Kantar World Panel. </a:t>
            </a:r>
            <a:r>
              <a:rPr lang="es-CO" sz="2600" dirty="0">
                <a:cs typeface="Arial" pitchFamily="34" charset="0"/>
              </a:rPr>
              <a:t>El interés por hacer familias grandes como en los viejos tiempos, la agitada vida diaria, los compromisos profesionales y las dificultades de traer un hijo, están llevando a que las familias aplacen o decidan no multiplicarse; de hecho los hogares unipersonales representan el 11% en el censo poblacional del 2005 y hoy se ubican en 18%, de acuerdo con el último reporte del DANE.</a:t>
            </a:r>
          </a:p>
          <a:p>
            <a:endParaRPr lang="es-CO" dirty="0"/>
          </a:p>
        </p:txBody>
      </p:sp>
      <p:pic>
        <p:nvPicPr>
          <p:cNvPr id="4" name="image27.jpg"/>
          <p:cNvPicPr/>
          <p:nvPr/>
        </p:nvPicPr>
        <p:blipFill>
          <a:blip r:embed="rId3"/>
          <a:srcRect l="2047" t="22541" b="3647"/>
          <a:stretch>
            <a:fillRect/>
          </a:stretch>
        </p:blipFill>
        <p:spPr>
          <a:xfrm>
            <a:off x="9996756" y="96946"/>
            <a:ext cx="2195244" cy="624140"/>
          </a:xfrm>
          <a:prstGeom prst="rect">
            <a:avLst/>
          </a:prstGeom>
          <a:ln/>
        </p:spPr>
      </p:pic>
    </p:spTree>
    <p:extLst>
      <p:ext uri="{BB962C8B-B14F-4D97-AF65-F5344CB8AC3E}">
        <p14:creationId xmlns:p14="http://schemas.microsoft.com/office/powerpoint/2010/main" val="22238626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947</TotalTime>
  <Words>4203</Words>
  <Application>Microsoft Office PowerPoint</Application>
  <PresentationFormat>Personalizado</PresentationFormat>
  <Paragraphs>542</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 </vt:lpstr>
      <vt:lpstr>PLANTEAMIENTO DEL PROBLEMA Situación actual y magnitud del problema</vt:lpstr>
      <vt:lpstr>Presentación de PowerPoint</vt:lpstr>
      <vt:lpstr> DESCRIPCIÓN DE LA IDEA MAGIC CP (Magic Carpet Pets) </vt:lpstr>
      <vt:lpstr>Presentación de PowerPoint</vt:lpstr>
      <vt:lpstr> </vt:lpstr>
      <vt:lpstr>JUSTIFICACIÓN</vt:lpstr>
      <vt:lpstr> OBJETIVO GENERAL </vt:lpstr>
      <vt:lpstr>Análisis Del Sector Económico</vt:lpstr>
      <vt:lpstr>Presentación de PowerPoint</vt:lpstr>
      <vt:lpstr>Presentación de PowerPoint</vt:lpstr>
      <vt:lpstr>Presentación de PowerPoint</vt:lpstr>
      <vt:lpstr>Análisis y caracterización del consumidor</vt:lpstr>
      <vt:lpstr> Selección De La Población Objeto </vt:lpstr>
      <vt:lpstr>Encuesta aplicada </vt:lpstr>
      <vt:lpstr>Presentación de PowerPoint</vt:lpstr>
      <vt:lpstr>Presentación de PowerPoint</vt:lpstr>
      <vt:lpstr> Conclusión de la encuesta  </vt:lpstr>
      <vt:lpstr> IDENTIFICACIÓN Y ANALISIS DE LA COMPETENCIA </vt:lpstr>
      <vt:lpstr>  ESTRATEGIAS DE MERCADO  </vt:lpstr>
      <vt:lpstr> Estrategias De Aprovisionamiento (Proveedores) </vt:lpstr>
      <vt:lpstr>Proveedores</vt:lpstr>
      <vt:lpstr> Estrategias de promoción y publicidad </vt:lpstr>
      <vt:lpstr> CARACTERÍSTICAS DEL PRODUCTO </vt:lpstr>
      <vt:lpstr>Propuesta de valor </vt:lpstr>
      <vt:lpstr> Ventajas competitivas </vt:lpstr>
      <vt:lpstr>Descripción del proceso </vt:lpstr>
      <vt:lpstr>  TIPO Y NATURALEZA DE LA EMPRESA  </vt:lpstr>
      <vt:lpstr>Presentación de PowerPoint</vt:lpstr>
      <vt:lpstr>    ESTRATEGIA FINANCIERA COSTOS    </vt:lpstr>
      <vt:lpstr>GASTOS DE PRODUCCIÓN</vt:lpstr>
      <vt:lpstr>OTROS GASTOS</vt:lpstr>
      <vt:lpstr>FLUJO DE CAJA</vt:lpstr>
      <vt:lpstr>RESULTADOS</vt:lpstr>
      <vt:lpstr> IMPACTOS </vt:lpstr>
      <vt:lpstr>Presentación de PowerPoint</vt:lpstr>
      <vt:lpstr>Presentación de PowerPoint</vt:lpstr>
      <vt:lpstr>CONCLUCIONES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Uniminuto</dc:creator>
  <cp:lastModifiedBy>Luffi</cp:lastModifiedBy>
  <cp:revision>59</cp:revision>
  <dcterms:created xsi:type="dcterms:W3CDTF">2018-01-16T19:54:49Z</dcterms:created>
  <dcterms:modified xsi:type="dcterms:W3CDTF">2019-04-27T03:39:04Z</dcterms:modified>
</cp:coreProperties>
</file>