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62" r:id="rId2"/>
    <p:sldId id="263" r:id="rId3"/>
    <p:sldId id="265" r:id="rId4"/>
    <p:sldId id="266" r:id="rId5"/>
    <p:sldId id="257" r:id="rId6"/>
    <p:sldId id="264" r:id="rId7"/>
    <p:sldId id="269" r:id="rId8"/>
    <p:sldId id="267" r:id="rId9"/>
    <p:sldId id="268" r:id="rId10"/>
    <p:sldId id="270" r:id="rId11"/>
    <p:sldId id="271" r:id="rId12"/>
    <p:sldId id="272" r:id="rId13"/>
    <p:sldId id="273" r:id="rId14"/>
    <p:sldId id="274" r:id="rId15"/>
    <p:sldId id="275" r:id="rId16"/>
    <p:sldId id="276" r:id="rId17"/>
    <p:sldId id="277" r:id="rId18"/>
    <p:sldId id="278" r:id="rId19"/>
    <p:sldId id="283" r:id="rId20"/>
    <p:sldId id="284" r:id="rId21"/>
    <p:sldId id="285" r:id="rId22"/>
    <p:sldId id="286" r:id="rId23"/>
    <p:sldId id="287" r:id="rId24"/>
    <p:sldId id="288" r:id="rId25"/>
    <p:sldId id="289" r:id="rId26"/>
    <p:sldId id="290" r:id="rId27"/>
    <p:sldId id="280" r:id="rId28"/>
    <p:sldId id="282" r:id="rId29"/>
    <p:sldId id="281" r:id="rId30"/>
  </p:sldIdLst>
  <p:sldSz cx="9144000" cy="6858000" type="screen4x3"/>
  <p:notesSz cx="6858000" cy="9144000"/>
  <p:defaultTextStyle>
    <a:defPPr>
      <a:defRPr lang="es-E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C41D7"/>
    <a:srgbClr val="82FEC6"/>
    <a:srgbClr val="45BBBB"/>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603" autoAdjust="0"/>
    <p:restoredTop sz="94660"/>
  </p:normalViewPr>
  <p:slideViewPr>
    <p:cSldViewPr>
      <p:cViewPr varScale="1">
        <p:scale>
          <a:sx n="87" d="100"/>
          <a:sy n="87" d="100"/>
        </p:scale>
        <p:origin x="1590" y="9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image" Target="../media/image6.png"/></Relationships>
</file>

<file path=ppt/diagrams/_rels/data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microsoft.com/office/2007/relationships/hdphoto" Target="../media/hdphoto1.wdp"/><Relationship Id="rId1" Type="http://schemas.openxmlformats.org/officeDocument/2006/relationships/image" Target="../media/image9.png"/><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diagrams/_rels/data3.xml.rels><?xml version="1.0" encoding="UTF-8" standalone="yes"?>
<Relationships xmlns="http://schemas.openxmlformats.org/package/2006/relationships"><Relationship Id="rId1" Type="http://schemas.openxmlformats.org/officeDocument/2006/relationships/image" Target="../media/image15.png"/></Relationships>
</file>

<file path=ppt/diagrams/_rels/data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 Id="rId4" Type="http://schemas.openxmlformats.org/officeDocument/2006/relationships/image" Target="../media/image20.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E677718-ED1A-4540-A808-564BC3393B00}" type="doc">
      <dgm:prSet loTypeId="urn:microsoft.com/office/officeart/2005/8/layout/venn2" loCatId="relationship" qsTypeId="urn:microsoft.com/office/officeart/2005/8/quickstyle/simple1" qsCatId="simple" csTypeId="urn:microsoft.com/office/officeart/2005/8/colors/colorful2" csCatId="colorful" phldr="1"/>
      <dgm:spPr/>
      <dgm:t>
        <a:bodyPr/>
        <a:lstStyle/>
        <a:p>
          <a:endParaRPr lang="es-CO"/>
        </a:p>
      </dgm:t>
    </dgm:pt>
    <dgm:pt modelId="{FB4A332D-4029-4225-8B4B-C42C558CABD9}">
      <dgm:prSet phldrT="[Texto]" custT="1"/>
      <dgm:spPr>
        <a:blipFill rotWithShape="0">
          <a:blip xmlns:r="http://schemas.openxmlformats.org/officeDocument/2006/relationships" r:embed="rId1"/>
          <a:stretch>
            <a:fillRect/>
          </a:stretch>
        </a:blipFill>
        <a:ln>
          <a:solidFill>
            <a:schemeClr val="tx1"/>
          </a:solidFill>
        </a:ln>
      </dgm:spPr>
      <dgm:t>
        <a:bodyPr/>
        <a:lstStyle/>
        <a:p>
          <a:pPr algn="ctr"/>
          <a:r>
            <a:rPr lang="es-CO" sz="1300" b="1" cap="none" spc="0" dirty="0" smtClean="0">
              <a:ln w="0"/>
              <a:solidFill>
                <a:srgbClr val="FF0000"/>
              </a:solidFill>
              <a:effectLst>
                <a:outerShdw blurRad="38100" dist="19050" dir="2700000" algn="tl" rotWithShape="0">
                  <a:schemeClr val="dk1">
                    <a:alpha val="40000"/>
                  </a:schemeClr>
                </a:outerShdw>
              </a:effectLst>
            </a:rPr>
            <a:t>ALTO CONSUMO DE CARNE DE RES Y POLLO, QUE PRODUCEN ALTERACIONES EN EL ORGANISMO</a:t>
          </a:r>
          <a:endParaRPr lang="es-CO" sz="1300" b="1" cap="none" spc="0" dirty="0">
            <a:ln w="0"/>
            <a:solidFill>
              <a:srgbClr val="FF0000"/>
            </a:solidFill>
            <a:effectLst>
              <a:outerShdw blurRad="38100" dist="19050" dir="2700000" algn="tl" rotWithShape="0">
                <a:schemeClr val="dk1">
                  <a:alpha val="40000"/>
                </a:schemeClr>
              </a:outerShdw>
            </a:effectLst>
          </a:endParaRPr>
        </a:p>
      </dgm:t>
    </dgm:pt>
    <dgm:pt modelId="{20BCE68C-47CD-41B5-9766-043BF7E7CA75}" type="parTrans" cxnId="{70787A37-D78D-4F95-A526-DB5F71220A3B}">
      <dgm:prSet/>
      <dgm:spPr/>
      <dgm:t>
        <a:bodyPr/>
        <a:lstStyle/>
        <a:p>
          <a:endParaRPr lang="es-CO"/>
        </a:p>
      </dgm:t>
    </dgm:pt>
    <dgm:pt modelId="{D9103349-F123-4A7D-8875-CFC3034A79AB}" type="sibTrans" cxnId="{70787A37-D78D-4F95-A526-DB5F71220A3B}">
      <dgm:prSet/>
      <dgm:spPr/>
      <dgm:t>
        <a:bodyPr/>
        <a:lstStyle/>
        <a:p>
          <a:endParaRPr lang="es-CO"/>
        </a:p>
      </dgm:t>
    </dgm:pt>
    <dgm:pt modelId="{3F23DAC8-483C-4F3E-9A7D-1F1005887270}">
      <dgm:prSet phldrT="[Texto]" custT="1"/>
      <dgm:spPr>
        <a:solidFill>
          <a:srgbClr val="FFC000"/>
        </a:solidFill>
        <a:ln>
          <a:solidFill>
            <a:schemeClr val="tx1"/>
          </a:solidFill>
        </a:ln>
      </dgm:spPr>
      <dgm:t>
        <a:bodyPr/>
        <a:lstStyle/>
        <a:p>
          <a:pPr algn="ctr"/>
          <a:r>
            <a:rPr lang="es-CO" sz="1200" b="1" dirty="0" smtClean="0">
              <a:solidFill>
                <a:srgbClr val="002060"/>
              </a:solidFill>
            </a:rPr>
            <a:t>SE DEBE TRANSPORTAR A LOS ANIMALES HACIA ZONAS DE SACRIFICIO, INCREMENTO GASTOS EN TRANSPORTE</a:t>
          </a:r>
          <a:endParaRPr lang="es-CO" sz="1200" b="1" dirty="0">
            <a:solidFill>
              <a:srgbClr val="002060"/>
            </a:solidFill>
          </a:endParaRPr>
        </a:p>
      </dgm:t>
    </dgm:pt>
    <dgm:pt modelId="{678B63D1-9A6A-4DE2-981F-30E8F7425A68}" type="parTrans" cxnId="{9209A86F-D8AA-457F-8814-A38462B85AD6}">
      <dgm:prSet/>
      <dgm:spPr/>
      <dgm:t>
        <a:bodyPr/>
        <a:lstStyle/>
        <a:p>
          <a:endParaRPr lang="es-CO"/>
        </a:p>
      </dgm:t>
    </dgm:pt>
    <dgm:pt modelId="{9FD2CDEE-38F9-42EA-B2D3-29F9D1C60768}" type="sibTrans" cxnId="{9209A86F-D8AA-457F-8814-A38462B85AD6}">
      <dgm:prSet/>
      <dgm:spPr/>
      <dgm:t>
        <a:bodyPr/>
        <a:lstStyle/>
        <a:p>
          <a:endParaRPr lang="es-CO"/>
        </a:p>
      </dgm:t>
    </dgm:pt>
    <dgm:pt modelId="{7DDAD1A1-B7C4-401E-AF22-12DC998C5F10}">
      <dgm:prSet phldrT="[Texto]" custT="1"/>
      <dgm:spPr>
        <a:blipFill rotWithShape="0">
          <a:blip xmlns:r="http://schemas.openxmlformats.org/officeDocument/2006/relationships" r:embed="rId2"/>
          <a:stretch>
            <a:fillRect/>
          </a:stretch>
        </a:blipFill>
        <a:ln>
          <a:solidFill>
            <a:schemeClr val="tx1"/>
          </a:solidFill>
        </a:ln>
      </dgm:spPr>
      <dgm:t>
        <a:bodyPr/>
        <a:lstStyle/>
        <a:p>
          <a:r>
            <a:rPr lang="es-CO" sz="1300" b="1" dirty="0" smtClean="0">
              <a:solidFill>
                <a:srgbClr val="002060"/>
              </a:solidFill>
            </a:rPr>
            <a:t>POCA PUBLICIDAD SOBRE EL PRODUCTO</a:t>
          </a:r>
          <a:endParaRPr lang="es-CO" sz="1300" b="1" dirty="0">
            <a:solidFill>
              <a:srgbClr val="002060"/>
            </a:solidFill>
          </a:endParaRPr>
        </a:p>
      </dgm:t>
    </dgm:pt>
    <dgm:pt modelId="{95664523-F74C-4D68-A269-9AEF09BAFFB3}" type="parTrans" cxnId="{3AEE1D0E-76B3-46A3-B260-1A7A7072A8D0}">
      <dgm:prSet/>
      <dgm:spPr/>
      <dgm:t>
        <a:bodyPr/>
        <a:lstStyle/>
        <a:p>
          <a:endParaRPr lang="es-CO"/>
        </a:p>
      </dgm:t>
    </dgm:pt>
    <dgm:pt modelId="{16A0D77C-A5B3-4279-A76F-EE6279D1AEA9}" type="sibTrans" cxnId="{3AEE1D0E-76B3-46A3-B260-1A7A7072A8D0}">
      <dgm:prSet/>
      <dgm:spPr/>
      <dgm:t>
        <a:bodyPr/>
        <a:lstStyle/>
        <a:p>
          <a:endParaRPr lang="es-CO"/>
        </a:p>
      </dgm:t>
    </dgm:pt>
    <dgm:pt modelId="{1EA8F568-6A3B-4790-8FDA-DF582252AA01}">
      <dgm:prSet phldrT="[Texto]" custT="1"/>
      <dgm:spPr>
        <a:solidFill>
          <a:srgbClr val="92D050"/>
        </a:solidFill>
        <a:ln>
          <a:solidFill>
            <a:schemeClr val="tx1"/>
          </a:solidFill>
        </a:ln>
      </dgm:spPr>
      <dgm:t>
        <a:bodyPr/>
        <a:lstStyle/>
        <a:p>
          <a:r>
            <a:rPr lang="es-CO" sz="1200" dirty="0" smtClean="0">
              <a:solidFill>
                <a:schemeClr val="tx1"/>
              </a:solidFill>
            </a:rPr>
            <a:t>FALTA DINERO PARA PROMOCIONAR PRODUCTO. </a:t>
          </a:r>
        </a:p>
        <a:p>
          <a:r>
            <a:rPr lang="es-CO" sz="1200" dirty="0" smtClean="0">
              <a:solidFill>
                <a:schemeClr val="tx1"/>
              </a:solidFill>
            </a:rPr>
            <a:t>POCA DEMANDA</a:t>
          </a:r>
          <a:endParaRPr lang="es-CO" sz="1200" dirty="0">
            <a:solidFill>
              <a:schemeClr val="tx1"/>
            </a:solidFill>
          </a:endParaRPr>
        </a:p>
      </dgm:t>
    </dgm:pt>
    <dgm:pt modelId="{2402A2E8-08C2-4F31-B6D0-ADB3ACCE1575}" type="parTrans" cxnId="{CE10D333-3599-442F-AE91-EB80D58761DE}">
      <dgm:prSet/>
      <dgm:spPr/>
      <dgm:t>
        <a:bodyPr/>
        <a:lstStyle/>
        <a:p>
          <a:endParaRPr lang="es-CO"/>
        </a:p>
      </dgm:t>
    </dgm:pt>
    <dgm:pt modelId="{E45E68CD-9A8F-464C-8E75-AE9287BE6FAA}" type="sibTrans" cxnId="{CE10D333-3599-442F-AE91-EB80D58761DE}">
      <dgm:prSet/>
      <dgm:spPr/>
      <dgm:t>
        <a:bodyPr/>
        <a:lstStyle/>
        <a:p>
          <a:endParaRPr lang="es-CO"/>
        </a:p>
      </dgm:t>
    </dgm:pt>
    <dgm:pt modelId="{CB322313-35A5-425F-AC79-97A1B7618843}">
      <dgm:prSet custT="1"/>
      <dgm:spPr>
        <a:ln>
          <a:solidFill>
            <a:schemeClr val="tx1"/>
          </a:solidFill>
        </a:ln>
      </dgm:spPr>
      <dgm:t>
        <a:bodyPr/>
        <a:lstStyle/>
        <a:p>
          <a:r>
            <a:rPr lang="es-CO" sz="1300" b="1" dirty="0" smtClean="0">
              <a:solidFill>
                <a:schemeClr val="tx1"/>
              </a:solidFill>
            </a:rPr>
            <a:t>USO DE SUSTANCIAS ANABOLICAS, PARA EL CRECIMIENTO, ENGORDE E INCUBACIÓN</a:t>
          </a:r>
          <a:endParaRPr lang="es-CO" sz="1300" b="1" dirty="0">
            <a:solidFill>
              <a:schemeClr val="tx1"/>
            </a:solidFill>
          </a:endParaRPr>
        </a:p>
      </dgm:t>
    </dgm:pt>
    <dgm:pt modelId="{1AF2D917-B775-4F21-8A52-57531E352E4A}" type="parTrans" cxnId="{7DCD256C-4845-4184-9155-FE41F51B66F0}">
      <dgm:prSet/>
      <dgm:spPr/>
      <dgm:t>
        <a:bodyPr/>
        <a:lstStyle/>
        <a:p>
          <a:endParaRPr lang="es-CO"/>
        </a:p>
      </dgm:t>
    </dgm:pt>
    <dgm:pt modelId="{23485820-FA0C-4AFC-AC6C-50B8F62802EF}" type="sibTrans" cxnId="{7DCD256C-4845-4184-9155-FE41F51B66F0}">
      <dgm:prSet/>
      <dgm:spPr/>
      <dgm:t>
        <a:bodyPr/>
        <a:lstStyle/>
        <a:p>
          <a:endParaRPr lang="es-CO"/>
        </a:p>
      </dgm:t>
    </dgm:pt>
    <dgm:pt modelId="{CA1BBE21-350D-4D9E-A3B0-00B369C52572}">
      <dgm:prSet custT="1"/>
      <dgm:spPr>
        <a:ln>
          <a:solidFill>
            <a:schemeClr val="tx1"/>
          </a:solidFill>
        </a:ln>
      </dgm:spPr>
      <dgm:t>
        <a:bodyPr/>
        <a:lstStyle/>
        <a:p>
          <a:r>
            <a:rPr lang="es-CO" sz="1200" b="1" dirty="0" smtClean="0">
              <a:solidFill>
                <a:srgbClr val="002060"/>
              </a:solidFill>
            </a:rPr>
            <a:t>DESCONOCIMIENTO DE SUS PROPIEDADES</a:t>
          </a:r>
          <a:endParaRPr lang="es-CO" sz="1200" b="1" dirty="0">
            <a:solidFill>
              <a:srgbClr val="002060"/>
            </a:solidFill>
          </a:endParaRPr>
        </a:p>
      </dgm:t>
    </dgm:pt>
    <dgm:pt modelId="{6580F02E-A590-403D-8E64-458C17F3CEBA}" type="parTrans" cxnId="{34C2FC80-3EA1-4E3B-AA04-52968B775B59}">
      <dgm:prSet/>
      <dgm:spPr/>
      <dgm:t>
        <a:bodyPr/>
        <a:lstStyle/>
        <a:p>
          <a:endParaRPr lang="es-CO"/>
        </a:p>
      </dgm:t>
    </dgm:pt>
    <dgm:pt modelId="{0930A6F3-F059-4FF6-84F3-FBBE1B6E570C}" type="sibTrans" cxnId="{34C2FC80-3EA1-4E3B-AA04-52968B775B59}">
      <dgm:prSet/>
      <dgm:spPr/>
      <dgm:t>
        <a:bodyPr/>
        <a:lstStyle/>
        <a:p>
          <a:endParaRPr lang="es-CO"/>
        </a:p>
      </dgm:t>
    </dgm:pt>
    <dgm:pt modelId="{569C5EF2-E961-493F-AF58-06543EE84147}" type="pres">
      <dgm:prSet presAssocID="{DE677718-ED1A-4540-A808-564BC3393B00}" presName="Name0" presStyleCnt="0">
        <dgm:presLayoutVars>
          <dgm:chMax val="7"/>
          <dgm:resizeHandles val="exact"/>
        </dgm:presLayoutVars>
      </dgm:prSet>
      <dgm:spPr/>
      <dgm:t>
        <a:bodyPr/>
        <a:lstStyle/>
        <a:p>
          <a:endParaRPr lang="es-CO"/>
        </a:p>
      </dgm:t>
    </dgm:pt>
    <dgm:pt modelId="{43725829-3978-4DC7-B62A-FD66597F5F7E}" type="pres">
      <dgm:prSet presAssocID="{DE677718-ED1A-4540-A808-564BC3393B00}" presName="comp1" presStyleCnt="0"/>
      <dgm:spPr/>
    </dgm:pt>
    <dgm:pt modelId="{345CC5C1-FC4A-40C6-BD1D-B67B3ED47DFF}" type="pres">
      <dgm:prSet presAssocID="{DE677718-ED1A-4540-A808-564BC3393B00}" presName="circle1" presStyleLbl="node1" presStyleIdx="0" presStyleCnt="6" custScaleX="131928"/>
      <dgm:spPr/>
      <dgm:t>
        <a:bodyPr/>
        <a:lstStyle/>
        <a:p>
          <a:endParaRPr lang="es-CO"/>
        </a:p>
      </dgm:t>
    </dgm:pt>
    <dgm:pt modelId="{8B39DF3D-9CBA-4CEB-B1BC-6613FC288700}" type="pres">
      <dgm:prSet presAssocID="{DE677718-ED1A-4540-A808-564BC3393B00}" presName="c1text" presStyleLbl="node1" presStyleIdx="0" presStyleCnt="6">
        <dgm:presLayoutVars>
          <dgm:bulletEnabled val="1"/>
        </dgm:presLayoutVars>
      </dgm:prSet>
      <dgm:spPr/>
      <dgm:t>
        <a:bodyPr/>
        <a:lstStyle/>
        <a:p>
          <a:endParaRPr lang="es-CO"/>
        </a:p>
      </dgm:t>
    </dgm:pt>
    <dgm:pt modelId="{4FE110A0-DF6D-45CE-BA0D-E09B11FC5A7D}" type="pres">
      <dgm:prSet presAssocID="{DE677718-ED1A-4540-A808-564BC3393B00}" presName="comp2" presStyleCnt="0"/>
      <dgm:spPr/>
    </dgm:pt>
    <dgm:pt modelId="{5593CDED-CFED-4AE9-9E43-8A42C0C176C4}" type="pres">
      <dgm:prSet presAssocID="{DE677718-ED1A-4540-A808-564BC3393B00}" presName="circle2" presStyleLbl="node1" presStyleIdx="1" presStyleCnt="6" custScaleX="117269"/>
      <dgm:spPr/>
      <dgm:t>
        <a:bodyPr/>
        <a:lstStyle/>
        <a:p>
          <a:endParaRPr lang="es-CO"/>
        </a:p>
      </dgm:t>
    </dgm:pt>
    <dgm:pt modelId="{8121C87E-5945-42FB-9C92-C8FF323B3C90}" type="pres">
      <dgm:prSet presAssocID="{DE677718-ED1A-4540-A808-564BC3393B00}" presName="c2text" presStyleLbl="node1" presStyleIdx="1" presStyleCnt="6">
        <dgm:presLayoutVars>
          <dgm:bulletEnabled val="1"/>
        </dgm:presLayoutVars>
      </dgm:prSet>
      <dgm:spPr/>
      <dgm:t>
        <a:bodyPr/>
        <a:lstStyle/>
        <a:p>
          <a:endParaRPr lang="es-CO"/>
        </a:p>
      </dgm:t>
    </dgm:pt>
    <dgm:pt modelId="{F0BAF56E-3AE1-4BDA-AD11-C82A8E7371E3}" type="pres">
      <dgm:prSet presAssocID="{DE677718-ED1A-4540-A808-564BC3393B00}" presName="comp3" presStyleCnt="0"/>
      <dgm:spPr/>
    </dgm:pt>
    <dgm:pt modelId="{DC889AE9-F5CD-4857-8B9F-C112F79C455B}" type="pres">
      <dgm:prSet presAssocID="{DE677718-ED1A-4540-A808-564BC3393B00}" presName="circle3" presStyleLbl="node1" presStyleIdx="2" presStyleCnt="6" custScaleX="108893" custScaleY="96429"/>
      <dgm:spPr/>
      <dgm:t>
        <a:bodyPr/>
        <a:lstStyle/>
        <a:p>
          <a:endParaRPr lang="es-CO"/>
        </a:p>
      </dgm:t>
    </dgm:pt>
    <dgm:pt modelId="{98D62E2B-8BFA-4AFB-B44E-19A5528AEFD7}" type="pres">
      <dgm:prSet presAssocID="{DE677718-ED1A-4540-A808-564BC3393B00}" presName="c3text" presStyleLbl="node1" presStyleIdx="2" presStyleCnt="6">
        <dgm:presLayoutVars>
          <dgm:bulletEnabled val="1"/>
        </dgm:presLayoutVars>
      </dgm:prSet>
      <dgm:spPr/>
      <dgm:t>
        <a:bodyPr/>
        <a:lstStyle/>
        <a:p>
          <a:endParaRPr lang="es-CO"/>
        </a:p>
      </dgm:t>
    </dgm:pt>
    <dgm:pt modelId="{32C47E41-8292-4BA5-84D1-55A2C1C83707}" type="pres">
      <dgm:prSet presAssocID="{DE677718-ED1A-4540-A808-564BC3393B00}" presName="comp4" presStyleCnt="0"/>
      <dgm:spPr/>
    </dgm:pt>
    <dgm:pt modelId="{5C23532D-526F-44F0-B7AE-BF9E43D43AD6}" type="pres">
      <dgm:prSet presAssocID="{DE677718-ED1A-4540-A808-564BC3393B00}" presName="circle4" presStyleLbl="node1" presStyleIdx="3" presStyleCnt="6" custScaleX="116938" custScaleY="92021" custLinFactNeighborX="1651" custLinFactNeighborY="-418"/>
      <dgm:spPr/>
      <dgm:t>
        <a:bodyPr/>
        <a:lstStyle/>
        <a:p>
          <a:endParaRPr lang="es-CO"/>
        </a:p>
      </dgm:t>
    </dgm:pt>
    <dgm:pt modelId="{69A5E75A-2929-4E77-9464-2CD77F6E319C}" type="pres">
      <dgm:prSet presAssocID="{DE677718-ED1A-4540-A808-564BC3393B00}" presName="c4text" presStyleLbl="node1" presStyleIdx="3" presStyleCnt="6">
        <dgm:presLayoutVars>
          <dgm:bulletEnabled val="1"/>
        </dgm:presLayoutVars>
      </dgm:prSet>
      <dgm:spPr/>
      <dgm:t>
        <a:bodyPr/>
        <a:lstStyle/>
        <a:p>
          <a:endParaRPr lang="es-CO"/>
        </a:p>
      </dgm:t>
    </dgm:pt>
    <dgm:pt modelId="{C64D3C32-0D47-4B24-AF3A-5FF58572E279}" type="pres">
      <dgm:prSet presAssocID="{DE677718-ED1A-4540-A808-564BC3393B00}" presName="comp5" presStyleCnt="0"/>
      <dgm:spPr/>
    </dgm:pt>
    <dgm:pt modelId="{DC0079B7-E38C-4656-B963-8D446D9AC554}" type="pres">
      <dgm:prSet presAssocID="{DE677718-ED1A-4540-A808-564BC3393B00}" presName="circle5" presStyleLbl="node1" presStyleIdx="4" presStyleCnt="6" custScaleX="118750" custScaleY="93750" custLinFactNeighborX="6250" custLinFactNeighborY="1786"/>
      <dgm:spPr/>
      <dgm:t>
        <a:bodyPr/>
        <a:lstStyle/>
        <a:p>
          <a:endParaRPr lang="es-CO"/>
        </a:p>
      </dgm:t>
    </dgm:pt>
    <dgm:pt modelId="{20A711EE-E761-405C-BA3C-F383E6C32E09}" type="pres">
      <dgm:prSet presAssocID="{DE677718-ED1A-4540-A808-564BC3393B00}" presName="c5text" presStyleLbl="node1" presStyleIdx="4" presStyleCnt="6">
        <dgm:presLayoutVars>
          <dgm:bulletEnabled val="1"/>
        </dgm:presLayoutVars>
      </dgm:prSet>
      <dgm:spPr/>
      <dgm:t>
        <a:bodyPr/>
        <a:lstStyle/>
        <a:p>
          <a:endParaRPr lang="es-CO"/>
        </a:p>
      </dgm:t>
    </dgm:pt>
    <dgm:pt modelId="{705B8165-E903-40B3-B5AA-68277BD61050}" type="pres">
      <dgm:prSet presAssocID="{DE677718-ED1A-4540-A808-564BC3393B00}" presName="comp6" presStyleCnt="0"/>
      <dgm:spPr/>
    </dgm:pt>
    <dgm:pt modelId="{ABF40D96-BDF9-4208-B38F-E81A2E711157}" type="pres">
      <dgm:prSet presAssocID="{DE677718-ED1A-4540-A808-564BC3393B00}" presName="circle6" presStyleLbl="node1" presStyleIdx="5" presStyleCnt="6" custScaleX="138795" custScaleY="94284" custLinFactNeighborX="10000" custLinFactNeighborY="3573"/>
      <dgm:spPr/>
      <dgm:t>
        <a:bodyPr/>
        <a:lstStyle/>
        <a:p>
          <a:endParaRPr lang="es-CO"/>
        </a:p>
      </dgm:t>
    </dgm:pt>
    <dgm:pt modelId="{E80490F9-A45E-43E0-93AA-CB7A24F5D7E8}" type="pres">
      <dgm:prSet presAssocID="{DE677718-ED1A-4540-A808-564BC3393B00}" presName="c6text" presStyleLbl="node1" presStyleIdx="5" presStyleCnt="6">
        <dgm:presLayoutVars>
          <dgm:bulletEnabled val="1"/>
        </dgm:presLayoutVars>
      </dgm:prSet>
      <dgm:spPr/>
      <dgm:t>
        <a:bodyPr/>
        <a:lstStyle/>
        <a:p>
          <a:endParaRPr lang="es-CO"/>
        </a:p>
      </dgm:t>
    </dgm:pt>
  </dgm:ptLst>
  <dgm:cxnLst>
    <dgm:cxn modelId="{29C4E685-CC4B-4C2B-9AA3-479D4DC19576}" type="presOf" srcId="{1EA8F568-6A3B-4790-8FDA-DF582252AA01}" destId="{ABF40D96-BDF9-4208-B38F-E81A2E711157}" srcOrd="0" destOrd="0" presId="urn:microsoft.com/office/officeart/2005/8/layout/venn2"/>
    <dgm:cxn modelId="{AC773FAA-7CB6-4D7A-93FD-7B81D0925AF3}" type="presOf" srcId="{DE677718-ED1A-4540-A808-564BC3393B00}" destId="{569C5EF2-E961-493F-AF58-06543EE84147}" srcOrd="0" destOrd="0" presId="urn:microsoft.com/office/officeart/2005/8/layout/venn2"/>
    <dgm:cxn modelId="{E49F95F4-2D62-4625-95EC-10DE17F4FDA2}" type="presOf" srcId="{CA1BBE21-350D-4D9E-A3B0-00B369C52572}" destId="{20A711EE-E761-405C-BA3C-F383E6C32E09}" srcOrd="1" destOrd="0" presId="urn:microsoft.com/office/officeart/2005/8/layout/venn2"/>
    <dgm:cxn modelId="{61DFFC07-1ED4-4A07-847D-133F43AFB93A}" type="presOf" srcId="{3F23DAC8-483C-4F3E-9A7D-1F1005887270}" destId="{98D62E2B-8BFA-4AFB-B44E-19A5528AEFD7}" srcOrd="1" destOrd="0" presId="urn:microsoft.com/office/officeart/2005/8/layout/venn2"/>
    <dgm:cxn modelId="{4F1C583A-F39C-4B11-8ED3-BD913F758694}" type="presOf" srcId="{FB4A332D-4029-4225-8B4B-C42C558CABD9}" destId="{8B39DF3D-9CBA-4CEB-B1BC-6613FC288700}" srcOrd="1" destOrd="0" presId="urn:microsoft.com/office/officeart/2005/8/layout/venn2"/>
    <dgm:cxn modelId="{CD175027-80B5-4A43-8929-D2F35864565B}" type="presOf" srcId="{FB4A332D-4029-4225-8B4B-C42C558CABD9}" destId="{345CC5C1-FC4A-40C6-BD1D-B67B3ED47DFF}" srcOrd="0" destOrd="0" presId="urn:microsoft.com/office/officeart/2005/8/layout/venn2"/>
    <dgm:cxn modelId="{390D3A12-B363-42B3-9CD4-75B3231206E1}" type="presOf" srcId="{CB322313-35A5-425F-AC79-97A1B7618843}" destId="{8121C87E-5945-42FB-9C92-C8FF323B3C90}" srcOrd="1" destOrd="0" presId="urn:microsoft.com/office/officeart/2005/8/layout/venn2"/>
    <dgm:cxn modelId="{3AEE1D0E-76B3-46A3-B260-1A7A7072A8D0}" srcId="{DE677718-ED1A-4540-A808-564BC3393B00}" destId="{7DDAD1A1-B7C4-401E-AF22-12DC998C5F10}" srcOrd="3" destOrd="0" parTransId="{95664523-F74C-4D68-A269-9AEF09BAFFB3}" sibTransId="{16A0D77C-A5B3-4279-A76F-EE6279D1AEA9}"/>
    <dgm:cxn modelId="{2ECC0EF0-97FD-4F47-8BFD-9D33A93E55F9}" type="presOf" srcId="{3F23DAC8-483C-4F3E-9A7D-1F1005887270}" destId="{DC889AE9-F5CD-4857-8B9F-C112F79C455B}" srcOrd="0" destOrd="0" presId="urn:microsoft.com/office/officeart/2005/8/layout/venn2"/>
    <dgm:cxn modelId="{991339CE-C99A-426F-A93D-13B46B0B79FB}" type="presOf" srcId="{7DDAD1A1-B7C4-401E-AF22-12DC998C5F10}" destId="{5C23532D-526F-44F0-B7AE-BF9E43D43AD6}" srcOrd="0" destOrd="0" presId="urn:microsoft.com/office/officeart/2005/8/layout/venn2"/>
    <dgm:cxn modelId="{9209A86F-D8AA-457F-8814-A38462B85AD6}" srcId="{DE677718-ED1A-4540-A808-564BC3393B00}" destId="{3F23DAC8-483C-4F3E-9A7D-1F1005887270}" srcOrd="2" destOrd="0" parTransId="{678B63D1-9A6A-4DE2-981F-30E8F7425A68}" sibTransId="{9FD2CDEE-38F9-42EA-B2D3-29F9D1C60768}"/>
    <dgm:cxn modelId="{CE10D333-3599-442F-AE91-EB80D58761DE}" srcId="{DE677718-ED1A-4540-A808-564BC3393B00}" destId="{1EA8F568-6A3B-4790-8FDA-DF582252AA01}" srcOrd="5" destOrd="0" parTransId="{2402A2E8-08C2-4F31-B6D0-ADB3ACCE1575}" sibTransId="{E45E68CD-9A8F-464C-8E75-AE9287BE6FAA}"/>
    <dgm:cxn modelId="{94E9B1C7-3879-4697-8732-1D3C8E605C8F}" type="presOf" srcId="{CA1BBE21-350D-4D9E-A3B0-00B369C52572}" destId="{DC0079B7-E38C-4656-B963-8D446D9AC554}" srcOrd="0" destOrd="0" presId="urn:microsoft.com/office/officeart/2005/8/layout/venn2"/>
    <dgm:cxn modelId="{97B9026D-D72D-4DBC-8ED1-E62B1E462613}" type="presOf" srcId="{7DDAD1A1-B7C4-401E-AF22-12DC998C5F10}" destId="{69A5E75A-2929-4E77-9464-2CD77F6E319C}" srcOrd="1" destOrd="0" presId="urn:microsoft.com/office/officeart/2005/8/layout/venn2"/>
    <dgm:cxn modelId="{7DCD256C-4845-4184-9155-FE41F51B66F0}" srcId="{DE677718-ED1A-4540-A808-564BC3393B00}" destId="{CB322313-35A5-425F-AC79-97A1B7618843}" srcOrd="1" destOrd="0" parTransId="{1AF2D917-B775-4F21-8A52-57531E352E4A}" sibTransId="{23485820-FA0C-4AFC-AC6C-50B8F62802EF}"/>
    <dgm:cxn modelId="{34C2FC80-3EA1-4E3B-AA04-52968B775B59}" srcId="{DE677718-ED1A-4540-A808-564BC3393B00}" destId="{CA1BBE21-350D-4D9E-A3B0-00B369C52572}" srcOrd="4" destOrd="0" parTransId="{6580F02E-A590-403D-8E64-458C17F3CEBA}" sibTransId="{0930A6F3-F059-4FF6-84F3-FBBE1B6E570C}"/>
    <dgm:cxn modelId="{083F0DFF-20F9-4597-AF6F-28835AEFBA16}" type="presOf" srcId="{1EA8F568-6A3B-4790-8FDA-DF582252AA01}" destId="{E80490F9-A45E-43E0-93AA-CB7A24F5D7E8}" srcOrd="1" destOrd="0" presId="urn:microsoft.com/office/officeart/2005/8/layout/venn2"/>
    <dgm:cxn modelId="{C70BC426-C83E-443A-A004-1B32D5549F5B}" type="presOf" srcId="{CB322313-35A5-425F-AC79-97A1B7618843}" destId="{5593CDED-CFED-4AE9-9E43-8A42C0C176C4}" srcOrd="0" destOrd="0" presId="urn:microsoft.com/office/officeart/2005/8/layout/venn2"/>
    <dgm:cxn modelId="{70787A37-D78D-4F95-A526-DB5F71220A3B}" srcId="{DE677718-ED1A-4540-A808-564BC3393B00}" destId="{FB4A332D-4029-4225-8B4B-C42C558CABD9}" srcOrd="0" destOrd="0" parTransId="{20BCE68C-47CD-41B5-9766-043BF7E7CA75}" sibTransId="{D9103349-F123-4A7D-8875-CFC3034A79AB}"/>
    <dgm:cxn modelId="{8A0DB167-87BF-44B7-9B40-AF9B7B5F3401}" type="presParOf" srcId="{569C5EF2-E961-493F-AF58-06543EE84147}" destId="{43725829-3978-4DC7-B62A-FD66597F5F7E}" srcOrd="0" destOrd="0" presId="urn:microsoft.com/office/officeart/2005/8/layout/venn2"/>
    <dgm:cxn modelId="{AAF8B6C2-DCD2-46E0-BB04-611E8D2ED92F}" type="presParOf" srcId="{43725829-3978-4DC7-B62A-FD66597F5F7E}" destId="{345CC5C1-FC4A-40C6-BD1D-B67B3ED47DFF}" srcOrd="0" destOrd="0" presId="urn:microsoft.com/office/officeart/2005/8/layout/venn2"/>
    <dgm:cxn modelId="{36CF6631-F9CF-4AF4-9290-42E6B091D63D}" type="presParOf" srcId="{43725829-3978-4DC7-B62A-FD66597F5F7E}" destId="{8B39DF3D-9CBA-4CEB-B1BC-6613FC288700}" srcOrd="1" destOrd="0" presId="urn:microsoft.com/office/officeart/2005/8/layout/venn2"/>
    <dgm:cxn modelId="{69CC0B3E-518F-4DDD-85E5-A9E27B2B0219}" type="presParOf" srcId="{569C5EF2-E961-493F-AF58-06543EE84147}" destId="{4FE110A0-DF6D-45CE-BA0D-E09B11FC5A7D}" srcOrd="1" destOrd="0" presId="urn:microsoft.com/office/officeart/2005/8/layout/venn2"/>
    <dgm:cxn modelId="{F5319776-6120-458C-8A2E-B4C3784559B1}" type="presParOf" srcId="{4FE110A0-DF6D-45CE-BA0D-E09B11FC5A7D}" destId="{5593CDED-CFED-4AE9-9E43-8A42C0C176C4}" srcOrd="0" destOrd="0" presId="urn:microsoft.com/office/officeart/2005/8/layout/venn2"/>
    <dgm:cxn modelId="{E905C952-010F-4C11-8649-F1C470594E91}" type="presParOf" srcId="{4FE110A0-DF6D-45CE-BA0D-E09B11FC5A7D}" destId="{8121C87E-5945-42FB-9C92-C8FF323B3C90}" srcOrd="1" destOrd="0" presId="urn:microsoft.com/office/officeart/2005/8/layout/venn2"/>
    <dgm:cxn modelId="{118EC2C4-0991-464D-B39C-BAFF9FDF286B}" type="presParOf" srcId="{569C5EF2-E961-493F-AF58-06543EE84147}" destId="{F0BAF56E-3AE1-4BDA-AD11-C82A8E7371E3}" srcOrd="2" destOrd="0" presId="urn:microsoft.com/office/officeart/2005/8/layout/venn2"/>
    <dgm:cxn modelId="{444BA91E-BEA5-4A7E-AC31-E8CCC6E8765E}" type="presParOf" srcId="{F0BAF56E-3AE1-4BDA-AD11-C82A8E7371E3}" destId="{DC889AE9-F5CD-4857-8B9F-C112F79C455B}" srcOrd="0" destOrd="0" presId="urn:microsoft.com/office/officeart/2005/8/layout/venn2"/>
    <dgm:cxn modelId="{8D673814-67B9-4658-86E9-BE84F909122A}" type="presParOf" srcId="{F0BAF56E-3AE1-4BDA-AD11-C82A8E7371E3}" destId="{98D62E2B-8BFA-4AFB-B44E-19A5528AEFD7}" srcOrd="1" destOrd="0" presId="urn:microsoft.com/office/officeart/2005/8/layout/venn2"/>
    <dgm:cxn modelId="{30463C2E-B886-411A-8946-6456ED52FFCE}" type="presParOf" srcId="{569C5EF2-E961-493F-AF58-06543EE84147}" destId="{32C47E41-8292-4BA5-84D1-55A2C1C83707}" srcOrd="3" destOrd="0" presId="urn:microsoft.com/office/officeart/2005/8/layout/venn2"/>
    <dgm:cxn modelId="{9B6126F8-256F-431A-82F5-3BE234C22EC9}" type="presParOf" srcId="{32C47E41-8292-4BA5-84D1-55A2C1C83707}" destId="{5C23532D-526F-44F0-B7AE-BF9E43D43AD6}" srcOrd="0" destOrd="0" presId="urn:microsoft.com/office/officeart/2005/8/layout/venn2"/>
    <dgm:cxn modelId="{38540D4C-FF67-4B46-9107-0556420571F4}" type="presParOf" srcId="{32C47E41-8292-4BA5-84D1-55A2C1C83707}" destId="{69A5E75A-2929-4E77-9464-2CD77F6E319C}" srcOrd="1" destOrd="0" presId="urn:microsoft.com/office/officeart/2005/8/layout/venn2"/>
    <dgm:cxn modelId="{27369B58-513A-4EEF-9597-3D7D4840ABB6}" type="presParOf" srcId="{569C5EF2-E961-493F-AF58-06543EE84147}" destId="{C64D3C32-0D47-4B24-AF3A-5FF58572E279}" srcOrd="4" destOrd="0" presId="urn:microsoft.com/office/officeart/2005/8/layout/venn2"/>
    <dgm:cxn modelId="{E2D5FA6B-5E9E-49B6-B524-920DCAB68FA2}" type="presParOf" srcId="{C64D3C32-0D47-4B24-AF3A-5FF58572E279}" destId="{DC0079B7-E38C-4656-B963-8D446D9AC554}" srcOrd="0" destOrd="0" presId="urn:microsoft.com/office/officeart/2005/8/layout/venn2"/>
    <dgm:cxn modelId="{60CF5248-FB4B-4F2E-8475-F267B8220444}" type="presParOf" srcId="{C64D3C32-0D47-4B24-AF3A-5FF58572E279}" destId="{20A711EE-E761-405C-BA3C-F383E6C32E09}" srcOrd="1" destOrd="0" presId="urn:microsoft.com/office/officeart/2005/8/layout/venn2"/>
    <dgm:cxn modelId="{48AA5CCE-F11C-4655-B29D-ED52338E9036}" type="presParOf" srcId="{569C5EF2-E961-493F-AF58-06543EE84147}" destId="{705B8165-E903-40B3-B5AA-68277BD61050}" srcOrd="5" destOrd="0" presId="urn:microsoft.com/office/officeart/2005/8/layout/venn2"/>
    <dgm:cxn modelId="{85854A2A-7EBD-4A2B-9E85-8B6E99BC39B3}" type="presParOf" srcId="{705B8165-E903-40B3-B5AA-68277BD61050}" destId="{ABF40D96-BDF9-4208-B38F-E81A2E711157}" srcOrd="0" destOrd="0" presId="urn:microsoft.com/office/officeart/2005/8/layout/venn2"/>
    <dgm:cxn modelId="{6B246D08-C98D-48BA-9025-E4D2EDD27570}" type="presParOf" srcId="{705B8165-E903-40B3-B5AA-68277BD61050}" destId="{E80490F9-A45E-43E0-93AA-CB7A24F5D7E8}" srcOrd="1" destOrd="0" presId="urn:microsoft.com/office/officeart/2005/8/layout/venn2"/>
  </dgm:cxnLst>
  <dgm:bg>
    <a:solidFill>
      <a:schemeClr val="accent5"/>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FAE68CA-DF85-489C-8C63-5F94AB1DE769}" type="doc">
      <dgm:prSet loTypeId="urn:microsoft.com/office/officeart/2005/8/layout/cycle2" loCatId="cycle" qsTypeId="urn:microsoft.com/office/officeart/2005/8/quickstyle/3d1" qsCatId="3D" csTypeId="urn:microsoft.com/office/officeart/2005/8/colors/colorful1" csCatId="colorful" phldr="1"/>
      <dgm:spPr/>
      <dgm:t>
        <a:bodyPr/>
        <a:lstStyle/>
        <a:p>
          <a:endParaRPr lang="es-CO"/>
        </a:p>
      </dgm:t>
    </dgm:pt>
    <dgm:pt modelId="{6D9C1ABF-B54F-4909-9537-F25C43FCE76B}">
      <dgm:prSet phldrT="[Texto]"/>
      <dgm:spPr>
        <a:blipFill rotWithShape="0">
          <a:blip xmlns:r="http://schemas.openxmlformats.org/officeDocument/2006/relationships" r:embed="rId1">
            <a:extLst>
              <a:ext uri="{BEBA8EAE-BF5A-486C-A8C5-ECC9F3942E4B}">
                <a14:imgProps xmlns:a14="http://schemas.microsoft.com/office/drawing/2010/main">
                  <a14:imgLayer r:embed="rId2">
                    <a14:imgEffect>
                      <a14:sharpenSoften amount="-50000"/>
                    </a14:imgEffect>
                  </a14:imgLayer>
                </a14:imgProps>
              </a:ext>
            </a:extLst>
          </a:blip>
          <a:stretch>
            <a:fillRect/>
          </a:stretch>
        </a:blipFill>
      </dgm:spPr>
      <dgm:t>
        <a:bodyPr/>
        <a:lstStyle/>
        <a:p>
          <a:endParaRPr lang="es-CO" dirty="0"/>
        </a:p>
      </dgm:t>
    </dgm:pt>
    <dgm:pt modelId="{34D06839-4C2C-49AE-870C-1DCBF6BB3CB9}" type="parTrans" cxnId="{121796BC-8020-48B0-859A-E764C562A561}">
      <dgm:prSet/>
      <dgm:spPr/>
      <dgm:t>
        <a:bodyPr/>
        <a:lstStyle/>
        <a:p>
          <a:endParaRPr lang="es-CO"/>
        </a:p>
      </dgm:t>
    </dgm:pt>
    <dgm:pt modelId="{F891FC0C-06DA-4D87-8A85-0CDA9E3A0E9E}" type="sibTrans" cxnId="{121796BC-8020-48B0-859A-E764C562A561}">
      <dgm:prSet/>
      <dgm:spPr>
        <a:solidFill>
          <a:schemeClr val="tx1"/>
        </a:solidFill>
      </dgm:spPr>
      <dgm:t>
        <a:bodyPr/>
        <a:lstStyle/>
        <a:p>
          <a:endParaRPr lang="es-CO">
            <a:solidFill>
              <a:schemeClr val="tx1"/>
            </a:solidFill>
          </a:endParaRPr>
        </a:p>
      </dgm:t>
    </dgm:pt>
    <dgm:pt modelId="{F2658DC9-2015-40FA-A233-2849BAAD15F3}">
      <dgm:prSet phldrT="[Texto]" phldr="1" custT="1"/>
      <dgm:spPr>
        <a:blipFill rotWithShape="0">
          <a:blip xmlns:r="http://schemas.openxmlformats.org/officeDocument/2006/relationships" r:embed="rId3"/>
          <a:stretch>
            <a:fillRect/>
          </a:stretch>
        </a:blipFill>
      </dgm:spPr>
      <dgm:t>
        <a:bodyPr/>
        <a:lstStyle/>
        <a:p>
          <a:endParaRPr lang="es-CO" sz="100" baseline="0" dirty="0"/>
        </a:p>
      </dgm:t>
    </dgm:pt>
    <dgm:pt modelId="{F1E33290-2F00-4FBA-9BBC-7EB962B81446}" type="parTrans" cxnId="{7D8459DD-4644-43CA-800E-6F1956348B4B}">
      <dgm:prSet/>
      <dgm:spPr/>
      <dgm:t>
        <a:bodyPr/>
        <a:lstStyle/>
        <a:p>
          <a:endParaRPr lang="es-CO"/>
        </a:p>
      </dgm:t>
    </dgm:pt>
    <dgm:pt modelId="{76210C0B-217B-4CFE-A5B8-67BB20A2DA5E}" type="sibTrans" cxnId="{7D8459DD-4644-43CA-800E-6F1956348B4B}">
      <dgm:prSet/>
      <dgm:spPr>
        <a:solidFill>
          <a:schemeClr val="tx1"/>
        </a:solidFill>
      </dgm:spPr>
      <dgm:t>
        <a:bodyPr/>
        <a:lstStyle/>
        <a:p>
          <a:endParaRPr lang="es-CO"/>
        </a:p>
      </dgm:t>
    </dgm:pt>
    <dgm:pt modelId="{50B480E3-F3EE-4C9C-84FD-9D3B3F5BC664}">
      <dgm:prSet phldrT="[Texto]"/>
      <dgm:spPr>
        <a:blipFill rotWithShape="0">
          <a:blip xmlns:r="http://schemas.openxmlformats.org/officeDocument/2006/relationships" r:embed="rId4"/>
          <a:stretch>
            <a:fillRect/>
          </a:stretch>
        </a:blipFill>
      </dgm:spPr>
      <dgm:t>
        <a:bodyPr/>
        <a:lstStyle/>
        <a:p>
          <a:endParaRPr lang="es-ES" dirty="0" smtClean="0"/>
        </a:p>
      </dgm:t>
    </dgm:pt>
    <dgm:pt modelId="{50125AD1-ED79-4577-854F-BD3679EA0432}" type="parTrans" cxnId="{4E72206F-52DB-4FB4-8F8F-037EF8CC2F75}">
      <dgm:prSet/>
      <dgm:spPr/>
      <dgm:t>
        <a:bodyPr/>
        <a:lstStyle/>
        <a:p>
          <a:endParaRPr lang="es-CO"/>
        </a:p>
      </dgm:t>
    </dgm:pt>
    <dgm:pt modelId="{5BDDF1B8-67E7-4A53-AC02-42BEB7BA2A1D}" type="sibTrans" cxnId="{4E72206F-52DB-4FB4-8F8F-037EF8CC2F75}">
      <dgm:prSet/>
      <dgm:spPr/>
      <dgm:t>
        <a:bodyPr/>
        <a:lstStyle/>
        <a:p>
          <a:endParaRPr lang="es-CO"/>
        </a:p>
      </dgm:t>
    </dgm:pt>
    <dgm:pt modelId="{01B5818B-7078-403F-96A6-7A30B012A0B1}">
      <dgm:prSet phldrT="[Texto]" phldr="1" custT="1"/>
      <dgm:spPr>
        <a:blipFill rotWithShape="0">
          <a:blip xmlns:r="http://schemas.openxmlformats.org/officeDocument/2006/relationships" r:embed="rId5"/>
          <a:stretch>
            <a:fillRect/>
          </a:stretch>
        </a:blipFill>
      </dgm:spPr>
      <dgm:t>
        <a:bodyPr/>
        <a:lstStyle/>
        <a:p>
          <a:endParaRPr lang="es-CO" sz="100" baseline="0" dirty="0"/>
        </a:p>
      </dgm:t>
    </dgm:pt>
    <dgm:pt modelId="{F7E74415-36D4-4925-8269-58DDE15D7F63}" type="parTrans" cxnId="{7BEC3CD5-395B-4DB8-8511-3EAE2852153E}">
      <dgm:prSet/>
      <dgm:spPr/>
      <dgm:t>
        <a:bodyPr/>
        <a:lstStyle/>
        <a:p>
          <a:endParaRPr lang="es-CO"/>
        </a:p>
      </dgm:t>
    </dgm:pt>
    <dgm:pt modelId="{6820FC19-D59B-4A54-95C7-6C4D7B5EA62D}" type="sibTrans" cxnId="{7BEC3CD5-395B-4DB8-8511-3EAE2852153E}">
      <dgm:prSet/>
      <dgm:spPr/>
      <dgm:t>
        <a:bodyPr/>
        <a:lstStyle/>
        <a:p>
          <a:endParaRPr lang="es-CO"/>
        </a:p>
      </dgm:t>
    </dgm:pt>
    <dgm:pt modelId="{B1AFD618-3265-4F38-B025-DE6696D51580}">
      <dgm:prSet phldrT="[Texto]" phldr="1" custT="1"/>
      <dgm:spPr>
        <a:blipFill rotWithShape="0">
          <a:blip xmlns:r="http://schemas.openxmlformats.org/officeDocument/2006/relationships" r:embed="rId6"/>
          <a:stretch>
            <a:fillRect/>
          </a:stretch>
        </a:blipFill>
      </dgm:spPr>
      <dgm:t>
        <a:bodyPr/>
        <a:lstStyle/>
        <a:p>
          <a:endParaRPr lang="es-CO" sz="100" baseline="0" dirty="0"/>
        </a:p>
      </dgm:t>
    </dgm:pt>
    <dgm:pt modelId="{7914503E-3D12-44E3-8DE2-19D553443ED1}" type="parTrans" cxnId="{DE3EFE64-19A3-4CC2-A44E-03DFCA369134}">
      <dgm:prSet/>
      <dgm:spPr/>
      <dgm:t>
        <a:bodyPr/>
        <a:lstStyle/>
        <a:p>
          <a:endParaRPr lang="es-CO"/>
        </a:p>
      </dgm:t>
    </dgm:pt>
    <dgm:pt modelId="{873D57D5-BEC5-447F-A4CA-8DA5DA034FCC}" type="sibTrans" cxnId="{DE3EFE64-19A3-4CC2-A44E-03DFCA369134}">
      <dgm:prSet/>
      <dgm:spPr/>
      <dgm:t>
        <a:bodyPr/>
        <a:lstStyle/>
        <a:p>
          <a:endParaRPr lang="es-CO"/>
        </a:p>
      </dgm:t>
    </dgm:pt>
    <dgm:pt modelId="{6779E93D-9053-4744-BE2C-CF5057F849B9}">
      <dgm:prSet/>
      <dgm:spPr>
        <a:blipFill rotWithShape="0">
          <a:blip xmlns:r="http://schemas.openxmlformats.org/officeDocument/2006/relationships" r:embed="rId7"/>
          <a:stretch>
            <a:fillRect/>
          </a:stretch>
        </a:blipFill>
      </dgm:spPr>
      <dgm:t>
        <a:bodyPr/>
        <a:lstStyle/>
        <a:p>
          <a:endParaRPr lang="es-CO"/>
        </a:p>
      </dgm:t>
    </dgm:pt>
    <dgm:pt modelId="{E417F5A9-9BF9-4084-ABA5-AB08DBAAFF81}" type="parTrans" cxnId="{1A978D9F-F7C3-435B-A353-6462DB4393FD}">
      <dgm:prSet/>
      <dgm:spPr/>
      <dgm:t>
        <a:bodyPr/>
        <a:lstStyle/>
        <a:p>
          <a:endParaRPr lang="es-CO"/>
        </a:p>
      </dgm:t>
    </dgm:pt>
    <dgm:pt modelId="{30E25A58-10B1-405F-9596-F0F6B76A50A7}" type="sibTrans" cxnId="{1A978D9F-F7C3-435B-A353-6462DB4393FD}">
      <dgm:prSet/>
      <dgm:spPr/>
      <dgm:t>
        <a:bodyPr/>
        <a:lstStyle/>
        <a:p>
          <a:endParaRPr lang="es-CO"/>
        </a:p>
      </dgm:t>
    </dgm:pt>
    <dgm:pt modelId="{9513A706-229D-4A5B-B26C-3AB5A4BB0629}" type="pres">
      <dgm:prSet presAssocID="{EFAE68CA-DF85-489C-8C63-5F94AB1DE769}" presName="cycle" presStyleCnt="0">
        <dgm:presLayoutVars>
          <dgm:dir/>
          <dgm:resizeHandles val="exact"/>
        </dgm:presLayoutVars>
      </dgm:prSet>
      <dgm:spPr/>
      <dgm:t>
        <a:bodyPr/>
        <a:lstStyle/>
        <a:p>
          <a:endParaRPr lang="es-CO"/>
        </a:p>
      </dgm:t>
    </dgm:pt>
    <dgm:pt modelId="{A67F32A0-5DFA-4F62-A912-878EE9C57A11}" type="pres">
      <dgm:prSet presAssocID="{6779E93D-9053-4744-BE2C-CF5057F849B9}" presName="node" presStyleLbl="node1" presStyleIdx="0" presStyleCnt="6" custScaleX="175830" custRadScaleRad="113229" custRadScaleInc="-15730">
        <dgm:presLayoutVars>
          <dgm:bulletEnabled val="1"/>
        </dgm:presLayoutVars>
      </dgm:prSet>
      <dgm:spPr/>
      <dgm:t>
        <a:bodyPr/>
        <a:lstStyle/>
        <a:p>
          <a:endParaRPr lang="es-CO"/>
        </a:p>
      </dgm:t>
    </dgm:pt>
    <dgm:pt modelId="{82FF3F6F-2B67-40C1-AF77-EE87586DF40B}" type="pres">
      <dgm:prSet presAssocID="{30E25A58-10B1-405F-9596-F0F6B76A50A7}" presName="sibTrans" presStyleLbl="sibTrans2D1" presStyleIdx="0" presStyleCnt="6" custScaleX="223281" custLinFactX="11053" custLinFactNeighborX="100000" custLinFactNeighborY="-46616"/>
      <dgm:spPr/>
      <dgm:t>
        <a:bodyPr/>
        <a:lstStyle/>
        <a:p>
          <a:endParaRPr lang="es-CO"/>
        </a:p>
      </dgm:t>
    </dgm:pt>
    <dgm:pt modelId="{F8534D67-C0F5-49CD-B6C3-373ABAE412FB}" type="pres">
      <dgm:prSet presAssocID="{30E25A58-10B1-405F-9596-F0F6B76A50A7}" presName="connectorText" presStyleLbl="sibTrans2D1" presStyleIdx="0" presStyleCnt="6"/>
      <dgm:spPr/>
      <dgm:t>
        <a:bodyPr/>
        <a:lstStyle/>
        <a:p>
          <a:endParaRPr lang="es-CO"/>
        </a:p>
      </dgm:t>
    </dgm:pt>
    <dgm:pt modelId="{885025A0-CA90-4484-ABCA-CABE3EAC0BA5}" type="pres">
      <dgm:prSet presAssocID="{6D9C1ABF-B54F-4909-9537-F25C43FCE76B}" presName="node" presStyleLbl="node1" presStyleIdx="1" presStyleCnt="6" custScaleX="202935" custRadScaleRad="123621" custRadScaleInc="14632">
        <dgm:presLayoutVars>
          <dgm:bulletEnabled val="1"/>
        </dgm:presLayoutVars>
      </dgm:prSet>
      <dgm:spPr/>
      <dgm:t>
        <a:bodyPr/>
        <a:lstStyle/>
        <a:p>
          <a:endParaRPr lang="es-CO"/>
        </a:p>
      </dgm:t>
    </dgm:pt>
    <dgm:pt modelId="{7FD65A9C-0284-4119-A460-F05EEA272947}" type="pres">
      <dgm:prSet presAssocID="{F891FC0C-06DA-4D87-8A85-0CDA9E3A0E9E}" presName="sibTrans" presStyleLbl="sibTrans2D1" presStyleIdx="1" presStyleCnt="6" custScaleX="192232"/>
      <dgm:spPr/>
      <dgm:t>
        <a:bodyPr/>
        <a:lstStyle/>
        <a:p>
          <a:endParaRPr lang="es-CO"/>
        </a:p>
      </dgm:t>
    </dgm:pt>
    <dgm:pt modelId="{1A7A44C9-C840-4AA6-83C5-5E446A888C4B}" type="pres">
      <dgm:prSet presAssocID="{F891FC0C-06DA-4D87-8A85-0CDA9E3A0E9E}" presName="connectorText" presStyleLbl="sibTrans2D1" presStyleIdx="1" presStyleCnt="6"/>
      <dgm:spPr/>
      <dgm:t>
        <a:bodyPr/>
        <a:lstStyle/>
        <a:p>
          <a:endParaRPr lang="es-CO"/>
        </a:p>
      </dgm:t>
    </dgm:pt>
    <dgm:pt modelId="{BEF78924-88D0-4FAD-B93F-158B489916ED}" type="pres">
      <dgm:prSet presAssocID="{50B480E3-F3EE-4C9C-84FD-9D3B3F5BC664}" presName="node" presStyleLbl="node1" presStyleIdx="2" presStyleCnt="6" custScaleX="218307" custRadScaleRad="114385" custRadScaleInc="-40388">
        <dgm:presLayoutVars>
          <dgm:bulletEnabled val="1"/>
        </dgm:presLayoutVars>
      </dgm:prSet>
      <dgm:spPr/>
      <dgm:t>
        <a:bodyPr/>
        <a:lstStyle/>
        <a:p>
          <a:endParaRPr lang="es-CO"/>
        </a:p>
      </dgm:t>
    </dgm:pt>
    <dgm:pt modelId="{D8C1FE7D-91BC-4BA3-B7FA-B8C84C0C6C39}" type="pres">
      <dgm:prSet presAssocID="{5BDDF1B8-67E7-4A53-AC02-42BEB7BA2A1D}" presName="sibTrans" presStyleLbl="sibTrans2D1" presStyleIdx="2" presStyleCnt="6" custScaleX="172518" custLinFactNeighborX="67411" custLinFactNeighborY="29300"/>
      <dgm:spPr/>
      <dgm:t>
        <a:bodyPr/>
        <a:lstStyle/>
        <a:p>
          <a:endParaRPr lang="es-CO"/>
        </a:p>
      </dgm:t>
    </dgm:pt>
    <dgm:pt modelId="{15C37841-5471-4502-82B9-D957E3E08128}" type="pres">
      <dgm:prSet presAssocID="{5BDDF1B8-67E7-4A53-AC02-42BEB7BA2A1D}" presName="connectorText" presStyleLbl="sibTrans2D1" presStyleIdx="2" presStyleCnt="6"/>
      <dgm:spPr/>
      <dgm:t>
        <a:bodyPr/>
        <a:lstStyle/>
        <a:p>
          <a:endParaRPr lang="es-CO"/>
        </a:p>
      </dgm:t>
    </dgm:pt>
    <dgm:pt modelId="{26100834-81DC-4D3E-84CC-E91150ACB75E}" type="pres">
      <dgm:prSet presAssocID="{F2658DC9-2015-40FA-A233-2849BAAD15F3}" presName="node" presStyleLbl="node1" presStyleIdx="3" presStyleCnt="6" custScaleX="192111">
        <dgm:presLayoutVars>
          <dgm:bulletEnabled val="1"/>
        </dgm:presLayoutVars>
      </dgm:prSet>
      <dgm:spPr/>
      <dgm:t>
        <a:bodyPr/>
        <a:lstStyle/>
        <a:p>
          <a:endParaRPr lang="es-CO"/>
        </a:p>
      </dgm:t>
    </dgm:pt>
    <dgm:pt modelId="{05201F2E-A0C1-4F95-8AAB-FCE188D12984}" type="pres">
      <dgm:prSet presAssocID="{76210C0B-217B-4CFE-A5B8-67BB20A2DA5E}" presName="sibTrans" presStyleLbl="sibTrans2D1" presStyleIdx="3" presStyleCnt="6" custScaleX="155129" custLinFactNeighborX="-42014" custLinFactNeighborY="9615"/>
      <dgm:spPr/>
      <dgm:t>
        <a:bodyPr/>
        <a:lstStyle/>
        <a:p>
          <a:endParaRPr lang="es-CO"/>
        </a:p>
      </dgm:t>
    </dgm:pt>
    <dgm:pt modelId="{DC1A0AA0-2C22-476F-B854-795DD16699E3}" type="pres">
      <dgm:prSet presAssocID="{76210C0B-217B-4CFE-A5B8-67BB20A2DA5E}" presName="connectorText" presStyleLbl="sibTrans2D1" presStyleIdx="3" presStyleCnt="6"/>
      <dgm:spPr/>
      <dgm:t>
        <a:bodyPr/>
        <a:lstStyle/>
        <a:p>
          <a:endParaRPr lang="es-CO"/>
        </a:p>
      </dgm:t>
    </dgm:pt>
    <dgm:pt modelId="{2CAA9DF1-9CCD-4AFC-A594-512FD6EC6BBF}" type="pres">
      <dgm:prSet presAssocID="{01B5818B-7078-403F-96A6-7A30B012A0B1}" presName="node" presStyleLbl="node1" presStyleIdx="4" presStyleCnt="6" custScaleX="205655" custRadScaleRad="121911" custRadScaleInc="28725">
        <dgm:presLayoutVars>
          <dgm:bulletEnabled val="1"/>
        </dgm:presLayoutVars>
      </dgm:prSet>
      <dgm:spPr/>
      <dgm:t>
        <a:bodyPr/>
        <a:lstStyle/>
        <a:p>
          <a:endParaRPr lang="es-CO"/>
        </a:p>
      </dgm:t>
    </dgm:pt>
    <dgm:pt modelId="{BB2F9F91-CBC8-4E17-AD1A-F576371D3B52}" type="pres">
      <dgm:prSet presAssocID="{6820FC19-D59B-4A54-95C7-6C4D7B5EA62D}" presName="sibTrans" presStyleLbl="sibTrans2D1" presStyleIdx="4" presStyleCnt="6" custScaleX="181656"/>
      <dgm:spPr/>
      <dgm:t>
        <a:bodyPr/>
        <a:lstStyle/>
        <a:p>
          <a:endParaRPr lang="es-CO"/>
        </a:p>
      </dgm:t>
    </dgm:pt>
    <dgm:pt modelId="{7493CA0C-79EA-4C57-B828-7E0A8E09CB19}" type="pres">
      <dgm:prSet presAssocID="{6820FC19-D59B-4A54-95C7-6C4D7B5EA62D}" presName="connectorText" presStyleLbl="sibTrans2D1" presStyleIdx="4" presStyleCnt="6"/>
      <dgm:spPr/>
      <dgm:t>
        <a:bodyPr/>
        <a:lstStyle/>
        <a:p>
          <a:endParaRPr lang="es-CO"/>
        </a:p>
      </dgm:t>
    </dgm:pt>
    <dgm:pt modelId="{27D819DA-7E88-4621-A61D-942072840DA9}" type="pres">
      <dgm:prSet presAssocID="{B1AFD618-3265-4F38-B025-DE6696D51580}" presName="node" presStyleLbl="node1" presStyleIdx="5" presStyleCnt="6" custScaleX="189005" custRadScaleRad="122771" custRadScaleInc="-29801">
        <dgm:presLayoutVars>
          <dgm:bulletEnabled val="1"/>
        </dgm:presLayoutVars>
      </dgm:prSet>
      <dgm:spPr/>
      <dgm:t>
        <a:bodyPr/>
        <a:lstStyle/>
        <a:p>
          <a:endParaRPr lang="es-CO"/>
        </a:p>
      </dgm:t>
    </dgm:pt>
    <dgm:pt modelId="{A3175344-503F-49B5-9C83-32A2236BA75D}" type="pres">
      <dgm:prSet presAssocID="{873D57D5-BEC5-447F-A4CA-8DA5DA034FCC}" presName="sibTrans" presStyleLbl="sibTrans2D1" presStyleIdx="5" presStyleCnt="6" custScaleX="238857" custLinFactNeighborX="-75865" custLinFactNeighborY="-45147"/>
      <dgm:spPr/>
      <dgm:t>
        <a:bodyPr/>
        <a:lstStyle/>
        <a:p>
          <a:endParaRPr lang="es-CO"/>
        </a:p>
      </dgm:t>
    </dgm:pt>
    <dgm:pt modelId="{5D5983B8-7737-4D2F-8F65-62B537275D6A}" type="pres">
      <dgm:prSet presAssocID="{873D57D5-BEC5-447F-A4CA-8DA5DA034FCC}" presName="connectorText" presStyleLbl="sibTrans2D1" presStyleIdx="5" presStyleCnt="6"/>
      <dgm:spPr/>
      <dgm:t>
        <a:bodyPr/>
        <a:lstStyle/>
        <a:p>
          <a:endParaRPr lang="es-CO"/>
        </a:p>
      </dgm:t>
    </dgm:pt>
  </dgm:ptLst>
  <dgm:cxnLst>
    <dgm:cxn modelId="{C7C97E78-31CF-4318-BCCA-271B8BB8943B}" type="presOf" srcId="{F2658DC9-2015-40FA-A233-2849BAAD15F3}" destId="{26100834-81DC-4D3E-84CC-E91150ACB75E}" srcOrd="0" destOrd="0" presId="urn:microsoft.com/office/officeart/2005/8/layout/cycle2"/>
    <dgm:cxn modelId="{4E72206F-52DB-4FB4-8F8F-037EF8CC2F75}" srcId="{EFAE68CA-DF85-489C-8C63-5F94AB1DE769}" destId="{50B480E3-F3EE-4C9C-84FD-9D3B3F5BC664}" srcOrd="2" destOrd="0" parTransId="{50125AD1-ED79-4577-854F-BD3679EA0432}" sibTransId="{5BDDF1B8-67E7-4A53-AC02-42BEB7BA2A1D}"/>
    <dgm:cxn modelId="{DDF74643-CB6E-45EF-8AED-885E1DDEF397}" type="presOf" srcId="{6D9C1ABF-B54F-4909-9537-F25C43FCE76B}" destId="{885025A0-CA90-4484-ABCA-CABE3EAC0BA5}" srcOrd="0" destOrd="0" presId="urn:microsoft.com/office/officeart/2005/8/layout/cycle2"/>
    <dgm:cxn modelId="{7D8459DD-4644-43CA-800E-6F1956348B4B}" srcId="{EFAE68CA-DF85-489C-8C63-5F94AB1DE769}" destId="{F2658DC9-2015-40FA-A233-2849BAAD15F3}" srcOrd="3" destOrd="0" parTransId="{F1E33290-2F00-4FBA-9BBC-7EB962B81446}" sibTransId="{76210C0B-217B-4CFE-A5B8-67BB20A2DA5E}"/>
    <dgm:cxn modelId="{25D19902-49F4-43D3-AC14-47D439F9DC8A}" type="presOf" srcId="{5BDDF1B8-67E7-4A53-AC02-42BEB7BA2A1D}" destId="{D8C1FE7D-91BC-4BA3-B7FA-B8C84C0C6C39}" srcOrd="0" destOrd="0" presId="urn:microsoft.com/office/officeart/2005/8/layout/cycle2"/>
    <dgm:cxn modelId="{1A978D9F-F7C3-435B-A353-6462DB4393FD}" srcId="{EFAE68CA-DF85-489C-8C63-5F94AB1DE769}" destId="{6779E93D-9053-4744-BE2C-CF5057F849B9}" srcOrd="0" destOrd="0" parTransId="{E417F5A9-9BF9-4084-ABA5-AB08DBAAFF81}" sibTransId="{30E25A58-10B1-405F-9596-F0F6B76A50A7}"/>
    <dgm:cxn modelId="{DE3EFE64-19A3-4CC2-A44E-03DFCA369134}" srcId="{EFAE68CA-DF85-489C-8C63-5F94AB1DE769}" destId="{B1AFD618-3265-4F38-B025-DE6696D51580}" srcOrd="5" destOrd="0" parTransId="{7914503E-3D12-44E3-8DE2-19D553443ED1}" sibTransId="{873D57D5-BEC5-447F-A4CA-8DA5DA034FCC}"/>
    <dgm:cxn modelId="{121796BC-8020-48B0-859A-E764C562A561}" srcId="{EFAE68CA-DF85-489C-8C63-5F94AB1DE769}" destId="{6D9C1ABF-B54F-4909-9537-F25C43FCE76B}" srcOrd="1" destOrd="0" parTransId="{34D06839-4C2C-49AE-870C-1DCBF6BB3CB9}" sibTransId="{F891FC0C-06DA-4D87-8A85-0CDA9E3A0E9E}"/>
    <dgm:cxn modelId="{3C8683FC-4A6D-4DB5-8813-1CB9C66FC3FF}" type="presOf" srcId="{01B5818B-7078-403F-96A6-7A30B012A0B1}" destId="{2CAA9DF1-9CCD-4AFC-A594-512FD6EC6BBF}" srcOrd="0" destOrd="0" presId="urn:microsoft.com/office/officeart/2005/8/layout/cycle2"/>
    <dgm:cxn modelId="{B2283E15-41EF-4BBE-8C45-DA2523A4CEF2}" type="presOf" srcId="{5BDDF1B8-67E7-4A53-AC02-42BEB7BA2A1D}" destId="{15C37841-5471-4502-82B9-D957E3E08128}" srcOrd="1" destOrd="0" presId="urn:microsoft.com/office/officeart/2005/8/layout/cycle2"/>
    <dgm:cxn modelId="{EDCA5147-6D00-44EC-AF75-7AD8E5D25572}" type="presOf" srcId="{6820FC19-D59B-4A54-95C7-6C4D7B5EA62D}" destId="{7493CA0C-79EA-4C57-B828-7E0A8E09CB19}" srcOrd="1" destOrd="0" presId="urn:microsoft.com/office/officeart/2005/8/layout/cycle2"/>
    <dgm:cxn modelId="{925E285E-AD80-4D06-A8E3-C1CCE458F7DA}" type="presOf" srcId="{6820FC19-D59B-4A54-95C7-6C4D7B5EA62D}" destId="{BB2F9F91-CBC8-4E17-AD1A-F576371D3B52}" srcOrd="0" destOrd="0" presId="urn:microsoft.com/office/officeart/2005/8/layout/cycle2"/>
    <dgm:cxn modelId="{6E819939-74DD-4DBF-B7E6-0098C39CFAE7}" type="presOf" srcId="{76210C0B-217B-4CFE-A5B8-67BB20A2DA5E}" destId="{DC1A0AA0-2C22-476F-B854-795DD16699E3}" srcOrd="1" destOrd="0" presId="urn:microsoft.com/office/officeart/2005/8/layout/cycle2"/>
    <dgm:cxn modelId="{D14073CC-F394-4EDA-B9AC-F892E43E8B4A}" type="presOf" srcId="{30E25A58-10B1-405F-9596-F0F6B76A50A7}" destId="{82FF3F6F-2B67-40C1-AF77-EE87586DF40B}" srcOrd="0" destOrd="0" presId="urn:microsoft.com/office/officeart/2005/8/layout/cycle2"/>
    <dgm:cxn modelId="{541C2FB5-45A9-40D4-94C4-571ADD945433}" type="presOf" srcId="{F891FC0C-06DA-4D87-8A85-0CDA9E3A0E9E}" destId="{7FD65A9C-0284-4119-A460-F05EEA272947}" srcOrd="0" destOrd="0" presId="urn:microsoft.com/office/officeart/2005/8/layout/cycle2"/>
    <dgm:cxn modelId="{E4036BD1-F848-4D7E-93E5-06E7FEAE7FA5}" type="presOf" srcId="{873D57D5-BEC5-447F-A4CA-8DA5DA034FCC}" destId="{5D5983B8-7737-4D2F-8F65-62B537275D6A}" srcOrd="1" destOrd="0" presId="urn:microsoft.com/office/officeart/2005/8/layout/cycle2"/>
    <dgm:cxn modelId="{AC16D976-A0E2-440F-98E1-094072703E65}" type="presOf" srcId="{30E25A58-10B1-405F-9596-F0F6B76A50A7}" destId="{F8534D67-C0F5-49CD-B6C3-373ABAE412FB}" srcOrd="1" destOrd="0" presId="urn:microsoft.com/office/officeart/2005/8/layout/cycle2"/>
    <dgm:cxn modelId="{7BEC3CD5-395B-4DB8-8511-3EAE2852153E}" srcId="{EFAE68CA-DF85-489C-8C63-5F94AB1DE769}" destId="{01B5818B-7078-403F-96A6-7A30B012A0B1}" srcOrd="4" destOrd="0" parTransId="{F7E74415-36D4-4925-8269-58DDE15D7F63}" sibTransId="{6820FC19-D59B-4A54-95C7-6C4D7B5EA62D}"/>
    <dgm:cxn modelId="{1341FDB4-869B-47C9-A11C-2F976CCB8757}" type="presOf" srcId="{6779E93D-9053-4744-BE2C-CF5057F849B9}" destId="{A67F32A0-5DFA-4F62-A912-878EE9C57A11}" srcOrd="0" destOrd="0" presId="urn:microsoft.com/office/officeart/2005/8/layout/cycle2"/>
    <dgm:cxn modelId="{6D78AC1F-1176-4E94-A5EF-533486181EC4}" type="presOf" srcId="{EFAE68CA-DF85-489C-8C63-5F94AB1DE769}" destId="{9513A706-229D-4A5B-B26C-3AB5A4BB0629}" srcOrd="0" destOrd="0" presId="urn:microsoft.com/office/officeart/2005/8/layout/cycle2"/>
    <dgm:cxn modelId="{B30A7A27-5A7E-422D-8D08-5B2E2808E6E2}" type="presOf" srcId="{873D57D5-BEC5-447F-A4CA-8DA5DA034FCC}" destId="{A3175344-503F-49B5-9C83-32A2236BA75D}" srcOrd="0" destOrd="0" presId="urn:microsoft.com/office/officeart/2005/8/layout/cycle2"/>
    <dgm:cxn modelId="{4B5BF60D-F5AD-4F79-B8DC-6BA97ACC324E}" type="presOf" srcId="{B1AFD618-3265-4F38-B025-DE6696D51580}" destId="{27D819DA-7E88-4621-A61D-942072840DA9}" srcOrd="0" destOrd="0" presId="urn:microsoft.com/office/officeart/2005/8/layout/cycle2"/>
    <dgm:cxn modelId="{594E9971-E0F2-49EA-986F-E4126E367572}" type="presOf" srcId="{F891FC0C-06DA-4D87-8A85-0CDA9E3A0E9E}" destId="{1A7A44C9-C840-4AA6-83C5-5E446A888C4B}" srcOrd="1" destOrd="0" presId="urn:microsoft.com/office/officeart/2005/8/layout/cycle2"/>
    <dgm:cxn modelId="{DB14A897-1C19-47D2-93B7-581B6DC638E5}" type="presOf" srcId="{76210C0B-217B-4CFE-A5B8-67BB20A2DA5E}" destId="{05201F2E-A0C1-4F95-8AAB-FCE188D12984}" srcOrd="0" destOrd="0" presId="urn:microsoft.com/office/officeart/2005/8/layout/cycle2"/>
    <dgm:cxn modelId="{EB5C4D38-5822-4B0F-8B9D-D434E8C9B267}" type="presOf" srcId="{50B480E3-F3EE-4C9C-84FD-9D3B3F5BC664}" destId="{BEF78924-88D0-4FAD-B93F-158B489916ED}" srcOrd="0" destOrd="0" presId="urn:microsoft.com/office/officeart/2005/8/layout/cycle2"/>
    <dgm:cxn modelId="{D747420C-676D-46A0-A4FE-4248860B45A4}" type="presParOf" srcId="{9513A706-229D-4A5B-B26C-3AB5A4BB0629}" destId="{A67F32A0-5DFA-4F62-A912-878EE9C57A11}" srcOrd="0" destOrd="0" presId="urn:microsoft.com/office/officeart/2005/8/layout/cycle2"/>
    <dgm:cxn modelId="{B42C2B8B-F4A0-490B-B108-1E10B995BA2A}" type="presParOf" srcId="{9513A706-229D-4A5B-B26C-3AB5A4BB0629}" destId="{82FF3F6F-2B67-40C1-AF77-EE87586DF40B}" srcOrd="1" destOrd="0" presId="urn:microsoft.com/office/officeart/2005/8/layout/cycle2"/>
    <dgm:cxn modelId="{99BBF016-22CF-43B0-AEB7-85FF39856CB9}" type="presParOf" srcId="{82FF3F6F-2B67-40C1-AF77-EE87586DF40B}" destId="{F8534D67-C0F5-49CD-B6C3-373ABAE412FB}" srcOrd="0" destOrd="0" presId="urn:microsoft.com/office/officeart/2005/8/layout/cycle2"/>
    <dgm:cxn modelId="{A33AD5F7-7BAA-4E9D-848C-92ACCDEDB3EA}" type="presParOf" srcId="{9513A706-229D-4A5B-B26C-3AB5A4BB0629}" destId="{885025A0-CA90-4484-ABCA-CABE3EAC0BA5}" srcOrd="2" destOrd="0" presId="urn:microsoft.com/office/officeart/2005/8/layout/cycle2"/>
    <dgm:cxn modelId="{486D36A7-34D7-448E-AC37-F1798BFFBB74}" type="presParOf" srcId="{9513A706-229D-4A5B-B26C-3AB5A4BB0629}" destId="{7FD65A9C-0284-4119-A460-F05EEA272947}" srcOrd="3" destOrd="0" presId="urn:microsoft.com/office/officeart/2005/8/layout/cycle2"/>
    <dgm:cxn modelId="{20FC3C69-7116-4F25-AD1B-76B5B508784C}" type="presParOf" srcId="{7FD65A9C-0284-4119-A460-F05EEA272947}" destId="{1A7A44C9-C840-4AA6-83C5-5E446A888C4B}" srcOrd="0" destOrd="0" presId="urn:microsoft.com/office/officeart/2005/8/layout/cycle2"/>
    <dgm:cxn modelId="{DBDB9CEB-6A98-4F02-9242-FA13E28EB953}" type="presParOf" srcId="{9513A706-229D-4A5B-B26C-3AB5A4BB0629}" destId="{BEF78924-88D0-4FAD-B93F-158B489916ED}" srcOrd="4" destOrd="0" presId="urn:microsoft.com/office/officeart/2005/8/layout/cycle2"/>
    <dgm:cxn modelId="{BEC335A7-862B-4DF9-BAEE-5910EE60753E}" type="presParOf" srcId="{9513A706-229D-4A5B-B26C-3AB5A4BB0629}" destId="{D8C1FE7D-91BC-4BA3-B7FA-B8C84C0C6C39}" srcOrd="5" destOrd="0" presId="urn:microsoft.com/office/officeart/2005/8/layout/cycle2"/>
    <dgm:cxn modelId="{1048AABD-452C-4DFC-A338-41B75AD1D6DF}" type="presParOf" srcId="{D8C1FE7D-91BC-4BA3-B7FA-B8C84C0C6C39}" destId="{15C37841-5471-4502-82B9-D957E3E08128}" srcOrd="0" destOrd="0" presId="urn:microsoft.com/office/officeart/2005/8/layout/cycle2"/>
    <dgm:cxn modelId="{EFF0B5AC-7593-44CF-AEDE-75CDABB17BF5}" type="presParOf" srcId="{9513A706-229D-4A5B-B26C-3AB5A4BB0629}" destId="{26100834-81DC-4D3E-84CC-E91150ACB75E}" srcOrd="6" destOrd="0" presId="urn:microsoft.com/office/officeart/2005/8/layout/cycle2"/>
    <dgm:cxn modelId="{A6FCF22D-7252-46A2-AF02-99EF1B34C6D0}" type="presParOf" srcId="{9513A706-229D-4A5B-B26C-3AB5A4BB0629}" destId="{05201F2E-A0C1-4F95-8AAB-FCE188D12984}" srcOrd="7" destOrd="0" presId="urn:microsoft.com/office/officeart/2005/8/layout/cycle2"/>
    <dgm:cxn modelId="{48057A76-0D52-4077-B3F1-2E9D4B1A08FA}" type="presParOf" srcId="{05201F2E-A0C1-4F95-8AAB-FCE188D12984}" destId="{DC1A0AA0-2C22-476F-B854-795DD16699E3}" srcOrd="0" destOrd="0" presId="urn:microsoft.com/office/officeart/2005/8/layout/cycle2"/>
    <dgm:cxn modelId="{9EBE2E82-94BA-4EE4-BCFA-B528204A8DC1}" type="presParOf" srcId="{9513A706-229D-4A5B-B26C-3AB5A4BB0629}" destId="{2CAA9DF1-9CCD-4AFC-A594-512FD6EC6BBF}" srcOrd="8" destOrd="0" presId="urn:microsoft.com/office/officeart/2005/8/layout/cycle2"/>
    <dgm:cxn modelId="{DD83977F-302B-4E5F-BB19-B41CA3F1AD0D}" type="presParOf" srcId="{9513A706-229D-4A5B-B26C-3AB5A4BB0629}" destId="{BB2F9F91-CBC8-4E17-AD1A-F576371D3B52}" srcOrd="9" destOrd="0" presId="urn:microsoft.com/office/officeart/2005/8/layout/cycle2"/>
    <dgm:cxn modelId="{E27A31A0-E770-4D82-BDE9-7CEDAA12B2EE}" type="presParOf" srcId="{BB2F9F91-CBC8-4E17-AD1A-F576371D3B52}" destId="{7493CA0C-79EA-4C57-B828-7E0A8E09CB19}" srcOrd="0" destOrd="0" presId="urn:microsoft.com/office/officeart/2005/8/layout/cycle2"/>
    <dgm:cxn modelId="{2231C042-E04C-425E-948F-505D208D1994}" type="presParOf" srcId="{9513A706-229D-4A5B-B26C-3AB5A4BB0629}" destId="{27D819DA-7E88-4621-A61D-942072840DA9}" srcOrd="10" destOrd="0" presId="urn:microsoft.com/office/officeart/2005/8/layout/cycle2"/>
    <dgm:cxn modelId="{F38373F8-43F3-4505-9762-C033D5038B9F}" type="presParOf" srcId="{9513A706-229D-4A5B-B26C-3AB5A4BB0629}" destId="{A3175344-503F-49B5-9C83-32A2236BA75D}" srcOrd="11" destOrd="0" presId="urn:microsoft.com/office/officeart/2005/8/layout/cycle2"/>
    <dgm:cxn modelId="{29B4D152-FB86-4942-B12B-8AEB86F56360}" type="presParOf" srcId="{A3175344-503F-49B5-9C83-32A2236BA75D}" destId="{5D5983B8-7737-4D2F-8F65-62B537275D6A}"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D8E74BC-1F07-4CE3-9E22-30034739AA63}" type="doc">
      <dgm:prSet loTypeId="urn:microsoft.com/office/officeart/2005/8/layout/radial2" loCatId="relationship" qsTypeId="urn:microsoft.com/office/officeart/2005/8/quickstyle/simple1" qsCatId="simple" csTypeId="urn:microsoft.com/office/officeart/2005/8/colors/accent1_2" csCatId="accent1" phldr="1"/>
      <dgm:spPr/>
      <dgm:t>
        <a:bodyPr/>
        <a:lstStyle/>
        <a:p>
          <a:endParaRPr lang="es-CO"/>
        </a:p>
      </dgm:t>
    </dgm:pt>
    <dgm:pt modelId="{B7430C99-6EA4-4493-9569-2BCFE3F54E48}">
      <dgm:prSet phldrT="[Texto]" custT="1"/>
      <dgm:spPr>
        <a:solidFill>
          <a:srgbClr val="4C41D7"/>
        </a:solidFill>
      </dgm:spPr>
      <dgm:t>
        <a:bodyPr/>
        <a:lstStyle/>
        <a:p>
          <a:r>
            <a:rPr lang="es-CO" sz="1600" b="1" dirty="0" smtClean="0">
              <a:solidFill>
                <a:schemeClr val="tx1"/>
              </a:solidFill>
            </a:rPr>
            <a:t>En 1830, empezó seriamente la industrialización de la cunicultura</a:t>
          </a:r>
          <a:r>
            <a:rPr lang="es-CO" sz="1200" dirty="0" smtClean="0"/>
            <a:t>.</a:t>
          </a:r>
          <a:endParaRPr lang="es-CO" sz="1200" dirty="0"/>
        </a:p>
      </dgm:t>
    </dgm:pt>
    <dgm:pt modelId="{A62A65F0-E909-4F3C-8A35-19908BB4EB45}" type="parTrans" cxnId="{FE98A77B-A1CF-4DC2-A722-CA5D580BA4EA}">
      <dgm:prSet/>
      <dgm:spPr/>
      <dgm:t>
        <a:bodyPr/>
        <a:lstStyle/>
        <a:p>
          <a:endParaRPr lang="es-CO"/>
        </a:p>
      </dgm:t>
    </dgm:pt>
    <dgm:pt modelId="{6245A945-9F2E-4219-9B19-D0AF2F16D2D0}" type="sibTrans" cxnId="{FE98A77B-A1CF-4DC2-A722-CA5D580BA4EA}">
      <dgm:prSet/>
      <dgm:spPr/>
      <dgm:t>
        <a:bodyPr/>
        <a:lstStyle/>
        <a:p>
          <a:endParaRPr lang="es-CO"/>
        </a:p>
      </dgm:t>
    </dgm:pt>
    <dgm:pt modelId="{54671A6C-4AA7-4C5F-A0D8-67162A8709DE}">
      <dgm:prSet phldrT="[Texto]" phldr="1" custT="1"/>
      <dgm:spPr/>
      <dgm:t>
        <a:bodyPr/>
        <a:lstStyle/>
        <a:p>
          <a:endParaRPr lang="es-CO" sz="100" dirty="0"/>
        </a:p>
      </dgm:t>
    </dgm:pt>
    <dgm:pt modelId="{5FD18D21-3CC0-4012-8C1C-1A8E9E158E6F}" type="parTrans" cxnId="{84A62EA0-34E5-4763-997D-99BCB0D2527A}">
      <dgm:prSet/>
      <dgm:spPr/>
      <dgm:t>
        <a:bodyPr/>
        <a:lstStyle/>
        <a:p>
          <a:endParaRPr lang="es-CO"/>
        </a:p>
      </dgm:t>
    </dgm:pt>
    <dgm:pt modelId="{5A61BB15-E7A2-4B35-90AA-11C378AE1DA7}" type="sibTrans" cxnId="{84A62EA0-34E5-4763-997D-99BCB0D2527A}">
      <dgm:prSet/>
      <dgm:spPr/>
      <dgm:t>
        <a:bodyPr/>
        <a:lstStyle/>
        <a:p>
          <a:endParaRPr lang="es-CO"/>
        </a:p>
      </dgm:t>
    </dgm:pt>
    <dgm:pt modelId="{C61620A1-555F-4CC2-962D-68DFC2E3C2EC}">
      <dgm:prSet custT="1"/>
      <dgm:spPr>
        <a:solidFill>
          <a:srgbClr val="82FEC6"/>
        </a:solidFill>
      </dgm:spPr>
      <dgm:t>
        <a:bodyPr/>
        <a:lstStyle/>
        <a:p>
          <a:r>
            <a:rPr lang="es-CO" sz="1600" b="1" dirty="0" smtClean="0">
              <a:solidFill>
                <a:schemeClr val="tx1"/>
              </a:solidFill>
            </a:rPr>
            <a:t>La cunicultura en jaulas empezó a principio del siglo XVIII</a:t>
          </a:r>
          <a:endParaRPr lang="es-CO" sz="1600" b="1" dirty="0">
            <a:solidFill>
              <a:schemeClr val="tx1"/>
            </a:solidFill>
          </a:endParaRPr>
        </a:p>
      </dgm:t>
    </dgm:pt>
    <dgm:pt modelId="{2BBCD7E7-04A9-447C-BEF1-CB7C9FC5B2BE}" type="parTrans" cxnId="{E5892100-C315-4FD3-AAB9-C7D2F1FEA3AE}">
      <dgm:prSet/>
      <dgm:spPr/>
      <dgm:t>
        <a:bodyPr/>
        <a:lstStyle/>
        <a:p>
          <a:endParaRPr lang="es-CO"/>
        </a:p>
      </dgm:t>
    </dgm:pt>
    <dgm:pt modelId="{C1BCB59E-6ED1-4017-B5DA-24C70EBF4A1F}" type="sibTrans" cxnId="{E5892100-C315-4FD3-AAB9-C7D2F1FEA3AE}">
      <dgm:prSet/>
      <dgm:spPr/>
      <dgm:t>
        <a:bodyPr/>
        <a:lstStyle/>
        <a:p>
          <a:endParaRPr lang="es-CO"/>
        </a:p>
      </dgm:t>
    </dgm:pt>
    <dgm:pt modelId="{23F9192F-A080-4FD9-B086-DF41D40020E2}">
      <dgm:prSet custT="1"/>
      <dgm:spPr/>
      <dgm:t>
        <a:bodyPr/>
        <a:lstStyle/>
        <a:p>
          <a:r>
            <a:rPr lang="es-CO" sz="1400" b="1" dirty="0" smtClean="0">
              <a:solidFill>
                <a:schemeClr val="tx1"/>
              </a:solidFill>
            </a:rPr>
            <a:t>En 1960, se inicia en nuestro país un programa cunícula, pero fracaso </a:t>
          </a:r>
          <a:endParaRPr lang="es-CO" sz="1400" b="1" dirty="0">
            <a:solidFill>
              <a:schemeClr val="tx1"/>
            </a:solidFill>
          </a:endParaRPr>
        </a:p>
      </dgm:t>
    </dgm:pt>
    <dgm:pt modelId="{CF81595D-0BB9-4C74-A820-A0B33C3D56FC}" type="parTrans" cxnId="{3C75B381-8364-4155-A429-1AE1ED4622B9}">
      <dgm:prSet/>
      <dgm:spPr/>
      <dgm:t>
        <a:bodyPr/>
        <a:lstStyle/>
        <a:p>
          <a:endParaRPr lang="es-CO"/>
        </a:p>
      </dgm:t>
    </dgm:pt>
    <dgm:pt modelId="{84485796-7F5A-439E-AE90-983D2C99B437}" type="sibTrans" cxnId="{3C75B381-8364-4155-A429-1AE1ED4622B9}">
      <dgm:prSet/>
      <dgm:spPr/>
      <dgm:t>
        <a:bodyPr/>
        <a:lstStyle/>
        <a:p>
          <a:endParaRPr lang="es-CO"/>
        </a:p>
      </dgm:t>
    </dgm:pt>
    <dgm:pt modelId="{A1107C37-F3B1-42D3-BA0D-67D43B86D1BF}">
      <dgm:prSet/>
      <dgm:spPr>
        <a:solidFill>
          <a:srgbClr val="00B0F0"/>
        </a:solidFill>
      </dgm:spPr>
      <dgm:t>
        <a:bodyPr/>
        <a:lstStyle/>
        <a:p>
          <a:r>
            <a:rPr lang="es-CO" b="1" dirty="0" smtClean="0">
              <a:solidFill>
                <a:schemeClr val="tx1"/>
              </a:solidFill>
            </a:rPr>
            <a:t>En 1965, ya hay una industria mas organizada, con tecnología mas especializada</a:t>
          </a:r>
          <a:r>
            <a:rPr lang="es-CO" dirty="0" smtClean="0"/>
            <a:t>.</a:t>
          </a:r>
          <a:endParaRPr lang="es-CO" dirty="0"/>
        </a:p>
      </dgm:t>
    </dgm:pt>
    <dgm:pt modelId="{ACB8DC4A-3126-4F79-A4F4-D3AA07D87FB3}" type="parTrans" cxnId="{C10D30C1-0269-429F-A4BF-A221324F4F91}">
      <dgm:prSet/>
      <dgm:spPr/>
      <dgm:t>
        <a:bodyPr/>
        <a:lstStyle/>
        <a:p>
          <a:endParaRPr lang="es-CO"/>
        </a:p>
      </dgm:t>
    </dgm:pt>
    <dgm:pt modelId="{04727500-361F-4342-B4E0-01B13A96206C}" type="sibTrans" cxnId="{C10D30C1-0269-429F-A4BF-A221324F4F91}">
      <dgm:prSet/>
      <dgm:spPr/>
      <dgm:t>
        <a:bodyPr/>
        <a:lstStyle/>
        <a:p>
          <a:endParaRPr lang="es-CO"/>
        </a:p>
      </dgm:t>
    </dgm:pt>
    <dgm:pt modelId="{4A060D01-4605-4CD4-A2C5-9983F0F15670}">
      <dgm:prSet custT="1"/>
      <dgm:spPr/>
      <dgm:t>
        <a:bodyPr/>
        <a:lstStyle/>
        <a:p>
          <a:r>
            <a:rPr lang="es-CO" sz="1200" b="1" dirty="0" smtClean="0">
              <a:solidFill>
                <a:schemeClr val="tx1"/>
              </a:solidFill>
            </a:rPr>
            <a:t>Actualmente no hay un gremio  o asociación que apoye esta practica</a:t>
          </a:r>
          <a:endParaRPr lang="es-CO" sz="1200" b="1" dirty="0">
            <a:solidFill>
              <a:schemeClr val="tx1"/>
            </a:solidFill>
          </a:endParaRPr>
        </a:p>
      </dgm:t>
    </dgm:pt>
    <dgm:pt modelId="{46D1FCAF-5B93-4DCB-87D7-31D5C281DDED}" type="parTrans" cxnId="{7DBB30EC-228D-4CAD-B1BD-FA8F0BD707B5}">
      <dgm:prSet/>
      <dgm:spPr/>
      <dgm:t>
        <a:bodyPr/>
        <a:lstStyle/>
        <a:p>
          <a:endParaRPr lang="es-CO"/>
        </a:p>
      </dgm:t>
    </dgm:pt>
    <dgm:pt modelId="{D0A6FC37-0EC2-48F8-87D9-5635AFC94AF4}" type="sibTrans" cxnId="{7DBB30EC-228D-4CAD-B1BD-FA8F0BD707B5}">
      <dgm:prSet/>
      <dgm:spPr/>
      <dgm:t>
        <a:bodyPr/>
        <a:lstStyle/>
        <a:p>
          <a:endParaRPr lang="es-CO"/>
        </a:p>
      </dgm:t>
    </dgm:pt>
    <dgm:pt modelId="{81491E81-FE62-489E-941C-9D7F2612B6C2}" type="pres">
      <dgm:prSet presAssocID="{4D8E74BC-1F07-4CE3-9E22-30034739AA63}" presName="composite" presStyleCnt="0">
        <dgm:presLayoutVars>
          <dgm:chMax val="5"/>
          <dgm:dir/>
          <dgm:animLvl val="ctr"/>
          <dgm:resizeHandles val="exact"/>
        </dgm:presLayoutVars>
      </dgm:prSet>
      <dgm:spPr/>
      <dgm:t>
        <a:bodyPr/>
        <a:lstStyle/>
        <a:p>
          <a:endParaRPr lang="es-CO"/>
        </a:p>
      </dgm:t>
    </dgm:pt>
    <dgm:pt modelId="{C186DD3C-021B-46BF-967D-EB63C957DFB5}" type="pres">
      <dgm:prSet presAssocID="{4D8E74BC-1F07-4CE3-9E22-30034739AA63}" presName="cycle" presStyleCnt="0"/>
      <dgm:spPr/>
    </dgm:pt>
    <dgm:pt modelId="{562EB7DB-EBA0-4169-A01E-E8EECF667CBA}" type="pres">
      <dgm:prSet presAssocID="{4D8E74BC-1F07-4CE3-9E22-30034739AA63}" presName="centerShape" presStyleCnt="0"/>
      <dgm:spPr/>
    </dgm:pt>
    <dgm:pt modelId="{F3D4911F-B739-4EAC-A7F3-83FA11141636}" type="pres">
      <dgm:prSet presAssocID="{4D8E74BC-1F07-4CE3-9E22-30034739AA63}" presName="connSite" presStyleLbl="node1" presStyleIdx="0" presStyleCnt="6"/>
      <dgm:spPr/>
    </dgm:pt>
    <dgm:pt modelId="{905DA2DB-FDCC-44AA-A9B4-A4C339E3C3B0}" type="pres">
      <dgm:prSet presAssocID="{4D8E74BC-1F07-4CE3-9E22-30034739AA63}" presName="visible" presStyleLbl="node1" presStyleIdx="0" presStyleCnt="6" custScaleX="137349" custScaleY="128231" custLinFactNeighborX="-45131" custLinFactNeighborY="33886"/>
      <dgm:spPr>
        <a:blipFill rotWithShape="1">
          <a:blip xmlns:r="http://schemas.openxmlformats.org/officeDocument/2006/relationships" r:embed="rId1"/>
          <a:stretch>
            <a:fillRect/>
          </a:stretch>
        </a:blipFill>
      </dgm:spPr>
    </dgm:pt>
    <dgm:pt modelId="{3CC231DB-8E90-4078-B045-ADF2A4D44036}" type="pres">
      <dgm:prSet presAssocID="{46D1FCAF-5B93-4DCB-87D7-31D5C281DDED}" presName="Name25" presStyleLbl="parChTrans1D1" presStyleIdx="0" presStyleCnt="5"/>
      <dgm:spPr/>
      <dgm:t>
        <a:bodyPr/>
        <a:lstStyle/>
        <a:p>
          <a:endParaRPr lang="es-CO"/>
        </a:p>
      </dgm:t>
    </dgm:pt>
    <dgm:pt modelId="{257DCFAA-20BF-4767-AB26-73F21F187138}" type="pres">
      <dgm:prSet presAssocID="{4A060D01-4605-4CD4-A2C5-9983F0F15670}" presName="node" presStyleCnt="0"/>
      <dgm:spPr/>
    </dgm:pt>
    <dgm:pt modelId="{3730481F-3297-4345-878C-5615D0473344}" type="pres">
      <dgm:prSet presAssocID="{4A060D01-4605-4CD4-A2C5-9983F0F15670}" presName="parentNode" presStyleLbl="node1" presStyleIdx="1" presStyleCnt="6" custScaleX="208844" custScaleY="123208" custLinFactY="200000" custLinFactNeighborX="47985" custLinFactNeighborY="280600">
        <dgm:presLayoutVars>
          <dgm:chMax val="1"/>
          <dgm:bulletEnabled val="1"/>
        </dgm:presLayoutVars>
      </dgm:prSet>
      <dgm:spPr/>
      <dgm:t>
        <a:bodyPr/>
        <a:lstStyle/>
        <a:p>
          <a:endParaRPr lang="es-CO"/>
        </a:p>
      </dgm:t>
    </dgm:pt>
    <dgm:pt modelId="{8A1CF1F1-5154-4A12-8498-D8436885741C}" type="pres">
      <dgm:prSet presAssocID="{4A060D01-4605-4CD4-A2C5-9983F0F15670}" presName="childNode" presStyleLbl="revTx" presStyleIdx="0" presStyleCnt="1">
        <dgm:presLayoutVars>
          <dgm:bulletEnabled val="1"/>
        </dgm:presLayoutVars>
      </dgm:prSet>
      <dgm:spPr/>
    </dgm:pt>
    <dgm:pt modelId="{CC4116F2-E162-46BA-98B8-340CEA0F0904}" type="pres">
      <dgm:prSet presAssocID="{A62A65F0-E909-4F3C-8A35-19908BB4EB45}" presName="Name25" presStyleLbl="parChTrans1D1" presStyleIdx="1" presStyleCnt="5"/>
      <dgm:spPr/>
      <dgm:t>
        <a:bodyPr/>
        <a:lstStyle/>
        <a:p>
          <a:endParaRPr lang="es-CO"/>
        </a:p>
      </dgm:t>
    </dgm:pt>
    <dgm:pt modelId="{79158B83-E322-4BDB-92F6-DF926723351A}" type="pres">
      <dgm:prSet presAssocID="{B7430C99-6EA4-4493-9569-2BCFE3F54E48}" presName="node" presStyleCnt="0"/>
      <dgm:spPr/>
    </dgm:pt>
    <dgm:pt modelId="{1236D913-6D61-4C36-BE35-634E50F6A0D6}" type="pres">
      <dgm:prSet presAssocID="{B7430C99-6EA4-4493-9569-2BCFE3F54E48}" presName="parentNode" presStyleLbl="node1" presStyleIdx="2" presStyleCnt="6" custScaleX="224675" custScaleY="149811" custLinFactX="-300000" custLinFactNeighborX="-340318" custLinFactNeighborY="-72223">
        <dgm:presLayoutVars>
          <dgm:chMax val="1"/>
          <dgm:bulletEnabled val="1"/>
        </dgm:presLayoutVars>
      </dgm:prSet>
      <dgm:spPr/>
      <dgm:t>
        <a:bodyPr/>
        <a:lstStyle/>
        <a:p>
          <a:endParaRPr lang="es-CO"/>
        </a:p>
      </dgm:t>
    </dgm:pt>
    <dgm:pt modelId="{C103ADF2-3CA6-4478-823D-C16C82D801E4}" type="pres">
      <dgm:prSet presAssocID="{B7430C99-6EA4-4493-9569-2BCFE3F54E48}" presName="childNode" presStyleLbl="revTx" presStyleIdx="0" presStyleCnt="1">
        <dgm:presLayoutVars>
          <dgm:bulletEnabled val="1"/>
        </dgm:presLayoutVars>
      </dgm:prSet>
      <dgm:spPr/>
      <dgm:t>
        <a:bodyPr/>
        <a:lstStyle/>
        <a:p>
          <a:endParaRPr lang="es-CO"/>
        </a:p>
      </dgm:t>
    </dgm:pt>
    <dgm:pt modelId="{0FF2808C-DBD0-4120-8033-9398D315E35A}" type="pres">
      <dgm:prSet presAssocID="{CF81595D-0BB9-4C74-A820-A0B33C3D56FC}" presName="Name25" presStyleLbl="parChTrans1D1" presStyleIdx="2" presStyleCnt="5"/>
      <dgm:spPr/>
      <dgm:t>
        <a:bodyPr/>
        <a:lstStyle/>
        <a:p>
          <a:endParaRPr lang="es-CO"/>
        </a:p>
      </dgm:t>
    </dgm:pt>
    <dgm:pt modelId="{6888D528-1BE7-4B46-91DB-E3F382788C02}" type="pres">
      <dgm:prSet presAssocID="{23F9192F-A080-4FD9-B086-DF41D40020E2}" presName="node" presStyleCnt="0"/>
      <dgm:spPr/>
    </dgm:pt>
    <dgm:pt modelId="{E01DEF6B-0D03-4295-BBB1-4D8CFE49F3CC}" type="pres">
      <dgm:prSet presAssocID="{23F9192F-A080-4FD9-B086-DF41D40020E2}" presName="parentNode" presStyleLbl="node1" presStyleIdx="3" presStyleCnt="6" custScaleX="220392" custScaleY="133102" custLinFactX="30968" custLinFactNeighborX="100000" custLinFactNeighborY="-91620">
        <dgm:presLayoutVars>
          <dgm:chMax val="1"/>
          <dgm:bulletEnabled val="1"/>
        </dgm:presLayoutVars>
      </dgm:prSet>
      <dgm:spPr/>
      <dgm:t>
        <a:bodyPr/>
        <a:lstStyle/>
        <a:p>
          <a:endParaRPr lang="es-CO"/>
        </a:p>
      </dgm:t>
    </dgm:pt>
    <dgm:pt modelId="{2F7D17E2-6500-4C21-846C-FD1B627F6A72}" type="pres">
      <dgm:prSet presAssocID="{23F9192F-A080-4FD9-B086-DF41D40020E2}" presName="childNode" presStyleLbl="revTx" presStyleIdx="0" presStyleCnt="1">
        <dgm:presLayoutVars>
          <dgm:bulletEnabled val="1"/>
        </dgm:presLayoutVars>
      </dgm:prSet>
      <dgm:spPr/>
    </dgm:pt>
    <dgm:pt modelId="{49ED389C-E7A4-41C6-A7C9-006E600BC4D4}" type="pres">
      <dgm:prSet presAssocID="{ACB8DC4A-3126-4F79-A4F4-D3AA07D87FB3}" presName="Name25" presStyleLbl="parChTrans1D1" presStyleIdx="3" presStyleCnt="5"/>
      <dgm:spPr/>
      <dgm:t>
        <a:bodyPr/>
        <a:lstStyle/>
        <a:p>
          <a:endParaRPr lang="es-CO"/>
        </a:p>
      </dgm:t>
    </dgm:pt>
    <dgm:pt modelId="{00D3BC80-ED9B-46C8-9959-A56C7550D471}" type="pres">
      <dgm:prSet presAssocID="{A1107C37-F3B1-42D3-BA0D-67D43B86D1BF}" presName="node" presStyleCnt="0"/>
      <dgm:spPr/>
    </dgm:pt>
    <dgm:pt modelId="{92F55671-59B8-4223-AC0D-616AC430C43A}" type="pres">
      <dgm:prSet presAssocID="{A1107C37-F3B1-42D3-BA0D-67D43B86D1BF}" presName="parentNode" presStyleLbl="node1" presStyleIdx="4" presStyleCnt="6" custScaleX="209296" custScaleY="164842" custLinFactX="100000" custLinFactNeighborX="131259" custLinFactNeighborY="-26943">
        <dgm:presLayoutVars>
          <dgm:chMax val="1"/>
          <dgm:bulletEnabled val="1"/>
        </dgm:presLayoutVars>
      </dgm:prSet>
      <dgm:spPr/>
      <dgm:t>
        <a:bodyPr/>
        <a:lstStyle/>
        <a:p>
          <a:endParaRPr lang="es-CO"/>
        </a:p>
      </dgm:t>
    </dgm:pt>
    <dgm:pt modelId="{CC5D9032-6F6A-4299-A360-1BC922269BB7}" type="pres">
      <dgm:prSet presAssocID="{A1107C37-F3B1-42D3-BA0D-67D43B86D1BF}" presName="childNode" presStyleLbl="revTx" presStyleIdx="0" presStyleCnt="1">
        <dgm:presLayoutVars>
          <dgm:bulletEnabled val="1"/>
        </dgm:presLayoutVars>
      </dgm:prSet>
      <dgm:spPr/>
    </dgm:pt>
    <dgm:pt modelId="{D441CD46-79CF-4185-A6EE-B2BCEB57B70A}" type="pres">
      <dgm:prSet presAssocID="{2BBCD7E7-04A9-447C-BEF1-CB7C9FC5B2BE}" presName="Name25" presStyleLbl="parChTrans1D1" presStyleIdx="4" presStyleCnt="5"/>
      <dgm:spPr/>
      <dgm:t>
        <a:bodyPr/>
        <a:lstStyle/>
        <a:p>
          <a:endParaRPr lang="es-CO"/>
        </a:p>
      </dgm:t>
    </dgm:pt>
    <dgm:pt modelId="{B164DD70-11C4-4D37-B9A8-1EBCB37C9AD7}" type="pres">
      <dgm:prSet presAssocID="{C61620A1-555F-4CC2-962D-68DFC2E3C2EC}" presName="node" presStyleCnt="0"/>
      <dgm:spPr/>
    </dgm:pt>
    <dgm:pt modelId="{7C967AEA-E87A-4736-B9D1-834B01CA2BDA}" type="pres">
      <dgm:prSet presAssocID="{C61620A1-555F-4CC2-962D-68DFC2E3C2EC}" presName="parentNode" presStyleLbl="node1" presStyleIdx="5" presStyleCnt="6" custScaleX="212426" custScaleY="149598" custLinFactY="-200000" custLinFactNeighborX="-3869" custLinFactNeighborY="-230688">
        <dgm:presLayoutVars>
          <dgm:chMax val="1"/>
          <dgm:bulletEnabled val="1"/>
        </dgm:presLayoutVars>
      </dgm:prSet>
      <dgm:spPr/>
      <dgm:t>
        <a:bodyPr/>
        <a:lstStyle/>
        <a:p>
          <a:endParaRPr lang="es-CO"/>
        </a:p>
      </dgm:t>
    </dgm:pt>
    <dgm:pt modelId="{DA37BFBF-8D5E-4A89-9C12-18F6A647817F}" type="pres">
      <dgm:prSet presAssocID="{C61620A1-555F-4CC2-962D-68DFC2E3C2EC}" presName="childNode" presStyleLbl="revTx" presStyleIdx="0" presStyleCnt="1">
        <dgm:presLayoutVars>
          <dgm:bulletEnabled val="1"/>
        </dgm:presLayoutVars>
      </dgm:prSet>
      <dgm:spPr/>
    </dgm:pt>
  </dgm:ptLst>
  <dgm:cxnLst>
    <dgm:cxn modelId="{A6DA370C-9E23-4343-B571-92C0220F4C99}" type="presOf" srcId="{ACB8DC4A-3126-4F79-A4F4-D3AA07D87FB3}" destId="{49ED389C-E7A4-41C6-A7C9-006E600BC4D4}" srcOrd="0" destOrd="0" presId="urn:microsoft.com/office/officeart/2005/8/layout/radial2"/>
    <dgm:cxn modelId="{7DBB30EC-228D-4CAD-B1BD-FA8F0BD707B5}" srcId="{4D8E74BC-1F07-4CE3-9E22-30034739AA63}" destId="{4A060D01-4605-4CD4-A2C5-9983F0F15670}" srcOrd="0" destOrd="0" parTransId="{46D1FCAF-5B93-4DCB-87D7-31D5C281DDED}" sibTransId="{D0A6FC37-0EC2-48F8-87D9-5635AFC94AF4}"/>
    <dgm:cxn modelId="{3C75B381-8364-4155-A429-1AE1ED4622B9}" srcId="{4D8E74BC-1F07-4CE3-9E22-30034739AA63}" destId="{23F9192F-A080-4FD9-B086-DF41D40020E2}" srcOrd="2" destOrd="0" parTransId="{CF81595D-0BB9-4C74-A820-A0B33C3D56FC}" sibTransId="{84485796-7F5A-439E-AE90-983D2C99B437}"/>
    <dgm:cxn modelId="{BDD8F0C8-36BD-40AD-8E99-7099785D62A8}" type="presOf" srcId="{46D1FCAF-5B93-4DCB-87D7-31D5C281DDED}" destId="{3CC231DB-8E90-4078-B045-ADF2A4D44036}" srcOrd="0" destOrd="0" presId="urn:microsoft.com/office/officeart/2005/8/layout/radial2"/>
    <dgm:cxn modelId="{84A62EA0-34E5-4763-997D-99BCB0D2527A}" srcId="{B7430C99-6EA4-4493-9569-2BCFE3F54E48}" destId="{54671A6C-4AA7-4C5F-A0D8-67162A8709DE}" srcOrd="0" destOrd="0" parTransId="{5FD18D21-3CC0-4012-8C1C-1A8E9E158E6F}" sibTransId="{5A61BB15-E7A2-4B35-90AA-11C378AE1DA7}"/>
    <dgm:cxn modelId="{2EFCF685-BB7A-42E8-B73B-CA166230DAC2}" type="presOf" srcId="{23F9192F-A080-4FD9-B086-DF41D40020E2}" destId="{E01DEF6B-0D03-4295-BBB1-4D8CFE49F3CC}" srcOrd="0" destOrd="0" presId="urn:microsoft.com/office/officeart/2005/8/layout/radial2"/>
    <dgm:cxn modelId="{C10D30C1-0269-429F-A4BF-A221324F4F91}" srcId="{4D8E74BC-1F07-4CE3-9E22-30034739AA63}" destId="{A1107C37-F3B1-42D3-BA0D-67D43B86D1BF}" srcOrd="3" destOrd="0" parTransId="{ACB8DC4A-3126-4F79-A4F4-D3AA07D87FB3}" sibTransId="{04727500-361F-4342-B4E0-01B13A96206C}"/>
    <dgm:cxn modelId="{E5892100-C315-4FD3-AAB9-C7D2F1FEA3AE}" srcId="{4D8E74BC-1F07-4CE3-9E22-30034739AA63}" destId="{C61620A1-555F-4CC2-962D-68DFC2E3C2EC}" srcOrd="4" destOrd="0" parTransId="{2BBCD7E7-04A9-447C-BEF1-CB7C9FC5B2BE}" sibTransId="{C1BCB59E-6ED1-4017-B5DA-24C70EBF4A1F}"/>
    <dgm:cxn modelId="{F1420976-E90B-44B7-8D35-0D6504133320}" type="presOf" srcId="{CF81595D-0BB9-4C74-A820-A0B33C3D56FC}" destId="{0FF2808C-DBD0-4120-8033-9398D315E35A}" srcOrd="0" destOrd="0" presId="urn:microsoft.com/office/officeart/2005/8/layout/radial2"/>
    <dgm:cxn modelId="{27267A07-51FF-46CB-BD3C-91B47BF8BBF8}" type="presOf" srcId="{A1107C37-F3B1-42D3-BA0D-67D43B86D1BF}" destId="{92F55671-59B8-4223-AC0D-616AC430C43A}" srcOrd="0" destOrd="0" presId="urn:microsoft.com/office/officeart/2005/8/layout/radial2"/>
    <dgm:cxn modelId="{E81F2A81-4310-4882-8100-971BA585DD34}" type="presOf" srcId="{4A060D01-4605-4CD4-A2C5-9983F0F15670}" destId="{3730481F-3297-4345-878C-5615D0473344}" srcOrd="0" destOrd="0" presId="urn:microsoft.com/office/officeart/2005/8/layout/radial2"/>
    <dgm:cxn modelId="{E8680699-18D1-4338-9B21-2F4EA7447889}" type="presOf" srcId="{54671A6C-4AA7-4C5F-A0D8-67162A8709DE}" destId="{C103ADF2-3CA6-4478-823D-C16C82D801E4}" srcOrd="0" destOrd="0" presId="urn:microsoft.com/office/officeart/2005/8/layout/radial2"/>
    <dgm:cxn modelId="{2A5741C4-464F-4713-A86A-E284A7698244}" type="presOf" srcId="{A62A65F0-E909-4F3C-8A35-19908BB4EB45}" destId="{CC4116F2-E162-46BA-98B8-340CEA0F0904}" srcOrd="0" destOrd="0" presId="urn:microsoft.com/office/officeart/2005/8/layout/radial2"/>
    <dgm:cxn modelId="{4F278A0D-1789-468B-9BC4-25B4BA3C2695}" type="presOf" srcId="{2BBCD7E7-04A9-447C-BEF1-CB7C9FC5B2BE}" destId="{D441CD46-79CF-4185-A6EE-B2BCEB57B70A}" srcOrd="0" destOrd="0" presId="urn:microsoft.com/office/officeart/2005/8/layout/radial2"/>
    <dgm:cxn modelId="{1C30B807-3250-43B1-8C02-D7BF998FBAE5}" type="presOf" srcId="{C61620A1-555F-4CC2-962D-68DFC2E3C2EC}" destId="{7C967AEA-E87A-4736-B9D1-834B01CA2BDA}" srcOrd="0" destOrd="0" presId="urn:microsoft.com/office/officeart/2005/8/layout/radial2"/>
    <dgm:cxn modelId="{68954E81-43B7-4815-B316-F67893014D8C}" type="presOf" srcId="{B7430C99-6EA4-4493-9569-2BCFE3F54E48}" destId="{1236D913-6D61-4C36-BE35-634E50F6A0D6}" srcOrd="0" destOrd="0" presId="urn:microsoft.com/office/officeart/2005/8/layout/radial2"/>
    <dgm:cxn modelId="{FE98A77B-A1CF-4DC2-A722-CA5D580BA4EA}" srcId="{4D8E74BC-1F07-4CE3-9E22-30034739AA63}" destId="{B7430C99-6EA4-4493-9569-2BCFE3F54E48}" srcOrd="1" destOrd="0" parTransId="{A62A65F0-E909-4F3C-8A35-19908BB4EB45}" sibTransId="{6245A945-9F2E-4219-9B19-D0AF2F16D2D0}"/>
    <dgm:cxn modelId="{94E57399-BFCF-4030-998C-0D55B73779D2}" type="presOf" srcId="{4D8E74BC-1F07-4CE3-9E22-30034739AA63}" destId="{81491E81-FE62-489E-941C-9D7F2612B6C2}" srcOrd="0" destOrd="0" presId="urn:microsoft.com/office/officeart/2005/8/layout/radial2"/>
    <dgm:cxn modelId="{CC3F14F8-86E0-4830-B3D5-69AA96867906}" type="presParOf" srcId="{81491E81-FE62-489E-941C-9D7F2612B6C2}" destId="{C186DD3C-021B-46BF-967D-EB63C957DFB5}" srcOrd="0" destOrd="0" presId="urn:microsoft.com/office/officeart/2005/8/layout/radial2"/>
    <dgm:cxn modelId="{8766DEDC-31D0-4DB5-AEE3-C48CAA7031C4}" type="presParOf" srcId="{C186DD3C-021B-46BF-967D-EB63C957DFB5}" destId="{562EB7DB-EBA0-4169-A01E-E8EECF667CBA}" srcOrd="0" destOrd="0" presId="urn:microsoft.com/office/officeart/2005/8/layout/radial2"/>
    <dgm:cxn modelId="{2CC7D766-4171-49F8-B5FB-74B80F7F59C2}" type="presParOf" srcId="{562EB7DB-EBA0-4169-A01E-E8EECF667CBA}" destId="{F3D4911F-B739-4EAC-A7F3-83FA11141636}" srcOrd="0" destOrd="0" presId="urn:microsoft.com/office/officeart/2005/8/layout/radial2"/>
    <dgm:cxn modelId="{83059E96-B53C-4DC0-B991-B8726A6FFCC5}" type="presParOf" srcId="{562EB7DB-EBA0-4169-A01E-E8EECF667CBA}" destId="{905DA2DB-FDCC-44AA-A9B4-A4C339E3C3B0}" srcOrd="1" destOrd="0" presId="urn:microsoft.com/office/officeart/2005/8/layout/radial2"/>
    <dgm:cxn modelId="{4DA48BD1-CCFC-4754-89A7-563BB4118607}" type="presParOf" srcId="{C186DD3C-021B-46BF-967D-EB63C957DFB5}" destId="{3CC231DB-8E90-4078-B045-ADF2A4D44036}" srcOrd="1" destOrd="0" presId="urn:microsoft.com/office/officeart/2005/8/layout/radial2"/>
    <dgm:cxn modelId="{71E3E620-1D05-4D07-AD65-F0ADB04CB41F}" type="presParOf" srcId="{C186DD3C-021B-46BF-967D-EB63C957DFB5}" destId="{257DCFAA-20BF-4767-AB26-73F21F187138}" srcOrd="2" destOrd="0" presId="urn:microsoft.com/office/officeart/2005/8/layout/radial2"/>
    <dgm:cxn modelId="{E514F110-6EFA-4EBA-82F7-148D54FA44C1}" type="presParOf" srcId="{257DCFAA-20BF-4767-AB26-73F21F187138}" destId="{3730481F-3297-4345-878C-5615D0473344}" srcOrd="0" destOrd="0" presId="urn:microsoft.com/office/officeart/2005/8/layout/radial2"/>
    <dgm:cxn modelId="{A1AEE4BE-F295-4D89-8217-29D2DE72F6F9}" type="presParOf" srcId="{257DCFAA-20BF-4767-AB26-73F21F187138}" destId="{8A1CF1F1-5154-4A12-8498-D8436885741C}" srcOrd="1" destOrd="0" presId="urn:microsoft.com/office/officeart/2005/8/layout/radial2"/>
    <dgm:cxn modelId="{0EE6FC5F-17EF-48DC-9649-8CAB2D30D735}" type="presParOf" srcId="{C186DD3C-021B-46BF-967D-EB63C957DFB5}" destId="{CC4116F2-E162-46BA-98B8-340CEA0F0904}" srcOrd="3" destOrd="0" presId="urn:microsoft.com/office/officeart/2005/8/layout/radial2"/>
    <dgm:cxn modelId="{9143611B-043F-4256-A719-FB447A38D949}" type="presParOf" srcId="{C186DD3C-021B-46BF-967D-EB63C957DFB5}" destId="{79158B83-E322-4BDB-92F6-DF926723351A}" srcOrd="4" destOrd="0" presId="urn:microsoft.com/office/officeart/2005/8/layout/radial2"/>
    <dgm:cxn modelId="{607B5BA5-3F0A-43E4-BD6D-906264D7B94E}" type="presParOf" srcId="{79158B83-E322-4BDB-92F6-DF926723351A}" destId="{1236D913-6D61-4C36-BE35-634E50F6A0D6}" srcOrd="0" destOrd="0" presId="urn:microsoft.com/office/officeart/2005/8/layout/radial2"/>
    <dgm:cxn modelId="{65DB450E-14A6-4680-AA5C-8A5406CFA26A}" type="presParOf" srcId="{79158B83-E322-4BDB-92F6-DF926723351A}" destId="{C103ADF2-3CA6-4478-823D-C16C82D801E4}" srcOrd="1" destOrd="0" presId="urn:microsoft.com/office/officeart/2005/8/layout/radial2"/>
    <dgm:cxn modelId="{F8FF19D6-B808-4C32-8986-E89365CD408E}" type="presParOf" srcId="{C186DD3C-021B-46BF-967D-EB63C957DFB5}" destId="{0FF2808C-DBD0-4120-8033-9398D315E35A}" srcOrd="5" destOrd="0" presId="urn:microsoft.com/office/officeart/2005/8/layout/radial2"/>
    <dgm:cxn modelId="{305A14A9-C77C-4D2B-91CA-61EAF36A1883}" type="presParOf" srcId="{C186DD3C-021B-46BF-967D-EB63C957DFB5}" destId="{6888D528-1BE7-4B46-91DB-E3F382788C02}" srcOrd="6" destOrd="0" presId="urn:microsoft.com/office/officeart/2005/8/layout/radial2"/>
    <dgm:cxn modelId="{4B1D4C0D-6546-4E5D-B960-5C1116D337BD}" type="presParOf" srcId="{6888D528-1BE7-4B46-91DB-E3F382788C02}" destId="{E01DEF6B-0D03-4295-BBB1-4D8CFE49F3CC}" srcOrd="0" destOrd="0" presId="urn:microsoft.com/office/officeart/2005/8/layout/radial2"/>
    <dgm:cxn modelId="{90AE423B-33C3-429B-82B8-DA58093B84A1}" type="presParOf" srcId="{6888D528-1BE7-4B46-91DB-E3F382788C02}" destId="{2F7D17E2-6500-4C21-846C-FD1B627F6A72}" srcOrd="1" destOrd="0" presId="urn:microsoft.com/office/officeart/2005/8/layout/radial2"/>
    <dgm:cxn modelId="{CAB3C937-8BF2-46F5-96BC-ECB6592FE8BA}" type="presParOf" srcId="{C186DD3C-021B-46BF-967D-EB63C957DFB5}" destId="{49ED389C-E7A4-41C6-A7C9-006E600BC4D4}" srcOrd="7" destOrd="0" presId="urn:microsoft.com/office/officeart/2005/8/layout/radial2"/>
    <dgm:cxn modelId="{933D335C-C262-4299-82C9-732A76221126}" type="presParOf" srcId="{C186DD3C-021B-46BF-967D-EB63C957DFB5}" destId="{00D3BC80-ED9B-46C8-9959-A56C7550D471}" srcOrd="8" destOrd="0" presId="urn:microsoft.com/office/officeart/2005/8/layout/radial2"/>
    <dgm:cxn modelId="{032A85DB-2C76-4B81-AD15-74E650DC9C44}" type="presParOf" srcId="{00D3BC80-ED9B-46C8-9959-A56C7550D471}" destId="{92F55671-59B8-4223-AC0D-616AC430C43A}" srcOrd="0" destOrd="0" presId="urn:microsoft.com/office/officeart/2005/8/layout/radial2"/>
    <dgm:cxn modelId="{C63D9344-CD1A-4EED-81E6-E3C65AE3B2F8}" type="presParOf" srcId="{00D3BC80-ED9B-46C8-9959-A56C7550D471}" destId="{CC5D9032-6F6A-4299-A360-1BC922269BB7}" srcOrd="1" destOrd="0" presId="urn:microsoft.com/office/officeart/2005/8/layout/radial2"/>
    <dgm:cxn modelId="{6CE5A3BC-653B-4F91-AA47-FFCA230F7D32}" type="presParOf" srcId="{C186DD3C-021B-46BF-967D-EB63C957DFB5}" destId="{D441CD46-79CF-4185-A6EE-B2BCEB57B70A}" srcOrd="9" destOrd="0" presId="urn:microsoft.com/office/officeart/2005/8/layout/radial2"/>
    <dgm:cxn modelId="{6FCF09E2-4349-43D1-A517-5AF070764F3C}" type="presParOf" srcId="{C186DD3C-021B-46BF-967D-EB63C957DFB5}" destId="{B164DD70-11C4-4D37-B9A8-1EBCB37C9AD7}" srcOrd="10" destOrd="0" presId="urn:microsoft.com/office/officeart/2005/8/layout/radial2"/>
    <dgm:cxn modelId="{67D15E22-125D-42AE-9A4B-289606B86DF3}" type="presParOf" srcId="{B164DD70-11C4-4D37-B9A8-1EBCB37C9AD7}" destId="{7C967AEA-E87A-4736-B9D1-834B01CA2BDA}" srcOrd="0" destOrd="0" presId="urn:microsoft.com/office/officeart/2005/8/layout/radial2"/>
    <dgm:cxn modelId="{FB9CCB05-933A-43E7-823B-E60D800D6A1B}" type="presParOf" srcId="{B164DD70-11C4-4D37-B9A8-1EBCB37C9AD7}" destId="{DA37BFBF-8D5E-4A89-9C12-18F6A647817F}" srcOrd="1" destOrd="0" presId="urn:microsoft.com/office/officeart/2005/8/layout/radial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3E6D00D-555D-43B1-8FE0-82F836702E64}" type="doc">
      <dgm:prSet loTypeId="urn:microsoft.com/office/officeart/2005/8/layout/vList4" loCatId="list" qsTypeId="urn:microsoft.com/office/officeart/2005/8/quickstyle/3d5" qsCatId="3D" csTypeId="urn:microsoft.com/office/officeart/2005/8/colors/accent6_4" csCatId="accent6" phldr="1"/>
      <dgm:spPr/>
      <dgm:t>
        <a:bodyPr/>
        <a:lstStyle/>
        <a:p>
          <a:endParaRPr lang="es-CO"/>
        </a:p>
      </dgm:t>
    </dgm:pt>
    <dgm:pt modelId="{3839D0C0-9C6E-4840-A065-5210EA1466FD}">
      <dgm:prSet phldrT="[Texto]" custT="1"/>
      <dgm:spPr>
        <a:solidFill>
          <a:srgbClr val="92D050"/>
        </a:solidFill>
      </dgm:spPr>
      <dgm:t>
        <a:bodyPr/>
        <a:lstStyle/>
        <a:p>
          <a:r>
            <a:rPr lang="es-CO" sz="1800" b="0" dirty="0" smtClean="0">
              <a:solidFill>
                <a:schemeClr val="tx1"/>
              </a:solidFill>
            </a:rPr>
            <a:t>Tipo de investigación descriptiva, describir las características de consumidores, vendedores y áreas de este tipo de mercado. Nos permite identificar el % de clientes que tiene la carne de conejo, y los posibles compradores, dando a conocer su aporte nutricional.</a:t>
          </a:r>
        </a:p>
        <a:p>
          <a:endParaRPr lang="es-CO" sz="1500" dirty="0"/>
        </a:p>
      </dgm:t>
    </dgm:pt>
    <dgm:pt modelId="{C69BBDB9-7D0B-4ED1-9C03-E9820A947667}" type="parTrans" cxnId="{0BFB9ED6-C302-4CF3-86D0-33C8BCA6348F}">
      <dgm:prSet/>
      <dgm:spPr/>
      <dgm:t>
        <a:bodyPr/>
        <a:lstStyle/>
        <a:p>
          <a:endParaRPr lang="es-CO"/>
        </a:p>
      </dgm:t>
    </dgm:pt>
    <dgm:pt modelId="{7931E531-3B85-41B1-B93E-9CDDFB6C66B5}" type="sibTrans" cxnId="{0BFB9ED6-C302-4CF3-86D0-33C8BCA6348F}">
      <dgm:prSet/>
      <dgm:spPr/>
      <dgm:t>
        <a:bodyPr/>
        <a:lstStyle/>
        <a:p>
          <a:endParaRPr lang="es-CO"/>
        </a:p>
      </dgm:t>
    </dgm:pt>
    <dgm:pt modelId="{44B3EDEB-F924-4C06-AB8B-EDEFA6B3C9E0}">
      <dgm:prSet phldrT="[Texto]"/>
      <dgm:spPr>
        <a:solidFill>
          <a:srgbClr val="45BBBB"/>
        </a:solidFill>
      </dgm:spPr>
      <dgm:t>
        <a:bodyPr/>
        <a:lstStyle/>
        <a:p>
          <a:r>
            <a:rPr lang="es-CO" b="1" dirty="0" smtClean="0">
              <a:solidFill>
                <a:schemeClr val="tx1"/>
              </a:solidFill>
            </a:rPr>
            <a:t>Observación personal</a:t>
          </a:r>
          <a:r>
            <a:rPr lang="es-CO" dirty="0" smtClean="0">
              <a:solidFill>
                <a:schemeClr val="tx1"/>
              </a:solidFill>
            </a:rPr>
            <a:t>: nos permite tener contacto con el cliente, e identificar la conducta real del consumidor de carne.</a:t>
          </a:r>
        </a:p>
        <a:p>
          <a:r>
            <a:rPr lang="es-CO" b="1" dirty="0" smtClean="0">
              <a:solidFill>
                <a:schemeClr val="tx1"/>
              </a:solidFill>
            </a:rPr>
            <a:t>Encuestas Personales</a:t>
          </a:r>
          <a:r>
            <a:rPr lang="es-CO" dirty="0" smtClean="0">
              <a:solidFill>
                <a:schemeClr val="tx1"/>
              </a:solidFill>
            </a:rPr>
            <a:t>: se tomo este método de recolección de información, ya que los hábitos de consumo de los habitantes es ir al punto a comprar sus productos, poco utilizan la tecnología</a:t>
          </a:r>
        </a:p>
      </dgm:t>
    </dgm:pt>
    <dgm:pt modelId="{A38ABF97-648A-47CE-BB8D-DD2091A93B8E}" type="parTrans" cxnId="{5806CDDC-27E2-4782-898C-29BFBA050D9D}">
      <dgm:prSet/>
      <dgm:spPr/>
      <dgm:t>
        <a:bodyPr/>
        <a:lstStyle/>
        <a:p>
          <a:endParaRPr lang="es-CO"/>
        </a:p>
      </dgm:t>
    </dgm:pt>
    <dgm:pt modelId="{9097AF3C-A430-4339-99FA-FCA608F9C929}" type="sibTrans" cxnId="{5806CDDC-27E2-4782-898C-29BFBA050D9D}">
      <dgm:prSet/>
      <dgm:spPr/>
      <dgm:t>
        <a:bodyPr/>
        <a:lstStyle/>
        <a:p>
          <a:endParaRPr lang="es-CO"/>
        </a:p>
      </dgm:t>
    </dgm:pt>
    <dgm:pt modelId="{C3C8D35F-C520-4EDD-BF62-0DD5348F3B7E}">
      <dgm:prSet phldrT="[Texto]"/>
      <dgm:spPr/>
      <dgm:t>
        <a:bodyPr/>
        <a:lstStyle/>
        <a:p>
          <a:r>
            <a:rPr lang="es-CO" dirty="0" smtClean="0"/>
            <a:t>Inicialmente el producto se llevara a los almacenes de cadena de los municipios, de la sabana occidental de Cundinamarca, como son el éxito, </a:t>
          </a:r>
          <a:r>
            <a:rPr lang="es-CO" dirty="0" err="1" smtClean="0"/>
            <a:t>Olimpíca</a:t>
          </a:r>
          <a:r>
            <a:rPr lang="es-CO" dirty="0" smtClean="0"/>
            <a:t>, Zapatoca, Coratiendas, ya que son muy concurridos. Además se llevara a restaurantes parrilla de la región, para ofrecer el producto a turistas de llegan de la ciudad.</a:t>
          </a:r>
          <a:endParaRPr lang="es-CO" dirty="0"/>
        </a:p>
      </dgm:t>
    </dgm:pt>
    <dgm:pt modelId="{C410399D-372C-433C-9771-369E496453DA}" type="parTrans" cxnId="{1D7301C9-3232-4178-A627-09E238DE0B93}">
      <dgm:prSet/>
      <dgm:spPr/>
      <dgm:t>
        <a:bodyPr/>
        <a:lstStyle/>
        <a:p>
          <a:endParaRPr lang="es-CO"/>
        </a:p>
      </dgm:t>
    </dgm:pt>
    <dgm:pt modelId="{27D0D3F2-3C59-4AEF-9A64-FBEE23865E38}" type="sibTrans" cxnId="{1D7301C9-3232-4178-A627-09E238DE0B93}">
      <dgm:prSet/>
      <dgm:spPr/>
      <dgm:t>
        <a:bodyPr/>
        <a:lstStyle/>
        <a:p>
          <a:endParaRPr lang="es-CO"/>
        </a:p>
      </dgm:t>
    </dgm:pt>
    <dgm:pt modelId="{BA5FB32D-FB98-4AC4-A210-245D448C195F}">
      <dgm:prSet custT="1"/>
      <dgm:spPr>
        <a:solidFill>
          <a:srgbClr val="82FEC6"/>
        </a:solidFill>
      </dgm:spPr>
      <dgm:t>
        <a:bodyPr/>
        <a:lstStyle/>
        <a:p>
          <a:r>
            <a:rPr lang="es-CO" sz="1600" dirty="0" smtClean="0">
              <a:solidFill>
                <a:schemeClr val="tx1"/>
              </a:solidFill>
            </a:rPr>
            <a:t>Definición de la población: se tomo como mercado objetivo, el 60% del total de la población de los municipios de Cajica, </a:t>
          </a:r>
          <a:r>
            <a:rPr lang="es-CO" sz="1600" dirty="0" err="1" smtClean="0">
              <a:solidFill>
                <a:schemeClr val="tx1"/>
              </a:solidFill>
            </a:rPr>
            <a:t>Chia</a:t>
          </a:r>
          <a:r>
            <a:rPr lang="es-CO" sz="1600" dirty="0" smtClean="0">
              <a:solidFill>
                <a:schemeClr val="tx1"/>
              </a:solidFill>
            </a:rPr>
            <a:t>, Cota , Tabio , Tenjo, ya que es la población productiva y se enfoca como posible comprador. Con esta población se hizo el muestreo, y se realizan 400 encuestas presenciales.</a:t>
          </a:r>
          <a:endParaRPr lang="es-CO" sz="1600" dirty="0">
            <a:solidFill>
              <a:schemeClr val="tx1"/>
            </a:solidFill>
          </a:endParaRPr>
        </a:p>
      </dgm:t>
    </dgm:pt>
    <dgm:pt modelId="{515C7B1C-279F-48E6-A15B-93ED47562B18}" type="parTrans" cxnId="{753FD00A-51BE-4459-AC0F-96666B21BCD2}">
      <dgm:prSet/>
      <dgm:spPr/>
      <dgm:t>
        <a:bodyPr/>
        <a:lstStyle/>
        <a:p>
          <a:endParaRPr lang="es-CO"/>
        </a:p>
      </dgm:t>
    </dgm:pt>
    <dgm:pt modelId="{556927B7-F1A0-4B66-B52A-5258BFE68594}" type="sibTrans" cxnId="{753FD00A-51BE-4459-AC0F-96666B21BCD2}">
      <dgm:prSet/>
      <dgm:spPr/>
      <dgm:t>
        <a:bodyPr/>
        <a:lstStyle/>
        <a:p>
          <a:endParaRPr lang="es-CO"/>
        </a:p>
      </dgm:t>
    </dgm:pt>
    <dgm:pt modelId="{31DFF146-5C53-4554-854D-865BAAFE7D4C}" type="pres">
      <dgm:prSet presAssocID="{93E6D00D-555D-43B1-8FE0-82F836702E64}" presName="linear" presStyleCnt="0">
        <dgm:presLayoutVars>
          <dgm:dir/>
          <dgm:resizeHandles val="exact"/>
        </dgm:presLayoutVars>
      </dgm:prSet>
      <dgm:spPr/>
      <dgm:t>
        <a:bodyPr/>
        <a:lstStyle/>
        <a:p>
          <a:endParaRPr lang="es-CO"/>
        </a:p>
      </dgm:t>
    </dgm:pt>
    <dgm:pt modelId="{9506DA88-133E-4443-BF11-CE2488C07B72}" type="pres">
      <dgm:prSet presAssocID="{3839D0C0-9C6E-4840-A065-5210EA1466FD}" presName="comp" presStyleCnt="0"/>
      <dgm:spPr/>
    </dgm:pt>
    <dgm:pt modelId="{BC2868DE-D652-41CF-857D-4E285A316AB8}" type="pres">
      <dgm:prSet presAssocID="{3839D0C0-9C6E-4840-A065-5210EA1466FD}" presName="box" presStyleLbl="node1" presStyleIdx="0" presStyleCnt="4"/>
      <dgm:spPr/>
      <dgm:t>
        <a:bodyPr/>
        <a:lstStyle/>
        <a:p>
          <a:endParaRPr lang="es-CO"/>
        </a:p>
      </dgm:t>
    </dgm:pt>
    <dgm:pt modelId="{19AD14A0-DB9D-40E0-BCC0-89309F560EDF}" type="pres">
      <dgm:prSet presAssocID="{3839D0C0-9C6E-4840-A065-5210EA1466FD}" presName="img" presStyleLbl="fgImgPlace1" presStyleIdx="0" presStyleCnt="4"/>
      <dgm:spPr>
        <a:blipFill rotWithShape="1">
          <a:blip xmlns:r="http://schemas.openxmlformats.org/officeDocument/2006/relationships" r:embed="rId1">
            <a:duotone>
              <a:schemeClr val="accent6">
                <a:hueOff val="0"/>
                <a:satOff val="0"/>
                <a:lumOff val="0"/>
                <a:alphaOff val="0"/>
                <a:shade val="20000"/>
                <a:satMod val="200000"/>
              </a:schemeClr>
              <a:schemeClr val="accent6">
                <a:hueOff val="0"/>
                <a:satOff val="0"/>
                <a:lumOff val="0"/>
                <a:alphaOff val="0"/>
                <a:tint val="12000"/>
                <a:satMod val="190000"/>
              </a:schemeClr>
            </a:duotone>
          </a:blip>
          <a:stretch>
            <a:fillRect/>
          </a:stretch>
        </a:blipFill>
      </dgm:spPr>
      <dgm:t>
        <a:bodyPr/>
        <a:lstStyle/>
        <a:p>
          <a:endParaRPr lang="es-CO"/>
        </a:p>
      </dgm:t>
    </dgm:pt>
    <dgm:pt modelId="{4B3F3FE9-1865-4296-B39E-67D8724E00BB}" type="pres">
      <dgm:prSet presAssocID="{3839D0C0-9C6E-4840-A065-5210EA1466FD}" presName="text" presStyleLbl="node1" presStyleIdx="0" presStyleCnt="4">
        <dgm:presLayoutVars>
          <dgm:bulletEnabled val="1"/>
        </dgm:presLayoutVars>
      </dgm:prSet>
      <dgm:spPr/>
      <dgm:t>
        <a:bodyPr/>
        <a:lstStyle/>
        <a:p>
          <a:endParaRPr lang="es-CO"/>
        </a:p>
      </dgm:t>
    </dgm:pt>
    <dgm:pt modelId="{92EB611B-0B62-48EF-8FCB-B1E229E7D3B8}" type="pres">
      <dgm:prSet presAssocID="{7931E531-3B85-41B1-B93E-9CDDFB6C66B5}" presName="spacer" presStyleCnt="0"/>
      <dgm:spPr/>
    </dgm:pt>
    <dgm:pt modelId="{70B22807-0733-4663-806D-CE4D41F9E683}" type="pres">
      <dgm:prSet presAssocID="{44B3EDEB-F924-4C06-AB8B-EDEFA6B3C9E0}" presName="comp" presStyleCnt="0"/>
      <dgm:spPr/>
    </dgm:pt>
    <dgm:pt modelId="{6283E846-5534-4059-90E1-6BCE0DCC11A1}" type="pres">
      <dgm:prSet presAssocID="{44B3EDEB-F924-4C06-AB8B-EDEFA6B3C9E0}" presName="box" presStyleLbl="node1" presStyleIdx="1" presStyleCnt="4" custLinFactNeighborX="820" custLinFactNeighborY="-1029"/>
      <dgm:spPr/>
      <dgm:t>
        <a:bodyPr/>
        <a:lstStyle/>
        <a:p>
          <a:endParaRPr lang="es-CO"/>
        </a:p>
      </dgm:t>
    </dgm:pt>
    <dgm:pt modelId="{0D214463-A68E-476F-BF2C-7D7F3D1F39DF}" type="pres">
      <dgm:prSet presAssocID="{44B3EDEB-F924-4C06-AB8B-EDEFA6B3C9E0}" presName="img" presStyleLbl="fgImgPlace1" presStyleIdx="1" presStyleCnt="4"/>
      <dgm:spPr>
        <a:blipFill rotWithShape="1">
          <a:blip xmlns:r="http://schemas.openxmlformats.org/officeDocument/2006/relationships" r:embed="rId2">
            <a:duotone>
              <a:schemeClr val="accent6">
                <a:hueOff val="0"/>
                <a:satOff val="136"/>
                <a:lumOff val="-907"/>
                <a:alphaOff val="0"/>
                <a:shade val="20000"/>
                <a:satMod val="200000"/>
              </a:schemeClr>
              <a:schemeClr val="accent6">
                <a:hueOff val="0"/>
                <a:satOff val="136"/>
                <a:lumOff val="-907"/>
                <a:alphaOff val="0"/>
                <a:tint val="12000"/>
                <a:satMod val="190000"/>
              </a:schemeClr>
            </a:duotone>
          </a:blip>
          <a:stretch>
            <a:fillRect/>
          </a:stretch>
        </a:blipFill>
      </dgm:spPr>
      <dgm:t>
        <a:bodyPr/>
        <a:lstStyle/>
        <a:p>
          <a:endParaRPr lang="es-CO"/>
        </a:p>
      </dgm:t>
    </dgm:pt>
    <dgm:pt modelId="{7C5E4DEF-6CB1-47E0-A3A0-563329F21355}" type="pres">
      <dgm:prSet presAssocID="{44B3EDEB-F924-4C06-AB8B-EDEFA6B3C9E0}" presName="text" presStyleLbl="node1" presStyleIdx="1" presStyleCnt="4">
        <dgm:presLayoutVars>
          <dgm:bulletEnabled val="1"/>
        </dgm:presLayoutVars>
      </dgm:prSet>
      <dgm:spPr/>
      <dgm:t>
        <a:bodyPr/>
        <a:lstStyle/>
        <a:p>
          <a:endParaRPr lang="es-CO"/>
        </a:p>
      </dgm:t>
    </dgm:pt>
    <dgm:pt modelId="{4F8B9D57-131D-4F95-BA56-6B6E5A5C9DFA}" type="pres">
      <dgm:prSet presAssocID="{9097AF3C-A430-4339-99FA-FCA608F9C929}" presName="spacer" presStyleCnt="0"/>
      <dgm:spPr/>
    </dgm:pt>
    <dgm:pt modelId="{978D5569-60CA-4731-94DD-80D9B00C14F1}" type="pres">
      <dgm:prSet presAssocID="{BA5FB32D-FB98-4AC4-A210-245D448C195F}" presName="comp" presStyleCnt="0"/>
      <dgm:spPr/>
    </dgm:pt>
    <dgm:pt modelId="{F932EED6-1C96-452F-AA75-F4B72ACAFEC2}" type="pres">
      <dgm:prSet presAssocID="{BA5FB32D-FB98-4AC4-A210-245D448C195F}" presName="box" presStyleLbl="node1" presStyleIdx="2" presStyleCnt="4"/>
      <dgm:spPr/>
      <dgm:t>
        <a:bodyPr/>
        <a:lstStyle/>
        <a:p>
          <a:endParaRPr lang="es-CO"/>
        </a:p>
      </dgm:t>
    </dgm:pt>
    <dgm:pt modelId="{060F3B23-85F0-4A9C-8415-EF3E38055417}" type="pres">
      <dgm:prSet presAssocID="{BA5FB32D-FB98-4AC4-A210-245D448C195F}" presName="img" presStyleLbl="fgImgPlace1" presStyleIdx="2" presStyleCnt="4" custLinFactNeighborX="-802" custLinFactNeighborY="-174"/>
      <dgm:spPr>
        <a:blipFill rotWithShape="1">
          <a:blip xmlns:r="http://schemas.openxmlformats.org/officeDocument/2006/relationships" r:embed="rId3">
            <a:duotone>
              <a:schemeClr val="accent6">
                <a:hueOff val="0"/>
                <a:satOff val="273"/>
                <a:lumOff val="-1814"/>
                <a:alphaOff val="0"/>
                <a:shade val="20000"/>
                <a:satMod val="200000"/>
              </a:schemeClr>
              <a:schemeClr val="accent6">
                <a:hueOff val="0"/>
                <a:satOff val="273"/>
                <a:lumOff val="-1814"/>
                <a:alphaOff val="0"/>
                <a:tint val="12000"/>
                <a:satMod val="190000"/>
              </a:schemeClr>
            </a:duotone>
          </a:blip>
          <a:stretch>
            <a:fillRect/>
          </a:stretch>
        </a:blipFill>
      </dgm:spPr>
      <dgm:t>
        <a:bodyPr/>
        <a:lstStyle/>
        <a:p>
          <a:endParaRPr lang="es-CO"/>
        </a:p>
      </dgm:t>
    </dgm:pt>
    <dgm:pt modelId="{8AE9203B-D86C-4C8A-B8CA-B432B6C7E512}" type="pres">
      <dgm:prSet presAssocID="{BA5FB32D-FB98-4AC4-A210-245D448C195F}" presName="text" presStyleLbl="node1" presStyleIdx="2" presStyleCnt="4">
        <dgm:presLayoutVars>
          <dgm:bulletEnabled val="1"/>
        </dgm:presLayoutVars>
      </dgm:prSet>
      <dgm:spPr/>
      <dgm:t>
        <a:bodyPr/>
        <a:lstStyle/>
        <a:p>
          <a:endParaRPr lang="es-CO"/>
        </a:p>
      </dgm:t>
    </dgm:pt>
    <dgm:pt modelId="{222B9213-4836-432B-A63F-BEFC9CA58227}" type="pres">
      <dgm:prSet presAssocID="{556927B7-F1A0-4B66-B52A-5258BFE68594}" presName="spacer" presStyleCnt="0"/>
      <dgm:spPr/>
    </dgm:pt>
    <dgm:pt modelId="{25B4B223-DA94-489F-A7B3-955CDE2610BB}" type="pres">
      <dgm:prSet presAssocID="{C3C8D35F-C520-4EDD-BF62-0DD5348F3B7E}" presName="comp" presStyleCnt="0"/>
      <dgm:spPr/>
    </dgm:pt>
    <dgm:pt modelId="{FA852600-73B3-41AF-944E-65E1BE0A0B92}" type="pres">
      <dgm:prSet presAssocID="{C3C8D35F-C520-4EDD-BF62-0DD5348F3B7E}" presName="box" presStyleLbl="node1" presStyleIdx="3" presStyleCnt="4"/>
      <dgm:spPr/>
      <dgm:t>
        <a:bodyPr/>
        <a:lstStyle/>
        <a:p>
          <a:endParaRPr lang="es-CO"/>
        </a:p>
      </dgm:t>
    </dgm:pt>
    <dgm:pt modelId="{6049237B-2B09-40B7-AC6F-350765B7A299}" type="pres">
      <dgm:prSet presAssocID="{C3C8D35F-C520-4EDD-BF62-0DD5348F3B7E}" presName="img" presStyleLbl="fgImgPlace1" presStyleIdx="3" presStyleCnt="4"/>
      <dgm:spPr>
        <a:blipFill rotWithShape="1">
          <a:blip xmlns:r="http://schemas.openxmlformats.org/officeDocument/2006/relationships" r:embed="rId4">
            <a:duotone>
              <a:schemeClr val="accent6">
                <a:hueOff val="0"/>
                <a:satOff val="409"/>
                <a:lumOff val="-2721"/>
                <a:alphaOff val="0"/>
                <a:shade val="20000"/>
                <a:satMod val="200000"/>
              </a:schemeClr>
              <a:schemeClr val="accent6">
                <a:hueOff val="0"/>
                <a:satOff val="409"/>
                <a:lumOff val="-2721"/>
                <a:alphaOff val="0"/>
                <a:tint val="12000"/>
                <a:satMod val="190000"/>
              </a:schemeClr>
            </a:duotone>
          </a:blip>
          <a:stretch>
            <a:fillRect/>
          </a:stretch>
        </a:blipFill>
      </dgm:spPr>
      <dgm:t>
        <a:bodyPr/>
        <a:lstStyle/>
        <a:p>
          <a:endParaRPr lang="es-CO"/>
        </a:p>
      </dgm:t>
    </dgm:pt>
    <dgm:pt modelId="{43ED72D2-01F1-4B0B-8513-E456AF8DA4F1}" type="pres">
      <dgm:prSet presAssocID="{C3C8D35F-C520-4EDD-BF62-0DD5348F3B7E}" presName="text" presStyleLbl="node1" presStyleIdx="3" presStyleCnt="4">
        <dgm:presLayoutVars>
          <dgm:bulletEnabled val="1"/>
        </dgm:presLayoutVars>
      </dgm:prSet>
      <dgm:spPr/>
      <dgm:t>
        <a:bodyPr/>
        <a:lstStyle/>
        <a:p>
          <a:endParaRPr lang="es-CO"/>
        </a:p>
      </dgm:t>
    </dgm:pt>
  </dgm:ptLst>
  <dgm:cxnLst>
    <dgm:cxn modelId="{AAC82A5E-E16A-4E02-8A2A-B610DCFF2FAE}" type="presOf" srcId="{BA5FB32D-FB98-4AC4-A210-245D448C195F}" destId="{F932EED6-1C96-452F-AA75-F4B72ACAFEC2}" srcOrd="0" destOrd="0" presId="urn:microsoft.com/office/officeart/2005/8/layout/vList4"/>
    <dgm:cxn modelId="{3E055629-6918-4C37-95D1-D7B898990A66}" type="presOf" srcId="{BA5FB32D-FB98-4AC4-A210-245D448C195F}" destId="{8AE9203B-D86C-4C8A-B8CA-B432B6C7E512}" srcOrd="1" destOrd="0" presId="urn:microsoft.com/office/officeart/2005/8/layout/vList4"/>
    <dgm:cxn modelId="{899F34AF-E75B-4123-8704-98B3D4023285}" type="presOf" srcId="{93E6D00D-555D-43B1-8FE0-82F836702E64}" destId="{31DFF146-5C53-4554-854D-865BAAFE7D4C}" srcOrd="0" destOrd="0" presId="urn:microsoft.com/office/officeart/2005/8/layout/vList4"/>
    <dgm:cxn modelId="{5806CDDC-27E2-4782-898C-29BFBA050D9D}" srcId="{93E6D00D-555D-43B1-8FE0-82F836702E64}" destId="{44B3EDEB-F924-4C06-AB8B-EDEFA6B3C9E0}" srcOrd="1" destOrd="0" parTransId="{A38ABF97-648A-47CE-BB8D-DD2091A93B8E}" sibTransId="{9097AF3C-A430-4339-99FA-FCA608F9C929}"/>
    <dgm:cxn modelId="{1756D29B-7E15-4D58-B24D-1490594FE1D8}" type="presOf" srcId="{44B3EDEB-F924-4C06-AB8B-EDEFA6B3C9E0}" destId="{6283E846-5534-4059-90E1-6BCE0DCC11A1}" srcOrd="0" destOrd="0" presId="urn:microsoft.com/office/officeart/2005/8/layout/vList4"/>
    <dgm:cxn modelId="{1F6045C7-5AFF-4CE9-A731-77D8529E8404}" type="presOf" srcId="{44B3EDEB-F924-4C06-AB8B-EDEFA6B3C9E0}" destId="{7C5E4DEF-6CB1-47E0-A3A0-563329F21355}" srcOrd="1" destOrd="0" presId="urn:microsoft.com/office/officeart/2005/8/layout/vList4"/>
    <dgm:cxn modelId="{1D7301C9-3232-4178-A627-09E238DE0B93}" srcId="{93E6D00D-555D-43B1-8FE0-82F836702E64}" destId="{C3C8D35F-C520-4EDD-BF62-0DD5348F3B7E}" srcOrd="3" destOrd="0" parTransId="{C410399D-372C-433C-9771-369E496453DA}" sibTransId="{27D0D3F2-3C59-4AEF-9A64-FBEE23865E38}"/>
    <dgm:cxn modelId="{0BFB9ED6-C302-4CF3-86D0-33C8BCA6348F}" srcId="{93E6D00D-555D-43B1-8FE0-82F836702E64}" destId="{3839D0C0-9C6E-4840-A065-5210EA1466FD}" srcOrd="0" destOrd="0" parTransId="{C69BBDB9-7D0B-4ED1-9C03-E9820A947667}" sibTransId="{7931E531-3B85-41B1-B93E-9CDDFB6C66B5}"/>
    <dgm:cxn modelId="{7EEC9152-978D-45C9-BBE8-6DAE45057096}" type="presOf" srcId="{3839D0C0-9C6E-4840-A065-5210EA1466FD}" destId="{4B3F3FE9-1865-4296-B39E-67D8724E00BB}" srcOrd="1" destOrd="0" presId="urn:microsoft.com/office/officeart/2005/8/layout/vList4"/>
    <dgm:cxn modelId="{D5A63346-569F-43BB-B0B3-813037A047F7}" type="presOf" srcId="{C3C8D35F-C520-4EDD-BF62-0DD5348F3B7E}" destId="{43ED72D2-01F1-4B0B-8513-E456AF8DA4F1}" srcOrd="1" destOrd="0" presId="urn:microsoft.com/office/officeart/2005/8/layout/vList4"/>
    <dgm:cxn modelId="{67320535-AB6F-4E24-852A-0B2F2847751D}" type="presOf" srcId="{C3C8D35F-C520-4EDD-BF62-0DD5348F3B7E}" destId="{FA852600-73B3-41AF-944E-65E1BE0A0B92}" srcOrd="0" destOrd="0" presId="urn:microsoft.com/office/officeart/2005/8/layout/vList4"/>
    <dgm:cxn modelId="{753FD00A-51BE-4459-AC0F-96666B21BCD2}" srcId="{93E6D00D-555D-43B1-8FE0-82F836702E64}" destId="{BA5FB32D-FB98-4AC4-A210-245D448C195F}" srcOrd="2" destOrd="0" parTransId="{515C7B1C-279F-48E6-A15B-93ED47562B18}" sibTransId="{556927B7-F1A0-4B66-B52A-5258BFE68594}"/>
    <dgm:cxn modelId="{79BE02A7-8273-437B-BE0B-810827783B19}" type="presOf" srcId="{3839D0C0-9C6E-4840-A065-5210EA1466FD}" destId="{BC2868DE-D652-41CF-857D-4E285A316AB8}" srcOrd="0" destOrd="0" presId="urn:microsoft.com/office/officeart/2005/8/layout/vList4"/>
    <dgm:cxn modelId="{EAD269E3-FA89-4E45-9344-1DE73714633F}" type="presParOf" srcId="{31DFF146-5C53-4554-854D-865BAAFE7D4C}" destId="{9506DA88-133E-4443-BF11-CE2488C07B72}" srcOrd="0" destOrd="0" presId="urn:microsoft.com/office/officeart/2005/8/layout/vList4"/>
    <dgm:cxn modelId="{93C12FC1-0C1A-49CC-AA4B-394E69AD4B37}" type="presParOf" srcId="{9506DA88-133E-4443-BF11-CE2488C07B72}" destId="{BC2868DE-D652-41CF-857D-4E285A316AB8}" srcOrd="0" destOrd="0" presId="urn:microsoft.com/office/officeart/2005/8/layout/vList4"/>
    <dgm:cxn modelId="{86905A37-98A5-4EEB-B3A5-206BD88CA78C}" type="presParOf" srcId="{9506DA88-133E-4443-BF11-CE2488C07B72}" destId="{19AD14A0-DB9D-40E0-BCC0-89309F560EDF}" srcOrd="1" destOrd="0" presId="urn:microsoft.com/office/officeart/2005/8/layout/vList4"/>
    <dgm:cxn modelId="{8CF6CE23-65C9-4318-A41E-1A07203A8A51}" type="presParOf" srcId="{9506DA88-133E-4443-BF11-CE2488C07B72}" destId="{4B3F3FE9-1865-4296-B39E-67D8724E00BB}" srcOrd="2" destOrd="0" presId="urn:microsoft.com/office/officeart/2005/8/layout/vList4"/>
    <dgm:cxn modelId="{7DC4A5C2-E4A0-415D-A8C9-98DFAF1AB5D2}" type="presParOf" srcId="{31DFF146-5C53-4554-854D-865BAAFE7D4C}" destId="{92EB611B-0B62-48EF-8FCB-B1E229E7D3B8}" srcOrd="1" destOrd="0" presId="urn:microsoft.com/office/officeart/2005/8/layout/vList4"/>
    <dgm:cxn modelId="{A5BEEC98-30B3-4E22-BFD5-8CCA0C7C8E04}" type="presParOf" srcId="{31DFF146-5C53-4554-854D-865BAAFE7D4C}" destId="{70B22807-0733-4663-806D-CE4D41F9E683}" srcOrd="2" destOrd="0" presId="urn:microsoft.com/office/officeart/2005/8/layout/vList4"/>
    <dgm:cxn modelId="{A656A59D-FA37-409C-B004-D70F34BA83A7}" type="presParOf" srcId="{70B22807-0733-4663-806D-CE4D41F9E683}" destId="{6283E846-5534-4059-90E1-6BCE0DCC11A1}" srcOrd="0" destOrd="0" presId="urn:microsoft.com/office/officeart/2005/8/layout/vList4"/>
    <dgm:cxn modelId="{237DDFF9-7262-4397-B15A-42332FAD41B8}" type="presParOf" srcId="{70B22807-0733-4663-806D-CE4D41F9E683}" destId="{0D214463-A68E-476F-BF2C-7D7F3D1F39DF}" srcOrd="1" destOrd="0" presId="urn:microsoft.com/office/officeart/2005/8/layout/vList4"/>
    <dgm:cxn modelId="{3E1481AA-A4BE-4D64-BF73-0B329A886620}" type="presParOf" srcId="{70B22807-0733-4663-806D-CE4D41F9E683}" destId="{7C5E4DEF-6CB1-47E0-A3A0-563329F21355}" srcOrd="2" destOrd="0" presId="urn:microsoft.com/office/officeart/2005/8/layout/vList4"/>
    <dgm:cxn modelId="{ABF343A0-C5BD-433C-8F54-4DEB12D85E24}" type="presParOf" srcId="{31DFF146-5C53-4554-854D-865BAAFE7D4C}" destId="{4F8B9D57-131D-4F95-BA56-6B6E5A5C9DFA}" srcOrd="3" destOrd="0" presId="urn:microsoft.com/office/officeart/2005/8/layout/vList4"/>
    <dgm:cxn modelId="{D6707754-7676-40D1-A807-400330172809}" type="presParOf" srcId="{31DFF146-5C53-4554-854D-865BAAFE7D4C}" destId="{978D5569-60CA-4731-94DD-80D9B00C14F1}" srcOrd="4" destOrd="0" presId="urn:microsoft.com/office/officeart/2005/8/layout/vList4"/>
    <dgm:cxn modelId="{CB1578E5-FA1A-403C-B58F-823DC62ADB54}" type="presParOf" srcId="{978D5569-60CA-4731-94DD-80D9B00C14F1}" destId="{F932EED6-1C96-452F-AA75-F4B72ACAFEC2}" srcOrd="0" destOrd="0" presId="urn:microsoft.com/office/officeart/2005/8/layout/vList4"/>
    <dgm:cxn modelId="{C120FF7E-067E-4824-AE9C-0CB34ACB9E03}" type="presParOf" srcId="{978D5569-60CA-4731-94DD-80D9B00C14F1}" destId="{060F3B23-85F0-4A9C-8415-EF3E38055417}" srcOrd="1" destOrd="0" presId="urn:microsoft.com/office/officeart/2005/8/layout/vList4"/>
    <dgm:cxn modelId="{4CDD233D-5361-4A57-B50A-32E30A171665}" type="presParOf" srcId="{978D5569-60CA-4731-94DD-80D9B00C14F1}" destId="{8AE9203B-D86C-4C8A-B8CA-B432B6C7E512}" srcOrd="2" destOrd="0" presId="urn:microsoft.com/office/officeart/2005/8/layout/vList4"/>
    <dgm:cxn modelId="{0E68EAD3-0CC3-4A0C-9DB4-CEDC24D67457}" type="presParOf" srcId="{31DFF146-5C53-4554-854D-865BAAFE7D4C}" destId="{222B9213-4836-432B-A63F-BEFC9CA58227}" srcOrd="5" destOrd="0" presId="urn:microsoft.com/office/officeart/2005/8/layout/vList4"/>
    <dgm:cxn modelId="{85766B57-857B-4BE5-B677-224731607529}" type="presParOf" srcId="{31DFF146-5C53-4554-854D-865BAAFE7D4C}" destId="{25B4B223-DA94-489F-A7B3-955CDE2610BB}" srcOrd="6" destOrd="0" presId="urn:microsoft.com/office/officeart/2005/8/layout/vList4"/>
    <dgm:cxn modelId="{BC73D1B3-660D-488D-833A-8260A2CBB880}" type="presParOf" srcId="{25B4B223-DA94-489F-A7B3-955CDE2610BB}" destId="{FA852600-73B3-41AF-944E-65E1BE0A0B92}" srcOrd="0" destOrd="0" presId="urn:microsoft.com/office/officeart/2005/8/layout/vList4"/>
    <dgm:cxn modelId="{4CD77D72-8A88-4886-81DE-DB05F24B2DA7}" type="presParOf" srcId="{25B4B223-DA94-489F-A7B3-955CDE2610BB}" destId="{6049237B-2B09-40B7-AC6F-350765B7A299}" srcOrd="1" destOrd="0" presId="urn:microsoft.com/office/officeart/2005/8/layout/vList4"/>
    <dgm:cxn modelId="{7C01185B-BAF5-4DF7-87CA-24E38DC1AA41}" type="presParOf" srcId="{25B4B223-DA94-489F-A7B3-955CDE2610BB}" destId="{43ED72D2-01F1-4B0B-8513-E456AF8DA4F1}"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s-ES"/>
          </a:p>
        </p:txBody>
      </p:sp>
      <p:sp>
        <p:nvSpPr>
          <p:cNvPr id="614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s-ES"/>
          </a:p>
        </p:txBody>
      </p:sp>
      <p:sp>
        <p:nvSpPr>
          <p:cNvPr id="1126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614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s-ES" noProof="0" smtClean="0"/>
              <a:t>Haga clic para modificar el estilo de texto del patrón</a:t>
            </a:r>
          </a:p>
          <a:p>
            <a:pPr lvl="1"/>
            <a:r>
              <a:rPr lang="es-ES" noProof="0" smtClean="0"/>
              <a:t>Segundo nivel</a:t>
            </a:r>
          </a:p>
          <a:p>
            <a:pPr lvl="2"/>
            <a:r>
              <a:rPr lang="es-ES" noProof="0" smtClean="0"/>
              <a:t>Tercer nivel</a:t>
            </a:r>
          </a:p>
          <a:p>
            <a:pPr lvl="3"/>
            <a:r>
              <a:rPr lang="es-ES" noProof="0" smtClean="0"/>
              <a:t>Cuarto nivel</a:t>
            </a:r>
          </a:p>
          <a:p>
            <a:pPr lvl="4"/>
            <a:r>
              <a:rPr lang="es-ES" noProof="0" smtClean="0"/>
              <a:t>Quinto nivel</a:t>
            </a:r>
          </a:p>
        </p:txBody>
      </p:sp>
      <p:sp>
        <p:nvSpPr>
          <p:cNvPr id="615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s-ES"/>
          </a:p>
        </p:txBody>
      </p:sp>
      <p:sp>
        <p:nvSpPr>
          <p:cNvPr id="615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2EDE68BE-E026-4643-AADB-D6D96F034724}" type="slidenum">
              <a:rPr lang="es-ES"/>
              <a:pPr>
                <a:defRPr/>
              </a:pPr>
              <a:t>‹Nº›</a:t>
            </a:fld>
            <a:endParaRPr lang="es-ES"/>
          </a:p>
        </p:txBody>
      </p:sp>
    </p:spTree>
    <p:extLst>
      <p:ext uri="{BB962C8B-B14F-4D97-AF65-F5344CB8AC3E}">
        <p14:creationId xmlns:p14="http://schemas.microsoft.com/office/powerpoint/2010/main" val="186375414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pic>
        <p:nvPicPr>
          <p:cNvPr id="3" name="Picture 3" descr="Plantillas2"/>
          <p:cNvPicPr>
            <a:picLocks noChangeAspect="1" noChangeArrowheads="1"/>
          </p:cNvPicPr>
          <p:nvPr/>
        </p:nvPicPr>
        <p:blipFill>
          <a:blip r:embed="rId2"/>
          <a:srcRect/>
          <a:stretch>
            <a:fillRect/>
          </a:stretch>
        </p:blipFill>
        <p:spPr bwMode="auto">
          <a:xfrm>
            <a:off x="0" y="5308600"/>
            <a:ext cx="9144000" cy="1549400"/>
          </a:xfrm>
          <a:prstGeom prst="rect">
            <a:avLst/>
          </a:prstGeom>
          <a:noFill/>
          <a:ln w="9525">
            <a:noFill/>
            <a:miter lim="800000"/>
            <a:headEnd/>
            <a:tailEnd/>
          </a:ln>
        </p:spPr>
      </p:pic>
      <p:pic>
        <p:nvPicPr>
          <p:cNvPr id="4" name="Picture 4" descr="Plantillas4"/>
          <p:cNvPicPr>
            <a:picLocks noChangeAspect="1" noChangeArrowheads="1"/>
          </p:cNvPicPr>
          <p:nvPr/>
        </p:nvPicPr>
        <p:blipFill>
          <a:blip r:embed="rId3"/>
          <a:srcRect/>
          <a:stretch>
            <a:fillRect/>
          </a:stretch>
        </p:blipFill>
        <p:spPr bwMode="auto">
          <a:xfrm>
            <a:off x="5148263" y="333375"/>
            <a:ext cx="3770312" cy="765175"/>
          </a:xfrm>
          <a:prstGeom prst="rect">
            <a:avLst/>
          </a:prstGeom>
          <a:noFill/>
          <a:ln w="9525">
            <a:noFill/>
            <a:miter lim="800000"/>
            <a:headEnd/>
            <a:tailEnd/>
          </a:ln>
        </p:spPr>
      </p:pic>
      <p:sp>
        <p:nvSpPr>
          <p:cNvPr id="5122" name="Rectangle 2"/>
          <p:cNvSpPr>
            <a:spLocks noGrp="1" noChangeArrowheads="1"/>
          </p:cNvSpPr>
          <p:nvPr>
            <p:ph type="ctrTitle"/>
          </p:nvPr>
        </p:nvSpPr>
        <p:spPr>
          <a:xfrm>
            <a:off x="685800" y="2130425"/>
            <a:ext cx="7772400" cy="1470025"/>
          </a:xfrm>
        </p:spPr>
        <p:txBody>
          <a:bodyPr/>
          <a:lstStyle>
            <a:lvl1pPr>
              <a:defRPr/>
            </a:lvl1pPr>
          </a:lstStyle>
          <a:p>
            <a:r>
              <a:rPr lang="es-ES" smtClean="0"/>
              <a:t>Haga clic para modificar el estilo de título del patrón</a:t>
            </a:r>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texto vertical"/>
          <p:cNvSpPr>
            <a:spLocks noGrp="1"/>
          </p:cNvSpPr>
          <p:nvPr>
            <p:ph type="body" orient="vert" idx="1"/>
          </p:nvPr>
        </p:nvSpPr>
        <p:spPr>
          <a:xfrm>
            <a:off x="457200" y="1600200"/>
            <a:ext cx="8229600" cy="4525963"/>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38925" y="1600200"/>
            <a:ext cx="2058988" cy="4525963"/>
          </a:xfrm>
        </p:spPr>
        <p:txBody>
          <a:bodyPr vert="eaVert"/>
          <a:lstStyle/>
          <a:p>
            <a:r>
              <a:rPr lang="es-ES" smtClean="0"/>
              <a:t>Haga clic para modificar el estilo de título del patrón</a:t>
            </a:r>
            <a:endParaRPr lang="es-CO"/>
          </a:p>
        </p:txBody>
      </p:sp>
      <p:sp>
        <p:nvSpPr>
          <p:cNvPr id="3" name="2 Marcador de texto vertical"/>
          <p:cNvSpPr>
            <a:spLocks noGrp="1"/>
          </p:cNvSpPr>
          <p:nvPr>
            <p:ph type="body" orient="vert" idx="1"/>
          </p:nvPr>
        </p:nvSpPr>
        <p:spPr>
          <a:xfrm>
            <a:off x="457200" y="1600200"/>
            <a:ext cx="6029325" cy="4525963"/>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contenido"/>
          <p:cNvSpPr>
            <a:spLocks noGrp="1"/>
          </p:cNvSpPr>
          <p:nvPr>
            <p:ph idx="1"/>
          </p:nvPr>
        </p:nvSpPr>
        <p:spPr>
          <a:xfrm>
            <a:off x="457200" y="1600200"/>
            <a:ext cx="8229600" cy="4525963"/>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CO"/>
          </a:p>
        </p:txBody>
      </p:sp>
      <p:sp>
        <p:nvSpPr>
          <p:cNvPr id="3" name="2 Marcador de texto"/>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contenido"/>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contenido"/>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smtClean="0"/>
              <a:t>Haga clic para modificar el estilo de título del patrón</a:t>
            </a:r>
            <a:endParaRPr lang="es-CO"/>
          </a:p>
        </p:txBody>
      </p:sp>
      <p:sp>
        <p:nvSpPr>
          <p:cNvPr id="3" name="2 Marcador de texto"/>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5" name="4 Marcador de texto"/>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CO"/>
          </a:p>
        </p:txBody>
      </p:sp>
      <p:sp>
        <p:nvSpPr>
          <p:cNvPr id="3" name="2 Marcador de contenido"/>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texto"/>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CO"/>
          </a:p>
        </p:txBody>
      </p:sp>
      <p:sp>
        <p:nvSpPr>
          <p:cNvPr id="3" name="2 Marcador de posición de imagen"/>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s-ES" noProof="0" smtClean="0"/>
              <a:t>Haga clic en el icono para agregar una imagen</a:t>
            </a:r>
            <a:endParaRPr lang="es-CO" noProof="0" smtClean="0"/>
          </a:p>
        </p:txBody>
      </p:sp>
      <p:sp>
        <p:nvSpPr>
          <p:cNvPr id="4" name="3 Marcador de texto"/>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4" descr="Plantillas3"/>
          <p:cNvPicPr>
            <a:picLocks noChangeAspect="1" noChangeArrowheads="1"/>
          </p:cNvPicPr>
          <p:nvPr/>
        </p:nvPicPr>
        <p:blipFill>
          <a:blip r:embed="rId13"/>
          <a:srcRect/>
          <a:stretch>
            <a:fillRect/>
          </a:stretch>
        </p:blipFill>
        <p:spPr bwMode="auto">
          <a:xfrm>
            <a:off x="0" y="6024563"/>
            <a:ext cx="9144000" cy="833437"/>
          </a:xfrm>
          <a:prstGeom prst="rect">
            <a:avLst/>
          </a:prstGeom>
          <a:noFill/>
          <a:ln w="9525">
            <a:noFill/>
            <a:miter lim="800000"/>
            <a:headEnd/>
            <a:tailEnd/>
          </a:ln>
        </p:spPr>
      </p:pic>
      <p:pic>
        <p:nvPicPr>
          <p:cNvPr id="1027" name="Picture 15" descr="Plantillas5"/>
          <p:cNvPicPr>
            <a:picLocks noChangeAspect="1" noChangeArrowheads="1"/>
          </p:cNvPicPr>
          <p:nvPr/>
        </p:nvPicPr>
        <p:blipFill>
          <a:blip r:embed="rId14"/>
          <a:srcRect/>
          <a:stretch>
            <a:fillRect/>
          </a:stretch>
        </p:blipFill>
        <p:spPr bwMode="auto">
          <a:xfrm>
            <a:off x="7092950" y="88900"/>
            <a:ext cx="1962150" cy="460375"/>
          </a:xfrm>
          <a:prstGeom prst="rect">
            <a:avLst/>
          </a:prstGeom>
          <a:noFill/>
          <a:ln w="9525">
            <a:noFill/>
            <a:miter lim="800000"/>
            <a:headEnd/>
            <a:tailEnd/>
          </a:ln>
        </p:spPr>
      </p:pic>
      <p:sp>
        <p:nvSpPr>
          <p:cNvPr id="1028" name="Rectangle 2"/>
          <p:cNvSpPr>
            <a:spLocks noGrp="1" noChangeArrowheads="1"/>
          </p:cNvSpPr>
          <p:nvPr>
            <p:ph type="title"/>
          </p:nvPr>
        </p:nvSpPr>
        <p:spPr bwMode="auto">
          <a:xfrm>
            <a:off x="468313" y="2205038"/>
            <a:ext cx="8229600" cy="9366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Tree>
  </p:cSld>
  <p:clrMap bg1="lt1" tx1="dk1" bg2="lt2" tx2="dk2" accent1="accent1" accent2="accent2" accent3="accent3" accent4="accent4" accent5="accent5" accent6="accent6" hlink="hlink" folHlink="folHlink"/>
  <p:sldLayoutIdLst>
    <p:sldLayoutId id="2147483683"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algn="ctr" rtl="0" eaLnBrk="0" fontAlgn="base" hangingPunct="0">
        <a:spcBef>
          <a:spcPct val="0"/>
        </a:spcBef>
        <a:spcAft>
          <a:spcPct val="0"/>
        </a:spcAft>
        <a:defRPr sz="3600">
          <a:solidFill>
            <a:schemeClr val="tx2"/>
          </a:solidFill>
          <a:latin typeface="+mj-lt"/>
          <a:ea typeface="+mj-ea"/>
          <a:cs typeface="+mj-cs"/>
        </a:defRPr>
      </a:lvl1pPr>
      <a:lvl2pPr algn="ctr" rtl="0" eaLnBrk="0" fontAlgn="base" hangingPunct="0">
        <a:spcBef>
          <a:spcPct val="0"/>
        </a:spcBef>
        <a:spcAft>
          <a:spcPct val="0"/>
        </a:spcAft>
        <a:defRPr sz="3600">
          <a:solidFill>
            <a:schemeClr val="tx2"/>
          </a:solidFill>
          <a:latin typeface="Humanst521 BT" pitchFamily="34" charset="0"/>
        </a:defRPr>
      </a:lvl2pPr>
      <a:lvl3pPr algn="ctr" rtl="0" eaLnBrk="0" fontAlgn="base" hangingPunct="0">
        <a:spcBef>
          <a:spcPct val="0"/>
        </a:spcBef>
        <a:spcAft>
          <a:spcPct val="0"/>
        </a:spcAft>
        <a:defRPr sz="3600">
          <a:solidFill>
            <a:schemeClr val="tx2"/>
          </a:solidFill>
          <a:latin typeface="Humanst521 BT" pitchFamily="34" charset="0"/>
        </a:defRPr>
      </a:lvl3pPr>
      <a:lvl4pPr algn="ctr" rtl="0" eaLnBrk="0" fontAlgn="base" hangingPunct="0">
        <a:spcBef>
          <a:spcPct val="0"/>
        </a:spcBef>
        <a:spcAft>
          <a:spcPct val="0"/>
        </a:spcAft>
        <a:defRPr sz="3600">
          <a:solidFill>
            <a:schemeClr val="tx2"/>
          </a:solidFill>
          <a:latin typeface="Humanst521 BT" pitchFamily="34" charset="0"/>
        </a:defRPr>
      </a:lvl4pPr>
      <a:lvl5pPr algn="ctr" rtl="0" eaLnBrk="0" fontAlgn="base" hangingPunct="0">
        <a:spcBef>
          <a:spcPct val="0"/>
        </a:spcBef>
        <a:spcAft>
          <a:spcPct val="0"/>
        </a:spcAft>
        <a:defRPr sz="3600">
          <a:solidFill>
            <a:schemeClr val="tx2"/>
          </a:solidFill>
          <a:latin typeface="Humanst521 BT" pitchFamily="34" charset="0"/>
        </a:defRPr>
      </a:lvl5pPr>
      <a:lvl6pPr marL="457200" algn="ctr" rtl="0" eaLnBrk="1" fontAlgn="base" hangingPunct="1">
        <a:spcBef>
          <a:spcPct val="0"/>
        </a:spcBef>
        <a:spcAft>
          <a:spcPct val="0"/>
        </a:spcAft>
        <a:defRPr sz="3600">
          <a:solidFill>
            <a:schemeClr val="tx2"/>
          </a:solidFill>
          <a:latin typeface="Humanst521 BT" pitchFamily="34" charset="0"/>
        </a:defRPr>
      </a:lvl6pPr>
      <a:lvl7pPr marL="914400" algn="ctr" rtl="0" eaLnBrk="1" fontAlgn="base" hangingPunct="1">
        <a:spcBef>
          <a:spcPct val="0"/>
        </a:spcBef>
        <a:spcAft>
          <a:spcPct val="0"/>
        </a:spcAft>
        <a:defRPr sz="3600">
          <a:solidFill>
            <a:schemeClr val="tx2"/>
          </a:solidFill>
          <a:latin typeface="Humanst521 BT" pitchFamily="34" charset="0"/>
        </a:defRPr>
      </a:lvl7pPr>
      <a:lvl8pPr marL="1371600" algn="ctr" rtl="0" eaLnBrk="1" fontAlgn="base" hangingPunct="1">
        <a:spcBef>
          <a:spcPct val="0"/>
        </a:spcBef>
        <a:spcAft>
          <a:spcPct val="0"/>
        </a:spcAft>
        <a:defRPr sz="3600">
          <a:solidFill>
            <a:schemeClr val="tx2"/>
          </a:solidFill>
          <a:latin typeface="Humanst521 BT" pitchFamily="34" charset="0"/>
        </a:defRPr>
      </a:lvl8pPr>
      <a:lvl9pPr marL="1828800" algn="ctr" rtl="0" eaLnBrk="1" fontAlgn="base" hangingPunct="1">
        <a:spcBef>
          <a:spcPct val="0"/>
        </a:spcBef>
        <a:spcAft>
          <a:spcPct val="0"/>
        </a:spcAft>
        <a:defRPr sz="3600">
          <a:solidFill>
            <a:schemeClr val="tx2"/>
          </a:solidFill>
          <a:latin typeface="Humanst521 BT"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26.png"/><Relationship Id="rId5" Type="http://schemas.openxmlformats.org/officeDocument/2006/relationships/image" Target="../media/image25.emf"/><Relationship Id="rId4" Type="http://schemas.openxmlformats.org/officeDocument/2006/relationships/package" Target="../embeddings/Microsoft_Word_Document1.docx"/></Relationships>
</file>

<file path=ppt/slides/_rels/slide1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2" Type="http://schemas.openxmlformats.org/officeDocument/2006/relationships/hyperlink" Target="https://www.ica.gov.co/getattachment/840befcc-cf61-444c-bfe1-10dd1bb227d9/2%20016R20148.aspx" TargetMode="Externa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xcelencia que hace la diferencia"/>
          <p:cNvPicPr>
            <a:picLocks noChangeAspect="1" noChangeArrowheads="1"/>
          </p:cNvPicPr>
          <p:nvPr/>
        </p:nvPicPr>
        <p:blipFill>
          <a:blip r:embed="rId2"/>
          <a:srcRect/>
          <a:stretch>
            <a:fillRect/>
          </a:stretch>
        </p:blipFill>
        <p:spPr bwMode="auto">
          <a:xfrm>
            <a:off x="0" y="2239963"/>
            <a:ext cx="9144000" cy="45735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inta hacia abajo 2"/>
          <p:cNvSpPr/>
          <p:nvPr/>
        </p:nvSpPr>
        <p:spPr>
          <a:xfrm>
            <a:off x="611560" y="44624"/>
            <a:ext cx="7128792" cy="668580"/>
          </a:xfrm>
          <a:prstGeom prst="ribb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3200" b="1" dirty="0" smtClean="0">
                <a:solidFill>
                  <a:schemeClr val="tx1"/>
                </a:solidFill>
              </a:rPr>
              <a:t>METODOLOGIA </a:t>
            </a:r>
            <a:endParaRPr lang="es-CO" sz="3200" b="1" dirty="0">
              <a:solidFill>
                <a:schemeClr val="tx1"/>
              </a:solidFill>
            </a:endParaRPr>
          </a:p>
        </p:txBody>
      </p:sp>
      <p:graphicFrame>
        <p:nvGraphicFramePr>
          <p:cNvPr id="5" name="Diagrama 4"/>
          <p:cNvGraphicFramePr/>
          <p:nvPr>
            <p:extLst>
              <p:ext uri="{D42A27DB-BD31-4B8C-83A1-F6EECF244321}">
                <p14:modId xmlns:p14="http://schemas.microsoft.com/office/powerpoint/2010/main" val="34781915"/>
              </p:ext>
            </p:extLst>
          </p:nvPr>
        </p:nvGraphicFramePr>
        <p:xfrm>
          <a:off x="0" y="1052736"/>
          <a:ext cx="9144000" cy="5112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9094673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sco magnético 1"/>
          <p:cNvSpPr/>
          <p:nvPr/>
        </p:nvSpPr>
        <p:spPr>
          <a:xfrm>
            <a:off x="1115616" y="332656"/>
            <a:ext cx="6192688" cy="792088"/>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3200" b="1" dirty="0" smtClean="0">
                <a:solidFill>
                  <a:schemeClr val="tx1"/>
                </a:solidFill>
                <a:latin typeface="Arial" panose="020B0604020202020204" pitchFamily="34" charset="0"/>
                <a:cs typeface="Arial" panose="020B0604020202020204" pitchFamily="34" charset="0"/>
              </a:rPr>
              <a:t>ESTRATEGIAS DE MERCADO</a:t>
            </a:r>
            <a:endParaRPr lang="es-CO" sz="3200" b="1" dirty="0">
              <a:solidFill>
                <a:schemeClr val="tx1"/>
              </a:solidFill>
              <a:latin typeface="Arial" panose="020B0604020202020204" pitchFamily="34" charset="0"/>
              <a:cs typeface="Arial" panose="020B0604020202020204" pitchFamily="34" charset="0"/>
            </a:endParaRPr>
          </a:p>
        </p:txBody>
      </p:sp>
      <p:pic>
        <p:nvPicPr>
          <p:cNvPr id="3" name="Imagen 2"/>
          <p:cNvPicPr>
            <a:picLocks noChangeAspect="1"/>
          </p:cNvPicPr>
          <p:nvPr/>
        </p:nvPicPr>
        <p:blipFill rotWithShape="1">
          <a:blip r:embed="rId2"/>
          <a:srcRect l="34719" t="16099" r="25069" b="14404"/>
          <a:stretch/>
        </p:blipFill>
        <p:spPr>
          <a:xfrm>
            <a:off x="6588224" y="4149080"/>
            <a:ext cx="2016224" cy="1653304"/>
          </a:xfrm>
          <a:prstGeom prst="rect">
            <a:avLst/>
          </a:prstGeom>
        </p:spPr>
      </p:pic>
      <p:sp>
        <p:nvSpPr>
          <p:cNvPr id="4" name="CuadroTexto 3"/>
          <p:cNvSpPr txBox="1"/>
          <p:nvPr/>
        </p:nvSpPr>
        <p:spPr>
          <a:xfrm>
            <a:off x="395536" y="1412776"/>
            <a:ext cx="7200800" cy="3970318"/>
          </a:xfrm>
          <a:prstGeom prst="rect">
            <a:avLst/>
          </a:prstGeom>
          <a:noFill/>
        </p:spPr>
        <p:txBody>
          <a:bodyPr wrap="square" rtlCol="0">
            <a:spAutoFit/>
          </a:bodyPr>
          <a:lstStyle/>
          <a:p>
            <a:pPr marL="285750" indent="-285750">
              <a:buFont typeface="Wingdings" panose="05000000000000000000" pitchFamily="2" charset="2"/>
              <a:buChar char="Ø"/>
            </a:pPr>
            <a:r>
              <a:rPr lang="es-CO" dirty="0" smtClean="0"/>
              <a:t>SEGMENTACION: la carne de conejo es un producto dirigido a todo tipo de usuario, ya que puede ser consumido desde los 7 meses de edad, en adelante, sin ninguna restricción, porque es un producto con muchos beneficios nutricionales.</a:t>
            </a:r>
          </a:p>
          <a:p>
            <a:pPr marL="285750" indent="-285750">
              <a:buFont typeface="Wingdings" panose="05000000000000000000" pitchFamily="2" charset="2"/>
              <a:buChar char="Ø"/>
            </a:pPr>
            <a:endParaRPr lang="es-CO" dirty="0"/>
          </a:p>
          <a:p>
            <a:pPr marL="285750" indent="-285750">
              <a:buFont typeface="Wingdings" panose="05000000000000000000" pitchFamily="2" charset="2"/>
              <a:buChar char="Ø"/>
            </a:pPr>
            <a:r>
              <a:rPr lang="es-CO" dirty="0" smtClean="0"/>
              <a:t>PRODUCTO: de agradable sabor y de fácil digestión, en cualquier preparación es delicioso, pero lo mas importante con muchos beneficios nutricionales, lo que lo hace un producto indicado, para todo tipo de consumidor.</a:t>
            </a:r>
          </a:p>
          <a:p>
            <a:pPr marL="285750" indent="-285750">
              <a:buFont typeface="Wingdings" panose="05000000000000000000" pitchFamily="2" charset="2"/>
              <a:buChar char="Ø"/>
            </a:pPr>
            <a:endParaRPr lang="es-CO" dirty="0" smtClean="0"/>
          </a:p>
          <a:p>
            <a:pPr marL="285750" indent="-285750">
              <a:buFont typeface="Wingdings" panose="05000000000000000000" pitchFamily="2" charset="2"/>
              <a:buChar char="Ø"/>
            </a:pPr>
            <a:r>
              <a:rPr lang="es-CO" dirty="0" smtClean="0"/>
              <a:t>Carne magra, especialmente para personas con problemas coronarios. </a:t>
            </a:r>
          </a:p>
          <a:p>
            <a:pPr marL="285750" indent="-285750">
              <a:buFont typeface="Wingdings" panose="05000000000000000000" pitchFamily="2" charset="2"/>
              <a:buChar char="Ø"/>
            </a:pPr>
            <a:endParaRPr lang="es-CO" dirty="0"/>
          </a:p>
          <a:p>
            <a:pPr marL="285750" indent="-285750">
              <a:buFont typeface="Wingdings" panose="05000000000000000000" pitchFamily="2" charset="2"/>
              <a:buChar char="Ø"/>
            </a:pPr>
            <a:endParaRPr lang="es-CO" dirty="0"/>
          </a:p>
        </p:txBody>
      </p:sp>
      <p:pic>
        <p:nvPicPr>
          <p:cNvPr id="2050" name="Picture 2" descr="carne magra conej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1680" y="4869160"/>
            <a:ext cx="3712636" cy="120490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62520338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CuadroTexto 1"/>
          <p:cNvSpPr txBox="1"/>
          <p:nvPr/>
        </p:nvSpPr>
        <p:spPr>
          <a:xfrm>
            <a:off x="1043608" y="260648"/>
            <a:ext cx="5976664" cy="584775"/>
          </a:xfrm>
          <a:prstGeom prst="rect">
            <a:avLst/>
          </a:prstGeom>
          <a:noFill/>
          <a:scene3d>
            <a:camera prst="orthographicFront"/>
            <a:lightRig rig="threePt" dir="t"/>
          </a:scene3d>
          <a:sp3d>
            <a:bevelB w="152400" h="50800" prst="softRound"/>
          </a:sp3d>
        </p:spPr>
        <p:txBody>
          <a:bodyPr wrap="square" rtlCol="0">
            <a:spAutoFit/>
          </a:bodyPr>
          <a:lstStyle/>
          <a:p>
            <a:pPr algn="ctr"/>
            <a:r>
              <a:rPr lang="es-CO" sz="3200" b="1" dirty="0" smtClean="0">
                <a:ln w="22225">
                  <a:solidFill>
                    <a:schemeClr val="accent2"/>
                  </a:solidFill>
                  <a:prstDash val="solid"/>
                </a:ln>
                <a:solidFill>
                  <a:schemeClr val="accent2">
                    <a:lumMod val="40000"/>
                    <a:lumOff val="60000"/>
                  </a:schemeClr>
                </a:solidFill>
              </a:rPr>
              <a:t>POLITICA DE PRODUCTO</a:t>
            </a:r>
            <a:r>
              <a:rPr lang="es-CO" dirty="0" smtClean="0"/>
              <a:t>: </a:t>
            </a:r>
            <a:endParaRPr lang="es-CO" dirty="0"/>
          </a:p>
        </p:txBody>
      </p:sp>
      <p:sp>
        <p:nvSpPr>
          <p:cNvPr id="4" name="CuadroTexto 3"/>
          <p:cNvSpPr txBox="1"/>
          <p:nvPr/>
        </p:nvSpPr>
        <p:spPr>
          <a:xfrm>
            <a:off x="683569" y="1196752"/>
            <a:ext cx="7992887" cy="3416320"/>
          </a:xfrm>
          <a:prstGeom prst="rect">
            <a:avLst/>
          </a:prstGeom>
          <a:noFill/>
        </p:spPr>
        <p:txBody>
          <a:bodyPr wrap="square" rtlCol="0">
            <a:spAutoFit/>
          </a:bodyPr>
          <a:lstStyle/>
          <a:p>
            <a:pPr marL="285750" indent="-285750">
              <a:buFont typeface="Wingdings" panose="05000000000000000000" pitchFamily="2" charset="2"/>
              <a:buChar char="§"/>
            </a:pPr>
            <a:r>
              <a:rPr lang="es-CO" dirty="0" smtClean="0"/>
              <a:t>Producto cárnico, de alta calidad, para vender en  libras o kilos.</a:t>
            </a:r>
          </a:p>
          <a:p>
            <a:pPr marL="285750" indent="-285750">
              <a:buFont typeface="Wingdings" panose="05000000000000000000" pitchFamily="2" charset="2"/>
              <a:buChar char="§"/>
            </a:pPr>
            <a:endParaRPr lang="es-CO" dirty="0"/>
          </a:p>
          <a:p>
            <a:pPr marL="285750" indent="-285750">
              <a:buFont typeface="Wingdings" panose="05000000000000000000" pitchFamily="2" charset="2"/>
              <a:buChar char="§"/>
            </a:pPr>
            <a:r>
              <a:rPr lang="es-CO" dirty="0" smtClean="0"/>
              <a:t>Marca: diseño llamativo e identificable, con un lema hacia lo saludable.</a:t>
            </a:r>
          </a:p>
          <a:p>
            <a:pPr marL="285750" indent="-285750">
              <a:buFont typeface="Wingdings" panose="05000000000000000000" pitchFamily="2" charset="2"/>
              <a:buChar char="§"/>
            </a:pPr>
            <a:endParaRPr lang="es-CO" dirty="0" smtClean="0"/>
          </a:p>
          <a:p>
            <a:endParaRPr lang="es-CO" dirty="0" smtClean="0"/>
          </a:p>
          <a:p>
            <a:endParaRPr lang="es-CO" dirty="0" smtClean="0"/>
          </a:p>
          <a:p>
            <a:pPr marL="285750" indent="-285750">
              <a:buFont typeface="Arial" panose="020B0604020202020204" pitchFamily="34" charset="0"/>
              <a:buChar char="•"/>
            </a:pPr>
            <a:r>
              <a:rPr lang="es-CO" dirty="0" smtClean="0"/>
              <a:t>Rico </a:t>
            </a:r>
            <a:r>
              <a:rPr lang="es-CO" dirty="0"/>
              <a:t>por su sabor y textura, y saludables por la calidad de los procesos, por el valor nutritivo que aporta al ser humano y porque los conejos no </a:t>
            </a:r>
            <a:r>
              <a:rPr lang="es-CO" dirty="0" smtClean="0"/>
              <a:t>son </a:t>
            </a:r>
            <a:r>
              <a:rPr lang="es-CO" dirty="0"/>
              <a:t>alimentados ni tratados con ningún tipo de anabólico, </a:t>
            </a:r>
            <a:r>
              <a:rPr lang="es-CO" dirty="0" smtClean="0"/>
              <a:t>solo </a:t>
            </a:r>
            <a:r>
              <a:rPr lang="es-CO" dirty="0"/>
              <a:t>con vegetales y granos</a:t>
            </a:r>
            <a:r>
              <a:rPr lang="es-CO" dirty="0" smtClean="0"/>
              <a:t>.</a:t>
            </a:r>
          </a:p>
          <a:p>
            <a:pPr marL="285750" indent="-285750">
              <a:buFont typeface="Arial" panose="020B0604020202020204" pitchFamily="34" charset="0"/>
              <a:buChar char="•"/>
            </a:pPr>
            <a:endParaRPr lang="es-CO" dirty="0" smtClean="0"/>
          </a:p>
          <a:p>
            <a:endParaRPr lang="es-CO" dirty="0"/>
          </a:p>
        </p:txBody>
      </p:sp>
      <p:pic>
        <p:nvPicPr>
          <p:cNvPr id="5" name="Imagen 4"/>
          <p:cNvPicPr/>
          <p:nvPr/>
        </p:nvPicPr>
        <p:blipFill>
          <a:blip r:embed="rId2" cstate="print">
            <a:extLst>
              <a:ext uri="{28A0092B-C50C-407E-A947-70E740481C1C}">
                <a14:useLocalDpi xmlns:a14="http://schemas.microsoft.com/office/drawing/2010/main" val="0"/>
              </a:ext>
            </a:extLst>
          </a:blip>
          <a:srcRect l="17148" t="46724" r="31731" b="32764"/>
          <a:stretch>
            <a:fillRect/>
          </a:stretch>
        </p:blipFill>
        <p:spPr bwMode="auto">
          <a:xfrm>
            <a:off x="3275856" y="2204864"/>
            <a:ext cx="2632710" cy="600075"/>
          </a:xfrm>
          <a:prstGeom prst="rect">
            <a:avLst/>
          </a:prstGeom>
          <a:noFill/>
          <a:ln>
            <a:noFill/>
          </a:ln>
        </p:spPr>
      </p:pic>
      <p:pic>
        <p:nvPicPr>
          <p:cNvPr id="7" name="Imagen 6"/>
          <p:cNvPicPr>
            <a:picLocks noChangeAspect="1"/>
          </p:cNvPicPr>
          <p:nvPr/>
        </p:nvPicPr>
        <p:blipFill rotWithShape="1">
          <a:blip r:embed="rId3"/>
          <a:srcRect l="677" t="3659"/>
          <a:stretch/>
        </p:blipFill>
        <p:spPr>
          <a:xfrm>
            <a:off x="1050878" y="4221087"/>
            <a:ext cx="3296524" cy="1545305"/>
          </a:xfrm>
          <a:prstGeom prst="rect">
            <a:avLst/>
          </a:prstGeom>
        </p:spPr>
      </p:pic>
      <p:pic>
        <p:nvPicPr>
          <p:cNvPr id="8" name="Imagen 7"/>
          <p:cNvPicPr>
            <a:picLocks noChangeAspect="1"/>
          </p:cNvPicPr>
          <p:nvPr/>
        </p:nvPicPr>
        <p:blipFill>
          <a:blip r:embed="rId4"/>
          <a:stretch>
            <a:fillRect/>
          </a:stretch>
        </p:blipFill>
        <p:spPr>
          <a:xfrm>
            <a:off x="4644008" y="4451029"/>
            <a:ext cx="4072481" cy="1786283"/>
          </a:xfrm>
          <a:prstGeom prst="rect">
            <a:avLst/>
          </a:prstGeom>
        </p:spPr>
      </p:pic>
    </p:spTree>
    <p:extLst>
      <p:ext uri="{BB962C8B-B14F-4D97-AF65-F5344CB8AC3E}">
        <p14:creationId xmlns:p14="http://schemas.microsoft.com/office/powerpoint/2010/main" val="200889467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Estrella de 7 puntas 1"/>
          <p:cNvSpPr/>
          <p:nvPr/>
        </p:nvSpPr>
        <p:spPr>
          <a:xfrm>
            <a:off x="1043608" y="3140968"/>
            <a:ext cx="2016224" cy="1224136"/>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dirty="0" smtClean="0">
                <a:solidFill>
                  <a:schemeClr val="tx1"/>
                </a:solidFill>
              </a:rPr>
              <a:t>PRECIO</a:t>
            </a:r>
            <a:endParaRPr lang="es-CO" b="1" dirty="0">
              <a:solidFill>
                <a:schemeClr val="tx1"/>
              </a:solidFill>
            </a:endParaRPr>
          </a:p>
        </p:txBody>
      </p:sp>
      <p:graphicFrame>
        <p:nvGraphicFramePr>
          <p:cNvPr id="5" name="Objeto 4"/>
          <p:cNvGraphicFramePr>
            <a:graphicFrameLocks noChangeAspect="1"/>
          </p:cNvGraphicFramePr>
          <p:nvPr>
            <p:extLst>
              <p:ext uri="{D42A27DB-BD31-4B8C-83A1-F6EECF244321}">
                <p14:modId xmlns:p14="http://schemas.microsoft.com/office/powerpoint/2010/main" val="3883530141"/>
              </p:ext>
            </p:extLst>
          </p:nvPr>
        </p:nvGraphicFramePr>
        <p:xfrm>
          <a:off x="3995936" y="3501007"/>
          <a:ext cx="5816804" cy="1224137"/>
        </p:xfrm>
        <a:graphic>
          <a:graphicData uri="http://schemas.openxmlformats.org/presentationml/2006/ole">
            <mc:AlternateContent xmlns:mc="http://schemas.openxmlformats.org/markup-compatibility/2006">
              <mc:Choice xmlns:v="urn:schemas-microsoft-com:vml" Requires="v">
                <p:oleObj spid="_x0000_s1042" name="Documento" r:id="rId4" imgW="5944960" imgH="1245778" progId="Word.Document.12">
                  <p:embed/>
                </p:oleObj>
              </mc:Choice>
              <mc:Fallback>
                <p:oleObj name="Documento" r:id="rId4" imgW="5944960" imgH="1245778" progId="Word.Document.12">
                  <p:embed/>
                  <p:pic>
                    <p:nvPicPr>
                      <p:cNvPr id="0" name=""/>
                      <p:cNvPicPr/>
                      <p:nvPr/>
                    </p:nvPicPr>
                    <p:blipFill>
                      <a:blip r:embed="rId5"/>
                      <a:stretch>
                        <a:fillRect/>
                      </a:stretch>
                    </p:blipFill>
                    <p:spPr>
                      <a:xfrm>
                        <a:off x="3995936" y="3501007"/>
                        <a:ext cx="5816804" cy="1224137"/>
                      </a:xfrm>
                      <a:prstGeom prst="rect">
                        <a:avLst/>
                      </a:prstGeom>
                    </p:spPr>
                  </p:pic>
                </p:oleObj>
              </mc:Fallback>
            </mc:AlternateContent>
          </a:graphicData>
        </a:graphic>
      </p:graphicFrame>
      <p:sp>
        <p:nvSpPr>
          <p:cNvPr id="6" name="Rectángulo 5"/>
          <p:cNvSpPr/>
          <p:nvPr/>
        </p:nvSpPr>
        <p:spPr>
          <a:xfrm>
            <a:off x="3995936" y="3140968"/>
            <a:ext cx="2813655" cy="369332"/>
          </a:xfrm>
          <a:prstGeom prst="rect">
            <a:avLst/>
          </a:prstGeom>
        </p:spPr>
        <p:txBody>
          <a:bodyPr wrap="square">
            <a:spAutoFit/>
          </a:bodyPr>
          <a:lstStyle/>
          <a:p>
            <a:r>
              <a:rPr lang="es-ES" dirty="0">
                <a:latin typeface="Times New Roman" panose="02020603050405020304" pitchFamily="18" charset="0"/>
                <a:ea typeface="Times New Roman" panose="02020603050405020304" pitchFamily="18" charset="0"/>
              </a:rPr>
              <a:t>Valores productos Sustitutos</a:t>
            </a:r>
            <a:endParaRPr lang="es-CO" dirty="0"/>
          </a:p>
        </p:txBody>
      </p:sp>
      <p:sp>
        <p:nvSpPr>
          <p:cNvPr id="7" name="CuadroTexto 6"/>
          <p:cNvSpPr txBox="1"/>
          <p:nvPr/>
        </p:nvSpPr>
        <p:spPr>
          <a:xfrm>
            <a:off x="539552" y="4615968"/>
            <a:ext cx="7992888" cy="1477328"/>
          </a:xfrm>
          <a:prstGeom prst="rect">
            <a:avLst/>
          </a:prstGeom>
          <a:solidFill>
            <a:schemeClr val="accent2"/>
          </a:solidFill>
        </p:spPr>
        <p:txBody>
          <a:bodyPr wrap="square" rtlCol="0">
            <a:spAutoFit/>
          </a:bodyPr>
          <a:lstStyle/>
          <a:p>
            <a:r>
              <a:rPr lang="es-ES" b="1" dirty="0" smtClean="0">
                <a:solidFill>
                  <a:schemeClr val="bg1"/>
                </a:solidFill>
              </a:rPr>
              <a:t>El </a:t>
            </a:r>
            <a:r>
              <a:rPr lang="es-ES" b="1" dirty="0">
                <a:solidFill>
                  <a:schemeClr val="bg1"/>
                </a:solidFill>
              </a:rPr>
              <a:t>precio de venta en la planta de producción, para el primer año será, un kilo (1000 gr) de carne de conejo en canal a $10.000 pesos. Cuando el producto es distribuido por Carnes Conejares sobre pedidos el costo será diferente, se debe tener en cuenta el costo de comercialización y de transporte</a:t>
            </a:r>
            <a:r>
              <a:rPr lang="es-ES" b="1" dirty="0" smtClean="0">
                <a:solidFill>
                  <a:schemeClr val="bg1"/>
                </a:solidFill>
              </a:rPr>
              <a:t>.</a:t>
            </a:r>
            <a:endParaRPr lang="es-CO" b="1" dirty="0">
              <a:solidFill>
                <a:schemeClr val="bg1"/>
              </a:solidFill>
            </a:endParaRPr>
          </a:p>
        </p:txBody>
      </p:sp>
      <p:pic>
        <p:nvPicPr>
          <p:cNvPr id="8" name="Imagen 7"/>
          <p:cNvPicPr>
            <a:picLocks noChangeAspect="1"/>
          </p:cNvPicPr>
          <p:nvPr/>
        </p:nvPicPr>
        <p:blipFill>
          <a:blip r:embed="rId6"/>
          <a:stretch>
            <a:fillRect/>
          </a:stretch>
        </p:blipFill>
        <p:spPr>
          <a:xfrm>
            <a:off x="1079353" y="1971878"/>
            <a:ext cx="4999153" cy="1115665"/>
          </a:xfrm>
          <a:prstGeom prst="rect">
            <a:avLst/>
          </a:prstGeom>
        </p:spPr>
      </p:pic>
      <p:sp>
        <p:nvSpPr>
          <p:cNvPr id="9" name="Rectángulo 8"/>
          <p:cNvSpPr/>
          <p:nvPr/>
        </p:nvSpPr>
        <p:spPr>
          <a:xfrm>
            <a:off x="827584" y="511512"/>
            <a:ext cx="7488832" cy="1200329"/>
          </a:xfrm>
          <a:prstGeom prst="rect">
            <a:avLst/>
          </a:prstGeom>
        </p:spPr>
        <p:txBody>
          <a:bodyPr wrap="square">
            <a:spAutoFit/>
          </a:bodyPr>
          <a:lstStyle/>
          <a:p>
            <a:r>
              <a:rPr lang="es-CO" b="1" dirty="0"/>
              <a:t>Empaque</a:t>
            </a:r>
            <a:r>
              <a:rPr lang="es-CO" dirty="0"/>
              <a:t>: Para venta al consumidor, el producto se encuentra en los almacenes de cadena en bandejas de icopor cubiertos con papel vinipel, enteros congelados con una vida útil de 60 días. Estos materiales de empaque se asocian al costo de venta del producto.</a:t>
            </a:r>
          </a:p>
        </p:txBody>
      </p:sp>
    </p:spTree>
    <p:extLst>
      <p:ext uri="{BB962C8B-B14F-4D97-AF65-F5344CB8AC3E}">
        <p14:creationId xmlns:p14="http://schemas.microsoft.com/office/powerpoint/2010/main" val="274992583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9000"/>
            <a:lum/>
          </a:blip>
          <a:srcRect/>
          <a:stretch>
            <a:fillRect l="-1000" r="-1000"/>
          </a:stretch>
        </a:blipFill>
        <a:effectLst/>
      </p:bgPr>
    </p:bg>
    <p:spTree>
      <p:nvGrpSpPr>
        <p:cNvPr id="1" name=""/>
        <p:cNvGrpSpPr/>
        <p:nvPr/>
      </p:nvGrpSpPr>
      <p:grpSpPr>
        <a:xfrm>
          <a:off x="0" y="0"/>
          <a:ext cx="0" cy="0"/>
          <a:chOff x="0" y="0"/>
          <a:chExt cx="0" cy="0"/>
        </a:xfrm>
      </p:grpSpPr>
      <p:sp>
        <p:nvSpPr>
          <p:cNvPr id="2" name="CuadroTexto 1"/>
          <p:cNvSpPr txBox="1"/>
          <p:nvPr/>
        </p:nvSpPr>
        <p:spPr>
          <a:xfrm>
            <a:off x="251520" y="332656"/>
            <a:ext cx="3240360" cy="584775"/>
          </a:xfrm>
          <a:prstGeom prst="rect">
            <a:avLst/>
          </a:prstGeom>
          <a:no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txBody>
          <a:bodyPr wrap="square" rtlCol="0">
            <a:spAutoFit/>
          </a:bodyPr>
          <a:lstStyle/>
          <a:p>
            <a:r>
              <a:rPr lang="es-CO" sz="3200" b="1" dirty="0" smtClean="0">
                <a:ln w="22225">
                  <a:solidFill>
                    <a:schemeClr val="accent2"/>
                  </a:solidFill>
                  <a:prstDash val="solid"/>
                </a:ln>
                <a:solidFill>
                  <a:schemeClr val="accent2">
                    <a:lumMod val="40000"/>
                    <a:lumOff val="60000"/>
                  </a:schemeClr>
                </a:solidFill>
              </a:rPr>
              <a:t>PROMOCIÓN</a:t>
            </a:r>
            <a:endParaRPr lang="es-CO" sz="3200" dirty="0"/>
          </a:p>
        </p:txBody>
      </p:sp>
      <p:sp>
        <p:nvSpPr>
          <p:cNvPr id="6" name="CuadroTexto 5"/>
          <p:cNvSpPr txBox="1"/>
          <p:nvPr/>
        </p:nvSpPr>
        <p:spPr>
          <a:xfrm>
            <a:off x="1115616" y="2492896"/>
            <a:ext cx="2366866" cy="1200329"/>
          </a:xfrm>
          <a:prstGeom prst="rect">
            <a:avLst/>
          </a:prstGeom>
          <a:noFill/>
        </p:spPr>
        <p:txBody>
          <a:bodyPr wrap="none" rtlCol="0">
            <a:spAutoFit/>
          </a:bodyPr>
          <a:lstStyle/>
          <a:p>
            <a:pPr marL="285750" indent="-285750">
              <a:buFont typeface="Arial" panose="020B0604020202020204" pitchFamily="34" charset="0"/>
              <a:buChar char="•"/>
            </a:pPr>
            <a:r>
              <a:rPr lang="es-CO" dirty="0" smtClean="0"/>
              <a:t>Prensa</a:t>
            </a:r>
          </a:p>
          <a:p>
            <a:pPr marL="285750" indent="-285750">
              <a:buFont typeface="Arial" panose="020B0604020202020204" pitchFamily="34" charset="0"/>
              <a:buChar char="•"/>
            </a:pPr>
            <a:r>
              <a:rPr lang="es-CO" dirty="0" smtClean="0"/>
              <a:t>Radio</a:t>
            </a:r>
          </a:p>
          <a:p>
            <a:pPr marL="285750" indent="-285750">
              <a:buFont typeface="Arial" panose="020B0604020202020204" pitchFamily="34" charset="0"/>
              <a:buChar char="•"/>
            </a:pPr>
            <a:r>
              <a:rPr lang="es-CO" dirty="0" smtClean="0"/>
              <a:t>Vallas publicitarias</a:t>
            </a:r>
          </a:p>
          <a:p>
            <a:pPr marL="285750" indent="-285750">
              <a:buFont typeface="Arial" panose="020B0604020202020204" pitchFamily="34" charset="0"/>
              <a:buChar char="•"/>
            </a:pPr>
            <a:r>
              <a:rPr lang="es-CO" dirty="0" smtClean="0"/>
              <a:t>Publicidad digital</a:t>
            </a:r>
            <a:endParaRPr lang="es-CO" dirty="0"/>
          </a:p>
        </p:txBody>
      </p:sp>
      <p:sp>
        <p:nvSpPr>
          <p:cNvPr id="7" name="CuadroTexto 6"/>
          <p:cNvSpPr txBox="1"/>
          <p:nvPr/>
        </p:nvSpPr>
        <p:spPr>
          <a:xfrm>
            <a:off x="1187624" y="1484784"/>
            <a:ext cx="6552728" cy="2031325"/>
          </a:xfrm>
          <a:prstGeom prst="rect">
            <a:avLst/>
          </a:prstGeom>
          <a:noFill/>
        </p:spPr>
        <p:txBody>
          <a:bodyPr wrap="square" rtlCol="0">
            <a:spAutoFit/>
          </a:bodyPr>
          <a:lstStyle/>
          <a:p>
            <a:r>
              <a:rPr lang="es-CO" dirty="0" smtClean="0"/>
              <a:t>Para comunicarnos con los consumidores, se utilizará </a:t>
            </a:r>
          </a:p>
          <a:p>
            <a:r>
              <a:rPr lang="es-CO" dirty="0" smtClean="0"/>
              <a:t>Publicidad como:</a:t>
            </a:r>
          </a:p>
          <a:p>
            <a:endParaRPr lang="es-CO" dirty="0" smtClean="0"/>
          </a:p>
          <a:p>
            <a:endParaRPr lang="es-CO" dirty="0" smtClean="0"/>
          </a:p>
          <a:p>
            <a:endParaRPr lang="es-CO" dirty="0" smtClean="0"/>
          </a:p>
          <a:p>
            <a:endParaRPr lang="es-CO" dirty="0"/>
          </a:p>
          <a:p>
            <a:endParaRPr lang="es-CO" dirty="0"/>
          </a:p>
        </p:txBody>
      </p:sp>
      <p:sp>
        <p:nvSpPr>
          <p:cNvPr id="8" name="CuadroTexto 7"/>
          <p:cNvSpPr txBox="1"/>
          <p:nvPr/>
        </p:nvSpPr>
        <p:spPr>
          <a:xfrm>
            <a:off x="1132764" y="3861048"/>
            <a:ext cx="7183652" cy="1754327"/>
          </a:xfrm>
          <a:prstGeom prst="rect">
            <a:avLst/>
          </a:prstGeom>
          <a:noFill/>
        </p:spPr>
        <p:txBody>
          <a:bodyPr wrap="square" rtlCol="0">
            <a:spAutoFit/>
          </a:bodyPr>
          <a:lstStyle/>
          <a:p>
            <a:r>
              <a:rPr lang="es-CO" dirty="0" smtClean="0"/>
              <a:t>Una estrategia de promoción que se desarrollara, es el logo donde no se colocara imágenes de los conejos vivos, ya que esto afecta, el impacto que da en los clientes. Se utilizó la imagen del logo una preparación con la carne de conejo.</a:t>
            </a:r>
          </a:p>
          <a:p>
            <a:endParaRPr lang="es-CO" dirty="0" smtClean="0"/>
          </a:p>
          <a:p>
            <a:r>
              <a:rPr lang="es-CO" dirty="0" smtClean="0"/>
              <a:t>Porque una imagen vale mas que mil palabras.</a:t>
            </a:r>
            <a:endParaRPr lang="es-CO" dirty="0"/>
          </a:p>
        </p:txBody>
      </p:sp>
    </p:spTree>
    <p:extLst>
      <p:ext uri="{BB962C8B-B14F-4D97-AF65-F5344CB8AC3E}">
        <p14:creationId xmlns:p14="http://schemas.microsoft.com/office/powerpoint/2010/main" val="199452667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79512" y="-27384"/>
            <a:ext cx="6840760" cy="824493"/>
          </a:xfrm>
          <a:prstGeom prst="rect">
            <a:avLst/>
          </a:prstGeom>
          <a:noFill/>
        </p:spPr>
        <p:txBody>
          <a:bodyPr wrap="none" rtlCol="0">
            <a:prstTxWarp prst="textCurveDown">
              <a:avLst/>
            </a:prstTxWarp>
            <a:spAutoFit/>
            <a:scene3d>
              <a:camera prst="perspectiveRelaxed"/>
              <a:lightRig rig="threePt" dir="t"/>
            </a:scene3d>
          </a:bodyPr>
          <a:lstStyle/>
          <a:p>
            <a:r>
              <a:rPr lang="es-CO" b="1" dirty="0" smtClean="0">
                <a:ln w="13462">
                  <a:solidFill>
                    <a:srgbClr val="92D050"/>
                  </a:solidFill>
                  <a:prstDash val="solid"/>
                </a:ln>
                <a:solidFill>
                  <a:schemeClr val="tx1">
                    <a:lumMod val="85000"/>
                    <a:lumOff val="15000"/>
                  </a:schemeClr>
                </a:solidFill>
                <a:effectLst>
                  <a:outerShdw dist="38100" dir="2700000" algn="bl" rotWithShape="0">
                    <a:schemeClr val="accent5"/>
                  </a:outerShdw>
                </a:effectLst>
              </a:rPr>
              <a:t>DISTRIBUCION</a:t>
            </a:r>
            <a:endParaRPr lang="es-CO" b="1" dirty="0">
              <a:ln w="13462">
                <a:solidFill>
                  <a:srgbClr val="92D050"/>
                </a:solidFill>
                <a:prstDash val="solid"/>
              </a:ln>
              <a:solidFill>
                <a:schemeClr val="tx1">
                  <a:lumMod val="85000"/>
                  <a:lumOff val="15000"/>
                </a:schemeClr>
              </a:solidFill>
              <a:effectLst>
                <a:outerShdw dist="38100" dir="2700000" algn="bl" rotWithShape="0">
                  <a:schemeClr val="accent5"/>
                </a:outerShdw>
              </a:effectLst>
            </a:endParaRPr>
          </a:p>
        </p:txBody>
      </p:sp>
      <p:sp>
        <p:nvSpPr>
          <p:cNvPr id="3" name="Rectángulo 2"/>
          <p:cNvSpPr/>
          <p:nvPr/>
        </p:nvSpPr>
        <p:spPr>
          <a:xfrm>
            <a:off x="5436096" y="1508591"/>
            <a:ext cx="3384376" cy="1200329"/>
          </a:xfrm>
          <a:prstGeom prst="rect">
            <a:avLst/>
          </a:prstGeom>
        </p:spPr>
        <p:txBody>
          <a:bodyPr wrap="square">
            <a:spAutoFit/>
          </a:bodyPr>
          <a:lstStyle/>
          <a:p>
            <a:pPr algn="ctr"/>
            <a:r>
              <a:rPr lang="es-CO" dirty="0"/>
              <a:t>La carne de conejo se distribuirá </a:t>
            </a:r>
            <a:r>
              <a:rPr lang="es-CO" dirty="0" smtClean="0"/>
              <a:t>inicialmente a </a:t>
            </a:r>
            <a:r>
              <a:rPr lang="es-CO" dirty="0"/>
              <a:t>través de los siguientes canales con su respectiva participación.</a:t>
            </a:r>
          </a:p>
        </p:txBody>
      </p:sp>
      <p:pic>
        <p:nvPicPr>
          <p:cNvPr id="4" name="Imagen 3"/>
          <p:cNvPicPr>
            <a:picLocks noChangeAspect="1"/>
          </p:cNvPicPr>
          <p:nvPr/>
        </p:nvPicPr>
        <p:blipFill>
          <a:blip r:embed="rId2"/>
          <a:stretch>
            <a:fillRect/>
          </a:stretch>
        </p:blipFill>
        <p:spPr>
          <a:xfrm>
            <a:off x="179512" y="1055666"/>
            <a:ext cx="5112568" cy="2157309"/>
          </a:xfrm>
          <a:prstGeom prst="rect">
            <a:avLst/>
          </a:prstGeom>
        </p:spPr>
      </p:pic>
      <p:pic>
        <p:nvPicPr>
          <p:cNvPr id="5" name="Imagen 4"/>
          <p:cNvPicPr>
            <a:picLocks noChangeAspect="1"/>
          </p:cNvPicPr>
          <p:nvPr/>
        </p:nvPicPr>
        <p:blipFill>
          <a:blip r:embed="rId3"/>
          <a:stretch>
            <a:fillRect/>
          </a:stretch>
        </p:blipFill>
        <p:spPr>
          <a:xfrm>
            <a:off x="528650" y="3573016"/>
            <a:ext cx="2207146" cy="2104098"/>
          </a:xfrm>
          <a:prstGeom prst="rect">
            <a:avLst/>
          </a:prstGeom>
        </p:spPr>
      </p:pic>
      <p:pic>
        <p:nvPicPr>
          <p:cNvPr id="6" name="Imagen 5"/>
          <p:cNvPicPr>
            <a:picLocks noChangeAspect="1"/>
          </p:cNvPicPr>
          <p:nvPr/>
        </p:nvPicPr>
        <p:blipFill>
          <a:blip r:embed="rId4"/>
          <a:stretch>
            <a:fillRect/>
          </a:stretch>
        </p:blipFill>
        <p:spPr>
          <a:xfrm>
            <a:off x="3275856" y="3573016"/>
            <a:ext cx="2592289" cy="2228106"/>
          </a:xfrm>
          <a:prstGeom prst="rect">
            <a:avLst/>
          </a:prstGeom>
        </p:spPr>
      </p:pic>
      <p:pic>
        <p:nvPicPr>
          <p:cNvPr id="7" name="Imagen 6"/>
          <p:cNvPicPr>
            <a:picLocks noChangeAspect="1"/>
          </p:cNvPicPr>
          <p:nvPr/>
        </p:nvPicPr>
        <p:blipFill>
          <a:blip r:embed="rId5"/>
          <a:stretch>
            <a:fillRect/>
          </a:stretch>
        </p:blipFill>
        <p:spPr>
          <a:xfrm>
            <a:off x="6228184" y="3573016"/>
            <a:ext cx="2376264" cy="2228108"/>
          </a:xfrm>
          <a:prstGeom prst="rect">
            <a:avLst/>
          </a:prstGeom>
        </p:spPr>
      </p:pic>
    </p:spTree>
    <p:extLst>
      <p:ext uri="{BB962C8B-B14F-4D97-AF65-F5344CB8AC3E}">
        <p14:creationId xmlns:p14="http://schemas.microsoft.com/office/powerpoint/2010/main" val="26347910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nda 3"/>
          <p:cNvSpPr/>
          <p:nvPr/>
        </p:nvSpPr>
        <p:spPr>
          <a:xfrm rot="16200000" flipH="1">
            <a:off x="-1341276" y="2573524"/>
            <a:ext cx="5328592" cy="990872"/>
          </a:xfrm>
          <a:prstGeom prst="wave">
            <a:avLst>
              <a:gd name="adj1" fmla="val 12500"/>
              <a:gd name="adj2" fmla="val 1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400" b="1" dirty="0" smtClean="0">
                <a:solidFill>
                  <a:schemeClr val="tx1"/>
                </a:solidFill>
              </a:rPr>
              <a:t>CARACTERISTICAS</a:t>
            </a:r>
            <a:endParaRPr lang="es-CO" sz="2400" b="1" dirty="0">
              <a:solidFill>
                <a:schemeClr val="tx1"/>
              </a:solidFill>
            </a:endParaRPr>
          </a:p>
        </p:txBody>
      </p:sp>
      <p:sp>
        <p:nvSpPr>
          <p:cNvPr id="7" name="Rectángulo 6"/>
          <p:cNvSpPr/>
          <p:nvPr/>
        </p:nvSpPr>
        <p:spPr>
          <a:xfrm>
            <a:off x="2051720" y="1196752"/>
            <a:ext cx="6192688" cy="4154983"/>
          </a:xfrm>
          <a:prstGeom prst="rect">
            <a:avLst/>
          </a:prstGeom>
        </p:spPr>
        <p:txBody>
          <a:bodyPr wrap="square">
            <a:spAutoFit/>
          </a:bodyPr>
          <a:lstStyle/>
          <a:p>
            <a:pPr marL="285750" indent="-285750" algn="ctr">
              <a:buFont typeface="Arial"/>
              <a:buChar char="•"/>
            </a:pPr>
            <a:endParaRPr lang="es-CO" sz="2200" dirty="0" smtClean="0"/>
          </a:p>
          <a:p>
            <a:pPr marL="285750" indent="-285750" algn="ctr">
              <a:buFont typeface="Arial"/>
              <a:buChar char="•"/>
            </a:pPr>
            <a:endParaRPr lang="es-CO" sz="2200" dirty="0"/>
          </a:p>
          <a:p>
            <a:pPr marL="285750" indent="-285750">
              <a:buFont typeface="Arial"/>
              <a:buChar char="•"/>
            </a:pPr>
            <a:r>
              <a:rPr lang="es-CO" sz="2200" dirty="0" smtClean="0"/>
              <a:t>Proteína asimilada más fácilmente</a:t>
            </a:r>
          </a:p>
          <a:p>
            <a:pPr marL="285750" indent="-285750">
              <a:buFont typeface="Arial"/>
              <a:buChar char="•"/>
            </a:pPr>
            <a:r>
              <a:rPr lang="es-CO" sz="2200" dirty="0" smtClean="0"/>
              <a:t>Alta en hierro, potasio, calcio y vitaminas</a:t>
            </a:r>
          </a:p>
          <a:p>
            <a:pPr marL="285750" indent="-285750">
              <a:buFont typeface="Arial"/>
              <a:buChar char="•"/>
            </a:pPr>
            <a:r>
              <a:rPr lang="es-CO" sz="2200" dirty="0" smtClean="0"/>
              <a:t>Baja en sodio y Ácido úrico</a:t>
            </a:r>
          </a:p>
          <a:p>
            <a:pPr marL="285750" indent="-285750">
              <a:buFont typeface="Arial"/>
              <a:buChar char="•"/>
            </a:pPr>
            <a:r>
              <a:rPr lang="es-CO" sz="2200" dirty="0" smtClean="0"/>
              <a:t>Ideal para bebes y mujeres embarazadas</a:t>
            </a:r>
          </a:p>
          <a:p>
            <a:pPr marL="285750" indent="-285750">
              <a:buFont typeface="Arial"/>
              <a:buChar char="•"/>
            </a:pPr>
            <a:r>
              <a:rPr lang="es-CO" sz="2200" dirty="0" smtClean="0"/>
              <a:t>Aminoácidos esenciales</a:t>
            </a:r>
          </a:p>
          <a:p>
            <a:pPr marL="285750" indent="-285750">
              <a:buFont typeface="Arial"/>
              <a:buChar char="•"/>
            </a:pPr>
            <a:r>
              <a:rPr lang="es-CO" sz="2200" dirty="0" smtClean="0"/>
              <a:t>Acidos grasos</a:t>
            </a:r>
          </a:p>
          <a:p>
            <a:pPr marL="285750" indent="-285750">
              <a:buFont typeface="Arial"/>
              <a:buChar char="•"/>
            </a:pPr>
            <a:r>
              <a:rPr lang="es-CO" sz="2200" dirty="0" smtClean="0"/>
              <a:t>Micronutrientes</a:t>
            </a:r>
          </a:p>
          <a:p>
            <a:pPr marL="285750" indent="-285750" algn="ctr">
              <a:buFont typeface="Arial"/>
              <a:buChar char="•"/>
            </a:pPr>
            <a:endParaRPr lang="es-CO" sz="2200" dirty="0"/>
          </a:p>
          <a:p>
            <a:pPr marL="285750" indent="-285750" algn="ctr">
              <a:buFont typeface="Arial"/>
              <a:buChar char="•"/>
            </a:pPr>
            <a:endParaRPr lang="es-CO" sz="2200" dirty="0" smtClean="0"/>
          </a:p>
          <a:p>
            <a:pPr algn="ctr"/>
            <a:endParaRPr lang="es-CO" sz="2200" dirty="0"/>
          </a:p>
        </p:txBody>
      </p:sp>
    </p:spTree>
    <p:extLst>
      <p:ext uri="{BB962C8B-B14F-4D97-AF65-F5344CB8AC3E}">
        <p14:creationId xmlns:p14="http://schemas.microsoft.com/office/powerpoint/2010/main" val="64325143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395536" y="1700808"/>
            <a:ext cx="3960440" cy="3816424"/>
          </a:xfrm>
          <a:prstGeom prst="rect">
            <a:avLst/>
          </a:prstGeom>
        </p:spPr>
      </p:pic>
      <p:pic>
        <p:nvPicPr>
          <p:cNvPr id="3" name="Imagen 2"/>
          <p:cNvPicPr>
            <a:picLocks noChangeAspect="1"/>
          </p:cNvPicPr>
          <p:nvPr/>
        </p:nvPicPr>
        <p:blipFill>
          <a:blip r:embed="rId3"/>
          <a:stretch>
            <a:fillRect/>
          </a:stretch>
        </p:blipFill>
        <p:spPr>
          <a:xfrm>
            <a:off x="4427984" y="1844824"/>
            <a:ext cx="4248472" cy="3240360"/>
          </a:xfrm>
          <a:prstGeom prst="rect">
            <a:avLst/>
          </a:prstGeom>
        </p:spPr>
      </p:pic>
      <p:sp>
        <p:nvSpPr>
          <p:cNvPr id="4" name="Multidocumento 3"/>
          <p:cNvSpPr/>
          <p:nvPr/>
        </p:nvSpPr>
        <p:spPr>
          <a:xfrm>
            <a:off x="251520" y="459042"/>
            <a:ext cx="3240360" cy="864096"/>
          </a:xfrm>
          <a:prstGeom prst="flowChartMultidocument">
            <a:avLst/>
          </a:prstGeom>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smtClean="0">
                <a:ln w="0"/>
                <a:solidFill>
                  <a:schemeClr val="tx1"/>
                </a:solidFill>
                <a:effectLst>
                  <a:outerShdw blurRad="38100" dist="19050" dir="2700000" algn="tl" rotWithShape="0">
                    <a:schemeClr val="dk1">
                      <a:alpha val="40000"/>
                    </a:schemeClr>
                  </a:outerShdw>
                </a:effectLst>
              </a:rPr>
              <a:t>BENEFICIOS</a:t>
            </a:r>
            <a:endParaRPr lang="es-CO" dirty="0">
              <a:ln w="0"/>
              <a:solidFill>
                <a:schemeClr val="tx1"/>
              </a:solidFill>
              <a:effectLst>
                <a:outerShdw blurRad="38100" dist="19050" dir="2700000" algn="tl" rotWithShape="0">
                  <a:schemeClr val="dk1">
                    <a:alpha val="40000"/>
                  </a:schemeClr>
                </a:outerShdw>
              </a:effectLst>
            </a:endParaRPr>
          </a:p>
        </p:txBody>
      </p:sp>
      <p:sp>
        <p:nvSpPr>
          <p:cNvPr id="5" name="Multidocumento 4"/>
          <p:cNvSpPr/>
          <p:nvPr/>
        </p:nvSpPr>
        <p:spPr>
          <a:xfrm>
            <a:off x="5436096" y="443536"/>
            <a:ext cx="3312368" cy="758952"/>
          </a:xfrm>
          <a:prstGeom prst="flowChartMultidocument">
            <a:avLst/>
          </a:prstGeom>
          <a:scene3d>
            <a:camera prst="isometricOffAxis2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smtClean="0">
                <a:ln w="0"/>
                <a:solidFill>
                  <a:schemeClr val="tx1"/>
                </a:solidFill>
                <a:effectLst>
                  <a:outerShdw blurRad="38100" dist="19050" dir="2700000" algn="tl" rotWithShape="0">
                    <a:schemeClr val="dk1">
                      <a:alpha val="40000"/>
                    </a:schemeClr>
                  </a:outerShdw>
                </a:effectLst>
              </a:rPr>
              <a:t>ATRIBUTOS</a:t>
            </a:r>
            <a:endParaRPr lang="es-CO"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77744725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755576" y="548680"/>
            <a:ext cx="2878688" cy="369332"/>
          </a:xfrm>
          <a:prstGeom prst="rect">
            <a:avLst/>
          </a:prstGeom>
        </p:spPr>
        <p:txBody>
          <a:bodyPr wrap="none">
            <a:spAutoFit/>
          </a:bodyPr>
          <a:lstStyle/>
          <a:p>
            <a:r>
              <a:rPr lang="es-ES" b="1" dirty="0"/>
              <a:t>Descripción del Proceso</a:t>
            </a:r>
            <a:r>
              <a:rPr lang="es-ES_tradnl" b="1" dirty="0"/>
              <a:t> </a:t>
            </a:r>
            <a:endParaRPr lang="es-ES" b="1" dirty="0"/>
          </a:p>
        </p:txBody>
      </p:sp>
      <p:pic>
        <p:nvPicPr>
          <p:cNvPr id="4" name="Imagen 3"/>
          <p:cNvPicPr/>
          <p:nvPr/>
        </p:nvPicPr>
        <p:blipFill>
          <a:blip r:embed="rId2">
            <a:extLst>
              <a:ext uri="{28A0092B-C50C-407E-A947-70E740481C1C}">
                <a14:useLocalDpi xmlns:a14="http://schemas.microsoft.com/office/drawing/2010/main" val="0"/>
              </a:ext>
            </a:extLst>
          </a:blip>
          <a:srcRect/>
          <a:stretch>
            <a:fillRect/>
          </a:stretch>
        </p:blipFill>
        <p:spPr bwMode="auto">
          <a:xfrm>
            <a:off x="683568" y="980728"/>
            <a:ext cx="7632848" cy="5112568"/>
          </a:xfrm>
          <a:prstGeom prst="rect">
            <a:avLst/>
          </a:prstGeom>
          <a:noFill/>
          <a:ln>
            <a:noFill/>
          </a:ln>
        </p:spPr>
      </p:pic>
    </p:spTree>
    <p:extLst>
      <p:ext uri="{BB962C8B-B14F-4D97-AF65-F5344CB8AC3E}">
        <p14:creationId xmlns:p14="http://schemas.microsoft.com/office/powerpoint/2010/main" val="92869702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idx="4294967295"/>
          </p:nvPr>
        </p:nvSpPr>
        <p:spPr>
          <a:xfrm>
            <a:off x="685800" y="2130425"/>
            <a:ext cx="7772400" cy="1470025"/>
          </a:xfrm>
        </p:spPr>
        <p:txBody>
          <a:bodyPr/>
          <a:lstStyle/>
          <a:p>
            <a:pPr eaLnBrk="1" hangingPunct="1"/>
            <a:r>
              <a:rPr lang="es-ES" sz="4000" b="1" dirty="0" smtClean="0"/>
              <a:t>Horizonte del proyecto:</a:t>
            </a:r>
            <a:br>
              <a:rPr lang="es-ES" sz="4000" b="1" dirty="0" smtClean="0"/>
            </a:br>
            <a:r>
              <a:rPr lang="es-ES" sz="4000" dirty="0" smtClean="0"/>
              <a:t/>
            </a:r>
            <a:br>
              <a:rPr lang="es-ES" sz="4000" dirty="0" smtClean="0"/>
            </a:br>
            <a:r>
              <a:rPr lang="es-ES" sz="3200" dirty="0" smtClean="0"/>
              <a:t>La </a:t>
            </a:r>
            <a:r>
              <a:rPr lang="es-ES" sz="3200" dirty="0"/>
              <a:t>vida útil más larga de los equipos necesarios para el proyecto es de 10 años, se estableció este plazo como horizonte del </a:t>
            </a:r>
            <a:r>
              <a:rPr lang="es-ES" sz="3200" dirty="0" smtClean="0"/>
              <a:t>proyecto</a:t>
            </a:r>
            <a:r>
              <a:rPr lang="es-ES" sz="4000" dirty="0" smtClean="0"/>
              <a:t>.</a:t>
            </a:r>
            <a:endParaRPr lang="es-CO" sz="4000" dirty="0" smtClean="0"/>
          </a:p>
        </p:txBody>
      </p:sp>
    </p:spTree>
    <p:extLst>
      <p:ext uri="{BB962C8B-B14F-4D97-AF65-F5344CB8AC3E}">
        <p14:creationId xmlns:p14="http://schemas.microsoft.com/office/powerpoint/2010/main" val="93072542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899592" y="1340768"/>
            <a:ext cx="7776864" cy="1569660"/>
          </a:xfrm>
          <a:prstGeom prst="rect">
            <a:avLst/>
          </a:prstGeom>
        </p:spPr>
        <p:txBody>
          <a:bodyPr wrap="square">
            <a:spAutoFit/>
          </a:bodyPr>
          <a:lstStyle/>
          <a:p>
            <a:pPr algn="ctr"/>
            <a:r>
              <a:rPr lang="es-CO" sz="3200" b="1" dirty="0"/>
              <a:t>Propuesta para la creación de una empresa de Producción </a:t>
            </a:r>
            <a:r>
              <a:rPr lang="es-CO" sz="3200" b="1" dirty="0" smtClean="0"/>
              <a:t>y comercialización de </a:t>
            </a:r>
            <a:r>
              <a:rPr lang="es-CO" sz="3200" b="1" dirty="0"/>
              <a:t>Carne de Conejo</a:t>
            </a:r>
          </a:p>
        </p:txBody>
      </p:sp>
      <p:sp>
        <p:nvSpPr>
          <p:cNvPr id="4" name="CuadroTexto 3"/>
          <p:cNvSpPr txBox="1"/>
          <p:nvPr/>
        </p:nvSpPr>
        <p:spPr>
          <a:xfrm>
            <a:off x="2051720" y="3140968"/>
            <a:ext cx="5771872" cy="646331"/>
          </a:xfrm>
          <a:prstGeom prst="rect">
            <a:avLst/>
          </a:prstGeom>
          <a:noFill/>
        </p:spPr>
        <p:txBody>
          <a:bodyPr wrap="square" rtlCol="0">
            <a:spAutoFit/>
          </a:bodyPr>
          <a:lstStyle/>
          <a:p>
            <a:pPr algn="ctr"/>
            <a:r>
              <a:rPr lang="es-ES" dirty="0" smtClean="0"/>
              <a:t>Diana carolina Guarin Monsalve</a:t>
            </a:r>
          </a:p>
          <a:p>
            <a:pPr algn="ctr"/>
            <a:r>
              <a:rPr lang="es-ES" dirty="0" smtClean="0"/>
              <a:t>Diana Trujillo Manchola</a:t>
            </a:r>
            <a:endParaRPr lang="es-CO" dirty="0"/>
          </a:p>
        </p:txBody>
      </p:sp>
      <p:sp>
        <p:nvSpPr>
          <p:cNvPr id="5" name="CuadroTexto 4"/>
          <p:cNvSpPr txBox="1"/>
          <p:nvPr/>
        </p:nvSpPr>
        <p:spPr>
          <a:xfrm>
            <a:off x="2123727" y="4582869"/>
            <a:ext cx="5184577" cy="646331"/>
          </a:xfrm>
          <a:prstGeom prst="rect">
            <a:avLst/>
          </a:prstGeom>
          <a:noFill/>
        </p:spPr>
        <p:txBody>
          <a:bodyPr wrap="square" rtlCol="0">
            <a:spAutoFit/>
          </a:bodyPr>
          <a:lstStyle/>
          <a:p>
            <a:pPr algn="ctr"/>
            <a:r>
              <a:rPr lang="es-ES" dirty="0" smtClean="0"/>
              <a:t>Corporación Universitaria Minuto de Dios UVD</a:t>
            </a:r>
          </a:p>
          <a:p>
            <a:pPr algn="ctr"/>
            <a:r>
              <a:rPr lang="es-ES" dirty="0" smtClean="0"/>
              <a:t>2018</a:t>
            </a:r>
            <a:endParaRPr lang="es-CO"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468313" y="980728"/>
            <a:ext cx="8229600" cy="5174035"/>
          </a:xfrm>
        </p:spPr>
        <p:txBody>
          <a:bodyPr/>
          <a:lstStyle/>
          <a:p>
            <a:r>
              <a:rPr lang="es-CO" b="1" dirty="0" smtClean="0"/>
              <a:t>Inversión</a:t>
            </a:r>
          </a:p>
          <a:p>
            <a:endParaRPr lang="es-CO" b="1" dirty="0" smtClean="0"/>
          </a:p>
          <a:p>
            <a:pPr marL="0" indent="0" algn="just">
              <a:buNone/>
            </a:pPr>
            <a:r>
              <a:rPr lang="es-ES" sz="2000" dirty="0" smtClean="0"/>
              <a:t>   El </a:t>
            </a:r>
            <a:r>
              <a:rPr lang="es-ES" sz="2000" dirty="0"/>
              <a:t>capital inicial necesario para poder llevar a cabo el proyecto es de </a:t>
            </a:r>
            <a:r>
              <a:rPr lang="es-ES" sz="2000" b="1" dirty="0"/>
              <a:t>$322.231.462 </a:t>
            </a:r>
            <a:r>
              <a:rPr lang="es-ES" sz="2000" dirty="0"/>
              <a:t>millones, obtenidos por medio de los aportes que </a:t>
            </a:r>
            <a:r>
              <a:rPr lang="es-ES" sz="2000" dirty="0" smtClean="0"/>
              <a:t>realicen </a:t>
            </a:r>
            <a:r>
              <a:rPr lang="es-ES" sz="2000" dirty="0"/>
              <a:t>socios y aportes </a:t>
            </a:r>
            <a:r>
              <a:rPr lang="es-ES" sz="2000" dirty="0" smtClean="0"/>
              <a:t>de </a:t>
            </a:r>
            <a:r>
              <a:rPr lang="es-ES" sz="2000" dirty="0"/>
              <a:t>las entidades </a:t>
            </a:r>
            <a:r>
              <a:rPr lang="es-ES" sz="2000" dirty="0" smtClean="0"/>
              <a:t>gubernamentales.</a:t>
            </a:r>
            <a:endParaRPr lang="es-CO" sz="2000" dirty="0"/>
          </a:p>
        </p:txBody>
      </p:sp>
      <p:pic>
        <p:nvPicPr>
          <p:cNvPr id="5" name="Imagen 4"/>
          <p:cNvPicPr>
            <a:picLocks noChangeAspect="1"/>
          </p:cNvPicPr>
          <p:nvPr/>
        </p:nvPicPr>
        <p:blipFill>
          <a:blip r:embed="rId2"/>
          <a:stretch>
            <a:fillRect/>
          </a:stretch>
        </p:blipFill>
        <p:spPr>
          <a:xfrm>
            <a:off x="1259632" y="3789040"/>
            <a:ext cx="5761261" cy="1297440"/>
          </a:xfrm>
          <a:prstGeom prst="rect">
            <a:avLst/>
          </a:prstGeom>
        </p:spPr>
      </p:pic>
    </p:spTree>
    <p:extLst>
      <p:ext uri="{BB962C8B-B14F-4D97-AF65-F5344CB8AC3E}">
        <p14:creationId xmlns:p14="http://schemas.microsoft.com/office/powerpoint/2010/main" val="265270042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CO" dirty="0"/>
          </a:p>
        </p:txBody>
      </p:sp>
      <p:sp>
        <p:nvSpPr>
          <p:cNvPr id="3" name="Marcador de contenido 2"/>
          <p:cNvSpPr>
            <a:spLocks noGrp="1"/>
          </p:cNvSpPr>
          <p:nvPr>
            <p:ph idx="1"/>
          </p:nvPr>
        </p:nvSpPr>
        <p:spPr>
          <a:xfrm>
            <a:off x="457200" y="620688"/>
            <a:ext cx="8229600" cy="4525963"/>
          </a:xfrm>
        </p:spPr>
        <p:txBody>
          <a:bodyPr/>
          <a:lstStyle/>
          <a:p>
            <a:r>
              <a:rPr lang="es-CO" b="1" dirty="0"/>
              <a:t>FLUJO DE CAJA PROYECTADO</a:t>
            </a:r>
          </a:p>
        </p:txBody>
      </p:sp>
      <p:pic>
        <p:nvPicPr>
          <p:cNvPr id="6" name="Imagen 5"/>
          <p:cNvPicPr/>
          <p:nvPr/>
        </p:nvPicPr>
        <p:blipFill rotWithShape="1">
          <a:blip r:embed="rId2">
            <a:extLst>
              <a:ext uri="{28A0092B-C50C-407E-A947-70E740481C1C}">
                <a14:useLocalDpi xmlns:a14="http://schemas.microsoft.com/office/drawing/2010/main" val="0"/>
              </a:ext>
            </a:extLst>
          </a:blip>
          <a:srcRect l="8543"/>
          <a:stretch/>
        </p:blipFill>
        <p:spPr bwMode="auto">
          <a:xfrm rot="5400000">
            <a:off x="2126551" y="-775178"/>
            <a:ext cx="4913124" cy="8856985"/>
          </a:xfrm>
          <a:prstGeom prst="rect">
            <a:avLst/>
          </a:prstGeom>
          <a:noFill/>
          <a:ln>
            <a:noFill/>
          </a:ln>
        </p:spPr>
      </p:pic>
    </p:spTree>
    <p:extLst>
      <p:ext uri="{BB962C8B-B14F-4D97-AF65-F5344CB8AC3E}">
        <p14:creationId xmlns:p14="http://schemas.microsoft.com/office/powerpoint/2010/main" val="30199255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539552" y="1052736"/>
            <a:ext cx="8229600" cy="4525963"/>
          </a:xfrm>
        </p:spPr>
        <p:txBody>
          <a:bodyPr/>
          <a:lstStyle/>
          <a:p>
            <a:r>
              <a:rPr lang="es-ES" b="1" dirty="0" smtClean="0"/>
              <a:t>Indicadores Financieros</a:t>
            </a:r>
          </a:p>
          <a:p>
            <a:pPr marL="0" indent="0">
              <a:buNone/>
            </a:pPr>
            <a:endParaRPr lang="es-ES" b="1" dirty="0" smtClean="0"/>
          </a:p>
          <a:p>
            <a:pPr marL="0" indent="0">
              <a:buNone/>
            </a:pPr>
            <a:r>
              <a:rPr lang="es-ES" b="1" dirty="0" smtClean="0"/>
              <a:t>Análisis </a:t>
            </a:r>
            <a:r>
              <a:rPr lang="es-ES" b="1" dirty="0"/>
              <a:t>tasa interna de retorno</a:t>
            </a:r>
            <a:r>
              <a:rPr lang="es-ES" b="1" dirty="0" smtClean="0"/>
              <a:t>:</a:t>
            </a:r>
          </a:p>
          <a:p>
            <a:endParaRPr lang="es-CO" dirty="0" smtClean="0"/>
          </a:p>
          <a:p>
            <a:r>
              <a:rPr lang="es-ES" sz="2800" dirty="0" smtClean="0"/>
              <a:t>TIR </a:t>
            </a:r>
            <a:r>
              <a:rPr lang="es-ES" sz="2800" dirty="0"/>
              <a:t>del Flujo de Caja: 35.95</a:t>
            </a:r>
            <a:r>
              <a:rPr lang="es-ES" sz="2800" dirty="0" smtClean="0"/>
              <a:t>%</a:t>
            </a:r>
          </a:p>
          <a:p>
            <a:r>
              <a:rPr lang="es-ES" sz="2800" dirty="0" smtClean="0"/>
              <a:t>TIR </a:t>
            </a:r>
            <a:r>
              <a:rPr lang="es-ES" sz="2800" dirty="0"/>
              <a:t>esperada por los Inversionistas 12.00 % </a:t>
            </a:r>
            <a:endParaRPr lang="es-ES" sz="2800" dirty="0" smtClean="0"/>
          </a:p>
          <a:p>
            <a:pPr marL="0" indent="0">
              <a:buNone/>
            </a:pPr>
            <a:endParaRPr lang="es-ES" sz="2800" dirty="0"/>
          </a:p>
          <a:p>
            <a:pPr marL="0" indent="0">
              <a:buNone/>
            </a:pPr>
            <a:r>
              <a:rPr lang="es-ES" sz="2800" dirty="0" smtClean="0"/>
              <a:t>    Resultado: Viabilidad del proyecto.</a:t>
            </a:r>
            <a:endParaRPr lang="es-CO" b="1" dirty="0"/>
          </a:p>
        </p:txBody>
      </p:sp>
    </p:spTree>
    <p:extLst>
      <p:ext uri="{BB962C8B-B14F-4D97-AF65-F5344CB8AC3E}">
        <p14:creationId xmlns:p14="http://schemas.microsoft.com/office/powerpoint/2010/main" val="18869177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95536" y="764704"/>
            <a:ext cx="8229600" cy="936625"/>
          </a:xfrm>
        </p:spPr>
        <p:txBody>
          <a:bodyPr/>
          <a:lstStyle/>
          <a:p>
            <a:pPr marL="571500" indent="-571500" algn="l">
              <a:buFont typeface="Arial" panose="020B0604020202020204" pitchFamily="34" charset="0"/>
              <a:buChar char="•"/>
            </a:pPr>
            <a:r>
              <a:rPr lang="es-ES" b="1" dirty="0"/>
              <a:t>Indicadores Financieros</a:t>
            </a:r>
            <a:endParaRPr lang="es-CO" b="1" dirty="0"/>
          </a:p>
        </p:txBody>
      </p:sp>
      <p:sp>
        <p:nvSpPr>
          <p:cNvPr id="3" name="Marcador de contenido 2"/>
          <p:cNvSpPr>
            <a:spLocks noGrp="1"/>
          </p:cNvSpPr>
          <p:nvPr>
            <p:ph idx="1"/>
          </p:nvPr>
        </p:nvSpPr>
        <p:spPr>
          <a:xfrm>
            <a:off x="611560" y="1700808"/>
            <a:ext cx="8229600" cy="4525963"/>
          </a:xfrm>
        </p:spPr>
        <p:txBody>
          <a:bodyPr/>
          <a:lstStyle/>
          <a:p>
            <a:pPr marL="0" indent="0">
              <a:buNone/>
            </a:pPr>
            <a:r>
              <a:rPr lang="es-ES" b="1" dirty="0" err="1"/>
              <a:t>Payback</a:t>
            </a:r>
            <a:r>
              <a:rPr lang="es-ES" dirty="0"/>
              <a:t> </a:t>
            </a:r>
          </a:p>
          <a:p>
            <a:pPr marL="0" indent="0">
              <a:buNone/>
            </a:pPr>
            <a:r>
              <a:rPr lang="es-ES" sz="2000" dirty="0" smtClean="0"/>
              <a:t>2</a:t>
            </a:r>
            <a:r>
              <a:rPr lang="es-ES" sz="2000" dirty="0"/>
              <a:t>, 9 años (un corto </a:t>
            </a:r>
            <a:r>
              <a:rPr lang="es-ES" sz="2000" dirty="0" err="1"/>
              <a:t>Payback</a:t>
            </a:r>
            <a:r>
              <a:rPr lang="es-ES" sz="2000" dirty="0"/>
              <a:t>). </a:t>
            </a:r>
            <a:endParaRPr lang="es-ES" sz="2000" dirty="0" smtClean="0"/>
          </a:p>
          <a:p>
            <a:pPr marL="0" indent="0">
              <a:buNone/>
            </a:pPr>
            <a:endParaRPr lang="es-ES" sz="2000" dirty="0" smtClean="0"/>
          </a:p>
          <a:p>
            <a:pPr marL="0" indent="0">
              <a:buNone/>
            </a:pPr>
            <a:r>
              <a:rPr lang="es-ES" sz="2000" dirty="0" smtClean="0"/>
              <a:t>Razones porque el proyecto </a:t>
            </a:r>
            <a:r>
              <a:rPr lang="es-ES" sz="2000" dirty="0"/>
              <a:t>es </a:t>
            </a:r>
            <a:r>
              <a:rPr lang="es-ES" sz="2000" dirty="0" smtClean="0"/>
              <a:t>viable:</a:t>
            </a:r>
          </a:p>
          <a:p>
            <a:pPr marL="0" indent="0">
              <a:buNone/>
            </a:pPr>
            <a:endParaRPr lang="es-ES" sz="2000" dirty="0"/>
          </a:p>
          <a:p>
            <a:r>
              <a:rPr lang="es-ES" sz="2000" dirty="0"/>
              <a:t>P</a:t>
            </a:r>
            <a:r>
              <a:rPr lang="es-ES" sz="2000" dirty="0" smtClean="0"/>
              <a:t>orque </a:t>
            </a:r>
            <a:r>
              <a:rPr lang="es-ES" sz="2000" dirty="0"/>
              <a:t>siendo su horizonte a 10 años, tiene un período corto de recuperación (un corto </a:t>
            </a:r>
            <a:r>
              <a:rPr lang="es-ES" sz="2000" dirty="0" err="1"/>
              <a:t>Payback</a:t>
            </a:r>
            <a:r>
              <a:rPr lang="es-ES" sz="2000" dirty="0" smtClean="0"/>
              <a:t>).</a:t>
            </a:r>
          </a:p>
          <a:p>
            <a:r>
              <a:rPr lang="es-ES" sz="2000" dirty="0" smtClean="0"/>
              <a:t>Configura </a:t>
            </a:r>
            <a:r>
              <a:rPr lang="es-ES" sz="2000" dirty="0"/>
              <a:t>un retorno rápido de la </a:t>
            </a:r>
            <a:r>
              <a:rPr lang="es-ES" sz="2000" dirty="0" smtClean="0"/>
              <a:t>inversión</a:t>
            </a:r>
          </a:p>
          <a:p>
            <a:r>
              <a:rPr lang="es-ES" sz="2000" dirty="0" smtClean="0"/>
              <a:t>Se </a:t>
            </a:r>
            <a:r>
              <a:rPr lang="es-ES" sz="2000" dirty="0"/>
              <a:t>reducen los riesgos de pérdidas, al asegurar el flujo </a:t>
            </a:r>
            <a:r>
              <a:rPr lang="es-ES" sz="2000" dirty="0" smtClean="0"/>
              <a:t>positivo</a:t>
            </a:r>
            <a:r>
              <a:rPr lang="es-ES" sz="2000" dirty="0"/>
              <a:t>.</a:t>
            </a:r>
            <a:r>
              <a:rPr lang="es-ES" sz="2000" dirty="0" smtClean="0"/>
              <a:t> </a:t>
            </a:r>
          </a:p>
          <a:p>
            <a:r>
              <a:rPr lang="es-ES" sz="2000" dirty="0" smtClean="0"/>
              <a:t>Mejorará </a:t>
            </a:r>
            <a:r>
              <a:rPr lang="es-ES" sz="2000" dirty="0"/>
              <a:t>la liquidez de forma rápida.</a:t>
            </a:r>
            <a:endParaRPr lang="es-CO" sz="2000" dirty="0"/>
          </a:p>
          <a:p>
            <a:endParaRPr lang="es-CO" dirty="0"/>
          </a:p>
        </p:txBody>
      </p:sp>
    </p:spTree>
    <p:extLst>
      <p:ext uri="{BB962C8B-B14F-4D97-AF65-F5344CB8AC3E}">
        <p14:creationId xmlns:p14="http://schemas.microsoft.com/office/powerpoint/2010/main" val="7432620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p:cNvPicPr>
            <a:picLocks noGrp="1" noChangeAspect="1"/>
          </p:cNvPicPr>
          <p:nvPr>
            <p:ph idx="1"/>
          </p:nvPr>
        </p:nvPicPr>
        <p:blipFill>
          <a:blip r:embed="rId2"/>
          <a:stretch>
            <a:fillRect/>
          </a:stretch>
        </p:blipFill>
        <p:spPr>
          <a:xfrm>
            <a:off x="439411" y="2169449"/>
            <a:ext cx="8229600" cy="1800200"/>
          </a:xfrm>
          <a:prstGeom prst="rect">
            <a:avLst/>
          </a:prstGeom>
        </p:spPr>
      </p:pic>
      <p:sp>
        <p:nvSpPr>
          <p:cNvPr id="6" name="Título 1"/>
          <p:cNvSpPr>
            <a:spLocks noGrp="1"/>
          </p:cNvSpPr>
          <p:nvPr>
            <p:ph type="title"/>
          </p:nvPr>
        </p:nvSpPr>
        <p:spPr>
          <a:xfrm>
            <a:off x="404300" y="722023"/>
            <a:ext cx="8229600" cy="936625"/>
          </a:xfrm>
        </p:spPr>
        <p:txBody>
          <a:bodyPr/>
          <a:lstStyle/>
          <a:p>
            <a:pPr marL="571500" indent="-571500" algn="l">
              <a:buFont typeface="Arial" panose="020B0604020202020204" pitchFamily="34" charset="0"/>
              <a:buChar char="•"/>
            </a:pPr>
            <a:r>
              <a:rPr lang="es-ES" b="1" dirty="0"/>
              <a:t>Indicadores </a:t>
            </a:r>
            <a:r>
              <a:rPr lang="es-ES" b="1" dirty="0" smtClean="0"/>
              <a:t>Financieros</a:t>
            </a:r>
            <a:br>
              <a:rPr lang="es-ES" b="1" dirty="0" smtClean="0"/>
            </a:br>
            <a:r>
              <a:rPr lang="es-ES" b="1" dirty="0" smtClean="0"/>
              <a:t/>
            </a:r>
            <a:br>
              <a:rPr lang="es-ES" b="1" dirty="0" smtClean="0"/>
            </a:br>
            <a:r>
              <a:rPr lang="es-ES" sz="3200" b="1" dirty="0" smtClean="0"/>
              <a:t>*</a:t>
            </a:r>
            <a:r>
              <a:rPr lang="es-CO" sz="3200" b="1" dirty="0"/>
              <a:t>I</a:t>
            </a:r>
            <a:r>
              <a:rPr lang="es-CO" sz="3200" b="1" dirty="0" smtClean="0"/>
              <a:t>nflación </a:t>
            </a:r>
            <a:r>
              <a:rPr lang="es-CO" sz="3200" b="1" dirty="0"/>
              <a:t>3,5%</a:t>
            </a:r>
            <a:r>
              <a:rPr lang="es-CO" sz="3200" dirty="0"/>
              <a:t>  </a:t>
            </a:r>
            <a:endParaRPr lang="es-CO" sz="3200" b="1" dirty="0"/>
          </a:p>
        </p:txBody>
      </p:sp>
      <p:pic>
        <p:nvPicPr>
          <p:cNvPr id="8" name="Imagen 7"/>
          <p:cNvPicPr>
            <a:picLocks noChangeAspect="1"/>
          </p:cNvPicPr>
          <p:nvPr/>
        </p:nvPicPr>
        <p:blipFill>
          <a:blip r:embed="rId3"/>
          <a:stretch>
            <a:fillRect/>
          </a:stretch>
        </p:blipFill>
        <p:spPr>
          <a:xfrm>
            <a:off x="381937" y="4509120"/>
            <a:ext cx="8606152" cy="878595"/>
          </a:xfrm>
          <a:prstGeom prst="rect">
            <a:avLst/>
          </a:prstGeom>
        </p:spPr>
      </p:pic>
    </p:spTree>
    <p:extLst>
      <p:ext uri="{BB962C8B-B14F-4D97-AF65-F5344CB8AC3E}">
        <p14:creationId xmlns:p14="http://schemas.microsoft.com/office/powerpoint/2010/main" val="23001340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contenido"/>
          <p:cNvSpPr>
            <a:spLocks noGrp="1"/>
          </p:cNvSpPr>
          <p:nvPr>
            <p:ph idx="1"/>
          </p:nvPr>
        </p:nvSpPr>
        <p:spPr>
          <a:xfrm>
            <a:off x="395536" y="908720"/>
            <a:ext cx="8229600" cy="3273227"/>
          </a:xfrm>
        </p:spPr>
        <p:txBody>
          <a:bodyPr/>
          <a:lstStyle/>
          <a:p>
            <a:r>
              <a:rPr lang="es-ES" b="1" dirty="0" smtClean="0"/>
              <a:t>Ingresos </a:t>
            </a:r>
            <a:r>
              <a:rPr lang="es-ES" b="1" dirty="0"/>
              <a:t>y Proyecciones de </a:t>
            </a:r>
            <a:r>
              <a:rPr lang="es-ES" b="1" dirty="0" smtClean="0"/>
              <a:t>Ventas</a:t>
            </a:r>
          </a:p>
          <a:p>
            <a:pPr marL="0" indent="0">
              <a:buNone/>
            </a:pPr>
            <a:endParaRPr lang="es-ES" sz="1800" b="1" dirty="0" smtClean="0"/>
          </a:p>
        </p:txBody>
      </p:sp>
      <p:pic>
        <p:nvPicPr>
          <p:cNvPr id="6" name="Imagen 5"/>
          <p:cNvPicPr/>
          <p:nvPr/>
        </p:nvPicPr>
        <p:blipFill>
          <a:blip r:embed="rId2">
            <a:extLst>
              <a:ext uri="{28A0092B-C50C-407E-A947-70E740481C1C}">
                <a14:useLocalDpi xmlns:a14="http://schemas.microsoft.com/office/drawing/2010/main" val="0"/>
              </a:ext>
            </a:extLst>
          </a:blip>
          <a:srcRect/>
          <a:stretch>
            <a:fillRect/>
          </a:stretch>
        </p:blipFill>
        <p:spPr bwMode="auto">
          <a:xfrm>
            <a:off x="395536" y="2060848"/>
            <a:ext cx="8261985" cy="3196515"/>
          </a:xfrm>
          <a:prstGeom prst="rect">
            <a:avLst/>
          </a:prstGeom>
          <a:noFill/>
          <a:ln>
            <a:noFill/>
          </a:ln>
        </p:spPr>
      </p:pic>
    </p:spTree>
    <p:extLst>
      <p:ext uri="{BB962C8B-B14F-4D97-AF65-F5344CB8AC3E}">
        <p14:creationId xmlns:p14="http://schemas.microsoft.com/office/powerpoint/2010/main" val="19826178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043608" y="2708920"/>
            <a:ext cx="7248091" cy="3091284"/>
          </a:xfrm>
          <a:prstGeom prst="rect">
            <a:avLst/>
          </a:prstGeom>
        </p:spPr>
      </p:pic>
      <p:sp>
        <p:nvSpPr>
          <p:cNvPr id="7" name="Rectángulo 6"/>
          <p:cNvSpPr/>
          <p:nvPr/>
        </p:nvSpPr>
        <p:spPr>
          <a:xfrm>
            <a:off x="1043608" y="980728"/>
            <a:ext cx="6840760" cy="1477328"/>
          </a:xfrm>
          <a:prstGeom prst="rect">
            <a:avLst/>
          </a:prstGeom>
        </p:spPr>
        <p:txBody>
          <a:bodyPr wrap="square">
            <a:spAutoFit/>
          </a:bodyPr>
          <a:lstStyle/>
          <a:p>
            <a:r>
              <a:rPr lang="es-ES" b="1" dirty="0"/>
              <a:t>Ingresos y Proyecciones de Ventas</a:t>
            </a:r>
          </a:p>
          <a:p>
            <a:pPr marL="0" indent="0">
              <a:buNone/>
            </a:pPr>
            <a:endParaRPr lang="es-ES" dirty="0" smtClean="0"/>
          </a:p>
          <a:p>
            <a:pPr marL="0" indent="0">
              <a:buNone/>
            </a:pPr>
            <a:r>
              <a:rPr lang="es-ES" dirty="0" smtClean="0"/>
              <a:t>Se </a:t>
            </a:r>
            <a:r>
              <a:rPr lang="es-ES" dirty="0"/>
              <a:t>calcula un crecimiento de las ventas anuales de </a:t>
            </a:r>
            <a:r>
              <a:rPr lang="es-ES" dirty="0" smtClean="0"/>
              <a:t>3% </a:t>
            </a:r>
            <a:r>
              <a:rPr lang="es-ES" dirty="0"/>
              <a:t>porque el sector cárnico en los últimos 10 años ha sido del 8.8% y el avícola </a:t>
            </a:r>
            <a:r>
              <a:rPr lang="es-ES" dirty="0" smtClean="0"/>
              <a:t>5.</a:t>
            </a:r>
            <a:r>
              <a:rPr lang="es-ES" dirty="0"/>
              <a:t>6</a:t>
            </a:r>
            <a:r>
              <a:rPr lang="es-ES" dirty="0" smtClean="0"/>
              <a:t>%.</a:t>
            </a:r>
            <a:endParaRPr lang="es-ES" dirty="0"/>
          </a:p>
        </p:txBody>
      </p:sp>
    </p:spTree>
    <p:extLst>
      <p:ext uri="{BB962C8B-B14F-4D97-AF65-F5344CB8AC3E}">
        <p14:creationId xmlns:p14="http://schemas.microsoft.com/office/powerpoint/2010/main" val="14245298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2771800" y="214929"/>
            <a:ext cx="2664296" cy="646331"/>
          </a:xfrm>
          <a:prstGeom prst="rect">
            <a:avLst/>
          </a:prstGeom>
          <a:noFill/>
        </p:spPr>
        <p:txBody>
          <a:bodyPr wrap="square" rtlCol="0">
            <a:spAutoFit/>
          </a:bodyPr>
          <a:lstStyle/>
          <a:p>
            <a:r>
              <a:rPr lang="es-CO" sz="3600" b="1" dirty="0" smtClean="0">
                <a:ln w="22225">
                  <a:solidFill>
                    <a:schemeClr val="accent2"/>
                  </a:solidFill>
                  <a:prstDash val="solid"/>
                </a:ln>
                <a:solidFill>
                  <a:schemeClr val="accent2">
                    <a:lumMod val="40000"/>
                    <a:lumOff val="60000"/>
                  </a:schemeClr>
                </a:solidFill>
              </a:rPr>
              <a:t>IMPACTOS</a:t>
            </a:r>
            <a:endParaRPr lang="es-CO" sz="3600" dirty="0"/>
          </a:p>
        </p:txBody>
      </p:sp>
      <p:pic>
        <p:nvPicPr>
          <p:cNvPr id="3" name="Imagen 2"/>
          <p:cNvPicPr>
            <a:picLocks noChangeAspect="1"/>
          </p:cNvPicPr>
          <p:nvPr/>
        </p:nvPicPr>
        <p:blipFill>
          <a:blip r:embed="rId2"/>
          <a:stretch>
            <a:fillRect/>
          </a:stretch>
        </p:blipFill>
        <p:spPr>
          <a:xfrm>
            <a:off x="251520" y="861260"/>
            <a:ext cx="4104456" cy="2207700"/>
          </a:xfrm>
          <a:prstGeom prst="rect">
            <a:avLst/>
          </a:prstGeom>
        </p:spPr>
      </p:pic>
      <p:pic>
        <p:nvPicPr>
          <p:cNvPr id="5" name="Imagen 4"/>
          <p:cNvPicPr>
            <a:picLocks noChangeAspect="1"/>
          </p:cNvPicPr>
          <p:nvPr/>
        </p:nvPicPr>
        <p:blipFill>
          <a:blip r:embed="rId3"/>
          <a:stretch>
            <a:fillRect/>
          </a:stretch>
        </p:blipFill>
        <p:spPr>
          <a:xfrm>
            <a:off x="6084168" y="2540356"/>
            <a:ext cx="2880320" cy="1949557"/>
          </a:xfrm>
          <a:prstGeom prst="rect">
            <a:avLst/>
          </a:prstGeom>
        </p:spPr>
      </p:pic>
      <p:sp>
        <p:nvSpPr>
          <p:cNvPr id="6" name="Flecha izquierda 5"/>
          <p:cNvSpPr/>
          <p:nvPr/>
        </p:nvSpPr>
        <p:spPr>
          <a:xfrm>
            <a:off x="5004048" y="1124744"/>
            <a:ext cx="3024336" cy="141561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400" b="1" dirty="0" smtClean="0">
                <a:ln w="0"/>
                <a:solidFill>
                  <a:schemeClr val="tx1"/>
                </a:solidFill>
                <a:effectLst>
                  <a:outerShdw blurRad="38100" dist="19050" dir="2700000" algn="tl" rotWithShape="0">
                    <a:schemeClr val="dk1">
                      <a:alpha val="40000"/>
                    </a:schemeClr>
                  </a:outerShdw>
                </a:effectLst>
              </a:rPr>
              <a:t>ECONOMICO</a:t>
            </a:r>
            <a:endParaRPr lang="es-CO" sz="2400" b="1" dirty="0">
              <a:ln w="0"/>
              <a:solidFill>
                <a:schemeClr val="tx1"/>
              </a:solidFill>
              <a:effectLst>
                <a:outerShdw blurRad="38100" dist="19050" dir="2700000" algn="tl" rotWithShape="0">
                  <a:schemeClr val="dk1">
                    <a:alpha val="40000"/>
                  </a:schemeClr>
                </a:outerShdw>
              </a:effectLst>
            </a:endParaRPr>
          </a:p>
        </p:txBody>
      </p:sp>
      <p:sp>
        <p:nvSpPr>
          <p:cNvPr id="7" name="Flecha derecha 6"/>
          <p:cNvSpPr/>
          <p:nvPr/>
        </p:nvSpPr>
        <p:spPr>
          <a:xfrm>
            <a:off x="1331640" y="3068960"/>
            <a:ext cx="3384376" cy="12241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400" b="1" dirty="0" smtClean="0">
                <a:ln w="0"/>
                <a:solidFill>
                  <a:schemeClr val="tx1"/>
                </a:solidFill>
                <a:effectLst>
                  <a:outerShdw blurRad="38100" dist="19050" dir="2700000" algn="tl" rotWithShape="0">
                    <a:schemeClr val="dk1">
                      <a:alpha val="40000"/>
                    </a:schemeClr>
                  </a:outerShdw>
                </a:effectLst>
              </a:rPr>
              <a:t>SOCIAL</a:t>
            </a:r>
            <a:endParaRPr lang="es-CO" sz="2400" b="1" dirty="0">
              <a:ln w="0"/>
              <a:solidFill>
                <a:schemeClr val="tx1"/>
              </a:solidFill>
              <a:effectLst>
                <a:outerShdw blurRad="38100" dist="19050" dir="2700000" algn="tl" rotWithShape="0">
                  <a:schemeClr val="dk1">
                    <a:alpha val="40000"/>
                  </a:schemeClr>
                </a:outerShdw>
              </a:effectLst>
            </a:endParaRPr>
          </a:p>
        </p:txBody>
      </p:sp>
      <p:pic>
        <p:nvPicPr>
          <p:cNvPr id="8" name="Imagen 7"/>
          <p:cNvPicPr>
            <a:picLocks noChangeAspect="1"/>
          </p:cNvPicPr>
          <p:nvPr/>
        </p:nvPicPr>
        <p:blipFill>
          <a:blip r:embed="rId4"/>
          <a:stretch>
            <a:fillRect/>
          </a:stretch>
        </p:blipFill>
        <p:spPr>
          <a:xfrm>
            <a:off x="971600" y="4486822"/>
            <a:ext cx="3384376" cy="1800200"/>
          </a:xfrm>
          <a:prstGeom prst="rect">
            <a:avLst/>
          </a:prstGeom>
        </p:spPr>
      </p:pic>
      <p:sp>
        <p:nvSpPr>
          <p:cNvPr id="9" name="Flecha izquierda 8"/>
          <p:cNvSpPr/>
          <p:nvPr/>
        </p:nvSpPr>
        <p:spPr>
          <a:xfrm>
            <a:off x="5004048" y="4581128"/>
            <a:ext cx="3024336" cy="120471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400" b="1" dirty="0" smtClean="0">
                <a:ln w="0"/>
                <a:solidFill>
                  <a:schemeClr val="tx1"/>
                </a:solidFill>
                <a:effectLst>
                  <a:outerShdw blurRad="38100" dist="19050" dir="2700000" algn="tl" rotWithShape="0">
                    <a:schemeClr val="dk1">
                      <a:alpha val="40000"/>
                    </a:schemeClr>
                  </a:outerShdw>
                </a:effectLst>
              </a:rPr>
              <a:t>AMBIENTAL</a:t>
            </a:r>
            <a:endParaRPr lang="es-CO" sz="2400" b="1"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09446264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779912" y="260648"/>
            <a:ext cx="1493468" cy="369332"/>
          </a:xfrm>
          <a:prstGeom prst="rect">
            <a:avLst/>
          </a:prstGeom>
        </p:spPr>
        <p:txBody>
          <a:bodyPr wrap="none">
            <a:spAutoFit/>
          </a:bodyPr>
          <a:lstStyle/>
          <a:p>
            <a:pPr algn="ctr"/>
            <a:r>
              <a:rPr lang="es-ES" b="1" dirty="0"/>
              <a:t>Referencias</a:t>
            </a:r>
            <a:endParaRPr lang="es-ES_tradnl" b="1" dirty="0"/>
          </a:p>
        </p:txBody>
      </p:sp>
      <p:sp>
        <p:nvSpPr>
          <p:cNvPr id="3" name="Rectángulo 2"/>
          <p:cNvSpPr/>
          <p:nvPr/>
        </p:nvSpPr>
        <p:spPr>
          <a:xfrm>
            <a:off x="323528" y="764704"/>
            <a:ext cx="8424936" cy="5909308"/>
          </a:xfrm>
          <a:prstGeom prst="rect">
            <a:avLst/>
          </a:prstGeom>
        </p:spPr>
        <p:txBody>
          <a:bodyPr wrap="square">
            <a:spAutoFit/>
          </a:bodyPr>
          <a:lstStyle/>
          <a:p>
            <a:r>
              <a:rPr lang="es-ES" sz="1400" dirty="0"/>
              <a:t>Aprendizaje, S. N. (2016). </a:t>
            </a:r>
            <a:r>
              <a:rPr lang="es-ES" sz="1400" i="1" dirty="0"/>
              <a:t>Cunicultura. En E. R. P., Equipos </a:t>
            </a:r>
            <a:r>
              <a:rPr lang="es-ES" sz="1400" i="1" dirty="0" err="1"/>
              <a:t>Cuniculas</a:t>
            </a:r>
            <a:r>
              <a:rPr lang="es-ES" sz="1400" i="1" dirty="0"/>
              <a:t> (págs. 16-26). Valle: Sena- Holanda.</a:t>
            </a:r>
            <a:r>
              <a:rPr lang="es-ES" sz="1400" dirty="0"/>
              <a:t> Obtenido de </a:t>
            </a:r>
            <a:r>
              <a:rPr lang="es-ES" sz="1400" dirty="0" err="1"/>
              <a:t>www.sena.edu.co</a:t>
            </a:r>
            <a:r>
              <a:rPr lang="es-ES" sz="1400" dirty="0"/>
              <a:t>: http://</a:t>
            </a:r>
            <a:r>
              <a:rPr lang="es-ES" sz="1400" dirty="0" err="1"/>
              <a:t>biblioteca.sena.edu.co</a:t>
            </a:r>
            <a:r>
              <a:rPr lang="es-ES" sz="1400" dirty="0"/>
              <a:t>/ exlibris/</a:t>
            </a:r>
            <a:r>
              <a:rPr lang="es-ES" sz="1400" dirty="0" err="1"/>
              <a:t>aleph</a:t>
            </a:r>
            <a:r>
              <a:rPr lang="es-ES" sz="1400" dirty="0"/>
              <a:t>/u21_1/</a:t>
            </a:r>
            <a:r>
              <a:rPr lang="es-ES" sz="1400" dirty="0" err="1"/>
              <a:t>alephe</a:t>
            </a:r>
            <a:r>
              <a:rPr lang="es-ES" sz="1400" dirty="0"/>
              <a:t>/</a:t>
            </a:r>
            <a:r>
              <a:rPr lang="es-ES" sz="1400" dirty="0" err="1"/>
              <a:t>www_f_spa</a:t>
            </a:r>
            <a:r>
              <a:rPr lang="es-ES" sz="1400" dirty="0"/>
              <a:t>/</a:t>
            </a:r>
            <a:r>
              <a:rPr lang="es-ES" sz="1400" dirty="0" err="1"/>
              <a:t>icon</a:t>
            </a:r>
            <a:r>
              <a:rPr lang="es-ES" sz="1400" dirty="0"/>
              <a:t>/44714/</a:t>
            </a:r>
            <a:r>
              <a:rPr lang="es-ES" sz="1400" dirty="0" err="1"/>
              <a:t>html</a:t>
            </a:r>
            <a:r>
              <a:rPr lang="es-ES" sz="1400" dirty="0"/>
              <a:t>/car_4.</a:t>
            </a:r>
            <a:r>
              <a:rPr lang="es-ES" sz="1400" dirty="0" smtClean="0"/>
              <a:t>pdf</a:t>
            </a:r>
          </a:p>
          <a:p>
            <a:endParaRPr lang="es-ES_tradnl" sz="1400" dirty="0"/>
          </a:p>
          <a:p>
            <a:r>
              <a:rPr lang="es-ES" sz="1400" dirty="0"/>
              <a:t>ASEMUCE. (noviembre de 2015). </a:t>
            </a:r>
            <a:r>
              <a:rPr lang="es-ES" sz="1400" i="1" dirty="0"/>
              <a:t>(Asociación de Seleccionadores y Multiplicadores </a:t>
            </a:r>
            <a:r>
              <a:rPr lang="es-ES" sz="1400" i="1" dirty="0" err="1"/>
              <a:t>Cunículas</a:t>
            </a:r>
            <a:r>
              <a:rPr lang="es-ES" sz="1400" i="1" dirty="0"/>
              <a:t> de España).</a:t>
            </a:r>
            <a:r>
              <a:rPr lang="es-ES" sz="1400" dirty="0"/>
              <a:t> Obtenido de http://</a:t>
            </a:r>
            <a:r>
              <a:rPr lang="es-ES" sz="1400" dirty="0" err="1"/>
              <a:t>www.ucm.es</a:t>
            </a:r>
            <a:r>
              <a:rPr lang="es-ES" sz="1400" dirty="0"/>
              <a:t>/data/</a:t>
            </a:r>
            <a:r>
              <a:rPr lang="es-ES" sz="1400" dirty="0" err="1"/>
              <a:t>cont</a:t>
            </a:r>
            <a:r>
              <a:rPr lang="es-ES" sz="1400" dirty="0"/>
              <a:t>/</a:t>
            </a:r>
            <a:r>
              <a:rPr lang="es-ES" sz="1400" dirty="0" err="1"/>
              <a:t>docs</a:t>
            </a:r>
            <a:r>
              <a:rPr lang="es-ES" sz="1400" dirty="0"/>
              <a:t>/345-2016-12-07-Raza_ Conejos_Gigante_de_España%</a:t>
            </a:r>
            <a:r>
              <a:rPr lang="es-ES" sz="1400" dirty="0" smtClean="0"/>
              <a:t>C3B1a.pdf</a:t>
            </a:r>
          </a:p>
          <a:p>
            <a:endParaRPr lang="es-ES" sz="1400" dirty="0"/>
          </a:p>
          <a:p>
            <a:r>
              <a:rPr lang="es-ES" sz="1400" dirty="0" err="1"/>
              <a:t>Cunicula</a:t>
            </a:r>
            <a:r>
              <a:rPr lang="es-ES" sz="1400" dirty="0"/>
              <a:t>, O. I. (enero de 2007). </a:t>
            </a:r>
            <a:r>
              <a:rPr lang="es-ES" sz="1400" i="1" dirty="0"/>
              <a:t>INTERCUN. Carne de conejo.</a:t>
            </a:r>
            <a:r>
              <a:rPr lang="es-ES" sz="1400" dirty="0"/>
              <a:t> Obtenido de </a:t>
            </a:r>
            <a:r>
              <a:rPr lang="es-ES" sz="1400" dirty="0" err="1"/>
              <a:t>www.carnede</a:t>
            </a:r>
            <a:r>
              <a:rPr lang="es-ES" sz="1400" dirty="0"/>
              <a:t> </a:t>
            </a:r>
            <a:r>
              <a:rPr lang="es-ES" sz="1400" dirty="0" err="1" smtClean="0"/>
              <a:t>conejo.es</a:t>
            </a:r>
            <a:endParaRPr lang="es-ES" sz="1400" dirty="0" smtClean="0"/>
          </a:p>
          <a:p>
            <a:endParaRPr lang="es-ES" sz="1400" dirty="0"/>
          </a:p>
          <a:p>
            <a:r>
              <a:rPr lang="es-ES" sz="1400" dirty="0"/>
              <a:t>DANE. (Enero de 2005). </a:t>
            </a:r>
            <a:r>
              <a:rPr lang="es-ES" sz="1400" i="1" dirty="0"/>
              <a:t>http://</a:t>
            </a:r>
            <a:r>
              <a:rPr lang="es-ES" sz="1400" i="1" dirty="0" err="1"/>
              <a:t>www.dane.gov.co</a:t>
            </a:r>
            <a:r>
              <a:rPr lang="es-ES" sz="1400" i="1" dirty="0"/>
              <a:t>/</a:t>
            </a:r>
            <a:r>
              <a:rPr lang="es-ES" sz="1400" dirty="0"/>
              <a:t>. Obtenido de http://</a:t>
            </a:r>
            <a:r>
              <a:rPr lang="es-ES" sz="1400" dirty="0" err="1"/>
              <a:t>www.dane.gov.co</a:t>
            </a:r>
            <a:r>
              <a:rPr lang="es-ES" sz="1400" dirty="0"/>
              <a:t>/</a:t>
            </a:r>
            <a:r>
              <a:rPr lang="es-ES" sz="1400" dirty="0" err="1"/>
              <a:t>index</a:t>
            </a:r>
            <a:r>
              <a:rPr lang="es-ES" sz="1400" dirty="0"/>
              <a:t>. </a:t>
            </a:r>
            <a:r>
              <a:rPr lang="es-ES" sz="1400" dirty="0" err="1"/>
              <a:t>php</a:t>
            </a:r>
            <a:r>
              <a:rPr lang="es-ES" sz="1400" dirty="0"/>
              <a:t>/</a:t>
            </a:r>
            <a:r>
              <a:rPr lang="es-ES" sz="1400" dirty="0" err="1"/>
              <a:t>estadisticas</a:t>
            </a:r>
            <a:r>
              <a:rPr lang="es-ES" sz="1400" dirty="0"/>
              <a:t>-por-tema/</a:t>
            </a:r>
            <a:r>
              <a:rPr lang="es-ES" sz="1400" dirty="0" err="1"/>
              <a:t>demografia</a:t>
            </a:r>
            <a:r>
              <a:rPr lang="es-ES" sz="1400" dirty="0"/>
              <a:t>-y-</a:t>
            </a:r>
            <a:r>
              <a:rPr lang="es-ES" sz="1400" dirty="0" err="1"/>
              <a:t>poblacion</a:t>
            </a:r>
            <a:r>
              <a:rPr lang="es-ES" sz="1400" dirty="0"/>
              <a:t>/censo-general-2005-1</a:t>
            </a:r>
            <a:endParaRPr lang="es-ES_tradnl" sz="1400" dirty="0"/>
          </a:p>
          <a:p>
            <a:endParaRPr lang="es-ES_tradnl" sz="1400" dirty="0" smtClean="0"/>
          </a:p>
          <a:p>
            <a:r>
              <a:rPr lang="es-ES" sz="1400" dirty="0"/>
              <a:t>Instituto Colombiano Agropecuario (ICA). (8 de agosto de 2016). </a:t>
            </a:r>
            <a:r>
              <a:rPr lang="es-ES" sz="1400" i="1" dirty="0"/>
              <a:t>Resolución 20148.</a:t>
            </a:r>
            <a:r>
              <a:rPr lang="es-ES" sz="1400" dirty="0"/>
              <a:t> Obtenido de </a:t>
            </a:r>
            <a:r>
              <a:rPr lang="es-ES" sz="1400" dirty="0">
                <a:hlinkClick r:id="rId2"/>
              </a:rPr>
              <a:t>https://www.ica.gov.co/getattachment/840befcc-cf61-444c-bfe1-10dd1bb227d9/2 016R20148.</a:t>
            </a:r>
            <a:r>
              <a:rPr lang="es-ES" sz="1400" dirty="0" smtClean="0">
                <a:hlinkClick r:id="rId2"/>
              </a:rPr>
              <a:t>aspx</a:t>
            </a:r>
            <a:endParaRPr lang="es-ES" sz="1400" dirty="0" smtClean="0"/>
          </a:p>
          <a:p>
            <a:endParaRPr lang="es-ES_tradnl" sz="1400" dirty="0"/>
          </a:p>
          <a:p>
            <a:r>
              <a:rPr lang="es-ES" sz="1400" dirty="0" err="1"/>
              <a:t>Manyolas</a:t>
            </a:r>
            <a:r>
              <a:rPr lang="es-ES" sz="1400" dirty="0"/>
              <a:t>, E. (1993). </a:t>
            </a:r>
            <a:r>
              <a:rPr lang="es-ES" sz="1400" i="1" dirty="0"/>
              <a:t>Conejos para carne.</a:t>
            </a:r>
            <a:r>
              <a:rPr lang="es-ES" sz="1400" dirty="0"/>
              <a:t> Argentina : Hemisferio Sur S.A</a:t>
            </a:r>
            <a:r>
              <a:rPr lang="es-ES" sz="1400" dirty="0" smtClean="0"/>
              <a:t>.</a:t>
            </a:r>
          </a:p>
          <a:p>
            <a:endParaRPr lang="es-ES_tradnl" sz="1400" dirty="0"/>
          </a:p>
          <a:p>
            <a:r>
              <a:rPr lang="es-ES" sz="1400" dirty="0"/>
              <a:t>Universidad de la Sabana. (2014-2015). </a:t>
            </a:r>
            <a:r>
              <a:rPr lang="es-ES" sz="1400" i="1" dirty="0"/>
              <a:t>Informe de calidad de vida Sabana Centro.</a:t>
            </a:r>
            <a:r>
              <a:rPr lang="es-ES" sz="1400" dirty="0"/>
              <a:t> Bogotá: Cómo vamos </a:t>
            </a:r>
            <a:r>
              <a:rPr lang="es-ES" sz="1400" dirty="0" err="1"/>
              <a:t>Linea</a:t>
            </a:r>
            <a:r>
              <a:rPr lang="es-ES" sz="1400" dirty="0"/>
              <a:t> base</a:t>
            </a:r>
            <a:r>
              <a:rPr lang="es-ES" sz="1400" dirty="0" smtClean="0"/>
              <a:t>.</a:t>
            </a:r>
          </a:p>
          <a:p>
            <a:endParaRPr lang="es-ES_tradnl" sz="1400" dirty="0"/>
          </a:p>
          <a:p>
            <a:r>
              <a:rPr lang="es-ES" sz="1400" dirty="0"/>
              <a:t>Vega B, J. P. (25 de mayo de 2018). </a:t>
            </a:r>
            <a:r>
              <a:rPr lang="es-ES" sz="1400" i="1" dirty="0"/>
              <a:t>Gobierno alista la cadena productiva para la industria de la carne de conejo.</a:t>
            </a:r>
            <a:r>
              <a:rPr lang="es-ES" sz="1400" dirty="0"/>
              <a:t> Obtenido de La República: </a:t>
            </a:r>
            <a:r>
              <a:rPr lang="es-ES" sz="1400" dirty="0" err="1"/>
              <a:t>https</a:t>
            </a:r>
            <a:r>
              <a:rPr lang="es-ES" sz="1400" dirty="0"/>
              <a:t>://</a:t>
            </a:r>
            <a:r>
              <a:rPr lang="es-ES" sz="1400" dirty="0" err="1"/>
              <a:t>www.larepublica.co</a:t>
            </a:r>
            <a:r>
              <a:rPr lang="es-ES" sz="1400" dirty="0"/>
              <a:t>/</a:t>
            </a:r>
            <a:r>
              <a:rPr lang="es-ES" sz="1400" dirty="0" err="1"/>
              <a:t>economia</a:t>
            </a:r>
            <a:r>
              <a:rPr lang="es-ES" sz="1400" dirty="0"/>
              <a:t>/ gobierno-alista-la-cadena-productiva-para-la-industria-de-la-carne-de-conejo-2731394</a:t>
            </a:r>
            <a:endParaRPr lang="es-ES_tradnl" sz="1400" dirty="0"/>
          </a:p>
          <a:p>
            <a:endParaRPr lang="es-ES_tradnl" sz="1400" dirty="0"/>
          </a:p>
          <a:p>
            <a:endParaRPr lang="es-ES_tradnl" sz="1400" dirty="0"/>
          </a:p>
        </p:txBody>
      </p:sp>
    </p:spTree>
    <p:extLst>
      <p:ext uri="{BB962C8B-B14F-4D97-AF65-F5344CB8AC3E}">
        <p14:creationId xmlns:p14="http://schemas.microsoft.com/office/powerpoint/2010/main" val="25235086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533400" y="404665"/>
            <a:ext cx="8077200" cy="5296048"/>
          </a:xfrm>
          <a:prstGeom prst="rect">
            <a:avLst/>
          </a:prstGeom>
        </p:spPr>
      </p:pic>
    </p:spTree>
    <p:extLst>
      <p:ext uri="{BB962C8B-B14F-4D97-AF65-F5344CB8AC3E}">
        <p14:creationId xmlns:p14="http://schemas.microsoft.com/office/powerpoint/2010/main" val="24415670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rgamino horizontal 1"/>
          <p:cNvSpPr/>
          <p:nvPr/>
        </p:nvSpPr>
        <p:spPr>
          <a:xfrm>
            <a:off x="1691680" y="-52544"/>
            <a:ext cx="5616624" cy="889256"/>
          </a:xfrm>
          <a:prstGeom prst="horizontalScroll">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S" sz="2200" b="1" dirty="0" smtClean="0">
                <a:ln w="0"/>
                <a:solidFill>
                  <a:schemeClr val="tx1"/>
                </a:solidFill>
                <a:effectLst>
                  <a:outerShdw blurRad="38100" dist="19050" dir="2700000" algn="tl" rotWithShape="0">
                    <a:schemeClr val="dk1">
                      <a:alpha val="40000"/>
                    </a:schemeClr>
                  </a:outerShdw>
                </a:effectLst>
              </a:rPr>
              <a:t>PLANTEAMIENTO DEL PROBLEMA</a:t>
            </a:r>
            <a:endParaRPr lang="es-CO" sz="2200" b="1" dirty="0">
              <a:ln w="0"/>
              <a:solidFill>
                <a:schemeClr val="tx1"/>
              </a:solidFill>
              <a:effectLst>
                <a:outerShdw blurRad="38100" dist="19050" dir="2700000" algn="tl" rotWithShape="0">
                  <a:schemeClr val="dk1">
                    <a:alpha val="40000"/>
                  </a:schemeClr>
                </a:outerShdw>
              </a:effectLst>
            </a:endParaRPr>
          </a:p>
        </p:txBody>
      </p:sp>
      <p:graphicFrame>
        <p:nvGraphicFramePr>
          <p:cNvPr id="3" name="Diagrama 2"/>
          <p:cNvGraphicFramePr/>
          <p:nvPr>
            <p:extLst>
              <p:ext uri="{D42A27DB-BD31-4B8C-83A1-F6EECF244321}">
                <p14:modId xmlns:p14="http://schemas.microsoft.com/office/powerpoint/2010/main" val="3739248827"/>
              </p:ext>
            </p:extLst>
          </p:nvPr>
        </p:nvGraphicFramePr>
        <p:xfrm>
          <a:off x="395536" y="720991"/>
          <a:ext cx="8352928" cy="58043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139283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xplosión 2 2"/>
          <p:cNvSpPr/>
          <p:nvPr/>
        </p:nvSpPr>
        <p:spPr>
          <a:xfrm>
            <a:off x="0" y="44624"/>
            <a:ext cx="8892480" cy="2448272"/>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3200" b="1" dirty="0" smtClean="0">
                <a:solidFill>
                  <a:schemeClr val="tx1"/>
                </a:solidFill>
              </a:rPr>
              <a:t>FORMULACIÓN DEL PROBLEMA</a:t>
            </a:r>
            <a:endParaRPr lang="es-CO" sz="3200" b="1" dirty="0">
              <a:solidFill>
                <a:schemeClr val="tx1"/>
              </a:solidFill>
            </a:endParaRPr>
          </a:p>
        </p:txBody>
      </p:sp>
      <p:sp>
        <p:nvSpPr>
          <p:cNvPr id="4" name="Rectángulo 3"/>
          <p:cNvSpPr/>
          <p:nvPr/>
        </p:nvSpPr>
        <p:spPr>
          <a:xfrm>
            <a:off x="251520" y="2564904"/>
            <a:ext cx="8640960" cy="3477875"/>
          </a:xfrm>
          <a:prstGeom prst="rect">
            <a:avLst/>
          </a:prstGeom>
        </p:spPr>
        <p:txBody>
          <a:bodyPr wrap="square">
            <a:spAutoFit/>
          </a:bodyPr>
          <a:lstStyle/>
          <a:p>
            <a:pPr algn="ctr"/>
            <a:r>
              <a:rPr lang="es-CO" sz="2200" dirty="0"/>
              <a:t>¿Qué tan factible es constituir una empresa para la crianza, reproducción y comercialización de carne de conejo, en los municipios de la sabana de Cundinamarca, teniendo en cuenta sus ventajas comparativas y competitivas</a:t>
            </a:r>
            <a:r>
              <a:rPr lang="es-CO" sz="2200" dirty="0" smtClean="0"/>
              <a:t>?</a:t>
            </a:r>
          </a:p>
          <a:p>
            <a:pPr algn="ctr"/>
            <a:endParaRPr lang="es-CO" sz="2200" dirty="0"/>
          </a:p>
          <a:p>
            <a:pPr algn="ctr"/>
            <a:r>
              <a:rPr lang="es-CO" sz="2200" dirty="0"/>
              <a:t>¿Mediante qué estrategia de comunicación se fomentará el consumo masivo de la carne de conejo en la sabana de Cundinamarca; teniendo en cuenta sus ventajas comparativas y competitivas tanto en su proceso de producción como en su consumo final?</a:t>
            </a:r>
          </a:p>
        </p:txBody>
      </p:sp>
    </p:spTree>
    <p:extLst>
      <p:ext uri="{BB962C8B-B14F-4D97-AF65-F5344CB8AC3E}">
        <p14:creationId xmlns:p14="http://schemas.microsoft.com/office/powerpoint/2010/main" val="39003263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oble onda 1"/>
          <p:cNvSpPr/>
          <p:nvPr/>
        </p:nvSpPr>
        <p:spPr>
          <a:xfrm>
            <a:off x="899592" y="530129"/>
            <a:ext cx="6264696" cy="914400"/>
          </a:xfrm>
          <a:prstGeom prst="doubleWav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ES" sz="3200" b="1" dirty="0">
                <a:solidFill>
                  <a:schemeClr val="tx1"/>
                </a:solidFill>
                <a:latin typeface="Arial" panose="020B0604020202020204" pitchFamily="34" charset="0"/>
                <a:cs typeface="Arial" panose="020B0604020202020204" pitchFamily="34" charset="0"/>
              </a:rPr>
              <a:t>	</a:t>
            </a:r>
            <a:r>
              <a:rPr lang="es-ES" sz="3200" b="1" dirty="0" smtClean="0">
                <a:solidFill>
                  <a:schemeClr val="tx1"/>
                </a:solidFill>
                <a:latin typeface="Arial" panose="020B0604020202020204" pitchFamily="34" charset="0"/>
                <a:cs typeface="Arial" panose="020B0604020202020204" pitchFamily="34" charset="0"/>
              </a:rPr>
              <a:t>OBJETIVOS</a:t>
            </a:r>
            <a:endParaRPr lang="es-CO" sz="3200" b="1" dirty="0">
              <a:solidFill>
                <a:schemeClr val="tx1"/>
              </a:solidFill>
              <a:latin typeface="Arial" panose="020B0604020202020204" pitchFamily="34" charset="0"/>
              <a:cs typeface="Arial" panose="020B0604020202020204" pitchFamily="34" charset="0"/>
            </a:endParaRPr>
          </a:p>
        </p:txBody>
      </p:sp>
      <p:sp>
        <p:nvSpPr>
          <p:cNvPr id="3" name="Nube 2"/>
          <p:cNvSpPr/>
          <p:nvPr/>
        </p:nvSpPr>
        <p:spPr>
          <a:xfrm>
            <a:off x="2123728" y="2132856"/>
            <a:ext cx="4392488" cy="76033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Wingdings" panose="05000000000000000000" pitchFamily="2" charset="2"/>
              <a:buChar char="q"/>
            </a:pPr>
            <a:r>
              <a:rPr lang="es-ES" sz="2200" b="1" dirty="0" smtClean="0">
                <a:solidFill>
                  <a:schemeClr val="tx1"/>
                </a:solidFill>
              </a:rPr>
              <a:t>Objetivo general</a:t>
            </a:r>
            <a:endParaRPr lang="es-CO" sz="2200" b="1" dirty="0">
              <a:solidFill>
                <a:schemeClr val="tx1"/>
              </a:solidFill>
            </a:endParaRPr>
          </a:p>
        </p:txBody>
      </p:sp>
      <p:sp>
        <p:nvSpPr>
          <p:cNvPr id="8" name="CuadroTexto 7"/>
          <p:cNvSpPr txBox="1"/>
          <p:nvPr/>
        </p:nvSpPr>
        <p:spPr>
          <a:xfrm>
            <a:off x="899592" y="3300080"/>
            <a:ext cx="7200799" cy="1785104"/>
          </a:xfrm>
          <a:prstGeom prst="rect">
            <a:avLst/>
          </a:prstGeom>
          <a:noFill/>
        </p:spPr>
        <p:txBody>
          <a:bodyPr wrap="square" rtlCol="0">
            <a:spAutoFit/>
          </a:bodyPr>
          <a:lstStyle/>
          <a:p>
            <a:r>
              <a:rPr lang="es-CO" sz="2200" dirty="0"/>
              <a:t>Determinar la viabilidad en la constitución de una empresa para la </a:t>
            </a:r>
            <a:r>
              <a:rPr lang="es-CO" sz="2200" dirty="0" smtClean="0"/>
              <a:t>reproducción, </a:t>
            </a:r>
            <a:r>
              <a:rPr lang="es-CO" sz="2200" dirty="0"/>
              <a:t>crianza </a:t>
            </a:r>
            <a:r>
              <a:rPr lang="es-CO" sz="2200" dirty="0" smtClean="0"/>
              <a:t>y </a:t>
            </a:r>
            <a:r>
              <a:rPr lang="es-CO" sz="2200" dirty="0"/>
              <a:t>comercialización de la carne de conejo en los municipios de la sabana </a:t>
            </a:r>
            <a:r>
              <a:rPr lang="es-CO" sz="2200" dirty="0" smtClean="0"/>
              <a:t>occidental de </a:t>
            </a:r>
            <a:r>
              <a:rPr lang="es-CO" sz="2200" dirty="0"/>
              <a:t>Cundinamarca, haciéndola más competitiva</a:t>
            </a:r>
            <a:r>
              <a:rPr lang="es-CO" dirty="0"/>
              <a:t>.</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79512" y="404664"/>
            <a:ext cx="5438103" cy="737680"/>
          </a:xfrm>
          <a:prstGeom prst="rect">
            <a:avLst/>
          </a:prstGeom>
        </p:spPr>
      </p:pic>
      <p:graphicFrame>
        <p:nvGraphicFramePr>
          <p:cNvPr id="5" name="Diagrama 4"/>
          <p:cNvGraphicFramePr/>
          <p:nvPr>
            <p:extLst>
              <p:ext uri="{D42A27DB-BD31-4B8C-83A1-F6EECF244321}">
                <p14:modId xmlns:p14="http://schemas.microsoft.com/office/powerpoint/2010/main" val="3227368617"/>
              </p:ext>
            </p:extLst>
          </p:nvPr>
        </p:nvGraphicFramePr>
        <p:xfrm>
          <a:off x="539552" y="1340768"/>
          <a:ext cx="8064896" cy="41202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uadroTexto 2"/>
          <p:cNvSpPr txBox="1"/>
          <p:nvPr/>
        </p:nvSpPr>
        <p:spPr>
          <a:xfrm>
            <a:off x="7524328" y="2564904"/>
            <a:ext cx="312906" cy="369332"/>
          </a:xfrm>
          <a:prstGeom prst="rect">
            <a:avLst/>
          </a:prstGeom>
          <a:noFill/>
        </p:spPr>
        <p:txBody>
          <a:bodyPr wrap="none" rtlCol="0">
            <a:spAutoFit/>
          </a:bodyPr>
          <a:lstStyle/>
          <a:p>
            <a:r>
              <a:rPr lang="es-CO" dirty="0" smtClean="0"/>
              <a:t>1</a:t>
            </a:r>
            <a:endParaRPr lang="es-CO" dirty="0"/>
          </a:p>
        </p:txBody>
      </p:sp>
      <p:sp>
        <p:nvSpPr>
          <p:cNvPr id="4" name="CuadroTexto 3"/>
          <p:cNvSpPr txBox="1"/>
          <p:nvPr/>
        </p:nvSpPr>
        <p:spPr>
          <a:xfrm>
            <a:off x="7308304" y="4509120"/>
            <a:ext cx="312906" cy="369332"/>
          </a:xfrm>
          <a:prstGeom prst="rect">
            <a:avLst/>
          </a:prstGeom>
          <a:noFill/>
        </p:spPr>
        <p:txBody>
          <a:bodyPr wrap="none" rtlCol="0">
            <a:spAutoFit/>
          </a:bodyPr>
          <a:lstStyle/>
          <a:p>
            <a:r>
              <a:rPr lang="es-CO" dirty="0" smtClean="0"/>
              <a:t>2</a:t>
            </a:r>
            <a:endParaRPr lang="es-CO" dirty="0"/>
          </a:p>
        </p:txBody>
      </p:sp>
      <p:sp>
        <p:nvSpPr>
          <p:cNvPr id="6" name="CuadroTexto 5"/>
          <p:cNvSpPr txBox="1"/>
          <p:nvPr/>
        </p:nvSpPr>
        <p:spPr>
          <a:xfrm>
            <a:off x="4499992" y="5733256"/>
            <a:ext cx="312906" cy="369332"/>
          </a:xfrm>
          <a:prstGeom prst="rect">
            <a:avLst/>
          </a:prstGeom>
          <a:noFill/>
        </p:spPr>
        <p:txBody>
          <a:bodyPr wrap="none" rtlCol="0">
            <a:spAutoFit/>
          </a:bodyPr>
          <a:lstStyle/>
          <a:p>
            <a:r>
              <a:rPr lang="es-CO" dirty="0" smtClean="0"/>
              <a:t>3</a:t>
            </a:r>
            <a:endParaRPr lang="es-CO" dirty="0"/>
          </a:p>
        </p:txBody>
      </p:sp>
      <p:sp>
        <p:nvSpPr>
          <p:cNvPr id="7" name="CuadroTexto 6"/>
          <p:cNvSpPr txBox="1"/>
          <p:nvPr/>
        </p:nvSpPr>
        <p:spPr>
          <a:xfrm>
            <a:off x="1691680" y="4653136"/>
            <a:ext cx="312906" cy="369332"/>
          </a:xfrm>
          <a:prstGeom prst="rect">
            <a:avLst/>
          </a:prstGeom>
          <a:noFill/>
        </p:spPr>
        <p:txBody>
          <a:bodyPr wrap="none" rtlCol="0">
            <a:spAutoFit/>
          </a:bodyPr>
          <a:lstStyle/>
          <a:p>
            <a:r>
              <a:rPr lang="es-CO" dirty="0" smtClean="0"/>
              <a:t>4</a:t>
            </a:r>
            <a:endParaRPr lang="es-CO" dirty="0"/>
          </a:p>
        </p:txBody>
      </p:sp>
      <p:sp>
        <p:nvSpPr>
          <p:cNvPr id="8" name="CuadroTexto 7"/>
          <p:cNvSpPr txBox="1"/>
          <p:nvPr/>
        </p:nvSpPr>
        <p:spPr>
          <a:xfrm>
            <a:off x="1691680" y="2996952"/>
            <a:ext cx="312906" cy="369332"/>
          </a:xfrm>
          <a:prstGeom prst="rect">
            <a:avLst/>
          </a:prstGeom>
          <a:noFill/>
        </p:spPr>
        <p:txBody>
          <a:bodyPr wrap="none" rtlCol="0">
            <a:spAutoFit/>
          </a:bodyPr>
          <a:lstStyle/>
          <a:p>
            <a:r>
              <a:rPr lang="es-CO" dirty="0" smtClean="0"/>
              <a:t>5</a:t>
            </a:r>
            <a:endParaRPr lang="es-CO" dirty="0"/>
          </a:p>
        </p:txBody>
      </p:sp>
      <p:sp>
        <p:nvSpPr>
          <p:cNvPr id="9" name="CuadroTexto 8"/>
          <p:cNvSpPr txBox="1"/>
          <p:nvPr/>
        </p:nvSpPr>
        <p:spPr>
          <a:xfrm>
            <a:off x="3165080" y="1412776"/>
            <a:ext cx="182784" cy="369332"/>
          </a:xfrm>
          <a:prstGeom prst="rect">
            <a:avLst/>
          </a:prstGeom>
          <a:noFill/>
        </p:spPr>
        <p:txBody>
          <a:bodyPr wrap="square" rtlCol="0">
            <a:spAutoFit/>
          </a:bodyPr>
          <a:lstStyle/>
          <a:p>
            <a:r>
              <a:rPr lang="es-CO" dirty="0" smtClean="0"/>
              <a:t>6</a:t>
            </a:r>
            <a:endParaRPr lang="es-CO" dirty="0"/>
          </a:p>
        </p:txBody>
      </p:sp>
    </p:spTree>
    <p:extLst>
      <p:ext uri="{BB962C8B-B14F-4D97-AF65-F5344CB8AC3E}">
        <p14:creationId xmlns:p14="http://schemas.microsoft.com/office/powerpoint/2010/main" val="30757705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ocumento 1"/>
          <p:cNvSpPr/>
          <p:nvPr/>
        </p:nvSpPr>
        <p:spPr>
          <a:xfrm>
            <a:off x="2195736" y="44624"/>
            <a:ext cx="4032448" cy="662470"/>
          </a:xfrm>
          <a:prstGeom prst="flowChart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3200" b="1" dirty="0" smtClean="0">
                <a:solidFill>
                  <a:schemeClr val="tx1"/>
                </a:solidFill>
              </a:rPr>
              <a:t>ANTECEDENTES</a:t>
            </a:r>
            <a:endParaRPr lang="es-CO" sz="3200" b="1" dirty="0">
              <a:solidFill>
                <a:schemeClr val="tx1"/>
              </a:solidFill>
            </a:endParaRPr>
          </a:p>
        </p:txBody>
      </p:sp>
      <p:graphicFrame>
        <p:nvGraphicFramePr>
          <p:cNvPr id="10" name="Diagrama 9"/>
          <p:cNvGraphicFramePr/>
          <p:nvPr>
            <p:extLst>
              <p:ext uri="{D42A27DB-BD31-4B8C-83A1-F6EECF244321}">
                <p14:modId xmlns:p14="http://schemas.microsoft.com/office/powerpoint/2010/main" val="693305563"/>
              </p:ext>
            </p:extLst>
          </p:nvPr>
        </p:nvGraphicFramePr>
        <p:xfrm>
          <a:off x="539552" y="836712"/>
          <a:ext cx="8424936" cy="55446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5571335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isel 1"/>
          <p:cNvSpPr/>
          <p:nvPr/>
        </p:nvSpPr>
        <p:spPr>
          <a:xfrm>
            <a:off x="2339752" y="188640"/>
            <a:ext cx="4680520" cy="792088"/>
          </a:xfrm>
          <a:prstGeom prst="bevel">
            <a:avLst/>
          </a:prstGeom>
          <a:solidFill>
            <a:srgbClr val="92D050"/>
          </a:solidFill>
        </p:spPr>
        <p:style>
          <a:lnRef idx="1">
            <a:schemeClr val="accent3"/>
          </a:lnRef>
          <a:fillRef idx="3">
            <a:schemeClr val="accent3"/>
          </a:fillRef>
          <a:effectRef idx="2">
            <a:schemeClr val="accent3"/>
          </a:effectRef>
          <a:fontRef idx="minor">
            <a:schemeClr val="lt1"/>
          </a:fontRef>
        </p:style>
        <p:txBody>
          <a:bodyPr rtlCol="0" anchor="ctr"/>
          <a:lstStyle/>
          <a:p>
            <a:pPr algn="ctr"/>
            <a:r>
              <a:rPr lang="es-CO" sz="3200" b="1" dirty="0" smtClean="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JUSTIFICACION</a:t>
            </a:r>
            <a:endParaRPr lang="es-CO" sz="3200" b="1"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4" name="CuadroTexto 3"/>
          <p:cNvSpPr txBox="1"/>
          <p:nvPr/>
        </p:nvSpPr>
        <p:spPr>
          <a:xfrm>
            <a:off x="395536" y="1268760"/>
            <a:ext cx="8496944" cy="5170646"/>
          </a:xfrm>
          <a:prstGeom prst="rect">
            <a:avLst/>
          </a:prstGeom>
          <a:noFill/>
        </p:spPr>
        <p:txBody>
          <a:bodyPr wrap="square" rtlCol="0">
            <a:spAutoFit/>
          </a:bodyPr>
          <a:lstStyle/>
          <a:p>
            <a:pPr marL="285750" indent="-285750">
              <a:buFont typeface="Wingdings" panose="05000000000000000000" pitchFamily="2" charset="2"/>
              <a:buChar char="v"/>
            </a:pPr>
            <a:r>
              <a:rPr lang="es-CO" sz="2200" dirty="0" smtClean="0"/>
              <a:t>La Cunicultura no requiere una inversión grande en cuestión de materias primas.</a:t>
            </a:r>
          </a:p>
          <a:p>
            <a:pPr marL="285750" indent="-285750">
              <a:buFont typeface="Wingdings" panose="05000000000000000000" pitchFamily="2" charset="2"/>
              <a:buChar char="v"/>
            </a:pPr>
            <a:endParaRPr lang="es-CO" sz="2200" dirty="0"/>
          </a:p>
          <a:p>
            <a:pPr marL="285750" indent="-285750">
              <a:buFont typeface="Wingdings" panose="05000000000000000000" pitchFamily="2" charset="2"/>
              <a:buChar char="v"/>
            </a:pPr>
            <a:r>
              <a:rPr lang="es-CO" sz="2200" dirty="0" smtClean="0"/>
              <a:t>Los conejos se alimentan de verduras, pasto, granos como el maíz, raíces y tubérculos, hojas y frutas.</a:t>
            </a:r>
          </a:p>
          <a:p>
            <a:pPr marL="285750" indent="-285750">
              <a:buFont typeface="Wingdings" panose="05000000000000000000" pitchFamily="2" charset="2"/>
              <a:buChar char="v"/>
            </a:pPr>
            <a:endParaRPr lang="es-CO" sz="2200" dirty="0"/>
          </a:p>
          <a:p>
            <a:pPr marL="285750" indent="-285750">
              <a:buFont typeface="Wingdings" panose="05000000000000000000" pitchFamily="2" charset="2"/>
              <a:buChar char="v"/>
            </a:pPr>
            <a:r>
              <a:rPr lang="es-CO" sz="2200" dirty="0" smtClean="0"/>
              <a:t>La reproducción del conejo inicia a muy temprana edad (7 meses), su tiempo de gestación es corto 32 días. Cada 90 días se puede tener una camada de gazapos. (entre 8 y 10 crías).</a:t>
            </a:r>
          </a:p>
          <a:p>
            <a:pPr marL="285750" indent="-285750">
              <a:buFont typeface="Wingdings" panose="05000000000000000000" pitchFamily="2" charset="2"/>
              <a:buChar char="v"/>
            </a:pPr>
            <a:endParaRPr lang="es-CO" sz="2200" dirty="0"/>
          </a:p>
          <a:p>
            <a:pPr marL="285750" indent="-285750">
              <a:buFont typeface="Wingdings" panose="05000000000000000000" pitchFamily="2" charset="2"/>
              <a:buChar char="v"/>
            </a:pPr>
            <a:r>
              <a:rPr lang="es-CO" sz="2200" dirty="0" smtClean="0"/>
              <a:t>La carne de conejo es considerada en otros países como la mas saludables por su excelente contenido de proteínas, aminoácidos y baja grasa.</a:t>
            </a:r>
          </a:p>
          <a:p>
            <a:pPr marL="285750" indent="-285750">
              <a:buFont typeface="Wingdings" panose="05000000000000000000" pitchFamily="2" charset="2"/>
              <a:buChar char="v"/>
            </a:pPr>
            <a:endParaRPr lang="es-CO" sz="2200" dirty="0"/>
          </a:p>
          <a:p>
            <a:pPr marL="285750" indent="-285750">
              <a:buFont typeface="Wingdings" panose="05000000000000000000" pitchFamily="2" charset="2"/>
              <a:buChar char="v"/>
            </a:pPr>
            <a:endParaRPr lang="es-CO" sz="2200" dirty="0"/>
          </a:p>
        </p:txBody>
      </p:sp>
    </p:spTree>
    <p:extLst>
      <p:ext uri="{BB962C8B-B14F-4D97-AF65-F5344CB8AC3E}">
        <p14:creationId xmlns:p14="http://schemas.microsoft.com/office/powerpoint/2010/main" val="349037155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duotone>
              <a:schemeClr val="accent2">
                <a:shade val="45000"/>
                <a:satMod val="135000"/>
              </a:schemeClr>
              <a:prstClr val="white"/>
            </a:duotone>
          </a:blip>
          <a:stretch>
            <a:fillRect/>
          </a:stretch>
        </p:blipFill>
        <p:spPr>
          <a:xfrm>
            <a:off x="755575" y="4150739"/>
            <a:ext cx="7992889" cy="17557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CuadroTexto 2"/>
          <p:cNvSpPr txBox="1"/>
          <p:nvPr/>
        </p:nvSpPr>
        <p:spPr>
          <a:xfrm>
            <a:off x="539552" y="908720"/>
            <a:ext cx="8352928" cy="3170099"/>
          </a:xfrm>
          <a:prstGeom prst="rect">
            <a:avLst/>
          </a:prstGeom>
          <a:noFill/>
        </p:spPr>
        <p:txBody>
          <a:bodyPr wrap="square" rtlCol="0">
            <a:spAutoFit/>
          </a:bodyPr>
          <a:lstStyle/>
          <a:p>
            <a:pPr marL="285750" indent="-285750">
              <a:buFont typeface="Wingdings" panose="05000000000000000000" pitchFamily="2" charset="2"/>
              <a:buChar char="v"/>
            </a:pPr>
            <a:r>
              <a:rPr lang="es-ES" dirty="0" smtClean="0"/>
              <a:t>También </a:t>
            </a:r>
            <a:r>
              <a:rPr lang="es-ES" dirty="0"/>
              <a:t>se destacan otras características distintivas de la carne de conejo, como son</a:t>
            </a:r>
            <a:r>
              <a:rPr lang="es-ES" dirty="0" smtClean="0"/>
              <a:t>: </a:t>
            </a:r>
            <a:r>
              <a:rPr lang="es-ES" dirty="0"/>
              <a:t>más digerible que la carne </a:t>
            </a:r>
            <a:r>
              <a:rPr lang="es-ES" dirty="0" smtClean="0"/>
              <a:t>vacuna, </a:t>
            </a:r>
            <a:r>
              <a:rPr lang="es-ES" dirty="0"/>
              <a:t>posee altos niveles de fósforo, rica en vitamina B y minerales, </a:t>
            </a:r>
            <a:r>
              <a:rPr lang="es-ES" dirty="0" smtClean="0"/>
              <a:t>baja en sodio, </a:t>
            </a:r>
            <a:r>
              <a:rPr lang="es-ES" dirty="0"/>
              <a:t>sabor suave y textura agradable y </a:t>
            </a:r>
            <a:r>
              <a:rPr lang="es-ES" dirty="0" smtClean="0"/>
              <a:t>permite </a:t>
            </a:r>
            <a:r>
              <a:rPr lang="es-ES" dirty="0"/>
              <a:t>cualquier tipo de cocción. </a:t>
            </a:r>
            <a:endParaRPr lang="es-ES" dirty="0" smtClean="0"/>
          </a:p>
          <a:p>
            <a:pPr marL="285750" indent="-285750">
              <a:buFont typeface="Wingdings" panose="05000000000000000000" pitchFamily="2" charset="2"/>
              <a:buChar char="v"/>
            </a:pPr>
            <a:endParaRPr lang="es-ES" dirty="0"/>
          </a:p>
          <a:p>
            <a:pPr marL="285750" indent="-285750">
              <a:buFont typeface="Wingdings" panose="05000000000000000000" pitchFamily="2" charset="2"/>
              <a:buChar char="v"/>
            </a:pPr>
            <a:r>
              <a:rPr lang="es-ES" dirty="0" smtClean="0"/>
              <a:t>A todos los beneficios anteriores le podemos agregar, las </a:t>
            </a:r>
            <a:r>
              <a:rPr lang="es-ES" dirty="0"/>
              <a:t>bondades del pelo y el cuero, </a:t>
            </a:r>
            <a:r>
              <a:rPr lang="es-ES" dirty="0" smtClean="0"/>
              <a:t>el uso de la conejaza, y hasta la orina, los </a:t>
            </a:r>
            <a:r>
              <a:rPr lang="es-ES" dirty="0"/>
              <a:t>cuales </a:t>
            </a:r>
            <a:r>
              <a:rPr lang="es-ES" dirty="0" smtClean="0"/>
              <a:t>todo tienen un buen </a:t>
            </a:r>
            <a:r>
              <a:rPr lang="es-ES" dirty="0"/>
              <a:t>valor </a:t>
            </a:r>
            <a:r>
              <a:rPr lang="es-ES" dirty="0" smtClean="0"/>
              <a:t>comercial. </a:t>
            </a:r>
          </a:p>
          <a:p>
            <a:pPr marL="285750" indent="-285750">
              <a:buFont typeface="Wingdings" panose="05000000000000000000" pitchFamily="2" charset="2"/>
              <a:buChar char="v"/>
            </a:pPr>
            <a:endParaRPr lang="es-ES" dirty="0" smtClean="0"/>
          </a:p>
          <a:p>
            <a:endParaRPr lang="es-ES" dirty="0"/>
          </a:p>
          <a:p>
            <a:r>
              <a:rPr lang="es-ES" sz="2000" b="1" dirty="0" smtClean="0"/>
              <a:t>Tabla Nutricional</a:t>
            </a:r>
            <a:endParaRPr lang="es-CO" sz="2000" b="1" dirty="0"/>
          </a:p>
        </p:txBody>
      </p:sp>
    </p:spTree>
    <p:extLst>
      <p:ext uri="{BB962C8B-B14F-4D97-AF65-F5344CB8AC3E}">
        <p14:creationId xmlns:p14="http://schemas.microsoft.com/office/powerpoint/2010/main" val="2066196719"/>
      </p:ext>
    </p:extLst>
  </p:cSld>
  <p:clrMapOvr>
    <a:masterClrMapping/>
  </p:clrMapOvr>
  <p:timing>
    <p:tnLst>
      <p:par>
        <p:cTn id="1" dur="indefinite" restart="never" nodeType="tmRoot"/>
      </p:par>
    </p:tnLst>
  </p:timing>
</p:sld>
</file>

<file path=ppt/theme/theme1.xml><?xml version="1.0" encoding="utf-8"?>
<a:theme xmlns:a="http://schemas.openxmlformats.org/drawingml/2006/main" name="Presentaciones2014">
  <a:themeElements>
    <a:clrScheme name="Tema de Offic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ema de Office">
      <a:majorFont>
        <a:latin typeface="Humanst521 BT"/>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ema de Offic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ema de Offic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ema de Offic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ema de Offic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ema de Offic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ema de Offic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ema de Offic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ema de Offic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ema de Offic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ema de Offic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ema de Offic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ema de Offic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Presentaciones2014</Template>
  <TotalTime>1013</TotalTime>
  <Words>1497</Words>
  <Application>Microsoft Office PowerPoint</Application>
  <PresentationFormat>Presentación en pantalla (4:3)</PresentationFormat>
  <Paragraphs>147</Paragraphs>
  <Slides>29</Slides>
  <Notes>0</Notes>
  <HiddenSlides>0</HiddenSlides>
  <MMClips>0</MMClips>
  <ScaleCrop>false</ScaleCrop>
  <HeadingPairs>
    <vt:vector size="8" baseType="variant">
      <vt:variant>
        <vt:lpstr>Fuentes usadas</vt:lpstr>
      </vt:variant>
      <vt:variant>
        <vt:i4>4</vt:i4>
      </vt:variant>
      <vt:variant>
        <vt:lpstr>Tema</vt:lpstr>
      </vt:variant>
      <vt:variant>
        <vt:i4>1</vt:i4>
      </vt:variant>
      <vt:variant>
        <vt:lpstr>Servidores OLE incrustados</vt:lpstr>
      </vt:variant>
      <vt:variant>
        <vt:i4>1</vt:i4>
      </vt:variant>
      <vt:variant>
        <vt:lpstr>Títulos de diapositiva</vt:lpstr>
      </vt:variant>
      <vt:variant>
        <vt:i4>29</vt:i4>
      </vt:variant>
    </vt:vector>
  </HeadingPairs>
  <TitlesOfParts>
    <vt:vector size="35" baseType="lpstr">
      <vt:lpstr>Arial</vt:lpstr>
      <vt:lpstr>Humanst521 BT</vt:lpstr>
      <vt:lpstr>Times New Roman</vt:lpstr>
      <vt:lpstr>Wingdings</vt:lpstr>
      <vt:lpstr>Presentaciones2014</vt:lpstr>
      <vt:lpstr>Documento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Horizonte del proyecto:  La vida útil más larga de los equipos necesarios para el proyecto es de 10 años, se estableció este plazo como horizonte del proyecto.</vt:lpstr>
      <vt:lpstr>Presentación de PowerPoint</vt:lpstr>
      <vt:lpstr>Presentación de PowerPoint</vt:lpstr>
      <vt:lpstr>Presentación de PowerPoint</vt:lpstr>
      <vt:lpstr>Indicadores Financieros</vt:lpstr>
      <vt:lpstr>Indicadores Financieros  *Inflación 3,5%  </vt:lpstr>
      <vt:lpstr>Presentación de PowerPoint</vt:lpstr>
      <vt:lpstr>Presentación de PowerPoint</vt:lpstr>
      <vt:lpstr>Presentación de PowerPoint</vt:lpstr>
      <vt:lpstr>Presentación de PowerPoint</vt:lpstr>
      <vt:lpstr>Presentación de PowerPoint</vt:lpstr>
    </vt:vector>
  </TitlesOfParts>
  <Company>Uniminuto</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adelgado</dc:creator>
  <cp:lastModifiedBy>Diana Trujillo</cp:lastModifiedBy>
  <cp:revision>76</cp:revision>
  <dcterms:created xsi:type="dcterms:W3CDTF">2014-02-14T16:17:38Z</dcterms:created>
  <dcterms:modified xsi:type="dcterms:W3CDTF">2018-08-03T19:24:53Z</dcterms:modified>
</cp:coreProperties>
</file>