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71" r:id="rId10"/>
    <p:sldId id="268" r:id="rId11"/>
    <p:sldId id="269" r:id="rId12"/>
    <p:sldId id="270" r:id="rId13"/>
    <p:sldId id="264" r:id="rId14"/>
    <p:sldId id="265" r:id="rId15"/>
    <p:sldId id="266" r:id="rId16"/>
    <p:sldId id="267"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Arial Narrow" panose="020B0606020202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152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25037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55686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6" name="Google Shape;136;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01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6" name="Google Shape;136;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373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6" name="Google Shape;136;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4350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2" name="Google Shape;142;p9: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555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49" name="Google Shape;149;p10: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94882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56" name="Google Shape;156;p1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287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62" name="Google Shape;162;p1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150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94" name="Google Shape;94;p2: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96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1" name="Google Shape;101;p3: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6048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08" name="Google Shape;108;p4: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64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15" name="Google Shape;115;p5: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32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2" name="Google Shape;122;p6: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2913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a685a3160_1_1: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Google Shape;128;g3a685a3160_1_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29" name="Google Shape;129;g3a685a3160_1_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spcBef>
                <a:spcPts val="0"/>
              </a:spcBef>
              <a:spcAft>
                <a:spcPts val="0"/>
              </a:spcAft>
              <a:buClr>
                <a:srgbClr val="000000"/>
              </a:buClr>
              <a:buFont typeface="Arial"/>
              <a:buNone/>
            </a:pPr>
            <a:fld id="{00000000-1234-1234-1234-123412341234}" type="slidenum">
              <a:rPr lang="es-CO"/>
              <a:t>7</a:t>
            </a:fld>
            <a:endParaRPr/>
          </a:p>
        </p:txBody>
      </p:sp>
    </p:spTree>
    <p:extLst>
      <p:ext uri="{BB962C8B-B14F-4D97-AF65-F5344CB8AC3E}">
        <p14:creationId xmlns:p14="http://schemas.microsoft.com/office/powerpoint/2010/main" val="69462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6" name="Google Shape;136;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40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136" name="Google Shape;136;p7:notes"/>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676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s-CO"/>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bertaddigital.com/internacional/latinoamerica/2016-09-26/las-farc-en-cifras-1276583283/"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recursos.ccb.org.co/correos/2018/7636/IDC_2017.pdf" TargetMode="External"/><Relationship Id="rId5" Type="http://schemas.openxmlformats.org/officeDocument/2006/relationships/hyperlink" Target="http://www.mincit.gov.co/publicaciones/36040/capitulo_3_de_las_normas_que_regulan_a_las_agencias_de_viajes" TargetMode="External"/><Relationship Id="rId4" Type="http://schemas.openxmlformats.org/officeDocument/2006/relationships/hyperlink" Target="http://www.parquesnacionales.gov.co/portal/es/organizacion/objetivos-y-funcione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p:nvPr/>
        </p:nvSpPr>
        <p:spPr>
          <a:xfrm>
            <a:off x="3621296" y="2559236"/>
            <a:ext cx="15120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1800" b="1" i="0" u="none" strike="noStrike" cap="none">
                <a:latin typeface="Calibri"/>
                <a:ea typeface="Calibri"/>
                <a:cs typeface="Calibri"/>
                <a:sym typeface="Calibri"/>
              </a:rPr>
              <a:t>BIENVENIDOS</a:t>
            </a:r>
            <a:endParaRPr sz="1800" b="1" i="0" u="none" strike="noStrike" cap="none">
              <a:latin typeface="Calibri"/>
              <a:ea typeface="Calibri"/>
              <a:cs typeface="Calibri"/>
              <a:sym typeface="Calibri"/>
            </a:endParaRPr>
          </a:p>
        </p:txBody>
      </p:sp>
      <p:sp>
        <p:nvSpPr>
          <p:cNvPr id="90" name="Google Shape;90;p13"/>
          <p:cNvSpPr/>
          <p:nvPr/>
        </p:nvSpPr>
        <p:spPr>
          <a:xfrm>
            <a:off x="2165394" y="2928524"/>
            <a:ext cx="4572000" cy="1323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CO" sz="1800" b="1" i="0" u="none" strike="noStrike" cap="none">
                <a:solidFill>
                  <a:schemeClr val="dk2"/>
                </a:solidFill>
                <a:latin typeface="Calibri"/>
                <a:ea typeface="Calibri"/>
                <a:cs typeface="Calibri"/>
                <a:sym typeface="Calibri"/>
              </a:rPr>
              <a:t>UNIMINUTO VIRTUAL Y A DISTANCIA “UVD”</a:t>
            </a:r>
            <a:endParaRPr/>
          </a:p>
          <a:p>
            <a:pPr marL="0" marR="0" lvl="0" indent="0" algn="ctr" rtl="0">
              <a:spcBef>
                <a:spcPts val="0"/>
              </a:spcBef>
              <a:spcAft>
                <a:spcPts val="0"/>
              </a:spcAft>
              <a:buNone/>
            </a:pPr>
            <a:r>
              <a:rPr lang="es-CO" sz="2400" b="1" i="0" u="none" strike="noStrike" cap="none">
                <a:solidFill>
                  <a:schemeClr val="dk2"/>
                </a:solidFill>
                <a:latin typeface="Calibri"/>
                <a:ea typeface="Calibri"/>
                <a:cs typeface="Calibri"/>
                <a:sym typeface="Calibri"/>
              </a:rPr>
              <a:t>Investigación Posgrados</a:t>
            </a:r>
            <a:endParaRPr sz="2400" b="1">
              <a:solidFill>
                <a:schemeClr val="dk2"/>
              </a:solidFill>
              <a:latin typeface="Calibri"/>
              <a:ea typeface="Calibri"/>
              <a:cs typeface="Calibri"/>
              <a:sym typeface="Calibri"/>
            </a:endParaRPr>
          </a:p>
          <a:p>
            <a:pPr marL="457200" lvl="0" indent="-228600" algn="ctr" rtl="0">
              <a:lnSpc>
                <a:spcPct val="150000"/>
              </a:lnSpc>
              <a:spcBef>
                <a:spcPts val="0"/>
              </a:spcBef>
              <a:spcAft>
                <a:spcPts val="0"/>
              </a:spcAft>
              <a:buClr>
                <a:schemeClr val="dk1"/>
              </a:buClr>
              <a:buSzPts val="1100"/>
              <a:buFont typeface="Arial"/>
              <a:buNone/>
            </a:pPr>
            <a:r>
              <a:rPr lang="es-CO" sz="1100">
                <a:solidFill>
                  <a:srgbClr val="222222"/>
                </a:solidFill>
                <a:highlight>
                  <a:srgbClr val="FFFFFF"/>
                </a:highlight>
                <a:latin typeface="Times New Roman"/>
                <a:ea typeface="Times New Roman"/>
                <a:cs typeface="Times New Roman"/>
                <a:sym typeface="Times New Roman"/>
              </a:rPr>
              <a:t> </a:t>
            </a:r>
            <a:endParaRPr sz="1100">
              <a:solidFill>
                <a:srgbClr val="222222"/>
              </a:solidFill>
              <a:highlight>
                <a:srgbClr val="FFFFFF"/>
              </a:highlight>
              <a:latin typeface="Times New Roman"/>
              <a:ea typeface="Times New Roman"/>
              <a:cs typeface="Times New Roman"/>
              <a:sym typeface="Times New Roman"/>
            </a:endParaRPr>
          </a:p>
          <a:p>
            <a:pPr marL="457200" lvl="0" indent="-228600" algn="ctr" rtl="0">
              <a:lnSpc>
                <a:spcPct val="150000"/>
              </a:lnSpc>
              <a:spcBef>
                <a:spcPts val="0"/>
              </a:spcBef>
              <a:spcAft>
                <a:spcPts val="0"/>
              </a:spcAft>
              <a:buClr>
                <a:schemeClr val="dk1"/>
              </a:buClr>
              <a:buSzPts val="1100"/>
              <a:buFont typeface="Arial"/>
              <a:buNone/>
            </a:pPr>
            <a:r>
              <a:rPr lang="es-CO" sz="1100" b="1">
                <a:solidFill>
                  <a:srgbClr val="222222"/>
                </a:solidFill>
                <a:highlight>
                  <a:srgbClr val="FFFFFF"/>
                </a:highlight>
                <a:latin typeface="Times New Roman"/>
                <a:ea typeface="Times New Roman"/>
                <a:cs typeface="Times New Roman"/>
                <a:sym typeface="Times New Roman"/>
              </a:rPr>
              <a:t>ESTUDIO DE PREFACTIBILIDAD DEL DESTINO TURÍSTICO  “PARQUE NACIONAL NATURAL DEL SUMAPAZ” RELACIONADO CON EL ESTABLECIMIENTO DE CAMINATAS ECOLÓGICAS, EN ÉPOCA DEL POSCONFLICTO</a:t>
            </a:r>
            <a:endParaRPr sz="1100" b="1">
              <a:solidFill>
                <a:srgbClr val="222222"/>
              </a:solidFill>
              <a:highlight>
                <a:srgbClr val="FFFFFF"/>
              </a:highlight>
              <a:latin typeface="Times New Roman"/>
              <a:ea typeface="Times New Roman"/>
              <a:cs typeface="Times New Roman"/>
              <a:sym typeface="Times New Roman"/>
            </a:endParaRPr>
          </a:p>
          <a:p>
            <a:pPr marL="0" marR="0" lvl="0" indent="0" algn="ctr" rtl="0">
              <a:spcBef>
                <a:spcPts val="0"/>
              </a:spcBef>
              <a:spcAft>
                <a:spcPts val="0"/>
              </a:spcAft>
              <a:buNone/>
            </a:pPr>
            <a:endParaRPr sz="2400" b="1">
              <a:solidFill>
                <a:schemeClr val="dk2"/>
              </a:solidFill>
              <a:latin typeface="Calibri"/>
              <a:ea typeface="Calibri"/>
              <a:cs typeface="Calibri"/>
              <a:sym typeface="Calibri"/>
            </a:endParaRPr>
          </a:p>
          <a:p>
            <a:pPr marL="0" marR="0" lvl="0" indent="0" algn="ctr" rtl="0">
              <a:spcBef>
                <a:spcPts val="0"/>
              </a:spcBef>
              <a:spcAft>
                <a:spcPts val="0"/>
              </a:spcAft>
              <a:buNone/>
            </a:pPr>
            <a:endParaRPr sz="2400" b="1">
              <a:solidFill>
                <a:schemeClr val="dk2"/>
              </a:solidFill>
              <a:latin typeface="Calibri"/>
              <a:ea typeface="Calibri"/>
              <a:cs typeface="Calibri"/>
              <a:sym typeface="Calibri"/>
            </a:endParaRPr>
          </a:p>
          <a:p>
            <a:pPr marL="0" marR="0" lvl="0" indent="0" algn="ctr" rtl="0">
              <a:spcBef>
                <a:spcPts val="0"/>
              </a:spcBef>
              <a:spcAft>
                <a:spcPts val="0"/>
              </a:spcAft>
              <a:buNone/>
            </a:pPr>
            <a:endParaRPr sz="2400" b="1">
              <a:solidFill>
                <a:schemeClr val="dk2"/>
              </a:solidFill>
              <a:latin typeface="Calibri"/>
              <a:ea typeface="Calibri"/>
              <a:cs typeface="Calibri"/>
              <a:sym typeface="Calibri"/>
            </a:endParaRPr>
          </a:p>
          <a:p>
            <a:pPr marL="0" marR="0" lvl="0" indent="0" algn="ctr" rtl="0">
              <a:spcBef>
                <a:spcPts val="0"/>
              </a:spcBef>
              <a:spcAft>
                <a:spcPts val="0"/>
              </a:spcAft>
              <a:buNone/>
            </a:pPr>
            <a:endParaRPr sz="2400" b="1" i="0" u="none" strike="noStrike" cap="none">
              <a:solidFill>
                <a:schemeClr val="dk2"/>
              </a:solidFill>
              <a:latin typeface="Calibri"/>
              <a:ea typeface="Calibri"/>
              <a:cs typeface="Calibri"/>
              <a:sym typeface="Calibri"/>
            </a:endParaRPr>
          </a:p>
          <a:p>
            <a:pPr marL="0" marR="0" lvl="0" indent="0" algn="ctr" rtl="0">
              <a:spcBef>
                <a:spcPts val="0"/>
              </a:spcBef>
              <a:spcAft>
                <a:spcPts val="0"/>
              </a:spcAft>
              <a:buNone/>
            </a:pPr>
            <a:r>
              <a:rPr lang="es-CO" sz="1400" b="1" i="0" u="none" strike="noStrike" cap="none">
                <a:solidFill>
                  <a:schemeClr val="dk2"/>
                </a:solidFill>
                <a:latin typeface="Calibri"/>
                <a:ea typeface="Calibri"/>
                <a:cs typeface="Calibri"/>
                <a:sym typeface="Calibri"/>
              </a:rPr>
              <a:t>201</a:t>
            </a:r>
            <a:r>
              <a:rPr lang="es-CO" b="1">
                <a:solidFill>
                  <a:schemeClr val="dk2"/>
                </a:solidFill>
                <a:latin typeface="Calibri"/>
                <a:ea typeface="Calibri"/>
                <a:cs typeface="Calibri"/>
                <a:sym typeface="Calibri"/>
              </a:rPr>
              <a:t>8</a:t>
            </a:r>
            <a:endParaRPr sz="1800" b="0" i="0" u="none" strike="noStrike" cap="none">
              <a:solidFill>
                <a:schemeClr val="dk1"/>
              </a:solidFill>
              <a:latin typeface="Calibri"/>
              <a:ea typeface="Calibri"/>
              <a:cs typeface="Calibri"/>
              <a:sym typeface="Calibri"/>
            </a:endParaRPr>
          </a:p>
        </p:txBody>
      </p:sp>
      <p:sp>
        <p:nvSpPr>
          <p:cNvPr id="91" name="Google Shape;91;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1200" b="0" i="0" u="none" strike="noStrike" cap="none" dirty="0" smtClean="0">
                <a:solidFill>
                  <a:srgbClr val="888888"/>
                </a:solidFill>
                <a:latin typeface="Calibri"/>
                <a:ea typeface="Calibri"/>
                <a:cs typeface="Calibri"/>
                <a:sym typeface="Calibri"/>
              </a:rPr>
              <a:t>04/08/2018</a:t>
            </a:r>
            <a:endParaRPr sz="1200" b="0" i="0" u="none" strike="noStrike" cap="none" dirty="0">
              <a:solidFill>
                <a:srgbClr val="888888"/>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6. </a:t>
            </a:r>
            <a:r>
              <a:rPr lang="es-CO" sz="3000" b="1" dirty="0" smtClean="0">
                <a:solidFill>
                  <a:schemeClr val="dk1"/>
                </a:solidFill>
                <a:latin typeface="Times New Roman"/>
                <a:ea typeface="Times New Roman"/>
                <a:cs typeface="Times New Roman"/>
                <a:sym typeface="Times New Roman"/>
              </a:rPr>
              <a:t>Resultados (estudio técnico)</a:t>
            </a:r>
            <a:endParaRPr sz="3000" b="1" dirty="0">
              <a:solidFill>
                <a:schemeClr val="dk1"/>
              </a:solidFill>
              <a:latin typeface="Times New Roman"/>
              <a:ea typeface="Times New Roman"/>
              <a:cs typeface="Times New Roman"/>
              <a:sym typeface="Times New Roman"/>
            </a:endParaRPr>
          </a:p>
        </p:txBody>
      </p:sp>
      <p:sp>
        <p:nvSpPr>
          <p:cNvPr id="139" name="Google Shape;139;p20"/>
          <p:cNvSpPr/>
          <p:nvPr/>
        </p:nvSpPr>
        <p:spPr>
          <a:xfrm>
            <a:off x="307608" y="1094089"/>
            <a:ext cx="7992900" cy="2938800"/>
          </a:xfrm>
          <a:prstGeom prst="rect">
            <a:avLst/>
          </a:prstGeom>
          <a:noFill/>
          <a:ln>
            <a:noFill/>
          </a:ln>
        </p:spPr>
        <p:txBody>
          <a:bodyPr spcFirstLastPara="1" wrap="square" lIns="91425" tIns="45700" rIns="91425" bIns="45700" anchor="ctr" anchorCtr="0">
            <a:noAutofit/>
          </a:bodyPr>
          <a:lstStyle/>
          <a:p>
            <a:pPr marL="1371600" lvl="0" indent="0" algn="just" rtl="0">
              <a:lnSpc>
                <a:spcPct val="150000"/>
              </a:lnSpc>
              <a:spcBef>
                <a:spcPts val="0"/>
              </a:spcBef>
              <a:spcAft>
                <a:spcPts val="0"/>
              </a:spcAft>
              <a:buNone/>
            </a:pPr>
            <a:endParaRPr dirty="0">
              <a:solidFill>
                <a:srgbClr val="FF0000"/>
              </a:solidFill>
              <a:latin typeface="Times New Roman"/>
              <a:ea typeface="Times New Roman"/>
              <a:cs typeface="Times New Roman"/>
              <a:sym typeface="Times New Roman"/>
            </a:endParaRPr>
          </a:p>
          <a:p>
            <a:pPr marL="457200" lvl="0" indent="-317500" algn="just" rtl="0">
              <a:lnSpc>
                <a:spcPct val="150000"/>
              </a:lnSpc>
              <a:spcBef>
                <a:spcPts val="0"/>
              </a:spcBef>
              <a:spcAft>
                <a:spcPts val="0"/>
              </a:spcAft>
              <a:buClr>
                <a:schemeClr val="dk1"/>
              </a:buClr>
              <a:buSzPts val="1400"/>
              <a:buFont typeface="Times New Roman"/>
              <a:buChar char="●"/>
            </a:pPr>
            <a:r>
              <a:rPr lang="es-CO" dirty="0" smtClean="0">
                <a:solidFill>
                  <a:schemeClr val="dk1"/>
                </a:solidFill>
                <a:highlight>
                  <a:srgbClr val="FFFFFF"/>
                </a:highlight>
                <a:latin typeface="Times New Roman"/>
                <a:ea typeface="Times New Roman"/>
                <a:cs typeface="Times New Roman"/>
                <a:sym typeface="Times New Roman"/>
              </a:rPr>
              <a:t>Con base en los resultados obtenidos en el estudio técnico, </a:t>
            </a:r>
            <a:r>
              <a:rPr lang="es-CO" dirty="0" smtClean="0">
                <a:solidFill>
                  <a:schemeClr val="dk1"/>
                </a:solidFill>
                <a:highlight>
                  <a:schemeClr val="lt1"/>
                </a:highlight>
                <a:latin typeface="Times New Roman"/>
                <a:ea typeface="Times New Roman"/>
                <a:cs typeface="Times New Roman"/>
                <a:sym typeface="Times New Roman"/>
              </a:rPr>
              <a:t>con relación a las caminatas en este destino, fomentando el turismo y la cultura en la región, se </a:t>
            </a:r>
            <a:r>
              <a:rPr lang="es-CO" dirty="0" smtClean="0">
                <a:solidFill>
                  <a:schemeClr val="dk1"/>
                </a:solidFill>
                <a:highlight>
                  <a:srgbClr val="FFFFFF"/>
                </a:highlight>
                <a:latin typeface="Times New Roman"/>
                <a:ea typeface="Times New Roman"/>
                <a:cs typeface="Times New Roman"/>
                <a:sym typeface="Times New Roman"/>
              </a:rPr>
              <a:t>procedió a diseñar un programa tipo pasadía, con el acompañamiento de guías turísticos y la logística necesaria para la realización del mismo:</a:t>
            </a:r>
          </a:p>
          <a:p>
            <a:pPr marL="139700" algn="just">
              <a:lnSpc>
                <a:spcPct val="150000"/>
              </a:lnSpc>
              <a:buClr>
                <a:schemeClr val="dk1"/>
              </a:buClr>
              <a:buSzPts val="1400"/>
            </a:pPr>
            <a:r>
              <a:rPr lang="es-ES" b="1" dirty="0" smtClean="0">
                <a:solidFill>
                  <a:schemeClr val="tx1"/>
                </a:solidFill>
                <a:highlight>
                  <a:srgbClr val="FFFFFF"/>
                </a:highlight>
                <a:latin typeface="Times New Roman"/>
                <a:ea typeface="Times New Roman"/>
                <a:cs typeface="Times New Roman"/>
              </a:rPr>
              <a:t>	Costos </a:t>
            </a:r>
            <a:r>
              <a:rPr lang="es-ES" b="1" dirty="0">
                <a:solidFill>
                  <a:schemeClr val="tx1"/>
                </a:solidFill>
                <a:highlight>
                  <a:srgbClr val="FFFFFF"/>
                </a:highlight>
                <a:latin typeface="Times New Roman"/>
                <a:ea typeface="Times New Roman"/>
                <a:cs typeface="Times New Roman"/>
              </a:rPr>
              <a:t>fijos netos por venta de los proveedores por cada pasadía.</a:t>
            </a:r>
            <a:endParaRPr lang="es-CO" b="1" dirty="0">
              <a:solidFill>
                <a:schemeClr val="tx1"/>
              </a:solidFill>
              <a:highlight>
                <a:srgbClr val="FFFFFF"/>
              </a:highlight>
              <a:latin typeface="Times New Roman"/>
              <a:ea typeface="Times New Roman"/>
              <a:cs typeface="Times New Roman"/>
            </a:endParaRPr>
          </a:p>
          <a:p>
            <a:pPr marL="139700" lvl="0" algn="just" rtl="0">
              <a:lnSpc>
                <a:spcPct val="150000"/>
              </a:lnSpc>
              <a:spcBef>
                <a:spcPts val="0"/>
              </a:spcBef>
              <a:spcAft>
                <a:spcPts val="0"/>
              </a:spcAft>
              <a:buClr>
                <a:schemeClr val="dk1"/>
              </a:buClr>
              <a:buSzPts val="1400"/>
            </a:pPr>
            <a:endParaRPr b="1" dirty="0" smtClean="0">
              <a:solidFill>
                <a:schemeClr val="tx1"/>
              </a:solidFill>
              <a:highlight>
                <a:srgbClr val="FFFFFF"/>
              </a:highlight>
              <a:latin typeface="Times New Roman"/>
              <a:ea typeface="Times New Roman"/>
              <a:cs typeface="Times New Roman"/>
              <a:sym typeface="Times New Roman"/>
            </a:endParaRPr>
          </a:p>
        </p:txBody>
      </p:sp>
      <p:pic>
        <p:nvPicPr>
          <p:cNvPr id="4" name="image15.png"/>
          <p:cNvPicPr/>
          <p:nvPr/>
        </p:nvPicPr>
        <p:blipFill>
          <a:blip r:embed="rId3"/>
          <a:srcRect/>
          <a:stretch>
            <a:fillRect/>
          </a:stretch>
        </p:blipFill>
        <p:spPr>
          <a:xfrm>
            <a:off x="1635162" y="3448718"/>
            <a:ext cx="4981575" cy="962025"/>
          </a:xfrm>
          <a:prstGeom prst="rect">
            <a:avLst/>
          </a:prstGeom>
          <a:ln/>
        </p:spPr>
      </p:pic>
      <p:pic>
        <p:nvPicPr>
          <p:cNvPr id="5" name="image17.png"/>
          <p:cNvPicPr/>
          <p:nvPr/>
        </p:nvPicPr>
        <p:blipFill>
          <a:blip r:embed="rId4"/>
          <a:srcRect/>
          <a:stretch>
            <a:fillRect/>
          </a:stretch>
        </p:blipFill>
        <p:spPr>
          <a:xfrm>
            <a:off x="1635162" y="5485743"/>
            <a:ext cx="4981575" cy="1095375"/>
          </a:xfrm>
          <a:prstGeom prst="rect">
            <a:avLst/>
          </a:prstGeom>
          <a:ln/>
        </p:spPr>
      </p:pic>
      <p:sp>
        <p:nvSpPr>
          <p:cNvPr id="2" name="Rectángulo 1"/>
          <p:cNvSpPr/>
          <p:nvPr/>
        </p:nvSpPr>
        <p:spPr>
          <a:xfrm>
            <a:off x="307608" y="4900140"/>
            <a:ext cx="7315200" cy="415498"/>
          </a:xfrm>
          <a:prstGeom prst="rect">
            <a:avLst/>
          </a:prstGeom>
        </p:spPr>
        <p:txBody>
          <a:bodyPr wrap="square">
            <a:spAutoFit/>
          </a:bodyPr>
          <a:lstStyle/>
          <a:p>
            <a:pPr marL="139700" algn="just">
              <a:lnSpc>
                <a:spcPct val="150000"/>
              </a:lnSpc>
              <a:buClr>
                <a:schemeClr val="dk1"/>
              </a:buClr>
              <a:buSzPts val="1400"/>
            </a:pPr>
            <a:r>
              <a:rPr lang="es-ES" b="1" dirty="0" smtClean="0">
                <a:solidFill>
                  <a:schemeClr val="tx1"/>
                </a:solidFill>
                <a:highlight>
                  <a:srgbClr val="FFFFFF"/>
                </a:highlight>
                <a:latin typeface="Times New Roman"/>
                <a:ea typeface="Times New Roman"/>
                <a:cs typeface="Times New Roman"/>
              </a:rPr>
              <a:t>	Costos </a:t>
            </a:r>
            <a:r>
              <a:rPr lang="es-ES" b="1" dirty="0">
                <a:solidFill>
                  <a:schemeClr val="tx1"/>
                </a:solidFill>
                <a:highlight>
                  <a:srgbClr val="FFFFFF"/>
                </a:highlight>
                <a:latin typeface="Times New Roman"/>
                <a:ea typeface="Times New Roman"/>
                <a:cs typeface="Times New Roman"/>
              </a:rPr>
              <a:t>fijos netos por venta de los proveedores por cada pasadía</a:t>
            </a:r>
            <a:r>
              <a:rPr lang="es-ES" dirty="0">
                <a:solidFill>
                  <a:schemeClr val="dk1"/>
                </a:solidFill>
                <a:highlight>
                  <a:srgbClr val="FFFFFF"/>
                </a:highlight>
                <a:latin typeface="Times New Roman"/>
                <a:ea typeface="Times New Roman"/>
                <a:cs typeface="Times New Roman"/>
              </a:rPr>
              <a:t>.</a:t>
            </a:r>
            <a:endParaRPr lang="es-CO" dirty="0">
              <a:solidFill>
                <a:schemeClr val="dk1"/>
              </a:solidFill>
              <a:highlight>
                <a:srgbClr val="FFFFFF"/>
              </a:highlight>
              <a:latin typeface="Times New Roman"/>
              <a:ea typeface="Times New Roman"/>
              <a:cs typeface="Times New Roman"/>
            </a:endParaRPr>
          </a:p>
        </p:txBody>
      </p:sp>
    </p:spTree>
    <p:extLst>
      <p:ext uri="{BB962C8B-B14F-4D97-AF65-F5344CB8AC3E}">
        <p14:creationId xmlns:p14="http://schemas.microsoft.com/office/powerpoint/2010/main" val="3673219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p:nvPr/>
        </p:nvSpPr>
        <p:spPr>
          <a:xfrm>
            <a:off x="684213" y="68831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6. </a:t>
            </a:r>
            <a:r>
              <a:rPr lang="es-CO" sz="3000" b="1" dirty="0" smtClean="0">
                <a:solidFill>
                  <a:schemeClr val="dk1"/>
                </a:solidFill>
                <a:latin typeface="Times New Roman"/>
                <a:ea typeface="Times New Roman"/>
                <a:cs typeface="Times New Roman"/>
                <a:sym typeface="Times New Roman"/>
              </a:rPr>
              <a:t>Resultados (marco administrativo – legal)</a:t>
            </a:r>
            <a:endParaRPr sz="3000" b="1" dirty="0">
              <a:solidFill>
                <a:schemeClr val="dk1"/>
              </a:solidFill>
              <a:latin typeface="Times New Roman"/>
              <a:ea typeface="Times New Roman"/>
              <a:cs typeface="Times New Roman"/>
              <a:sym typeface="Times New Roman"/>
            </a:endParaRPr>
          </a:p>
        </p:txBody>
      </p:sp>
      <p:sp>
        <p:nvSpPr>
          <p:cNvPr id="139" name="Google Shape;139;p20"/>
          <p:cNvSpPr/>
          <p:nvPr/>
        </p:nvSpPr>
        <p:spPr>
          <a:xfrm>
            <a:off x="-188533" y="2169997"/>
            <a:ext cx="1745491" cy="2938800"/>
          </a:xfrm>
          <a:prstGeom prst="rect">
            <a:avLst/>
          </a:prstGeom>
          <a:noFill/>
          <a:ln>
            <a:noFill/>
          </a:ln>
        </p:spPr>
        <p:txBody>
          <a:bodyPr spcFirstLastPara="1" wrap="square" lIns="91425" tIns="45700" rIns="91425" bIns="45700" anchor="ctr" anchorCtr="0">
            <a:noAutofit/>
          </a:bodyPr>
          <a:lstStyle/>
          <a:p>
            <a:pPr marL="914400" lvl="0" indent="0" algn="just" rtl="0">
              <a:lnSpc>
                <a:spcPct val="150000"/>
              </a:lnSpc>
              <a:spcBef>
                <a:spcPts val="0"/>
              </a:spcBef>
              <a:spcAft>
                <a:spcPts val="0"/>
              </a:spcAft>
              <a:buNone/>
            </a:pPr>
            <a:endParaRPr dirty="0">
              <a:solidFill>
                <a:schemeClr val="dk1"/>
              </a:solidFill>
              <a:highlight>
                <a:srgbClr val="FFFFFF"/>
              </a:highlight>
              <a:latin typeface="Times New Roman"/>
              <a:ea typeface="Times New Roman"/>
              <a:cs typeface="Times New Roman"/>
              <a:sym typeface="Times New Roman"/>
            </a:endParaRPr>
          </a:p>
          <a:p>
            <a:pPr marL="457200" lvl="0" indent="-317500" rtl="0">
              <a:lnSpc>
                <a:spcPct val="150000"/>
              </a:lnSpc>
              <a:spcBef>
                <a:spcPts val="0"/>
              </a:spcBef>
              <a:spcAft>
                <a:spcPts val="0"/>
              </a:spcAft>
              <a:buClr>
                <a:schemeClr val="dk1"/>
              </a:buClr>
              <a:buSzPts val="1400"/>
              <a:buFont typeface="Times New Roman"/>
              <a:buChar char="●"/>
            </a:pPr>
            <a:r>
              <a:rPr lang="es-CO" dirty="0" smtClean="0">
                <a:solidFill>
                  <a:schemeClr val="dk1"/>
                </a:solidFill>
                <a:highlight>
                  <a:schemeClr val="lt1"/>
                </a:highlight>
                <a:latin typeface="Times New Roman"/>
                <a:ea typeface="Times New Roman"/>
                <a:cs typeface="Times New Roman"/>
                <a:sym typeface="Times New Roman"/>
              </a:rPr>
              <a:t>A su vez se </a:t>
            </a:r>
            <a:r>
              <a:rPr lang="es-CO" dirty="0" smtClean="0">
                <a:solidFill>
                  <a:schemeClr val="dk1"/>
                </a:solidFill>
                <a:highlight>
                  <a:srgbClr val="FFFFFF"/>
                </a:highlight>
                <a:latin typeface="Times New Roman"/>
                <a:ea typeface="Times New Roman"/>
                <a:cs typeface="Times New Roman"/>
                <a:sym typeface="Times New Roman"/>
              </a:rPr>
              <a:t>estructura un modelo administrativo legal, con los recursos logísticos y de personal para el desarrollo del proyecto.</a:t>
            </a:r>
            <a:endParaRPr dirty="0">
              <a:solidFill>
                <a:schemeClr val="dk1"/>
              </a:solidFill>
              <a:highlight>
                <a:schemeClr val="lt1"/>
              </a:highlight>
              <a:latin typeface="Times New Roman"/>
              <a:ea typeface="Times New Roman"/>
              <a:cs typeface="Times New Roman"/>
              <a:sym typeface="Times New Roman"/>
            </a:endParaRPr>
          </a:p>
        </p:txBody>
      </p:sp>
      <p:pic>
        <p:nvPicPr>
          <p:cNvPr id="4" name="image11.png"/>
          <p:cNvPicPr/>
          <p:nvPr/>
        </p:nvPicPr>
        <p:blipFill>
          <a:blip r:embed="rId3"/>
          <a:srcRect/>
          <a:stretch>
            <a:fillRect/>
          </a:stretch>
        </p:blipFill>
        <p:spPr>
          <a:xfrm>
            <a:off x="1714890" y="1289051"/>
            <a:ext cx="6741723" cy="5323622"/>
          </a:xfrm>
          <a:prstGeom prst="rect">
            <a:avLst/>
          </a:prstGeom>
          <a:ln/>
        </p:spPr>
      </p:pic>
    </p:spTree>
    <p:extLst>
      <p:ext uri="{BB962C8B-B14F-4D97-AF65-F5344CB8AC3E}">
        <p14:creationId xmlns:p14="http://schemas.microsoft.com/office/powerpoint/2010/main" val="2425422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6. </a:t>
            </a:r>
            <a:r>
              <a:rPr lang="es-CO" sz="3000" b="1" dirty="0" smtClean="0">
                <a:solidFill>
                  <a:schemeClr val="dk1"/>
                </a:solidFill>
                <a:latin typeface="Times New Roman"/>
                <a:ea typeface="Times New Roman"/>
                <a:cs typeface="Times New Roman"/>
                <a:sym typeface="Times New Roman"/>
              </a:rPr>
              <a:t>Resultados (estudio financiero)</a:t>
            </a:r>
            <a:endParaRPr sz="3000" b="1" dirty="0">
              <a:solidFill>
                <a:schemeClr val="dk1"/>
              </a:solidFill>
              <a:latin typeface="Times New Roman"/>
              <a:ea typeface="Times New Roman"/>
              <a:cs typeface="Times New Roman"/>
              <a:sym typeface="Times New Roman"/>
            </a:endParaRPr>
          </a:p>
        </p:txBody>
      </p:sp>
      <p:sp>
        <p:nvSpPr>
          <p:cNvPr id="139" name="Google Shape;139;p20"/>
          <p:cNvSpPr/>
          <p:nvPr/>
        </p:nvSpPr>
        <p:spPr>
          <a:xfrm>
            <a:off x="463713" y="1700213"/>
            <a:ext cx="7992900" cy="2734602"/>
          </a:xfrm>
          <a:prstGeom prst="rect">
            <a:avLst/>
          </a:prstGeom>
          <a:noFill/>
          <a:ln>
            <a:noFill/>
          </a:ln>
        </p:spPr>
        <p:txBody>
          <a:bodyPr spcFirstLastPara="1" wrap="square" lIns="91425" tIns="45700" rIns="91425" bIns="45700" anchor="ctr" anchorCtr="0">
            <a:noAutofit/>
          </a:bodyPr>
          <a:lstStyle/>
          <a:p>
            <a:pPr marL="914400" lvl="0" indent="0" rtl="0">
              <a:lnSpc>
                <a:spcPct val="150000"/>
              </a:lnSpc>
              <a:spcBef>
                <a:spcPts val="0"/>
              </a:spcBef>
              <a:spcAft>
                <a:spcPts val="0"/>
              </a:spcAft>
              <a:buNone/>
            </a:pPr>
            <a:endParaRPr dirty="0" smtClean="0">
              <a:solidFill>
                <a:schemeClr val="dk1"/>
              </a:solidFill>
              <a:highlight>
                <a:schemeClr val="lt1"/>
              </a:highlight>
              <a:latin typeface="Times New Roman"/>
              <a:ea typeface="Times New Roman"/>
              <a:cs typeface="Times New Roman"/>
              <a:sym typeface="Times New Roman"/>
            </a:endParaRPr>
          </a:p>
          <a:p>
            <a:pPr marL="457200" lvl="0" indent="-317500" rtl="0">
              <a:lnSpc>
                <a:spcPct val="150000"/>
              </a:lnSpc>
              <a:spcBef>
                <a:spcPts val="0"/>
              </a:spcBef>
              <a:spcAft>
                <a:spcPts val="0"/>
              </a:spcAft>
              <a:buClr>
                <a:schemeClr val="dk1"/>
              </a:buClr>
              <a:buSzPts val="1400"/>
              <a:buFont typeface="Times New Roman"/>
              <a:buChar char="●"/>
            </a:pPr>
            <a:r>
              <a:rPr lang="es-CO" dirty="0" smtClean="0">
                <a:solidFill>
                  <a:schemeClr val="dk1"/>
                </a:solidFill>
                <a:highlight>
                  <a:schemeClr val="lt1"/>
                </a:highlight>
                <a:latin typeface="Times New Roman"/>
                <a:ea typeface="Times New Roman"/>
                <a:cs typeface="Times New Roman"/>
                <a:sym typeface="Times New Roman"/>
              </a:rPr>
              <a:t>Debidamente se r</a:t>
            </a:r>
            <a:r>
              <a:rPr lang="es-CO" dirty="0" smtClean="0">
                <a:solidFill>
                  <a:schemeClr val="dk1"/>
                </a:solidFill>
                <a:highlight>
                  <a:srgbClr val="FFFFFF"/>
                </a:highlight>
                <a:latin typeface="Times New Roman"/>
                <a:ea typeface="Times New Roman"/>
                <a:cs typeface="Times New Roman"/>
                <a:sym typeface="Times New Roman"/>
              </a:rPr>
              <a:t>ealizó un estudio financiero, determinando la viabilidad de inversión en el proyecto. </a:t>
            </a:r>
            <a:r>
              <a:rPr lang="es-ES" dirty="0" smtClean="0">
                <a:solidFill>
                  <a:schemeClr val="tx1"/>
                </a:solidFill>
                <a:highlight>
                  <a:srgbClr val="FFFFFF"/>
                </a:highlight>
                <a:latin typeface="Times New Roman"/>
                <a:ea typeface="Times New Roman"/>
                <a:cs typeface="Times New Roman"/>
              </a:rPr>
              <a:t>Sumando </a:t>
            </a:r>
            <a:r>
              <a:rPr lang="es-ES" dirty="0">
                <a:solidFill>
                  <a:schemeClr val="tx1"/>
                </a:solidFill>
                <a:highlight>
                  <a:srgbClr val="FFFFFF"/>
                </a:highlight>
                <a:latin typeface="Times New Roman"/>
                <a:ea typeface="Times New Roman"/>
                <a:cs typeface="Times New Roman"/>
              </a:rPr>
              <a:t>estas, redondeamos una tasa de oportunidad total (TOT) del 0,024% para el inversionista, se hace la formulación de Evaluación del proyecto, tomando el Valor Presente Neto y la Tasa Interna de Retorno (TIR) arrojándonos, lo siguiente</a:t>
            </a:r>
            <a:r>
              <a:rPr lang="es-ES" dirty="0" smtClean="0">
                <a:solidFill>
                  <a:schemeClr val="tx1"/>
                </a:solidFill>
                <a:highlight>
                  <a:srgbClr val="FFFFFF"/>
                </a:highlight>
                <a:latin typeface="Times New Roman"/>
                <a:ea typeface="Times New Roman"/>
                <a:cs typeface="Times New Roman"/>
              </a:rPr>
              <a:t>:</a:t>
            </a:r>
          </a:p>
          <a:p>
            <a:pPr marL="457200" lvl="0" indent="-317500" rtl="0">
              <a:lnSpc>
                <a:spcPct val="150000"/>
              </a:lnSpc>
              <a:spcBef>
                <a:spcPts val="0"/>
              </a:spcBef>
              <a:spcAft>
                <a:spcPts val="0"/>
              </a:spcAft>
              <a:buClr>
                <a:schemeClr val="dk1"/>
              </a:buClr>
              <a:buSzPts val="1400"/>
              <a:buFont typeface="Times New Roman"/>
              <a:buChar char="●"/>
            </a:pPr>
            <a:endParaRPr lang="es-ES" dirty="0">
              <a:solidFill>
                <a:schemeClr val="tx1"/>
              </a:solidFill>
              <a:highlight>
                <a:srgbClr val="FFFFFF"/>
              </a:highlight>
              <a:latin typeface="Times New Roman"/>
              <a:ea typeface="Times New Roman"/>
              <a:cs typeface="Times New Roman"/>
            </a:endParaRPr>
          </a:p>
          <a:p>
            <a:pPr marL="457200" indent="-317500">
              <a:lnSpc>
                <a:spcPct val="150000"/>
              </a:lnSpc>
              <a:buClr>
                <a:schemeClr val="dk1"/>
              </a:buClr>
              <a:buSzPts val="1400"/>
              <a:buFont typeface="Times New Roman"/>
              <a:buChar char="●"/>
            </a:pPr>
            <a:r>
              <a:rPr lang="es-ES" dirty="0">
                <a:solidFill>
                  <a:schemeClr val="tx1"/>
                </a:solidFill>
                <a:highlight>
                  <a:srgbClr val="FFFFFF"/>
                </a:highlight>
                <a:latin typeface="Times New Roman"/>
                <a:ea typeface="Times New Roman"/>
                <a:cs typeface="Times New Roman"/>
              </a:rPr>
              <a:t>P</a:t>
            </a:r>
            <a:r>
              <a:rPr lang="es-ES" dirty="0" smtClean="0">
                <a:solidFill>
                  <a:schemeClr val="tx1"/>
                </a:solidFill>
                <a:highlight>
                  <a:srgbClr val="FFFFFF"/>
                </a:highlight>
                <a:latin typeface="Times New Roman"/>
                <a:ea typeface="Times New Roman"/>
                <a:cs typeface="Times New Roman"/>
              </a:rPr>
              <a:t>or </a:t>
            </a:r>
            <a:r>
              <a:rPr lang="es-ES" dirty="0">
                <a:solidFill>
                  <a:schemeClr val="tx1"/>
                </a:solidFill>
                <a:highlight>
                  <a:srgbClr val="FFFFFF"/>
                </a:highlight>
                <a:latin typeface="Times New Roman"/>
                <a:ea typeface="Times New Roman"/>
                <a:cs typeface="Times New Roman"/>
              </a:rPr>
              <a:t>lo cual arrojó </a:t>
            </a:r>
            <a:r>
              <a:rPr lang="es-ES" dirty="0" smtClean="0">
                <a:solidFill>
                  <a:schemeClr val="tx1"/>
                </a:solidFill>
                <a:highlight>
                  <a:srgbClr val="FFFFFF"/>
                </a:highlight>
                <a:latin typeface="Times New Roman"/>
                <a:ea typeface="Times New Roman"/>
                <a:cs typeface="Times New Roman"/>
              </a:rPr>
              <a:t> una TIR de </a:t>
            </a:r>
            <a:r>
              <a:rPr lang="es-ES" b="1" dirty="0" smtClean="0">
                <a:solidFill>
                  <a:schemeClr val="tx1"/>
                </a:solidFill>
                <a:highlight>
                  <a:srgbClr val="FFFFFF"/>
                </a:highlight>
                <a:latin typeface="Times New Roman"/>
                <a:ea typeface="Times New Roman"/>
                <a:cs typeface="Times New Roman"/>
              </a:rPr>
              <a:t>“12</a:t>
            </a:r>
            <a:r>
              <a:rPr lang="es-ES" b="1" dirty="0">
                <a:solidFill>
                  <a:schemeClr val="tx1"/>
                </a:solidFill>
                <a:highlight>
                  <a:srgbClr val="FFFFFF"/>
                </a:highlight>
                <a:latin typeface="Times New Roman"/>
                <a:ea typeface="Times New Roman"/>
                <a:cs typeface="Times New Roman"/>
              </a:rPr>
              <a:t>”</a:t>
            </a:r>
            <a:r>
              <a:rPr lang="es-ES" dirty="0">
                <a:solidFill>
                  <a:schemeClr val="tx1"/>
                </a:solidFill>
                <a:highlight>
                  <a:srgbClr val="FFFFFF"/>
                </a:highlight>
                <a:latin typeface="Times New Roman"/>
                <a:ea typeface="Times New Roman"/>
                <a:cs typeface="Times New Roman"/>
              </a:rPr>
              <a:t>, siendo un valor positivo y rentable para realizar el proyecto. Recordando que como inversionistas se requiere tener una Tasa de Oportunidad Total (TOT) de un 24</a:t>
            </a:r>
            <a:r>
              <a:rPr lang="es-ES" dirty="0" smtClean="0">
                <a:solidFill>
                  <a:schemeClr val="tx1"/>
                </a:solidFill>
                <a:highlight>
                  <a:srgbClr val="FFFFFF"/>
                </a:highlight>
                <a:latin typeface="Times New Roman"/>
                <a:ea typeface="Times New Roman"/>
                <a:cs typeface="Times New Roman"/>
              </a:rPr>
              <a:t>% por pasadía.</a:t>
            </a:r>
            <a:endParaRPr lang="es-CO" dirty="0">
              <a:solidFill>
                <a:schemeClr val="tx1"/>
              </a:solidFill>
              <a:highlight>
                <a:srgbClr val="FFFFFF"/>
              </a:highlight>
              <a:latin typeface="Times New Roman"/>
              <a:ea typeface="Times New Roman"/>
              <a:cs typeface="Times New Roman"/>
            </a:endParaRPr>
          </a:p>
          <a:p>
            <a:pPr marL="457200" lvl="0" indent="-317500" rtl="0">
              <a:lnSpc>
                <a:spcPct val="150000"/>
              </a:lnSpc>
              <a:spcBef>
                <a:spcPts val="0"/>
              </a:spcBef>
              <a:spcAft>
                <a:spcPts val="0"/>
              </a:spcAft>
              <a:buClr>
                <a:schemeClr val="dk1"/>
              </a:buClr>
              <a:buSzPts val="1400"/>
              <a:buFont typeface="Times New Roman"/>
              <a:buChar char="●"/>
            </a:pPr>
            <a:endParaRPr lang="es-CO" dirty="0">
              <a:solidFill>
                <a:schemeClr val="tx1"/>
              </a:solidFill>
              <a:highlight>
                <a:srgbClr val="FFFFFF"/>
              </a:highlight>
              <a:latin typeface="Times New Roman"/>
              <a:ea typeface="Times New Roman"/>
              <a:cs typeface="Times New Roman"/>
            </a:endParaRPr>
          </a:p>
          <a:p>
            <a:pPr marL="457200" lvl="0" indent="-317500" rtl="0">
              <a:lnSpc>
                <a:spcPct val="150000"/>
              </a:lnSpc>
              <a:spcBef>
                <a:spcPts val="0"/>
              </a:spcBef>
              <a:spcAft>
                <a:spcPts val="0"/>
              </a:spcAft>
              <a:buClr>
                <a:schemeClr val="dk1"/>
              </a:buClr>
              <a:buSzPts val="1400"/>
              <a:buFont typeface="Times New Roman"/>
              <a:buChar char="●"/>
            </a:pPr>
            <a:endParaRPr dirty="0">
              <a:solidFill>
                <a:schemeClr val="tx1"/>
              </a:solidFill>
              <a:highlight>
                <a:srgbClr val="FFFFFF"/>
              </a:highlight>
              <a:latin typeface="Times New Roman"/>
              <a:ea typeface="Times New Roman"/>
              <a:cs typeface="Times New Roman"/>
              <a:sym typeface="Times New Roman"/>
            </a:endParaRPr>
          </a:p>
          <a:p>
            <a:pPr marL="457200" lvl="0" indent="0" rtl="0">
              <a:lnSpc>
                <a:spcPct val="150000"/>
              </a:lnSpc>
              <a:spcBef>
                <a:spcPts val="0"/>
              </a:spcBef>
              <a:spcAft>
                <a:spcPts val="0"/>
              </a:spcAft>
              <a:buClr>
                <a:schemeClr val="dk1"/>
              </a:buClr>
              <a:buSzPts val="1100"/>
              <a:buFont typeface="Arial"/>
              <a:buNone/>
            </a:pPr>
            <a:endParaRPr sz="1100" dirty="0">
              <a:solidFill>
                <a:schemeClr val="dk1"/>
              </a:solidFill>
              <a:highlight>
                <a:srgbClr val="FFFFFF"/>
              </a:highlight>
              <a:latin typeface="Times New Roman"/>
              <a:ea typeface="Times New Roman"/>
              <a:cs typeface="Times New Roman"/>
              <a:sym typeface="Times New Roman"/>
            </a:endParaRPr>
          </a:p>
        </p:txBody>
      </p:sp>
      <p:pic>
        <p:nvPicPr>
          <p:cNvPr id="4" name="image4.png"/>
          <p:cNvPicPr/>
          <p:nvPr/>
        </p:nvPicPr>
        <p:blipFill>
          <a:blip r:embed="rId3"/>
          <a:srcRect/>
          <a:stretch>
            <a:fillRect/>
          </a:stretch>
        </p:blipFill>
        <p:spPr>
          <a:xfrm>
            <a:off x="6487261" y="4613931"/>
            <a:ext cx="1969352" cy="1346742"/>
          </a:xfrm>
          <a:prstGeom prst="rect">
            <a:avLst/>
          </a:prstGeom>
          <a:ln/>
        </p:spPr>
      </p:pic>
      <p:pic>
        <p:nvPicPr>
          <p:cNvPr id="5" name="Imagen 4"/>
          <p:cNvPicPr/>
          <p:nvPr/>
        </p:nvPicPr>
        <p:blipFill>
          <a:blip r:embed="rId4"/>
          <a:stretch>
            <a:fillRect/>
          </a:stretch>
        </p:blipFill>
        <p:spPr>
          <a:xfrm>
            <a:off x="382859" y="4434815"/>
            <a:ext cx="5612130" cy="1704975"/>
          </a:xfrm>
          <a:prstGeom prst="rect">
            <a:avLst/>
          </a:prstGeom>
        </p:spPr>
      </p:pic>
    </p:spTree>
    <p:extLst>
      <p:ext uri="{BB962C8B-B14F-4D97-AF65-F5344CB8AC3E}">
        <p14:creationId xmlns:p14="http://schemas.microsoft.com/office/powerpoint/2010/main" val="1963769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1"/>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7</a:t>
            </a:r>
            <a:r>
              <a:rPr lang="es-CO" sz="3000" b="1" dirty="0" smtClean="0">
                <a:solidFill>
                  <a:schemeClr val="dk1"/>
                </a:solidFill>
                <a:latin typeface="Times New Roman"/>
                <a:ea typeface="Times New Roman"/>
                <a:cs typeface="Times New Roman"/>
                <a:sym typeface="Times New Roman"/>
              </a:rPr>
              <a:t>. </a:t>
            </a:r>
            <a:r>
              <a:rPr lang="es-CO" sz="3000" b="1" dirty="0">
                <a:solidFill>
                  <a:schemeClr val="dk1"/>
                </a:solidFill>
                <a:latin typeface="Times New Roman"/>
                <a:ea typeface="Times New Roman"/>
                <a:cs typeface="Times New Roman"/>
                <a:sym typeface="Times New Roman"/>
              </a:rPr>
              <a:t>Conclusiones</a:t>
            </a:r>
            <a:endParaRPr sz="3000" b="1" dirty="0">
              <a:solidFill>
                <a:schemeClr val="dk1"/>
              </a:solidFill>
              <a:latin typeface="Times New Roman"/>
              <a:ea typeface="Times New Roman"/>
              <a:cs typeface="Times New Roman"/>
              <a:sym typeface="Times New Roman"/>
            </a:endParaRPr>
          </a:p>
        </p:txBody>
      </p:sp>
      <p:sp>
        <p:nvSpPr>
          <p:cNvPr id="145" name="Google Shape;145;p21"/>
          <p:cNvSpPr/>
          <p:nvPr/>
        </p:nvSpPr>
        <p:spPr>
          <a:xfrm>
            <a:off x="684213" y="1700213"/>
            <a:ext cx="7992900" cy="1533248"/>
          </a:xfrm>
          <a:prstGeom prst="rect">
            <a:avLst/>
          </a:prstGeom>
          <a:noFill/>
          <a:ln>
            <a:noFill/>
          </a:ln>
        </p:spPr>
        <p:txBody>
          <a:bodyPr spcFirstLastPara="1" wrap="square" lIns="91425" tIns="45700" rIns="91425" bIns="45700" anchor="ctr" anchorCtr="0">
            <a:noAutofit/>
          </a:bodyPr>
          <a:lstStyle/>
          <a:p>
            <a:pPr>
              <a:lnSpc>
                <a:spcPct val="150000"/>
              </a:lnSpc>
            </a:pPr>
            <a:r>
              <a:rPr lang="es-CO" dirty="0">
                <a:solidFill>
                  <a:srgbClr val="222222"/>
                </a:solidFill>
                <a:highlight>
                  <a:srgbClr val="FFFFFF"/>
                </a:highlight>
                <a:latin typeface="Times New Roman"/>
                <a:ea typeface="Times New Roman"/>
                <a:cs typeface="Times New Roman"/>
                <a:sym typeface="Times New Roman"/>
              </a:rPr>
              <a:t>Al realizar un análisis de carácter técnico,  administrativo, legal y financiero, logramos determinar que es viable el proyecto de acuerdo a los resultados obtenidos, generando rentabilidad en el </a:t>
            </a:r>
            <a:r>
              <a:rPr lang="es-CO" dirty="0" smtClean="0">
                <a:solidFill>
                  <a:srgbClr val="222222"/>
                </a:solidFill>
                <a:highlight>
                  <a:srgbClr val="FFFFFF"/>
                </a:highlight>
                <a:latin typeface="Times New Roman"/>
                <a:ea typeface="Times New Roman"/>
                <a:cs typeface="Times New Roman"/>
                <a:sym typeface="Times New Roman"/>
              </a:rPr>
              <a:t>mismo, </a:t>
            </a:r>
            <a:r>
              <a:rPr lang="es-CO" dirty="0">
                <a:solidFill>
                  <a:srgbClr val="222222"/>
                </a:solidFill>
                <a:highlight>
                  <a:srgbClr val="FFFFFF"/>
                </a:highlight>
                <a:latin typeface="Times New Roman"/>
                <a:ea typeface="Times New Roman"/>
                <a:cs typeface="Times New Roman"/>
                <a:sym typeface="Times New Roman"/>
              </a:rPr>
              <a:t>mediante el estudio de </a:t>
            </a:r>
            <a:r>
              <a:rPr lang="es-CO" dirty="0" smtClean="0">
                <a:solidFill>
                  <a:srgbClr val="222222"/>
                </a:solidFill>
                <a:highlight>
                  <a:srgbClr val="FFFFFF"/>
                </a:highlight>
                <a:latin typeface="Times New Roman"/>
                <a:ea typeface="Times New Roman"/>
                <a:cs typeface="Times New Roman"/>
                <a:sym typeface="Times New Roman"/>
              </a:rPr>
              <a:t>pre factibilidad, </a:t>
            </a:r>
            <a:r>
              <a:rPr lang="es-CO" dirty="0">
                <a:solidFill>
                  <a:srgbClr val="222222"/>
                </a:solidFill>
                <a:highlight>
                  <a:srgbClr val="FFFFFF"/>
                </a:highlight>
                <a:latin typeface="Times New Roman"/>
                <a:ea typeface="Times New Roman"/>
                <a:cs typeface="Times New Roman"/>
                <a:sym typeface="Times New Roman"/>
              </a:rPr>
              <a:t>relacionado con el establecimiento de caminatas turísticas y ecológicas </a:t>
            </a:r>
            <a:r>
              <a:rPr lang="es-CO" dirty="0">
                <a:solidFill>
                  <a:srgbClr val="222222"/>
                </a:solidFill>
                <a:highlight>
                  <a:schemeClr val="lt1"/>
                </a:highlight>
                <a:latin typeface="Times New Roman"/>
                <a:ea typeface="Times New Roman"/>
                <a:cs typeface="Times New Roman"/>
                <a:sym typeface="Times New Roman"/>
              </a:rPr>
              <a:t>en el Parque Nacional Natural del </a:t>
            </a:r>
            <a:r>
              <a:rPr lang="es-CO" dirty="0" smtClean="0">
                <a:solidFill>
                  <a:srgbClr val="222222"/>
                </a:solidFill>
                <a:highlight>
                  <a:schemeClr val="lt1"/>
                </a:highlight>
                <a:latin typeface="Times New Roman"/>
                <a:ea typeface="Times New Roman"/>
                <a:cs typeface="Times New Roman"/>
                <a:sym typeface="Times New Roman"/>
              </a:rPr>
              <a:t>Sumapaz.</a:t>
            </a:r>
            <a:endParaRPr sz="3000" dirty="0">
              <a:solidFill>
                <a:srgbClr val="FF0000"/>
              </a:solidFill>
              <a:latin typeface="Times New Roman"/>
              <a:ea typeface="Times New Roman"/>
              <a:cs typeface="Times New Roman"/>
              <a:sym typeface="Times New Roman"/>
            </a:endParaRPr>
          </a:p>
        </p:txBody>
      </p:sp>
      <p:pic>
        <p:nvPicPr>
          <p:cNvPr id="146" name="Google Shape;146;p21"/>
          <p:cNvPicPr preferRelativeResize="0"/>
          <p:nvPr/>
        </p:nvPicPr>
        <p:blipFill>
          <a:blip r:embed="rId3">
            <a:alphaModFix/>
          </a:blip>
          <a:stretch>
            <a:fillRect/>
          </a:stretch>
        </p:blipFill>
        <p:spPr>
          <a:xfrm>
            <a:off x="6125591" y="5007005"/>
            <a:ext cx="2660133" cy="1696745"/>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p:nvPr/>
        </p:nvSpPr>
        <p:spPr>
          <a:xfrm>
            <a:off x="684213" y="877888"/>
            <a:ext cx="7772400" cy="822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8</a:t>
            </a:r>
            <a:r>
              <a:rPr lang="es-CO" sz="3000" b="1" dirty="0" smtClean="0">
                <a:solidFill>
                  <a:schemeClr val="dk1"/>
                </a:solidFill>
                <a:latin typeface="Times New Roman"/>
                <a:ea typeface="Times New Roman"/>
                <a:cs typeface="Times New Roman"/>
                <a:sym typeface="Times New Roman"/>
              </a:rPr>
              <a:t>. </a:t>
            </a:r>
            <a:r>
              <a:rPr lang="es-CO" sz="3000" b="1" dirty="0">
                <a:solidFill>
                  <a:schemeClr val="dk1"/>
                </a:solidFill>
                <a:latin typeface="Times New Roman"/>
                <a:ea typeface="Times New Roman"/>
                <a:cs typeface="Times New Roman"/>
                <a:sym typeface="Times New Roman"/>
              </a:rPr>
              <a:t>Recomendaciones</a:t>
            </a:r>
            <a:endParaRPr sz="3000" b="1" dirty="0">
              <a:solidFill>
                <a:schemeClr val="dk1"/>
              </a:solidFill>
              <a:latin typeface="Times New Roman"/>
              <a:ea typeface="Times New Roman"/>
              <a:cs typeface="Times New Roman"/>
              <a:sym typeface="Times New Roman"/>
            </a:endParaRPr>
          </a:p>
        </p:txBody>
      </p:sp>
      <p:sp>
        <p:nvSpPr>
          <p:cNvPr id="152" name="Google Shape;152;p22"/>
          <p:cNvSpPr/>
          <p:nvPr/>
        </p:nvSpPr>
        <p:spPr>
          <a:xfrm>
            <a:off x="573963" y="2225825"/>
            <a:ext cx="7992900" cy="1021200"/>
          </a:xfrm>
          <a:prstGeom prst="rect">
            <a:avLst/>
          </a:prstGeom>
          <a:noFill/>
          <a:ln>
            <a:noFill/>
          </a:ln>
        </p:spPr>
        <p:txBody>
          <a:bodyPr spcFirstLastPara="1" wrap="square" lIns="91425" tIns="45700" rIns="91425" bIns="45700" anchor="ctr" anchorCtr="0">
            <a:noAutofit/>
          </a:bodyPr>
          <a:lstStyle/>
          <a:p>
            <a:pPr lvl="0" algn="just">
              <a:lnSpc>
                <a:spcPct val="150000"/>
              </a:lnSpc>
              <a:buClr>
                <a:schemeClr val="dk1"/>
              </a:buClr>
              <a:buSzPts val="1100"/>
            </a:pPr>
            <a:r>
              <a:rPr lang="es-CO" dirty="0" smtClean="0">
                <a:solidFill>
                  <a:schemeClr val="dk1"/>
                </a:solidFill>
                <a:highlight>
                  <a:srgbClr val="FFFFFF"/>
                </a:highlight>
                <a:latin typeface="Times New Roman"/>
                <a:ea typeface="Times New Roman"/>
                <a:cs typeface="Times New Roman"/>
                <a:sym typeface="Times New Roman"/>
              </a:rPr>
              <a:t>Como recomendación, se puede generar activamente la promoción turística a través de las redes sociales, aprovechando el uso de las TICS, buscando con ello mayor amplitud de la información a difundir en diversas poblaciones nacionales o </a:t>
            </a:r>
            <a:r>
              <a:rPr lang="es-CO" dirty="0">
                <a:solidFill>
                  <a:schemeClr val="dk1"/>
                </a:solidFill>
                <a:highlight>
                  <a:srgbClr val="FFFFFF"/>
                </a:highlight>
                <a:latin typeface="Times New Roman"/>
                <a:ea typeface="Times New Roman"/>
                <a:cs typeface="Times New Roman"/>
                <a:sym typeface="Times New Roman"/>
              </a:rPr>
              <a:t>internacionales, dando un campo de acción más amplio y expansión en el mercado. </a:t>
            </a:r>
            <a:r>
              <a:rPr lang="es-CO" dirty="0">
                <a:solidFill>
                  <a:schemeClr val="dk1"/>
                </a:solidFill>
                <a:highlight>
                  <a:srgbClr val="FFFFFF"/>
                </a:highlight>
                <a:latin typeface="Times New Roman"/>
                <a:ea typeface="Times New Roman"/>
                <a:cs typeface="Times New Roman"/>
              </a:rPr>
              <a:t>Por extensión es importante generar conciencia a los visitantes de manera que realicen buenas prácticas, razón a que esta zona es un área protegida, lo anterior para que se mantenga la conservación ambiental y natural del </a:t>
            </a:r>
            <a:r>
              <a:rPr lang="es-CO" dirty="0" smtClean="0">
                <a:solidFill>
                  <a:schemeClr val="dk1"/>
                </a:solidFill>
                <a:highlight>
                  <a:srgbClr val="FFFFFF"/>
                </a:highlight>
                <a:latin typeface="Times New Roman"/>
                <a:ea typeface="Times New Roman"/>
                <a:cs typeface="Times New Roman"/>
              </a:rPr>
              <a:t>parque. </a:t>
            </a:r>
            <a:endParaRPr dirty="0">
              <a:solidFill>
                <a:schemeClr val="dk1"/>
              </a:solidFill>
              <a:highlight>
                <a:srgbClr val="FFFFFF"/>
              </a:highlight>
              <a:latin typeface="Times New Roman"/>
              <a:ea typeface="Times New Roman"/>
              <a:cs typeface="Times New Roman"/>
              <a:sym typeface="Times New Roman"/>
            </a:endParaRPr>
          </a:p>
        </p:txBody>
      </p:sp>
      <p:pic>
        <p:nvPicPr>
          <p:cNvPr id="153" name="Google Shape;153;p22"/>
          <p:cNvPicPr preferRelativeResize="0"/>
          <p:nvPr/>
        </p:nvPicPr>
        <p:blipFill>
          <a:blip r:embed="rId3">
            <a:alphaModFix/>
          </a:blip>
          <a:stretch>
            <a:fillRect/>
          </a:stretch>
        </p:blipFill>
        <p:spPr>
          <a:xfrm>
            <a:off x="6098959" y="5033639"/>
            <a:ext cx="2622942" cy="114136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a:solidFill>
                  <a:schemeClr val="dk1"/>
                </a:solidFill>
                <a:latin typeface="Times New Roman"/>
                <a:ea typeface="Times New Roman"/>
                <a:cs typeface="Times New Roman"/>
                <a:sym typeface="Times New Roman"/>
              </a:rPr>
              <a:t>Bibliografía</a:t>
            </a:r>
            <a:endParaRPr sz="3000" b="1">
              <a:solidFill>
                <a:schemeClr val="dk1"/>
              </a:solidFill>
              <a:latin typeface="Times New Roman"/>
              <a:ea typeface="Times New Roman"/>
              <a:cs typeface="Times New Roman"/>
              <a:sym typeface="Times New Roman"/>
            </a:endParaRPr>
          </a:p>
        </p:txBody>
      </p:sp>
      <p:sp>
        <p:nvSpPr>
          <p:cNvPr id="159" name="Google Shape;159;p23"/>
          <p:cNvSpPr/>
          <p:nvPr/>
        </p:nvSpPr>
        <p:spPr>
          <a:xfrm>
            <a:off x="742727" y="3804249"/>
            <a:ext cx="7992900" cy="720000"/>
          </a:xfrm>
          <a:prstGeom prst="rect">
            <a:avLst/>
          </a:prstGeom>
          <a:noFill/>
          <a:ln>
            <a:noFill/>
          </a:ln>
        </p:spPr>
        <p:txBody>
          <a:bodyPr spcFirstLastPara="1" wrap="square" lIns="91425" tIns="45700" rIns="91425" bIns="45700" anchor="ctr" anchorCtr="0">
            <a:noAutofit/>
          </a:bodyPr>
          <a:lstStyle/>
          <a:p>
            <a:pPr marL="457200" lvl="0" indent="-317500" rtl="0">
              <a:lnSpc>
                <a:spcPct val="150000"/>
              </a:lnSpc>
              <a:spcBef>
                <a:spcPts val="0"/>
              </a:spcBef>
              <a:spcAft>
                <a:spcPts val="0"/>
              </a:spcAft>
              <a:buClr>
                <a:schemeClr val="dk1"/>
              </a:buClr>
              <a:buSzPts val="1400"/>
              <a:buFont typeface="Times New Roman"/>
              <a:buChar char="●"/>
            </a:pPr>
            <a:r>
              <a:rPr lang="es-CO">
                <a:solidFill>
                  <a:schemeClr val="dk1"/>
                </a:solidFill>
                <a:latin typeface="Times New Roman"/>
                <a:ea typeface="Times New Roman"/>
                <a:cs typeface="Times New Roman"/>
                <a:sym typeface="Times New Roman"/>
              </a:rPr>
              <a:t>Libertad Digital terrorismo de las FARC en cifras año 2016, extraído desde:</a:t>
            </a:r>
            <a:endParaRPr>
              <a:solidFill>
                <a:schemeClr val="dk1"/>
              </a:solidFill>
              <a:latin typeface="Times New Roman"/>
              <a:ea typeface="Times New Roman"/>
              <a:cs typeface="Times New Roman"/>
              <a:sym typeface="Times New Roman"/>
            </a:endParaRPr>
          </a:p>
          <a:p>
            <a:pPr marL="457200" lvl="0" indent="0" rtl="0">
              <a:lnSpc>
                <a:spcPct val="150000"/>
              </a:lnSpc>
              <a:spcBef>
                <a:spcPts val="0"/>
              </a:spcBef>
              <a:spcAft>
                <a:spcPts val="0"/>
              </a:spcAft>
              <a:buNone/>
            </a:pPr>
            <a:r>
              <a:rPr lang="es-CO" u="sng">
                <a:solidFill>
                  <a:srgbClr val="1155CC"/>
                </a:solidFill>
                <a:latin typeface="Times New Roman"/>
                <a:ea typeface="Times New Roman"/>
                <a:cs typeface="Times New Roman"/>
                <a:sym typeface="Times New Roman"/>
                <a:hlinkClick r:id="rId3"/>
              </a:rPr>
              <a:t>https://www.libertaddigital.com/internacional/latinoamerica/2016-09-26/las-farc-en-cifras-1276583283/</a:t>
            </a:r>
            <a:endParaRPr>
              <a:solidFill>
                <a:schemeClr val="dk1"/>
              </a:solidFill>
              <a:highlight>
                <a:srgbClr val="FFFFFF"/>
              </a:highlight>
              <a:latin typeface="Times New Roman"/>
              <a:ea typeface="Times New Roman"/>
              <a:cs typeface="Times New Roman"/>
              <a:sym typeface="Times New Roman"/>
            </a:endParaRPr>
          </a:p>
          <a:p>
            <a:pPr marL="457200" lvl="0" indent="0" rtl="0">
              <a:lnSpc>
                <a:spcPct val="150000"/>
              </a:lnSpc>
              <a:spcBef>
                <a:spcPts val="0"/>
              </a:spcBef>
              <a:spcAft>
                <a:spcPts val="0"/>
              </a:spcAft>
              <a:buNone/>
            </a:pPr>
            <a:endParaRPr>
              <a:solidFill>
                <a:schemeClr val="dk1"/>
              </a:solidFill>
              <a:highlight>
                <a:srgbClr val="FFFFFF"/>
              </a:highlight>
              <a:latin typeface="Times New Roman"/>
              <a:ea typeface="Times New Roman"/>
              <a:cs typeface="Times New Roman"/>
              <a:sym typeface="Times New Roman"/>
            </a:endParaRPr>
          </a:p>
          <a:p>
            <a:pPr marL="457200" lvl="0" indent="-317500" rtl="0">
              <a:lnSpc>
                <a:spcPct val="150000"/>
              </a:lnSpc>
              <a:spcBef>
                <a:spcPts val="0"/>
              </a:spcBef>
              <a:spcAft>
                <a:spcPts val="0"/>
              </a:spcAft>
              <a:buClr>
                <a:schemeClr val="dk1"/>
              </a:buClr>
              <a:buSzPts val="1400"/>
              <a:buFont typeface="Times New Roman"/>
              <a:buChar char="●"/>
            </a:pPr>
            <a:r>
              <a:rPr lang="es-CO">
                <a:solidFill>
                  <a:schemeClr val="dk1"/>
                </a:solidFill>
                <a:latin typeface="Times New Roman"/>
                <a:ea typeface="Times New Roman"/>
                <a:cs typeface="Times New Roman"/>
                <a:sym typeface="Times New Roman"/>
              </a:rPr>
              <a:t>Parques nacionales Naturales de colombia año 2018, extraído desde:</a:t>
            </a:r>
            <a:endParaRPr>
              <a:solidFill>
                <a:schemeClr val="dk1"/>
              </a:solidFill>
              <a:latin typeface="Times New Roman"/>
              <a:ea typeface="Times New Roman"/>
              <a:cs typeface="Times New Roman"/>
              <a:sym typeface="Times New Roman"/>
            </a:endParaRPr>
          </a:p>
          <a:p>
            <a:pPr marL="457200" lvl="0" indent="0" rtl="0">
              <a:lnSpc>
                <a:spcPct val="150000"/>
              </a:lnSpc>
              <a:spcBef>
                <a:spcPts val="0"/>
              </a:spcBef>
              <a:spcAft>
                <a:spcPts val="0"/>
              </a:spcAft>
              <a:buNone/>
            </a:pPr>
            <a:r>
              <a:rPr lang="es-CO" u="sng">
                <a:solidFill>
                  <a:srgbClr val="1155CC"/>
                </a:solidFill>
                <a:latin typeface="Times New Roman"/>
                <a:ea typeface="Times New Roman"/>
                <a:cs typeface="Times New Roman"/>
                <a:sym typeface="Times New Roman"/>
                <a:hlinkClick r:id="rId4"/>
              </a:rPr>
              <a:t>http://www.parquesnacionales.gov.co/portal/es/organizacion/objetivos-y-funciones/</a:t>
            </a:r>
            <a:endParaRPr>
              <a:solidFill>
                <a:schemeClr val="dk1"/>
              </a:solidFill>
              <a:highlight>
                <a:srgbClr val="FFFFFF"/>
              </a:highlight>
              <a:latin typeface="Times New Roman"/>
              <a:ea typeface="Times New Roman"/>
              <a:cs typeface="Times New Roman"/>
              <a:sym typeface="Times New Roman"/>
            </a:endParaRPr>
          </a:p>
          <a:p>
            <a:pPr marL="457200" lvl="0" indent="0" rtl="0">
              <a:lnSpc>
                <a:spcPct val="150000"/>
              </a:lnSpc>
              <a:spcBef>
                <a:spcPts val="0"/>
              </a:spcBef>
              <a:spcAft>
                <a:spcPts val="0"/>
              </a:spcAft>
              <a:buNone/>
            </a:pPr>
            <a:endParaRPr>
              <a:solidFill>
                <a:schemeClr val="dk1"/>
              </a:solidFill>
              <a:highlight>
                <a:srgbClr val="FFFFFF"/>
              </a:highlight>
              <a:latin typeface="Times New Roman"/>
              <a:ea typeface="Times New Roman"/>
              <a:cs typeface="Times New Roman"/>
              <a:sym typeface="Times New Roman"/>
            </a:endParaRPr>
          </a:p>
          <a:p>
            <a:pPr marL="457200" lvl="0" indent="-317500" rtl="0">
              <a:lnSpc>
                <a:spcPct val="150000"/>
              </a:lnSpc>
              <a:spcBef>
                <a:spcPts val="0"/>
              </a:spcBef>
              <a:spcAft>
                <a:spcPts val="0"/>
              </a:spcAft>
              <a:buSzPts val="1400"/>
              <a:buFont typeface="Times New Roman"/>
              <a:buChar char="●"/>
            </a:pPr>
            <a:r>
              <a:rPr lang="es-CO">
                <a:solidFill>
                  <a:schemeClr val="dk1"/>
                </a:solidFill>
                <a:latin typeface="Times New Roman"/>
                <a:ea typeface="Times New Roman"/>
                <a:cs typeface="Times New Roman"/>
                <a:sym typeface="Times New Roman"/>
              </a:rPr>
              <a:t>Ministerio de Industria y Comercio, extraido desde: </a:t>
            </a:r>
            <a:r>
              <a:rPr lang="es-CO" u="sng">
                <a:solidFill>
                  <a:srgbClr val="1155CC"/>
                </a:solidFill>
                <a:latin typeface="Times New Roman"/>
                <a:ea typeface="Times New Roman"/>
                <a:cs typeface="Times New Roman"/>
                <a:sym typeface="Times New Roman"/>
                <a:hlinkClick r:id="rId5"/>
              </a:rPr>
              <a:t>http://www.mincit.gov.co/publicaciones/36040/capitulo_3_de_las_normas_que_regulan_a_las_agencias_de_viajes</a:t>
            </a:r>
            <a:endParaRPr>
              <a:solidFill>
                <a:schemeClr val="dk1"/>
              </a:solidFill>
              <a:highlight>
                <a:srgbClr val="FFFFFF"/>
              </a:highlight>
              <a:latin typeface="Times New Roman"/>
              <a:ea typeface="Times New Roman"/>
              <a:cs typeface="Times New Roman"/>
              <a:sym typeface="Times New Roman"/>
            </a:endParaRPr>
          </a:p>
          <a:p>
            <a:pPr marL="457200" lvl="0" indent="0" rtl="0">
              <a:lnSpc>
                <a:spcPct val="150000"/>
              </a:lnSpc>
              <a:spcBef>
                <a:spcPts val="0"/>
              </a:spcBef>
              <a:spcAft>
                <a:spcPts val="0"/>
              </a:spcAft>
              <a:buNone/>
            </a:pPr>
            <a:endParaRPr>
              <a:solidFill>
                <a:schemeClr val="dk1"/>
              </a:solidFill>
              <a:highlight>
                <a:srgbClr val="FFFFFF"/>
              </a:highlight>
              <a:latin typeface="Times New Roman"/>
              <a:ea typeface="Times New Roman"/>
              <a:cs typeface="Times New Roman"/>
              <a:sym typeface="Times New Roman"/>
            </a:endParaRPr>
          </a:p>
          <a:p>
            <a:pPr marL="457200" lvl="0" indent="-317500" rtl="0">
              <a:lnSpc>
                <a:spcPct val="150000"/>
              </a:lnSpc>
              <a:spcBef>
                <a:spcPts val="0"/>
              </a:spcBef>
              <a:spcAft>
                <a:spcPts val="0"/>
              </a:spcAft>
              <a:buClr>
                <a:schemeClr val="dk1"/>
              </a:buClr>
              <a:buSzPts val="1400"/>
              <a:buFont typeface="Times New Roman"/>
              <a:buChar char="●"/>
            </a:pPr>
            <a:r>
              <a:rPr lang="es-CO">
                <a:solidFill>
                  <a:schemeClr val="dk1"/>
                </a:solidFill>
                <a:latin typeface="Times New Roman"/>
                <a:ea typeface="Times New Roman"/>
                <a:cs typeface="Times New Roman"/>
                <a:sym typeface="Times New Roman"/>
              </a:rPr>
              <a:t>Índice de competitividad departamental año 2017, Cámara y Comercio Bogotá, extraído desde:</a:t>
            </a:r>
            <a:endParaRPr>
              <a:solidFill>
                <a:schemeClr val="dk1"/>
              </a:solidFill>
              <a:latin typeface="Times New Roman"/>
              <a:ea typeface="Times New Roman"/>
              <a:cs typeface="Times New Roman"/>
              <a:sym typeface="Times New Roman"/>
            </a:endParaRPr>
          </a:p>
          <a:p>
            <a:pPr marL="457200" lvl="0" indent="0" rtl="0">
              <a:lnSpc>
                <a:spcPct val="150000"/>
              </a:lnSpc>
              <a:spcBef>
                <a:spcPts val="0"/>
              </a:spcBef>
              <a:spcAft>
                <a:spcPts val="0"/>
              </a:spcAft>
              <a:buNone/>
            </a:pPr>
            <a:r>
              <a:rPr lang="es-CO" u="sng">
                <a:solidFill>
                  <a:srgbClr val="1155CC"/>
                </a:solidFill>
                <a:latin typeface="Times New Roman"/>
                <a:ea typeface="Times New Roman"/>
                <a:cs typeface="Times New Roman"/>
                <a:sym typeface="Times New Roman"/>
                <a:hlinkClick r:id="rId6"/>
              </a:rPr>
              <a:t>http://recursos.ccb.org.co/correos/2018/7636/IDC_2017.pdf</a:t>
            </a:r>
            <a:endParaRPr>
              <a:solidFill>
                <a:schemeClr val="dk1"/>
              </a:solidFill>
              <a:highlight>
                <a:srgbClr val="FFFFFF"/>
              </a:highlight>
              <a:latin typeface="Times New Roman"/>
              <a:ea typeface="Times New Roman"/>
              <a:cs typeface="Times New Roman"/>
              <a:sym typeface="Times New Roman"/>
            </a:endParaRPr>
          </a:p>
          <a:p>
            <a:pPr marL="457200" lvl="0" indent="0" rtl="0">
              <a:lnSpc>
                <a:spcPct val="150000"/>
              </a:lnSpc>
              <a:spcBef>
                <a:spcPts val="0"/>
              </a:spcBef>
              <a:spcAft>
                <a:spcPts val="0"/>
              </a:spcAft>
              <a:buNone/>
            </a:pPr>
            <a:endParaRPr sz="1100">
              <a:solidFill>
                <a:schemeClr val="dk1"/>
              </a:solidFill>
              <a:highlight>
                <a:srgbClr val="FFFFFF"/>
              </a:highlight>
              <a:latin typeface="Times New Roman"/>
              <a:ea typeface="Times New Roman"/>
              <a:cs typeface="Times New Roman"/>
              <a:sym typeface="Times New Roman"/>
            </a:endParaRPr>
          </a:p>
          <a:p>
            <a:pPr marL="0" lvl="0" indent="0" rtl="0">
              <a:lnSpc>
                <a:spcPct val="150000"/>
              </a:lnSpc>
              <a:spcBef>
                <a:spcPts val="0"/>
              </a:spcBef>
              <a:spcAft>
                <a:spcPts val="0"/>
              </a:spcAft>
              <a:buSzPts val="1100"/>
              <a:buNone/>
            </a:pPr>
            <a:endParaRPr sz="1100">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a:spLocks noGrp="1"/>
          </p:cNvSpPr>
          <p:nvPr>
            <p:ph type="ftr" idx="4294967295"/>
          </p:nvPr>
        </p:nvSpPr>
        <p:spPr>
          <a:xfrm>
            <a:off x="3124200" y="5728171"/>
            <a:ext cx="28956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200">
                <a:solidFill>
                  <a:srgbClr val="888888"/>
                </a:solidFill>
                <a:latin typeface="Calibri"/>
                <a:ea typeface="Calibri"/>
                <a:cs typeface="Calibri"/>
                <a:sym typeface="Calibri"/>
              </a:rPr>
              <a:t>ADRIANA BELTRAN ARIZA </a:t>
            </a:r>
            <a:endParaRPr sz="1200">
              <a:solidFill>
                <a:srgbClr val="888888"/>
              </a:solidFill>
              <a:latin typeface="Calibri"/>
              <a:ea typeface="Calibri"/>
              <a:cs typeface="Calibri"/>
              <a:sym typeface="Calibri"/>
            </a:endParaRPr>
          </a:p>
        </p:txBody>
      </p:sp>
      <p:sp>
        <p:nvSpPr>
          <p:cNvPr id="165" name="Google Shape;165;p24"/>
          <p:cNvSpPr/>
          <p:nvPr/>
        </p:nvSpPr>
        <p:spPr>
          <a:xfrm>
            <a:off x="1691680" y="1772816"/>
            <a:ext cx="5382344" cy="1015663"/>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s-CO" sz="6000" b="1">
                <a:solidFill>
                  <a:schemeClr val="lt1"/>
                </a:solidFill>
                <a:latin typeface="Arial Narrow"/>
                <a:ea typeface="Arial Narrow"/>
                <a:cs typeface="Arial Narrow"/>
                <a:sym typeface="Arial Narrow"/>
              </a:rPr>
              <a:t>GRACIAS</a:t>
            </a:r>
            <a:endParaRPr/>
          </a:p>
        </p:txBody>
      </p:sp>
      <p:pic>
        <p:nvPicPr>
          <p:cNvPr id="166" name="Google Shape;166;p24" descr="MMAG00373_0000[1]"/>
          <p:cNvPicPr preferRelativeResize="0"/>
          <p:nvPr/>
        </p:nvPicPr>
        <p:blipFill rotWithShape="1">
          <a:blip r:embed="rId3">
            <a:alphaModFix/>
          </a:blip>
          <a:srcRect/>
          <a:stretch/>
        </p:blipFill>
        <p:spPr>
          <a:xfrm>
            <a:off x="2899643" y="2996952"/>
            <a:ext cx="3184525" cy="2578100"/>
          </a:xfrm>
          <a:prstGeom prst="rect">
            <a:avLst/>
          </a:prstGeom>
          <a:noFill/>
          <a:ln>
            <a:noFill/>
          </a:ln>
        </p:spPr>
      </p:pic>
      <p:sp>
        <p:nvSpPr>
          <p:cNvPr id="167" name="Google Shape;16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1200">
                <a:solidFill>
                  <a:srgbClr val="888888"/>
                </a:solidFill>
                <a:latin typeface="Calibri"/>
                <a:ea typeface="Calibri"/>
                <a:cs typeface="Calibri"/>
                <a:sym typeface="Calibri"/>
              </a:rPr>
              <a:t>13/07/2018</a:t>
            </a:r>
            <a:endParaRPr sz="1200">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p:nvPr/>
        </p:nvSpPr>
        <p:spPr>
          <a:xfrm>
            <a:off x="468313" y="2205038"/>
            <a:ext cx="8229600" cy="9366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4400"/>
              <a:buFont typeface="Calibri"/>
              <a:buNone/>
            </a:pPr>
            <a:r>
              <a:rPr lang="es-CO" sz="4400" b="0" i="0" u="none" strike="noStrike" cap="none">
                <a:solidFill>
                  <a:schemeClr val="dk1"/>
                </a:solidFill>
                <a:latin typeface="Calibri"/>
                <a:ea typeface="Calibri"/>
                <a:cs typeface="Calibri"/>
                <a:sym typeface="Calibri"/>
              </a:rPr>
              <a:t>            </a:t>
            </a:r>
            <a:endParaRPr sz="4400" b="0" i="0" u="none" strike="noStrike" cap="none">
              <a:solidFill>
                <a:schemeClr val="dk1"/>
              </a:solidFill>
              <a:latin typeface="Calibri"/>
              <a:ea typeface="Calibri"/>
              <a:cs typeface="Calibri"/>
              <a:sym typeface="Calibri"/>
            </a:endParaRPr>
          </a:p>
        </p:txBody>
      </p:sp>
      <p:sp>
        <p:nvSpPr>
          <p:cNvPr id="97" name="Google Shape;97;p14"/>
          <p:cNvSpPr txBox="1"/>
          <p:nvPr/>
        </p:nvSpPr>
        <p:spPr>
          <a:xfrm>
            <a:off x="468313" y="1821425"/>
            <a:ext cx="8229600" cy="38067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590"/>
              <a:buFont typeface="Times New Roman"/>
              <a:buNone/>
            </a:pPr>
            <a:r>
              <a:rPr lang="es-CO" sz="2590" b="0" i="0" u="none" strike="noStrike" cap="none" dirty="0">
                <a:solidFill>
                  <a:schemeClr val="dk1"/>
                </a:solidFill>
                <a:latin typeface="Times New Roman"/>
                <a:ea typeface="Times New Roman"/>
                <a:cs typeface="Times New Roman"/>
                <a:sym typeface="Times New Roman"/>
              </a:rPr>
              <a:t>1. Descripción o contextualización del problema.</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b="0" i="0" u="none" strike="noStrike" cap="none" dirty="0">
                <a:solidFill>
                  <a:schemeClr val="dk1"/>
                </a:solidFill>
                <a:latin typeface="Times New Roman"/>
                <a:ea typeface="Times New Roman"/>
                <a:cs typeface="Times New Roman"/>
                <a:sym typeface="Times New Roman"/>
              </a:rPr>
              <a:t>2. Formulación del problema (pregunta problema).</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b="0" i="0" u="none" strike="noStrike" cap="none" dirty="0">
                <a:solidFill>
                  <a:schemeClr val="dk1"/>
                </a:solidFill>
                <a:latin typeface="Times New Roman"/>
                <a:ea typeface="Times New Roman"/>
                <a:cs typeface="Times New Roman"/>
                <a:sym typeface="Times New Roman"/>
              </a:rPr>
              <a:t>3. Objetivos: general y específicos.</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b="0" i="0" u="none" strike="noStrike" cap="none" dirty="0">
                <a:solidFill>
                  <a:schemeClr val="dk1"/>
                </a:solidFill>
                <a:latin typeface="Times New Roman"/>
                <a:ea typeface="Times New Roman"/>
                <a:cs typeface="Times New Roman"/>
                <a:sym typeface="Times New Roman"/>
              </a:rPr>
              <a:t>4. Diseño metodológico.</a:t>
            </a:r>
            <a:endParaRPr sz="2590" b="0" i="0" u="none" strike="noStrike" cap="none" dirty="0">
              <a:solidFill>
                <a:schemeClr val="dk1"/>
              </a:solidFill>
              <a:latin typeface="Times New Roman"/>
              <a:ea typeface="Times New Roman"/>
              <a:cs typeface="Times New Roman"/>
              <a:sym typeface="Times New Roman"/>
            </a:endParaRPr>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ea typeface="Times New Roman"/>
                <a:cs typeface="Times New Roman"/>
                <a:sym typeface="Times New Roman"/>
              </a:rPr>
              <a:t>5. Marco Legal</a:t>
            </a:r>
            <a:endParaRPr sz="2590" dirty="0">
              <a:solidFill>
                <a:schemeClr val="dk1"/>
              </a:solidFill>
              <a:latin typeface="Times New Roman"/>
              <a:ea typeface="Times New Roman"/>
              <a:cs typeface="Times New Roman"/>
              <a:sym typeface="Times New Roman"/>
            </a:endParaRPr>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ea typeface="Times New Roman"/>
                <a:cs typeface="Times New Roman"/>
                <a:sym typeface="Times New Roman"/>
              </a:rPr>
              <a:t>6</a:t>
            </a:r>
            <a:r>
              <a:rPr lang="es-CO" sz="2590" b="0" i="0" u="none" strike="noStrike" cap="none" dirty="0">
                <a:solidFill>
                  <a:schemeClr val="dk1"/>
                </a:solidFill>
                <a:latin typeface="Times New Roman"/>
                <a:ea typeface="Times New Roman"/>
                <a:cs typeface="Times New Roman"/>
                <a:sym typeface="Times New Roman"/>
              </a:rPr>
              <a:t>. Resultados.</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ea typeface="Times New Roman"/>
                <a:cs typeface="Times New Roman"/>
                <a:sym typeface="Times New Roman"/>
              </a:rPr>
              <a:t>7</a:t>
            </a:r>
            <a:r>
              <a:rPr lang="es-CO" sz="2590" b="0" i="0" u="none" strike="noStrike" cap="none" dirty="0">
                <a:solidFill>
                  <a:schemeClr val="dk1"/>
                </a:solidFill>
                <a:latin typeface="Times New Roman"/>
                <a:ea typeface="Times New Roman"/>
                <a:cs typeface="Times New Roman"/>
                <a:sym typeface="Times New Roman"/>
              </a:rPr>
              <a:t>. </a:t>
            </a:r>
            <a:r>
              <a:rPr lang="es-CO" sz="2590" b="0" i="0" u="none" strike="noStrike" cap="none" dirty="0" smtClean="0">
                <a:solidFill>
                  <a:schemeClr val="dk1"/>
                </a:solidFill>
                <a:latin typeface="Times New Roman"/>
                <a:ea typeface="Times New Roman"/>
                <a:cs typeface="Times New Roman"/>
                <a:sym typeface="Times New Roman"/>
              </a:rPr>
              <a:t>Conclusiones</a:t>
            </a:r>
            <a:r>
              <a:rPr lang="es-CO" sz="2590" b="0" i="0" u="none" strike="noStrike" cap="none" dirty="0">
                <a:solidFill>
                  <a:schemeClr val="dk1"/>
                </a:solidFill>
                <a:latin typeface="Times New Roman"/>
                <a:ea typeface="Times New Roman"/>
                <a:cs typeface="Times New Roman"/>
                <a:sym typeface="Times New Roman"/>
              </a:rPr>
              <a:t>.</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ea typeface="Times New Roman"/>
                <a:cs typeface="Times New Roman"/>
                <a:sym typeface="Times New Roman"/>
              </a:rPr>
              <a:t>8</a:t>
            </a:r>
            <a:r>
              <a:rPr lang="es-CO" sz="2590" b="0" i="0" u="none" strike="noStrike" cap="none" dirty="0" smtClean="0">
                <a:solidFill>
                  <a:schemeClr val="dk1"/>
                </a:solidFill>
                <a:latin typeface="Times New Roman"/>
                <a:ea typeface="Times New Roman"/>
                <a:cs typeface="Times New Roman"/>
                <a:sym typeface="Times New Roman"/>
              </a:rPr>
              <a:t>. </a:t>
            </a:r>
            <a:r>
              <a:rPr lang="es-CO" sz="2590" b="0" i="0" u="none" strike="noStrike" cap="none" dirty="0">
                <a:solidFill>
                  <a:schemeClr val="dk1"/>
                </a:solidFill>
                <a:latin typeface="Times New Roman"/>
                <a:ea typeface="Times New Roman"/>
                <a:cs typeface="Times New Roman"/>
                <a:sym typeface="Times New Roman"/>
              </a:rPr>
              <a:t>Recomendaciones</a:t>
            </a:r>
            <a:endParaRPr dirty="0"/>
          </a:p>
          <a:p>
            <a:pPr marL="0" marR="0" lvl="0" indent="0" algn="l" rtl="0">
              <a:lnSpc>
                <a:spcPct val="80000"/>
              </a:lnSpc>
              <a:spcBef>
                <a:spcPts val="518"/>
              </a:spcBef>
              <a:spcAft>
                <a:spcPts val="0"/>
              </a:spcAft>
              <a:buClr>
                <a:schemeClr val="dk1"/>
              </a:buClr>
              <a:buSzPts val="2590"/>
              <a:buFont typeface="Times New Roman"/>
              <a:buNone/>
            </a:pPr>
            <a:r>
              <a:rPr lang="es-CO" sz="2590" dirty="0">
                <a:solidFill>
                  <a:schemeClr val="dk1"/>
                </a:solidFill>
                <a:latin typeface="Times New Roman"/>
                <a:ea typeface="Times New Roman"/>
                <a:cs typeface="Times New Roman"/>
                <a:sym typeface="Times New Roman"/>
              </a:rPr>
              <a:t>    </a:t>
            </a:r>
            <a:r>
              <a:rPr lang="es-CO" sz="2590" b="0" i="0" u="none" strike="noStrike" cap="none" dirty="0">
                <a:solidFill>
                  <a:schemeClr val="dk1"/>
                </a:solidFill>
                <a:latin typeface="Times New Roman"/>
                <a:ea typeface="Times New Roman"/>
                <a:cs typeface="Times New Roman"/>
                <a:sym typeface="Times New Roman"/>
              </a:rPr>
              <a:t>Bibliografía.</a:t>
            </a:r>
            <a:endParaRPr dirty="0"/>
          </a:p>
        </p:txBody>
      </p:sp>
      <p:sp>
        <p:nvSpPr>
          <p:cNvPr id="98" name="Google Shape;98;p14"/>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i="0" u="none" strike="noStrike" cap="none">
                <a:solidFill>
                  <a:schemeClr val="dk1"/>
                </a:solidFill>
                <a:latin typeface="Times New Roman"/>
                <a:ea typeface="Times New Roman"/>
                <a:cs typeface="Times New Roman"/>
                <a:sym typeface="Times New Roman"/>
              </a:rPr>
              <a:t>Contenido de la presentación</a:t>
            </a:r>
            <a:endParaRPr sz="3000" b="1" i="0" u="none" strike="noStrike" cap="none">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i="0" u="none" strike="noStrike" cap="none">
                <a:solidFill>
                  <a:schemeClr val="dk1"/>
                </a:solidFill>
                <a:latin typeface="Times New Roman"/>
                <a:ea typeface="Times New Roman"/>
                <a:cs typeface="Times New Roman"/>
                <a:sym typeface="Times New Roman"/>
              </a:rPr>
              <a:t>1. Descripción del problema</a:t>
            </a:r>
            <a:endParaRPr sz="3000" b="1" i="0" u="none" strike="noStrike" cap="none">
              <a:solidFill>
                <a:schemeClr val="dk1"/>
              </a:solidFill>
              <a:latin typeface="Times New Roman"/>
              <a:ea typeface="Times New Roman"/>
              <a:cs typeface="Times New Roman"/>
              <a:sym typeface="Times New Roman"/>
            </a:endParaRPr>
          </a:p>
        </p:txBody>
      </p:sp>
      <p:sp>
        <p:nvSpPr>
          <p:cNvPr id="104" name="Google Shape;104;p15"/>
          <p:cNvSpPr/>
          <p:nvPr/>
        </p:nvSpPr>
        <p:spPr>
          <a:xfrm>
            <a:off x="573975" y="1495499"/>
            <a:ext cx="7992900" cy="1662900"/>
          </a:xfrm>
          <a:prstGeom prst="rect">
            <a:avLst/>
          </a:prstGeom>
          <a:noFill/>
          <a:ln>
            <a:noFill/>
          </a:ln>
        </p:spPr>
        <p:txBody>
          <a:bodyPr spcFirstLastPara="1" wrap="square" lIns="91425" tIns="45700" rIns="91425" bIns="45700" anchor="ctr" anchorCtr="0">
            <a:noAutofit/>
          </a:bodyPr>
          <a:lstStyle/>
          <a:p>
            <a:pPr marL="0" lvl="0" indent="0" rtl="0">
              <a:lnSpc>
                <a:spcPct val="150000"/>
              </a:lnSpc>
              <a:spcBef>
                <a:spcPts val="0"/>
              </a:spcBef>
              <a:spcAft>
                <a:spcPts val="0"/>
              </a:spcAft>
              <a:buClr>
                <a:schemeClr val="dk1"/>
              </a:buClr>
              <a:buSzPts val="1100"/>
              <a:buFont typeface="Arial"/>
              <a:buNone/>
            </a:pPr>
            <a:r>
              <a:rPr lang="es-CO" b="1">
                <a:solidFill>
                  <a:srgbClr val="333333"/>
                </a:solidFill>
                <a:highlight>
                  <a:srgbClr val="FFFFFF"/>
                </a:highlight>
              </a:rPr>
              <a:t> </a:t>
            </a:r>
            <a:endParaRPr b="1">
              <a:solidFill>
                <a:srgbClr val="333333"/>
              </a:solidFill>
              <a:highlight>
                <a:srgbClr val="FFFFFF"/>
              </a:highlight>
            </a:endParaRPr>
          </a:p>
          <a:p>
            <a:pPr marL="0" lvl="0" indent="0" algn="just" rtl="0">
              <a:lnSpc>
                <a:spcPct val="115000"/>
              </a:lnSpc>
              <a:spcBef>
                <a:spcPts val="0"/>
              </a:spcBef>
              <a:spcAft>
                <a:spcPts val="0"/>
              </a:spcAft>
              <a:buClr>
                <a:schemeClr val="dk1"/>
              </a:buClr>
              <a:buSzPts val="1100"/>
              <a:buFont typeface="Arial"/>
              <a:buNone/>
            </a:pPr>
            <a:r>
              <a:rPr lang="es-CO">
                <a:solidFill>
                  <a:schemeClr val="dk1"/>
                </a:solidFill>
                <a:highlight>
                  <a:srgbClr val="FFFFFF"/>
                </a:highlight>
                <a:latin typeface="Times New Roman"/>
                <a:ea typeface="Times New Roman"/>
                <a:cs typeface="Times New Roman"/>
                <a:sym typeface="Times New Roman"/>
              </a:rPr>
              <a:t>Nuestra propuesta de trabajo de grado se relaciona con la línea de investigación </a:t>
            </a:r>
            <a:r>
              <a:rPr lang="es-CO" i="1">
                <a:solidFill>
                  <a:schemeClr val="dk1"/>
                </a:solidFill>
                <a:highlight>
                  <a:srgbClr val="FFFFFF"/>
                </a:highlight>
                <a:latin typeface="Times New Roman"/>
                <a:ea typeface="Times New Roman"/>
                <a:cs typeface="Times New Roman"/>
                <a:sym typeface="Times New Roman"/>
              </a:rPr>
              <a:t>“Innovaciones Sociales y Productivas”</a:t>
            </a:r>
            <a:r>
              <a:rPr lang="es-CO">
                <a:solidFill>
                  <a:schemeClr val="dk1"/>
                </a:solidFill>
                <a:highlight>
                  <a:srgbClr val="FFFFFF"/>
                </a:highlight>
                <a:latin typeface="Times New Roman"/>
                <a:ea typeface="Times New Roman"/>
                <a:cs typeface="Times New Roman"/>
                <a:sym typeface="Times New Roman"/>
              </a:rPr>
              <a:t> de la Universidad Minuto de Dios. Teniendo en cuenta que el gobierno de Colombia estuvo en guerra durante más de 50 años con las Fuerzas Armadas Revolucionarias de Colombia (FARC) en todo el territorio nacional, entre ellos la zona objeto de nuestro estudio (Sumapaz), donde surgieron múltiples problemáticas sociales, como lo indica la siguiente publicación en cifras, hasta septiembre 2016:</a:t>
            </a:r>
            <a:endParaRPr>
              <a:solidFill>
                <a:schemeClr val="dk1"/>
              </a:solidFill>
              <a:highlight>
                <a:srgbClr val="FFFFFF"/>
              </a:highlight>
              <a:latin typeface="Times New Roman"/>
              <a:ea typeface="Times New Roman"/>
              <a:cs typeface="Times New Roman"/>
              <a:sym typeface="Times New Roman"/>
            </a:endParaRPr>
          </a:p>
        </p:txBody>
      </p:sp>
      <p:pic>
        <p:nvPicPr>
          <p:cNvPr id="105" name="Google Shape;105;p15"/>
          <p:cNvPicPr preferRelativeResize="0"/>
          <p:nvPr/>
        </p:nvPicPr>
        <p:blipFill>
          <a:blip r:embed="rId3">
            <a:alphaModFix/>
          </a:blip>
          <a:stretch>
            <a:fillRect/>
          </a:stretch>
        </p:blipFill>
        <p:spPr>
          <a:xfrm>
            <a:off x="1629300" y="3588624"/>
            <a:ext cx="5724525" cy="2133600"/>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a:solidFill>
                  <a:schemeClr val="dk1"/>
                </a:solidFill>
                <a:latin typeface="Times New Roman"/>
                <a:ea typeface="Times New Roman"/>
                <a:cs typeface="Times New Roman"/>
                <a:sym typeface="Times New Roman"/>
              </a:rPr>
              <a:t>2. Formulación del problema</a:t>
            </a:r>
            <a:endParaRPr sz="3000" b="1">
              <a:solidFill>
                <a:schemeClr val="dk1"/>
              </a:solidFill>
              <a:latin typeface="Times New Roman"/>
              <a:ea typeface="Times New Roman"/>
              <a:cs typeface="Times New Roman"/>
              <a:sym typeface="Times New Roman"/>
            </a:endParaRPr>
          </a:p>
        </p:txBody>
      </p:sp>
      <p:sp>
        <p:nvSpPr>
          <p:cNvPr id="111" name="Google Shape;111;p16"/>
          <p:cNvSpPr/>
          <p:nvPr/>
        </p:nvSpPr>
        <p:spPr>
          <a:xfrm>
            <a:off x="463725" y="1380898"/>
            <a:ext cx="7992900" cy="2048100"/>
          </a:xfrm>
          <a:prstGeom prst="rect">
            <a:avLst/>
          </a:prstGeom>
          <a:noFill/>
          <a:ln>
            <a:noFill/>
          </a:ln>
        </p:spPr>
        <p:txBody>
          <a:bodyPr spcFirstLastPara="1" wrap="square" lIns="91425" tIns="45700" rIns="91425" bIns="45700" anchor="ctr" anchorCtr="0">
            <a:noAutofit/>
          </a:bodyPr>
          <a:lstStyle/>
          <a:p>
            <a:pPr marL="0" lvl="0" indent="0" rtl="0">
              <a:lnSpc>
                <a:spcPct val="150000"/>
              </a:lnSpc>
              <a:spcBef>
                <a:spcPts val="0"/>
              </a:spcBef>
              <a:spcAft>
                <a:spcPts val="0"/>
              </a:spcAft>
              <a:buClr>
                <a:schemeClr val="dk1"/>
              </a:buClr>
              <a:buSzPts val="1100"/>
              <a:buFont typeface="Arial"/>
              <a:buNone/>
            </a:pPr>
            <a:r>
              <a:rPr lang="es-CO" sz="1800" dirty="0">
                <a:solidFill>
                  <a:schemeClr val="dk1"/>
                </a:solidFill>
                <a:highlight>
                  <a:srgbClr val="FFFFFF"/>
                </a:highlight>
                <a:latin typeface="Times New Roman"/>
                <a:ea typeface="Times New Roman"/>
                <a:cs typeface="Times New Roman"/>
                <a:sym typeface="Times New Roman"/>
              </a:rPr>
              <a:t>¿Cómo diseñar un programa </a:t>
            </a:r>
            <a:r>
              <a:rPr lang="es-CO" sz="1800" dirty="0" smtClean="0">
                <a:solidFill>
                  <a:schemeClr val="dk1"/>
                </a:solidFill>
                <a:highlight>
                  <a:srgbClr val="FFFFFF"/>
                </a:highlight>
                <a:latin typeface="Times New Roman"/>
                <a:ea typeface="Times New Roman"/>
                <a:cs typeface="Times New Roman"/>
                <a:sym typeface="Times New Roman"/>
              </a:rPr>
              <a:t>de caminatas en </a:t>
            </a:r>
            <a:r>
              <a:rPr lang="es-CO" sz="1800" dirty="0">
                <a:solidFill>
                  <a:schemeClr val="dk1"/>
                </a:solidFill>
                <a:highlight>
                  <a:srgbClr val="FFFFFF"/>
                </a:highlight>
                <a:latin typeface="Times New Roman"/>
                <a:ea typeface="Times New Roman"/>
                <a:cs typeface="Times New Roman"/>
                <a:sym typeface="Times New Roman"/>
              </a:rPr>
              <a:t>el ”Parque Nacional Natural del Sumapaz”, logrando contribuir en el turismo en la región?  </a:t>
            </a:r>
            <a:endParaRPr sz="1800" dirty="0">
              <a:latin typeface="Times New Roman"/>
              <a:ea typeface="Times New Roman"/>
              <a:cs typeface="Times New Roman"/>
              <a:sym typeface="Times New Roman"/>
            </a:endParaRPr>
          </a:p>
        </p:txBody>
      </p:sp>
      <p:pic>
        <p:nvPicPr>
          <p:cNvPr id="112" name="Google Shape;112;p16"/>
          <p:cNvPicPr preferRelativeResize="0"/>
          <p:nvPr/>
        </p:nvPicPr>
        <p:blipFill>
          <a:blip r:embed="rId3">
            <a:alphaModFix/>
          </a:blip>
          <a:stretch>
            <a:fillRect/>
          </a:stretch>
        </p:blipFill>
        <p:spPr>
          <a:xfrm>
            <a:off x="5059425" y="4301000"/>
            <a:ext cx="3889301" cy="18551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a:solidFill>
                  <a:schemeClr val="dk1"/>
                </a:solidFill>
                <a:latin typeface="Times New Roman"/>
                <a:ea typeface="Times New Roman"/>
                <a:cs typeface="Times New Roman"/>
                <a:sym typeface="Times New Roman"/>
              </a:rPr>
              <a:t>3. Objetivos</a:t>
            </a:r>
            <a:endParaRPr sz="3000" b="1">
              <a:solidFill>
                <a:schemeClr val="dk1"/>
              </a:solidFill>
              <a:latin typeface="Times New Roman"/>
              <a:ea typeface="Times New Roman"/>
              <a:cs typeface="Times New Roman"/>
              <a:sym typeface="Times New Roman"/>
            </a:endParaRPr>
          </a:p>
        </p:txBody>
      </p:sp>
      <p:sp>
        <p:nvSpPr>
          <p:cNvPr id="118" name="Google Shape;118;p17"/>
          <p:cNvSpPr/>
          <p:nvPr/>
        </p:nvSpPr>
        <p:spPr>
          <a:xfrm>
            <a:off x="575550" y="1230349"/>
            <a:ext cx="7992900" cy="18684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O" sz="2400">
                <a:latin typeface="Times New Roman"/>
                <a:ea typeface="Times New Roman"/>
                <a:cs typeface="Times New Roman"/>
                <a:sym typeface="Times New Roman"/>
              </a:rPr>
              <a:t>Objetivo General</a:t>
            </a:r>
            <a:endParaRPr sz="2400">
              <a:latin typeface="Times New Roman"/>
              <a:ea typeface="Times New Roman"/>
              <a:cs typeface="Times New Roman"/>
              <a:sym typeface="Times New Roman"/>
            </a:endParaRPr>
          </a:p>
          <a:p>
            <a:pPr marL="0" lvl="0" indent="0" rtl="0">
              <a:lnSpc>
                <a:spcPct val="150000"/>
              </a:lnSpc>
              <a:spcBef>
                <a:spcPts val="0"/>
              </a:spcBef>
              <a:spcAft>
                <a:spcPts val="0"/>
              </a:spcAft>
              <a:buClr>
                <a:schemeClr val="dk1"/>
              </a:buClr>
              <a:buSzPts val="1100"/>
              <a:buFont typeface="Arial"/>
              <a:buNone/>
            </a:pPr>
            <a:endParaRPr sz="1100" b="1">
              <a:solidFill>
                <a:srgbClr val="222222"/>
              </a:solidFill>
              <a:highlight>
                <a:srgbClr val="FFFFFF"/>
              </a:highlight>
              <a:latin typeface="Times New Roman"/>
              <a:ea typeface="Times New Roman"/>
              <a:cs typeface="Times New Roman"/>
              <a:sym typeface="Times New Roman"/>
            </a:endParaRPr>
          </a:p>
          <a:p>
            <a:pPr marL="0" marR="0" lvl="0" indent="0" algn="l" rtl="0">
              <a:spcBef>
                <a:spcPts val="0"/>
              </a:spcBef>
              <a:spcAft>
                <a:spcPts val="0"/>
              </a:spcAft>
              <a:buNone/>
            </a:pPr>
            <a:r>
              <a:rPr lang="es-CO">
                <a:solidFill>
                  <a:schemeClr val="dk1"/>
                </a:solidFill>
                <a:highlight>
                  <a:srgbClr val="FFFFFF"/>
                </a:highlight>
                <a:latin typeface="Times New Roman"/>
                <a:ea typeface="Times New Roman"/>
                <a:cs typeface="Times New Roman"/>
                <a:sym typeface="Times New Roman"/>
              </a:rPr>
              <a:t>Realizar un estudio de prefactibilidad del destino turístico ”Parque Nacional Natural del Sumapaz” para el establecimiento de caminatas ecológicas, en época del posconflicto, para incentivar y revitalizar el potencial natural, ambiental, económico, social y turístico de la región, con énfasis en la recuperación de la memoria histórica de las problemáticas propias del sector, como un valor agregado. </a:t>
            </a:r>
            <a:r>
              <a:rPr lang="es-CO">
                <a:solidFill>
                  <a:srgbClr val="FF0000"/>
                </a:solidFill>
                <a:latin typeface="Times New Roman"/>
                <a:ea typeface="Times New Roman"/>
                <a:cs typeface="Times New Roman"/>
                <a:sym typeface="Times New Roman"/>
              </a:rPr>
              <a:t> </a:t>
            </a:r>
            <a:endParaRPr>
              <a:solidFill>
                <a:srgbClr val="FF0000"/>
              </a:solidFill>
              <a:latin typeface="Times New Roman"/>
              <a:ea typeface="Times New Roman"/>
              <a:cs typeface="Times New Roman"/>
              <a:sym typeface="Times New Roman"/>
            </a:endParaRPr>
          </a:p>
        </p:txBody>
      </p:sp>
      <p:sp>
        <p:nvSpPr>
          <p:cNvPr id="119" name="Google Shape;119;p17"/>
          <p:cNvSpPr/>
          <p:nvPr/>
        </p:nvSpPr>
        <p:spPr>
          <a:xfrm>
            <a:off x="575550" y="2997625"/>
            <a:ext cx="8373600" cy="39189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None/>
            </a:pPr>
            <a:r>
              <a:rPr lang="es-CO" sz="2400">
                <a:latin typeface="Times New Roman"/>
                <a:ea typeface="Times New Roman"/>
                <a:cs typeface="Times New Roman"/>
                <a:sym typeface="Times New Roman"/>
              </a:rPr>
              <a:t>Objetivos Específicos</a:t>
            </a:r>
            <a:endParaRPr sz="2400">
              <a:latin typeface="Times New Roman"/>
              <a:ea typeface="Times New Roman"/>
              <a:cs typeface="Times New Roman"/>
              <a:sym typeface="Times New Roman"/>
            </a:endParaRPr>
          </a:p>
          <a:p>
            <a:pPr marL="0" lvl="0" indent="0" rtl="0">
              <a:spcBef>
                <a:spcPts val="0"/>
              </a:spcBef>
              <a:spcAft>
                <a:spcPts val="0"/>
              </a:spcAft>
              <a:buClr>
                <a:schemeClr val="dk1"/>
              </a:buClr>
              <a:buFont typeface="Arial"/>
              <a:buNone/>
            </a:pPr>
            <a:endParaRPr>
              <a:solidFill>
                <a:srgbClr val="FF0000"/>
              </a:solidFill>
              <a:latin typeface="Times New Roman"/>
              <a:ea typeface="Times New Roman"/>
              <a:cs typeface="Times New Roman"/>
              <a:sym typeface="Times New Roman"/>
            </a:endParaRPr>
          </a:p>
          <a:p>
            <a:pPr marL="685800" lvl="0" indent="-228600" rtl="0">
              <a:lnSpc>
                <a:spcPct val="150000"/>
              </a:lnSpc>
              <a:spcBef>
                <a:spcPts val="0"/>
              </a:spcBef>
              <a:spcAft>
                <a:spcPts val="0"/>
              </a:spcAft>
              <a:buClr>
                <a:schemeClr val="dk1"/>
              </a:buClr>
              <a:buSzPts val="1100"/>
              <a:buFont typeface="Arial"/>
              <a:buNone/>
            </a:pPr>
            <a:r>
              <a:rPr lang="es-CO">
                <a:solidFill>
                  <a:schemeClr val="dk1"/>
                </a:solidFill>
                <a:highlight>
                  <a:srgbClr val="FFFFFF"/>
                </a:highlight>
                <a:latin typeface="Times New Roman"/>
                <a:ea typeface="Times New Roman"/>
                <a:cs typeface="Times New Roman"/>
                <a:sym typeface="Times New Roman"/>
              </a:rPr>
              <a:t>● 	Realizar un estudio de mercado, para implementar las caminatas ecológicas en el“Parque Nacional Natural del Sumapaz”.</a:t>
            </a:r>
            <a:endParaRPr>
              <a:solidFill>
                <a:schemeClr val="dk1"/>
              </a:solidFill>
              <a:highlight>
                <a:srgbClr val="FFFFFF"/>
              </a:highlight>
              <a:latin typeface="Times New Roman"/>
              <a:ea typeface="Times New Roman"/>
              <a:cs typeface="Times New Roman"/>
              <a:sym typeface="Times New Roman"/>
            </a:endParaRPr>
          </a:p>
          <a:p>
            <a:pPr marL="685800" lvl="0" indent="-228600" rtl="0">
              <a:lnSpc>
                <a:spcPct val="150000"/>
              </a:lnSpc>
              <a:spcBef>
                <a:spcPts val="0"/>
              </a:spcBef>
              <a:spcAft>
                <a:spcPts val="0"/>
              </a:spcAft>
              <a:buClr>
                <a:schemeClr val="dk1"/>
              </a:buClr>
              <a:buSzPts val="1100"/>
              <a:buFont typeface="Arial"/>
              <a:buNone/>
            </a:pPr>
            <a:r>
              <a:rPr lang="es-CO" sz="110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marL="719999" lvl="0" indent="-317500" rtl="0">
              <a:lnSpc>
                <a:spcPct val="150000"/>
              </a:lnSpc>
              <a:spcBef>
                <a:spcPts val="0"/>
              </a:spcBef>
              <a:spcAft>
                <a:spcPts val="0"/>
              </a:spcAft>
              <a:buClr>
                <a:schemeClr val="dk1"/>
              </a:buClr>
              <a:buSzPts val="1400"/>
              <a:buFont typeface="Times New Roman"/>
              <a:buChar char="●"/>
            </a:pPr>
            <a:r>
              <a:rPr lang="es-CO">
                <a:solidFill>
                  <a:schemeClr val="dk1"/>
                </a:solidFill>
                <a:highlight>
                  <a:srgbClr val="FFFFFF"/>
                </a:highlight>
                <a:latin typeface="Times New Roman"/>
                <a:ea typeface="Times New Roman"/>
                <a:cs typeface="Times New Roman"/>
                <a:sym typeface="Times New Roman"/>
              </a:rPr>
              <a:t>Diseñar un estudio técnico, con relación a las caminatas en este destino, fomentando el turismo y la cultura en la región.</a:t>
            </a:r>
            <a:endParaRPr>
              <a:solidFill>
                <a:schemeClr val="dk1"/>
              </a:solidFill>
              <a:highlight>
                <a:srgbClr val="FFFFFF"/>
              </a:highlight>
              <a:latin typeface="Times New Roman"/>
              <a:ea typeface="Times New Roman"/>
              <a:cs typeface="Times New Roman"/>
              <a:sym typeface="Times New Roman"/>
            </a:endParaRPr>
          </a:p>
          <a:p>
            <a:pPr marL="457200" lvl="0" indent="0" rtl="0">
              <a:lnSpc>
                <a:spcPct val="150000"/>
              </a:lnSpc>
              <a:spcBef>
                <a:spcPts val="0"/>
              </a:spcBef>
              <a:spcAft>
                <a:spcPts val="0"/>
              </a:spcAft>
              <a:buClr>
                <a:schemeClr val="dk1"/>
              </a:buClr>
              <a:buSzPts val="1100"/>
              <a:buFont typeface="Arial"/>
              <a:buNone/>
            </a:pPr>
            <a:r>
              <a:rPr lang="es-CO" sz="110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marL="685800" lvl="0" indent="-228600" rtl="0">
              <a:lnSpc>
                <a:spcPct val="150000"/>
              </a:lnSpc>
              <a:spcBef>
                <a:spcPts val="0"/>
              </a:spcBef>
              <a:spcAft>
                <a:spcPts val="0"/>
              </a:spcAft>
              <a:buClr>
                <a:schemeClr val="dk1"/>
              </a:buClr>
              <a:buSzPts val="1100"/>
              <a:buFont typeface="Arial"/>
              <a:buNone/>
            </a:pPr>
            <a:r>
              <a:rPr lang="es-CO" sz="1100">
                <a:solidFill>
                  <a:schemeClr val="dk1"/>
                </a:solidFill>
                <a:highlight>
                  <a:srgbClr val="FFFFFF"/>
                </a:highlight>
                <a:latin typeface="Times New Roman"/>
                <a:ea typeface="Times New Roman"/>
                <a:cs typeface="Times New Roman"/>
                <a:sym typeface="Times New Roman"/>
              </a:rPr>
              <a:t>●   	</a:t>
            </a:r>
            <a:r>
              <a:rPr lang="es-CO">
                <a:solidFill>
                  <a:schemeClr val="dk1"/>
                </a:solidFill>
                <a:highlight>
                  <a:srgbClr val="FFFFFF"/>
                </a:highlight>
                <a:latin typeface="Times New Roman"/>
                <a:ea typeface="Times New Roman"/>
                <a:cs typeface="Times New Roman"/>
                <a:sym typeface="Times New Roman"/>
              </a:rPr>
              <a:t>Estructurar un modelo administrativo legal, con recursos logísticos y de personal, para desarrollar el estudio.</a:t>
            </a:r>
            <a:endParaRPr>
              <a:solidFill>
                <a:schemeClr val="dk1"/>
              </a:solidFill>
              <a:highlight>
                <a:srgbClr val="FFFFFF"/>
              </a:highlight>
              <a:latin typeface="Times New Roman"/>
              <a:ea typeface="Times New Roman"/>
              <a:cs typeface="Times New Roman"/>
              <a:sym typeface="Times New Roman"/>
            </a:endParaRPr>
          </a:p>
          <a:p>
            <a:pPr marL="685800" lvl="0" indent="-228600" rtl="0">
              <a:lnSpc>
                <a:spcPct val="150000"/>
              </a:lnSpc>
              <a:spcBef>
                <a:spcPts val="0"/>
              </a:spcBef>
              <a:spcAft>
                <a:spcPts val="0"/>
              </a:spcAft>
              <a:buClr>
                <a:schemeClr val="dk1"/>
              </a:buClr>
              <a:buSzPts val="1100"/>
              <a:buFont typeface="Arial"/>
              <a:buNone/>
            </a:pPr>
            <a:r>
              <a:rPr lang="es-CO" sz="110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marL="0" lvl="0" indent="457200" rtl="0">
              <a:lnSpc>
                <a:spcPct val="150000"/>
              </a:lnSpc>
              <a:spcBef>
                <a:spcPts val="0"/>
              </a:spcBef>
              <a:spcAft>
                <a:spcPts val="0"/>
              </a:spcAft>
              <a:buClr>
                <a:schemeClr val="dk1"/>
              </a:buClr>
              <a:buSzPts val="1100"/>
              <a:buFont typeface="Arial"/>
              <a:buNone/>
            </a:pPr>
            <a:r>
              <a:rPr lang="es-CO" sz="1100">
                <a:solidFill>
                  <a:schemeClr val="dk1"/>
                </a:solidFill>
                <a:highlight>
                  <a:srgbClr val="FFFFFF"/>
                </a:highlight>
                <a:latin typeface="Times New Roman"/>
                <a:ea typeface="Times New Roman"/>
                <a:cs typeface="Times New Roman"/>
                <a:sym typeface="Times New Roman"/>
              </a:rPr>
              <a:t>●    </a:t>
            </a:r>
            <a:r>
              <a:rPr lang="es-CO">
                <a:solidFill>
                  <a:schemeClr val="dk1"/>
                </a:solidFill>
                <a:highlight>
                  <a:srgbClr val="FFFFFF"/>
                </a:highlight>
                <a:latin typeface="Times New Roman"/>
                <a:ea typeface="Times New Roman"/>
                <a:cs typeface="Times New Roman"/>
                <a:sym typeface="Times New Roman"/>
              </a:rPr>
              <a:t>Realizar un estudio financiero, para determinar la viabilidad de inversión en el proyecto.</a:t>
            </a:r>
            <a:endParaRPr sz="3000">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a:solidFill>
                  <a:schemeClr val="dk1"/>
                </a:solidFill>
                <a:latin typeface="Times New Roman"/>
                <a:ea typeface="Times New Roman"/>
                <a:cs typeface="Times New Roman"/>
                <a:sym typeface="Times New Roman"/>
              </a:rPr>
              <a:t>4. Diseño metodológico</a:t>
            </a:r>
            <a:endParaRPr sz="3000" b="1">
              <a:solidFill>
                <a:schemeClr val="dk1"/>
              </a:solidFill>
              <a:latin typeface="Times New Roman"/>
              <a:ea typeface="Times New Roman"/>
              <a:cs typeface="Times New Roman"/>
              <a:sym typeface="Times New Roman"/>
            </a:endParaRPr>
          </a:p>
        </p:txBody>
      </p:sp>
      <p:sp>
        <p:nvSpPr>
          <p:cNvPr id="125" name="Google Shape;125;p18"/>
          <p:cNvSpPr/>
          <p:nvPr/>
        </p:nvSpPr>
        <p:spPr>
          <a:xfrm>
            <a:off x="463725" y="1617901"/>
            <a:ext cx="7992900" cy="4411800"/>
          </a:xfrm>
          <a:prstGeom prst="rect">
            <a:avLst/>
          </a:prstGeom>
          <a:noFill/>
          <a:ln>
            <a:noFill/>
          </a:ln>
        </p:spPr>
        <p:txBody>
          <a:bodyPr spcFirstLastPara="1" wrap="square" lIns="91425" tIns="45700" rIns="91425" bIns="45700" anchor="ctr" anchorCtr="0">
            <a:noAutofit/>
          </a:bodyPr>
          <a:lstStyle/>
          <a:p>
            <a:pPr marL="0" lvl="0" indent="0" algn="just" rtl="0">
              <a:lnSpc>
                <a:spcPct val="150000"/>
              </a:lnSpc>
              <a:spcBef>
                <a:spcPts val="0"/>
              </a:spcBef>
              <a:spcAft>
                <a:spcPts val="0"/>
              </a:spcAft>
              <a:buSzPts val="1100"/>
              <a:buNone/>
            </a:pPr>
            <a:r>
              <a:rPr lang="es-CO">
                <a:highlight>
                  <a:srgbClr val="FFFFFF"/>
                </a:highlight>
                <a:latin typeface="Times New Roman"/>
                <a:ea typeface="Times New Roman"/>
                <a:cs typeface="Times New Roman"/>
                <a:sym typeface="Times New Roman"/>
              </a:rPr>
              <a:t>Teniendo en cuenta que la localidad del Sumapaz poseía 5.667 habitantes a finales del año 2017 según fuentes del DANE; anteriormente fue objeto de grupos al margen de la ley), y a partir de la firma del acuerdo de paz entre el gobierno nacional y la guerrilla de las FARC en septiembre de 2016, ha promovido la inversión social para los diversos sectores económicos del país, entre los que encontramos este sector turístico, por ende nuestra propuesta de investigación se enfoca en el estudio de prefactibilidad del destino turístico ”Parque Nacional Natural del Sumapaz” relacionado con el establecimiento de caminatas ecológicas, en época del posconflicto, utilizando un enfoque de investigación exploratoria.</a:t>
            </a:r>
            <a:endParaRPr>
              <a:highlight>
                <a:srgbClr val="FFFFFF"/>
              </a:highlight>
              <a:latin typeface="Times New Roman"/>
              <a:ea typeface="Times New Roman"/>
              <a:cs typeface="Times New Roman"/>
              <a:sym typeface="Times New Roman"/>
            </a:endParaRPr>
          </a:p>
          <a:p>
            <a:pPr marL="0" lvl="0" indent="457200" rtl="0">
              <a:lnSpc>
                <a:spcPct val="150000"/>
              </a:lnSpc>
              <a:spcBef>
                <a:spcPts val="800"/>
              </a:spcBef>
              <a:spcAft>
                <a:spcPts val="0"/>
              </a:spcAft>
              <a:buClr>
                <a:schemeClr val="dk1"/>
              </a:buClr>
              <a:buSzPts val="1100"/>
              <a:buFont typeface="Arial"/>
              <a:buNone/>
            </a:pPr>
            <a:endParaRPr>
              <a:highlight>
                <a:srgbClr val="FFFFFF"/>
              </a:highlight>
              <a:latin typeface="Times New Roman"/>
              <a:ea typeface="Times New Roman"/>
              <a:cs typeface="Times New Roman"/>
              <a:sym typeface="Times New Roman"/>
            </a:endParaRPr>
          </a:p>
          <a:p>
            <a:pPr marL="0" lvl="0" indent="0" algn="just" rtl="0">
              <a:lnSpc>
                <a:spcPct val="150000"/>
              </a:lnSpc>
              <a:spcBef>
                <a:spcPts val="800"/>
              </a:spcBef>
              <a:spcAft>
                <a:spcPts val="0"/>
              </a:spcAft>
              <a:buClr>
                <a:schemeClr val="dk1"/>
              </a:buClr>
              <a:buSzPts val="1100"/>
              <a:buFont typeface="Arial"/>
              <a:buNone/>
            </a:pPr>
            <a:r>
              <a:rPr lang="es-CO">
                <a:highlight>
                  <a:srgbClr val="FFFFFF"/>
                </a:highlight>
                <a:latin typeface="Times New Roman"/>
                <a:ea typeface="Times New Roman"/>
                <a:cs typeface="Times New Roman"/>
                <a:sym typeface="Times New Roman"/>
              </a:rPr>
              <a:t>Como instrumento de recopilación de información fueron minuciosamente elaborados a través de encuestas,y aplicadas a una muestra poblacional del 1% de la totalidad de individuos de esta localidad según censo oficial, lo que permitió a través del análisis datos relevantes y fiables lo más acorde a la realidad.</a:t>
            </a:r>
            <a:endParaRPr>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9"/>
          <p:cNvSpPr txBox="1">
            <a:spLocks noGrp="1"/>
          </p:cNvSpPr>
          <p:nvPr>
            <p:ph type="ctrTitle"/>
          </p:nvPr>
        </p:nvSpPr>
        <p:spPr>
          <a:xfrm>
            <a:off x="549241" y="461809"/>
            <a:ext cx="7772400" cy="1470000"/>
          </a:xfrm>
          <a:prstGeom prst="rect">
            <a:avLst/>
          </a:prstGeom>
        </p:spPr>
        <p:txBody>
          <a:bodyPr spcFirstLastPara="1" wrap="square" lIns="91425" tIns="45700" rIns="91425" bIns="45700" anchor="ctr" anchorCtr="0">
            <a:noAutofit/>
          </a:bodyPr>
          <a:lstStyle/>
          <a:p>
            <a:pPr marL="0" lvl="0" indent="0">
              <a:spcBef>
                <a:spcPts val="0"/>
              </a:spcBef>
              <a:spcAft>
                <a:spcPts val="0"/>
              </a:spcAft>
              <a:buClr>
                <a:schemeClr val="dk1"/>
              </a:buClr>
              <a:buFont typeface="Arial"/>
              <a:buNone/>
            </a:pPr>
            <a:r>
              <a:rPr lang="es-CO" sz="3000" b="1" dirty="0">
                <a:latin typeface="Times New Roman"/>
                <a:ea typeface="Times New Roman"/>
                <a:cs typeface="Times New Roman"/>
                <a:sym typeface="Times New Roman"/>
              </a:rPr>
              <a:t>5. Marco Administrativo - Legal</a:t>
            </a:r>
            <a:endParaRPr dirty="0"/>
          </a:p>
        </p:txBody>
      </p:sp>
      <p:sp>
        <p:nvSpPr>
          <p:cNvPr id="132" name="Google Shape;132;p19"/>
          <p:cNvSpPr txBox="1">
            <a:spLocks noGrp="1"/>
          </p:cNvSpPr>
          <p:nvPr>
            <p:ph type="subTitle" idx="1"/>
          </p:nvPr>
        </p:nvSpPr>
        <p:spPr>
          <a:xfrm>
            <a:off x="1371600" y="2131500"/>
            <a:ext cx="6400800" cy="35859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endParaRPr sz="1100">
              <a:solidFill>
                <a:srgbClr val="0A0A0A"/>
              </a:solidFill>
              <a:highlight>
                <a:srgbClr val="FEFEFE"/>
              </a:highlight>
              <a:latin typeface="Arial"/>
              <a:ea typeface="Arial"/>
              <a:cs typeface="Arial"/>
              <a:sym typeface="Arial"/>
            </a:endParaRPr>
          </a:p>
          <a:p>
            <a:pPr marL="0" lvl="0" indent="0" algn="l" rtl="0">
              <a:spcBef>
                <a:spcPts val="640"/>
              </a:spcBef>
              <a:spcAft>
                <a:spcPts val="0"/>
              </a:spcAft>
              <a:buNone/>
            </a:pPr>
            <a:endParaRPr sz="1100">
              <a:solidFill>
                <a:srgbClr val="0A0A0A"/>
              </a:solidFill>
              <a:highlight>
                <a:srgbClr val="FEFEFE"/>
              </a:highlight>
              <a:latin typeface="Arial"/>
              <a:ea typeface="Arial"/>
              <a:cs typeface="Arial"/>
              <a:sym typeface="Arial"/>
            </a:endParaRPr>
          </a:p>
          <a:p>
            <a:pPr marL="0" lvl="0" indent="0" algn="l" rtl="0">
              <a:spcBef>
                <a:spcPts val="640"/>
              </a:spcBef>
              <a:spcAft>
                <a:spcPts val="0"/>
              </a:spcAft>
              <a:buNone/>
            </a:pPr>
            <a:endParaRPr sz="1100">
              <a:solidFill>
                <a:srgbClr val="0A0A0A"/>
              </a:solidFill>
              <a:highlight>
                <a:srgbClr val="FEFEFE"/>
              </a:highlight>
              <a:latin typeface="Arial"/>
              <a:ea typeface="Arial"/>
              <a:cs typeface="Arial"/>
              <a:sym typeface="Arial"/>
            </a:endParaRPr>
          </a:p>
          <a:p>
            <a:pPr marL="0" lvl="0" indent="0" algn="l" rtl="0">
              <a:spcBef>
                <a:spcPts val="640"/>
              </a:spcBef>
              <a:spcAft>
                <a:spcPts val="0"/>
              </a:spcAft>
              <a:buNone/>
            </a:pPr>
            <a:endParaRPr sz="1100">
              <a:solidFill>
                <a:srgbClr val="0A0A0A"/>
              </a:solidFill>
              <a:highlight>
                <a:srgbClr val="FEFEFE"/>
              </a:highlight>
              <a:latin typeface="Arial"/>
              <a:ea typeface="Arial"/>
              <a:cs typeface="Arial"/>
              <a:sym typeface="Arial"/>
            </a:endParaRPr>
          </a:p>
          <a:p>
            <a:pPr marL="0" lvl="0" indent="0" algn="l">
              <a:spcBef>
                <a:spcPts val="640"/>
              </a:spcBef>
              <a:spcAft>
                <a:spcPts val="0"/>
              </a:spcAft>
              <a:buNone/>
            </a:pPr>
            <a:endParaRPr sz="1100">
              <a:solidFill>
                <a:srgbClr val="0A0A0A"/>
              </a:solidFill>
              <a:highlight>
                <a:srgbClr val="FEFEFE"/>
              </a:highlight>
              <a:latin typeface="Arial"/>
              <a:ea typeface="Arial"/>
              <a:cs typeface="Arial"/>
              <a:sym typeface="Arial"/>
            </a:endParaRPr>
          </a:p>
        </p:txBody>
      </p:sp>
      <p:pic>
        <p:nvPicPr>
          <p:cNvPr id="2" name="Imagen 1"/>
          <p:cNvPicPr>
            <a:picLocks noChangeAspect="1"/>
          </p:cNvPicPr>
          <p:nvPr/>
        </p:nvPicPr>
        <p:blipFill>
          <a:blip r:embed="rId3"/>
          <a:stretch>
            <a:fillRect/>
          </a:stretch>
        </p:blipFill>
        <p:spPr>
          <a:xfrm>
            <a:off x="1504486" y="1438506"/>
            <a:ext cx="5219700" cy="1583473"/>
          </a:xfrm>
          <a:prstGeom prst="rect">
            <a:avLst/>
          </a:prstGeom>
        </p:spPr>
      </p:pic>
      <p:pic>
        <p:nvPicPr>
          <p:cNvPr id="3" name="Imagen 2"/>
          <p:cNvPicPr>
            <a:picLocks noChangeAspect="1"/>
          </p:cNvPicPr>
          <p:nvPr/>
        </p:nvPicPr>
        <p:blipFill>
          <a:blip r:embed="rId4"/>
          <a:stretch>
            <a:fillRect/>
          </a:stretch>
        </p:blipFill>
        <p:spPr>
          <a:xfrm>
            <a:off x="1504486" y="3132462"/>
            <a:ext cx="5219700" cy="36787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6. </a:t>
            </a:r>
            <a:r>
              <a:rPr lang="es-CO" sz="3000" b="1" dirty="0" smtClean="0">
                <a:solidFill>
                  <a:schemeClr val="dk1"/>
                </a:solidFill>
                <a:latin typeface="Times New Roman"/>
                <a:ea typeface="Times New Roman"/>
                <a:cs typeface="Times New Roman"/>
                <a:sym typeface="Times New Roman"/>
              </a:rPr>
              <a:t>Resultados (estudio de mercado)</a:t>
            </a:r>
            <a:endParaRPr sz="3000" b="1" dirty="0">
              <a:solidFill>
                <a:schemeClr val="dk1"/>
              </a:solidFill>
              <a:latin typeface="Times New Roman"/>
              <a:ea typeface="Times New Roman"/>
              <a:cs typeface="Times New Roman"/>
              <a:sym typeface="Times New Roman"/>
            </a:endParaRPr>
          </a:p>
        </p:txBody>
      </p:sp>
      <p:sp>
        <p:nvSpPr>
          <p:cNvPr id="139" name="Google Shape;139;p20"/>
          <p:cNvSpPr/>
          <p:nvPr/>
        </p:nvSpPr>
        <p:spPr>
          <a:xfrm>
            <a:off x="463713" y="1024460"/>
            <a:ext cx="7992900" cy="2938800"/>
          </a:xfrm>
          <a:prstGeom prst="rect">
            <a:avLst/>
          </a:prstGeom>
          <a:noFill/>
          <a:ln>
            <a:noFill/>
          </a:ln>
        </p:spPr>
        <p:txBody>
          <a:bodyPr spcFirstLastPara="1" wrap="square" lIns="91425" tIns="45700" rIns="91425" bIns="45700" anchor="ctr" anchorCtr="0">
            <a:noAutofit/>
          </a:bodyPr>
          <a:lstStyle/>
          <a:p>
            <a:pPr marL="457200" lvl="0" indent="-317500" algn="just" rtl="0">
              <a:lnSpc>
                <a:spcPct val="150000"/>
              </a:lnSpc>
              <a:spcBef>
                <a:spcPts val="0"/>
              </a:spcBef>
              <a:spcAft>
                <a:spcPts val="0"/>
              </a:spcAft>
              <a:buClr>
                <a:schemeClr val="dk1"/>
              </a:buClr>
              <a:buSzPts val="1400"/>
              <a:buFont typeface="Times New Roman"/>
              <a:buChar char="●"/>
            </a:pPr>
            <a:r>
              <a:rPr lang="es-CO" dirty="0">
                <a:solidFill>
                  <a:schemeClr val="dk1"/>
                </a:solidFill>
                <a:highlight>
                  <a:srgbClr val="FFFFFF"/>
                </a:highlight>
                <a:latin typeface="Times New Roman"/>
                <a:ea typeface="Times New Roman"/>
                <a:cs typeface="Times New Roman"/>
                <a:sym typeface="Times New Roman"/>
              </a:rPr>
              <a:t>De acuerdo al estudio de mercado, con relación a las caminatas ecológicas en el destino en cuestión,  se pudo corroborar una potencial demanda de personas interesadas con énfasis de charlas de memoria histórica durante el recorrido.</a:t>
            </a:r>
            <a:endParaRPr dirty="0">
              <a:solidFill>
                <a:schemeClr val="dk1"/>
              </a:solidFill>
              <a:highlight>
                <a:srgbClr val="FFFFFF"/>
              </a:highlight>
              <a:latin typeface="Times New Roman"/>
              <a:ea typeface="Times New Roman"/>
              <a:cs typeface="Times New Roman"/>
              <a:sym typeface="Times New Roman"/>
            </a:endParaRPr>
          </a:p>
          <a:p>
            <a:pPr marL="1371600" lvl="0" indent="0" algn="just" rtl="0">
              <a:lnSpc>
                <a:spcPct val="150000"/>
              </a:lnSpc>
              <a:spcBef>
                <a:spcPts val="0"/>
              </a:spcBef>
              <a:spcAft>
                <a:spcPts val="0"/>
              </a:spcAft>
              <a:buNone/>
            </a:pPr>
            <a:endParaRPr dirty="0">
              <a:solidFill>
                <a:srgbClr val="FF0000"/>
              </a:solidFill>
              <a:latin typeface="Times New Roman"/>
              <a:ea typeface="Times New Roman"/>
              <a:cs typeface="Times New Roman"/>
              <a:sym typeface="Times New Roman"/>
            </a:endParaRPr>
          </a:p>
          <a:p>
            <a:pPr marL="457200" lvl="0" indent="0" rtl="0">
              <a:lnSpc>
                <a:spcPct val="150000"/>
              </a:lnSpc>
              <a:spcBef>
                <a:spcPts val="0"/>
              </a:spcBef>
              <a:spcAft>
                <a:spcPts val="0"/>
              </a:spcAft>
              <a:buClr>
                <a:schemeClr val="dk1"/>
              </a:buClr>
              <a:buSzPts val="1100"/>
              <a:buFont typeface="Arial"/>
              <a:buNone/>
            </a:pPr>
            <a:endParaRPr sz="1100" dirty="0">
              <a:solidFill>
                <a:schemeClr val="dk1"/>
              </a:solidFill>
              <a:highlight>
                <a:srgbClr val="FFFFFF"/>
              </a:highlight>
              <a:latin typeface="Times New Roman"/>
              <a:ea typeface="Times New Roman"/>
              <a:cs typeface="Times New Roman"/>
              <a:sym typeface="Times New Roman"/>
            </a:endParaRPr>
          </a:p>
        </p:txBody>
      </p:sp>
      <p:pic>
        <p:nvPicPr>
          <p:cNvPr id="2" name="Imagen 1"/>
          <p:cNvPicPr>
            <a:picLocks noChangeAspect="1"/>
          </p:cNvPicPr>
          <p:nvPr/>
        </p:nvPicPr>
        <p:blipFill>
          <a:blip r:embed="rId3"/>
          <a:stretch>
            <a:fillRect/>
          </a:stretch>
        </p:blipFill>
        <p:spPr>
          <a:xfrm>
            <a:off x="78059" y="2760768"/>
            <a:ext cx="3014817" cy="2698128"/>
          </a:xfrm>
          <a:prstGeom prst="rect">
            <a:avLst/>
          </a:prstGeom>
        </p:spPr>
      </p:pic>
      <p:pic>
        <p:nvPicPr>
          <p:cNvPr id="3" name="Imagen 2"/>
          <p:cNvPicPr>
            <a:picLocks noChangeAspect="1"/>
          </p:cNvPicPr>
          <p:nvPr/>
        </p:nvPicPr>
        <p:blipFill>
          <a:blip r:embed="rId4"/>
          <a:stretch>
            <a:fillRect/>
          </a:stretch>
        </p:blipFill>
        <p:spPr>
          <a:xfrm>
            <a:off x="3092876" y="2825667"/>
            <a:ext cx="5961914" cy="287260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0"/>
          <p:cNvSpPr/>
          <p:nvPr/>
        </p:nvSpPr>
        <p:spPr>
          <a:xfrm>
            <a:off x="684213" y="877888"/>
            <a:ext cx="7772400" cy="8223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3000" b="1" dirty="0">
                <a:solidFill>
                  <a:schemeClr val="dk1"/>
                </a:solidFill>
                <a:latin typeface="Times New Roman"/>
                <a:ea typeface="Times New Roman"/>
                <a:cs typeface="Times New Roman"/>
                <a:sym typeface="Times New Roman"/>
              </a:rPr>
              <a:t>6. </a:t>
            </a:r>
            <a:r>
              <a:rPr lang="es-CO" sz="3000" b="1" dirty="0" smtClean="0">
                <a:solidFill>
                  <a:schemeClr val="dk1"/>
                </a:solidFill>
                <a:latin typeface="Times New Roman"/>
                <a:ea typeface="Times New Roman"/>
                <a:cs typeface="Times New Roman"/>
                <a:sym typeface="Times New Roman"/>
              </a:rPr>
              <a:t>Resultados (estudio de mercado)</a:t>
            </a:r>
            <a:endParaRPr sz="3000" b="1" dirty="0">
              <a:solidFill>
                <a:schemeClr val="dk1"/>
              </a:solidFill>
              <a:latin typeface="Times New Roman"/>
              <a:ea typeface="Times New Roman"/>
              <a:cs typeface="Times New Roman"/>
              <a:sym typeface="Times New Roman"/>
            </a:endParaRPr>
          </a:p>
        </p:txBody>
      </p:sp>
      <p:sp>
        <p:nvSpPr>
          <p:cNvPr id="139" name="Google Shape;139;p20"/>
          <p:cNvSpPr/>
          <p:nvPr/>
        </p:nvSpPr>
        <p:spPr>
          <a:xfrm>
            <a:off x="463713" y="1024460"/>
            <a:ext cx="7992900" cy="2938800"/>
          </a:xfrm>
          <a:prstGeom prst="rect">
            <a:avLst/>
          </a:prstGeom>
          <a:noFill/>
          <a:ln>
            <a:noFill/>
          </a:ln>
        </p:spPr>
        <p:txBody>
          <a:bodyPr spcFirstLastPara="1" wrap="square" lIns="91425" tIns="45700" rIns="91425" bIns="45700" anchor="ctr" anchorCtr="0">
            <a:noAutofit/>
          </a:bodyPr>
          <a:lstStyle/>
          <a:p>
            <a:pPr marL="1371600" lvl="0" indent="0" algn="just" rtl="0">
              <a:lnSpc>
                <a:spcPct val="150000"/>
              </a:lnSpc>
              <a:spcBef>
                <a:spcPts val="0"/>
              </a:spcBef>
              <a:spcAft>
                <a:spcPts val="0"/>
              </a:spcAft>
              <a:buNone/>
            </a:pPr>
            <a:endParaRPr dirty="0">
              <a:solidFill>
                <a:srgbClr val="FF0000"/>
              </a:solidFill>
              <a:latin typeface="Times New Roman"/>
              <a:ea typeface="Times New Roman"/>
              <a:cs typeface="Times New Roman"/>
              <a:sym typeface="Times New Roman"/>
            </a:endParaRPr>
          </a:p>
          <a:p>
            <a:pPr marL="457200" lvl="0" indent="0" rtl="0">
              <a:lnSpc>
                <a:spcPct val="150000"/>
              </a:lnSpc>
              <a:spcBef>
                <a:spcPts val="0"/>
              </a:spcBef>
              <a:spcAft>
                <a:spcPts val="0"/>
              </a:spcAft>
              <a:buClr>
                <a:schemeClr val="dk1"/>
              </a:buClr>
              <a:buSzPts val="1100"/>
              <a:buFont typeface="Arial"/>
              <a:buNone/>
            </a:pPr>
            <a:endParaRPr sz="1100" dirty="0">
              <a:solidFill>
                <a:schemeClr val="dk1"/>
              </a:solidFill>
              <a:highlight>
                <a:srgbClr val="FFFFFF"/>
              </a:highlight>
              <a:latin typeface="Times New Roman"/>
              <a:ea typeface="Times New Roman"/>
              <a:cs typeface="Times New Roman"/>
              <a:sym typeface="Times New Roman"/>
            </a:endParaRPr>
          </a:p>
        </p:txBody>
      </p:sp>
      <p:sp>
        <p:nvSpPr>
          <p:cNvPr id="4" name="Rectángulo 3"/>
          <p:cNvSpPr/>
          <p:nvPr/>
        </p:nvSpPr>
        <p:spPr>
          <a:xfrm>
            <a:off x="221437" y="1700213"/>
            <a:ext cx="8697952" cy="1384995"/>
          </a:xfrm>
          <a:prstGeom prst="rect">
            <a:avLst/>
          </a:prstGeom>
        </p:spPr>
        <p:txBody>
          <a:bodyPr wrap="square">
            <a:spAutoFit/>
          </a:bodyPr>
          <a:lstStyle/>
          <a:p>
            <a:pPr marL="457200" lvl="0" indent="-317500" algn="just">
              <a:lnSpc>
                <a:spcPct val="150000"/>
              </a:lnSpc>
              <a:buClr>
                <a:schemeClr val="dk1"/>
              </a:buClr>
              <a:buSzPts val="1400"/>
              <a:buFont typeface="Times New Roman"/>
              <a:buChar char="●"/>
            </a:pPr>
            <a:r>
              <a:rPr lang="es-CO" dirty="0">
                <a:solidFill>
                  <a:schemeClr val="dk1"/>
                </a:solidFill>
                <a:highlight>
                  <a:srgbClr val="FFFFFF"/>
                </a:highlight>
                <a:latin typeface="Times New Roman"/>
                <a:ea typeface="Times New Roman"/>
                <a:cs typeface="Times New Roman"/>
                <a:sym typeface="Times New Roman"/>
              </a:rPr>
              <a:t>De acuerdo al estudio de mercado, con relación a las caminatas ecológicas en el destino en cuestión, </a:t>
            </a:r>
            <a:r>
              <a:rPr lang="es-CO" dirty="0" smtClean="0">
                <a:solidFill>
                  <a:schemeClr val="dk1"/>
                </a:solidFill>
                <a:highlight>
                  <a:srgbClr val="FFFFFF"/>
                </a:highlight>
                <a:latin typeface="Times New Roman"/>
                <a:ea typeface="Times New Roman"/>
                <a:cs typeface="Times New Roman"/>
                <a:sym typeface="Times New Roman"/>
              </a:rPr>
              <a:t>se determina </a:t>
            </a:r>
            <a:r>
              <a:rPr lang="es-ES" dirty="0" smtClean="0">
                <a:solidFill>
                  <a:schemeClr val="dk1"/>
                </a:solidFill>
                <a:highlight>
                  <a:srgbClr val="FFFFFF"/>
                </a:highlight>
                <a:latin typeface="Times New Roman"/>
                <a:ea typeface="Times New Roman"/>
                <a:cs typeface="Times New Roman"/>
              </a:rPr>
              <a:t>el </a:t>
            </a:r>
            <a:r>
              <a:rPr lang="es-ES" dirty="0">
                <a:solidFill>
                  <a:schemeClr val="dk1"/>
                </a:solidFill>
                <a:highlight>
                  <a:srgbClr val="FFFFFF"/>
                </a:highlight>
                <a:latin typeface="Times New Roman"/>
                <a:ea typeface="Times New Roman"/>
                <a:cs typeface="Times New Roman"/>
              </a:rPr>
              <a:t>tipo de perfil de consumidor </a:t>
            </a:r>
            <a:r>
              <a:rPr lang="es-ES" dirty="0" smtClean="0">
                <a:solidFill>
                  <a:schemeClr val="dk1"/>
                </a:solidFill>
                <a:highlight>
                  <a:srgbClr val="FFFFFF"/>
                </a:highlight>
                <a:latin typeface="Times New Roman"/>
                <a:ea typeface="Times New Roman"/>
                <a:cs typeface="Times New Roman"/>
              </a:rPr>
              <a:t>generando </a:t>
            </a:r>
            <a:r>
              <a:rPr lang="es-ES" dirty="0">
                <a:solidFill>
                  <a:schemeClr val="dk1"/>
                </a:solidFill>
                <a:highlight>
                  <a:srgbClr val="FFFFFF"/>
                </a:highlight>
                <a:latin typeface="Times New Roman"/>
                <a:ea typeface="Times New Roman"/>
                <a:cs typeface="Times New Roman"/>
              </a:rPr>
              <a:t>naturaleza, ecología, memoria histórica, cultura, </a:t>
            </a:r>
            <a:r>
              <a:rPr lang="es-ES" dirty="0" smtClean="0">
                <a:solidFill>
                  <a:schemeClr val="dk1"/>
                </a:solidFill>
                <a:highlight>
                  <a:srgbClr val="FFFFFF"/>
                </a:highlight>
                <a:latin typeface="Times New Roman"/>
                <a:ea typeface="Times New Roman"/>
                <a:cs typeface="Times New Roman"/>
              </a:rPr>
              <a:t>gastronomía</a:t>
            </a:r>
            <a:r>
              <a:rPr lang="es-ES" dirty="0">
                <a:solidFill>
                  <a:schemeClr val="dk1"/>
                </a:solidFill>
                <a:highlight>
                  <a:srgbClr val="FFFFFF"/>
                </a:highlight>
                <a:latin typeface="Times New Roman"/>
                <a:ea typeface="Times New Roman"/>
                <a:cs typeface="Times New Roman"/>
              </a:rPr>
              <a:t>.</a:t>
            </a:r>
            <a:endParaRPr lang="es-CO" dirty="0">
              <a:solidFill>
                <a:schemeClr val="dk1"/>
              </a:solidFill>
              <a:highlight>
                <a:srgbClr val="FFFFFF"/>
              </a:highlight>
              <a:latin typeface="Times New Roman"/>
              <a:ea typeface="Times New Roman"/>
              <a:cs typeface="Times New Roman"/>
              <a:sym typeface="Times New Roman"/>
            </a:endParaRPr>
          </a:p>
          <a:p>
            <a:pPr marL="457200" lvl="0" indent="-317500" algn="just">
              <a:lnSpc>
                <a:spcPct val="150000"/>
              </a:lnSpc>
              <a:buClr>
                <a:schemeClr val="dk1"/>
              </a:buClr>
              <a:buSzPts val="1400"/>
              <a:buFont typeface="Times New Roman"/>
              <a:buChar char="●"/>
            </a:pPr>
            <a:endParaRPr lang="es-CO" dirty="0">
              <a:solidFill>
                <a:schemeClr val="dk1"/>
              </a:solidFill>
              <a:highlight>
                <a:srgbClr val="FFFFFF"/>
              </a:highlight>
              <a:latin typeface="Times New Roman"/>
              <a:ea typeface="Times New Roman"/>
              <a:cs typeface="Times New Roman"/>
              <a:sym typeface="Times New Roman"/>
            </a:endParaRPr>
          </a:p>
        </p:txBody>
      </p:sp>
      <p:pic>
        <p:nvPicPr>
          <p:cNvPr id="5" name="Imagen 4"/>
          <p:cNvPicPr>
            <a:picLocks noChangeAspect="1"/>
          </p:cNvPicPr>
          <p:nvPr/>
        </p:nvPicPr>
        <p:blipFill>
          <a:blip r:embed="rId3"/>
          <a:stretch>
            <a:fillRect/>
          </a:stretch>
        </p:blipFill>
        <p:spPr>
          <a:xfrm>
            <a:off x="101337" y="3817936"/>
            <a:ext cx="2670789" cy="1902185"/>
          </a:xfrm>
          <a:prstGeom prst="rect">
            <a:avLst/>
          </a:prstGeom>
        </p:spPr>
      </p:pic>
      <p:pic>
        <p:nvPicPr>
          <p:cNvPr id="6" name="Imagen 5"/>
          <p:cNvPicPr>
            <a:picLocks noChangeAspect="1"/>
          </p:cNvPicPr>
          <p:nvPr/>
        </p:nvPicPr>
        <p:blipFill>
          <a:blip r:embed="rId4"/>
          <a:stretch>
            <a:fillRect/>
          </a:stretch>
        </p:blipFill>
        <p:spPr>
          <a:xfrm>
            <a:off x="2933071" y="3760961"/>
            <a:ext cx="2603649" cy="2016137"/>
          </a:xfrm>
          <a:prstGeom prst="rect">
            <a:avLst/>
          </a:prstGeom>
        </p:spPr>
      </p:pic>
      <p:pic>
        <p:nvPicPr>
          <p:cNvPr id="7" name="Imagen 6"/>
          <p:cNvPicPr>
            <a:picLocks noChangeAspect="1"/>
          </p:cNvPicPr>
          <p:nvPr/>
        </p:nvPicPr>
        <p:blipFill>
          <a:blip r:embed="rId5"/>
          <a:stretch>
            <a:fillRect/>
          </a:stretch>
        </p:blipFill>
        <p:spPr>
          <a:xfrm>
            <a:off x="5782346" y="3777516"/>
            <a:ext cx="2842572" cy="2016137"/>
          </a:xfrm>
          <a:prstGeom prst="rect">
            <a:avLst/>
          </a:prstGeom>
        </p:spPr>
      </p:pic>
      <p:sp>
        <p:nvSpPr>
          <p:cNvPr id="10" name="Rectángulo 9"/>
          <p:cNvSpPr/>
          <p:nvPr/>
        </p:nvSpPr>
        <p:spPr>
          <a:xfrm>
            <a:off x="388702" y="3020574"/>
            <a:ext cx="1817975" cy="738664"/>
          </a:xfrm>
          <a:prstGeom prst="rect">
            <a:avLst/>
          </a:prstGeom>
        </p:spPr>
        <p:txBody>
          <a:bodyPr wrap="square">
            <a:spAutoFit/>
          </a:bodyPr>
          <a:lstStyle/>
          <a:p>
            <a:pPr marL="457200" lvl="0" indent="-317500" algn="just">
              <a:lnSpc>
                <a:spcPct val="150000"/>
              </a:lnSpc>
              <a:buClr>
                <a:schemeClr val="dk1"/>
              </a:buClr>
              <a:buSzPts val="1400"/>
              <a:buFont typeface="Times New Roman"/>
              <a:buChar char="●"/>
            </a:pPr>
            <a:r>
              <a:rPr lang="es-CO" dirty="0" smtClean="0">
                <a:solidFill>
                  <a:schemeClr val="dk1"/>
                </a:solidFill>
                <a:highlight>
                  <a:srgbClr val="FFFFFF"/>
                </a:highlight>
                <a:latin typeface="Times New Roman"/>
                <a:ea typeface="Times New Roman"/>
                <a:cs typeface="Times New Roman"/>
                <a:sym typeface="Times New Roman"/>
              </a:rPr>
              <a:t>Laguna Negra</a:t>
            </a:r>
            <a:endParaRPr lang="es-CO" dirty="0">
              <a:solidFill>
                <a:schemeClr val="dk1"/>
              </a:solidFill>
              <a:highlight>
                <a:srgbClr val="FFFFFF"/>
              </a:highlight>
              <a:latin typeface="Times New Roman"/>
              <a:ea typeface="Times New Roman"/>
              <a:cs typeface="Times New Roman"/>
              <a:sym typeface="Times New Roman"/>
            </a:endParaRPr>
          </a:p>
          <a:p>
            <a:pPr marL="457200" lvl="0" indent="-317500" algn="just">
              <a:lnSpc>
                <a:spcPct val="150000"/>
              </a:lnSpc>
              <a:buClr>
                <a:schemeClr val="dk1"/>
              </a:buClr>
              <a:buSzPts val="1400"/>
              <a:buFont typeface="Times New Roman"/>
              <a:buChar char="●"/>
            </a:pPr>
            <a:endParaRPr lang="es-CO" dirty="0">
              <a:solidFill>
                <a:schemeClr val="dk1"/>
              </a:solidFill>
              <a:highlight>
                <a:srgbClr val="FFFFFF"/>
              </a:highlight>
              <a:latin typeface="Times New Roman"/>
              <a:ea typeface="Times New Roman"/>
              <a:cs typeface="Times New Roman"/>
              <a:sym typeface="Times New Roman"/>
            </a:endParaRPr>
          </a:p>
        </p:txBody>
      </p:sp>
      <p:sp>
        <p:nvSpPr>
          <p:cNvPr id="11" name="Rectángulo 10"/>
          <p:cNvSpPr/>
          <p:nvPr/>
        </p:nvSpPr>
        <p:spPr>
          <a:xfrm>
            <a:off x="3186563" y="3020574"/>
            <a:ext cx="2145081" cy="738664"/>
          </a:xfrm>
          <a:prstGeom prst="rect">
            <a:avLst/>
          </a:prstGeom>
        </p:spPr>
        <p:txBody>
          <a:bodyPr wrap="square">
            <a:spAutoFit/>
          </a:bodyPr>
          <a:lstStyle/>
          <a:p>
            <a:pPr marL="457200" lvl="0" indent="-317500" algn="just">
              <a:lnSpc>
                <a:spcPct val="150000"/>
              </a:lnSpc>
              <a:buClr>
                <a:schemeClr val="dk1"/>
              </a:buClr>
              <a:buSzPts val="1400"/>
              <a:buFont typeface="Times New Roman"/>
              <a:buChar char="●"/>
            </a:pPr>
            <a:r>
              <a:rPr lang="es-CO" dirty="0" smtClean="0">
                <a:solidFill>
                  <a:schemeClr val="dk1"/>
                </a:solidFill>
                <a:highlight>
                  <a:srgbClr val="FFFFFF"/>
                </a:highlight>
                <a:latin typeface="Times New Roman"/>
                <a:ea typeface="Times New Roman"/>
                <a:cs typeface="Times New Roman"/>
                <a:sym typeface="Times New Roman"/>
              </a:rPr>
              <a:t>Cárcel de Catedral</a:t>
            </a:r>
            <a:endParaRPr lang="es-CO" dirty="0">
              <a:solidFill>
                <a:schemeClr val="dk1"/>
              </a:solidFill>
              <a:highlight>
                <a:srgbClr val="FFFFFF"/>
              </a:highlight>
              <a:latin typeface="Times New Roman"/>
              <a:ea typeface="Times New Roman"/>
              <a:cs typeface="Times New Roman"/>
              <a:sym typeface="Times New Roman"/>
            </a:endParaRPr>
          </a:p>
          <a:p>
            <a:pPr marL="457200" lvl="0" indent="-317500" algn="just">
              <a:lnSpc>
                <a:spcPct val="150000"/>
              </a:lnSpc>
              <a:buClr>
                <a:schemeClr val="dk1"/>
              </a:buClr>
              <a:buSzPts val="1400"/>
              <a:buFont typeface="Times New Roman"/>
              <a:buChar char="●"/>
            </a:pPr>
            <a:endParaRPr lang="es-CO" dirty="0">
              <a:solidFill>
                <a:schemeClr val="dk1"/>
              </a:solidFill>
              <a:highlight>
                <a:srgbClr val="FFFFFF"/>
              </a:highlight>
              <a:latin typeface="Times New Roman"/>
              <a:ea typeface="Times New Roman"/>
              <a:cs typeface="Times New Roman"/>
              <a:sym typeface="Times New Roman"/>
            </a:endParaRPr>
          </a:p>
        </p:txBody>
      </p:sp>
      <p:sp>
        <p:nvSpPr>
          <p:cNvPr id="12" name="Rectángulo 11"/>
          <p:cNvSpPr/>
          <p:nvPr/>
        </p:nvSpPr>
        <p:spPr>
          <a:xfrm>
            <a:off x="6003038" y="3052891"/>
            <a:ext cx="2401188" cy="738664"/>
          </a:xfrm>
          <a:prstGeom prst="rect">
            <a:avLst/>
          </a:prstGeom>
        </p:spPr>
        <p:txBody>
          <a:bodyPr wrap="square">
            <a:spAutoFit/>
          </a:bodyPr>
          <a:lstStyle/>
          <a:p>
            <a:pPr marL="457200" lvl="0" indent="-317500" algn="just">
              <a:lnSpc>
                <a:spcPct val="150000"/>
              </a:lnSpc>
              <a:buClr>
                <a:schemeClr val="dk1"/>
              </a:buClr>
              <a:buSzPts val="1400"/>
              <a:buFont typeface="Times New Roman"/>
              <a:buChar char="●"/>
            </a:pPr>
            <a:r>
              <a:rPr lang="es-CO" dirty="0" smtClean="0">
                <a:solidFill>
                  <a:schemeClr val="dk1"/>
                </a:solidFill>
                <a:highlight>
                  <a:srgbClr val="FFFFFF"/>
                </a:highlight>
                <a:latin typeface="Times New Roman"/>
                <a:ea typeface="Times New Roman"/>
                <a:cs typeface="Times New Roman"/>
                <a:sym typeface="Times New Roman"/>
              </a:rPr>
              <a:t>Santuario Boca grande</a:t>
            </a:r>
            <a:endParaRPr lang="es-CO" dirty="0">
              <a:solidFill>
                <a:schemeClr val="dk1"/>
              </a:solidFill>
              <a:highlight>
                <a:srgbClr val="FFFFFF"/>
              </a:highlight>
              <a:latin typeface="Times New Roman"/>
              <a:ea typeface="Times New Roman"/>
              <a:cs typeface="Times New Roman"/>
              <a:sym typeface="Times New Roman"/>
            </a:endParaRPr>
          </a:p>
          <a:p>
            <a:pPr marL="457200" lvl="0" indent="-317500" algn="just">
              <a:lnSpc>
                <a:spcPct val="150000"/>
              </a:lnSpc>
              <a:buClr>
                <a:schemeClr val="dk1"/>
              </a:buClr>
              <a:buSzPts val="1400"/>
              <a:buFont typeface="Times New Roman"/>
              <a:buChar char="●"/>
            </a:pPr>
            <a:endParaRPr lang="es-CO" dirty="0">
              <a:solidFill>
                <a:schemeClr val="dk1"/>
              </a:solidFill>
              <a:highlight>
                <a:srgbClr val="FFFFFF"/>
              </a:highlight>
              <a:latin typeface="Times New Roman"/>
              <a:ea typeface="Times New Roman"/>
              <a:cs typeface="Times New Roman"/>
              <a:sym typeface="Times New Roman"/>
            </a:endParaRPr>
          </a:p>
        </p:txBody>
      </p:sp>
    </p:spTree>
    <p:extLst>
      <p:ext uri="{BB962C8B-B14F-4D97-AF65-F5344CB8AC3E}">
        <p14:creationId xmlns:p14="http://schemas.microsoft.com/office/powerpoint/2010/main" val="3743883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1011</Words>
  <Application>Microsoft Office PowerPoint</Application>
  <PresentationFormat>Presentación en pantalla (4:3)</PresentationFormat>
  <Paragraphs>89</Paragraphs>
  <Slides>16</Slides>
  <Notes>16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Calibri</vt:lpstr>
      <vt:lpstr>Arial Narrow</vt:lpstr>
      <vt:lpstr>Arial</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5. Marco Administrativo - Legal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ermista</dc:creator>
  <cp:lastModifiedBy>Uniminuto</cp:lastModifiedBy>
  <cp:revision>23</cp:revision>
  <dcterms:modified xsi:type="dcterms:W3CDTF">2018-08-04T19:17:05Z</dcterms:modified>
</cp:coreProperties>
</file>