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74" r:id="rId3"/>
    <p:sldId id="365" r:id="rId4"/>
    <p:sldId id="366" r:id="rId5"/>
    <p:sldId id="367" r:id="rId6"/>
    <p:sldId id="375" r:id="rId7"/>
    <p:sldId id="377" r:id="rId8"/>
    <p:sldId id="368" r:id="rId9"/>
    <p:sldId id="376" r:id="rId10"/>
    <p:sldId id="378" r:id="rId11"/>
    <p:sldId id="379" r:id="rId12"/>
    <p:sldId id="385" r:id="rId13"/>
    <p:sldId id="384" r:id="rId14"/>
    <p:sldId id="382" r:id="rId15"/>
    <p:sldId id="369" r:id="rId16"/>
    <p:sldId id="371" r:id="rId17"/>
    <p:sldId id="383" r:id="rId1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0EADF2-B18F-40FF-8FC7-22570E105378}" type="doc">
      <dgm:prSet loTypeId="urn:microsoft.com/office/officeart/2005/8/layout/cycle5" loCatId="cycle" qsTypeId="urn:microsoft.com/office/officeart/2005/8/quickstyle/simple5" qsCatId="simple" csTypeId="urn:microsoft.com/office/officeart/2005/8/colors/colorful3" csCatId="colorful" phldr="1"/>
      <dgm:spPr/>
      <dgm:t>
        <a:bodyPr/>
        <a:lstStyle/>
        <a:p>
          <a:endParaRPr lang="es-CO"/>
        </a:p>
      </dgm:t>
    </dgm:pt>
    <dgm:pt modelId="{BD192C4B-2DE8-47D2-B239-FCE8D2C99294}">
      <dgm:prSet phldrT="[Texto]" custT="1"/>
      <dgm:spPr/>
      <dgm:t>
        <a:bodyPr/>
        <a:lstStyle/>
        <a:p>
          <a:r>
            <a:rPr lang="es-CO" sz="1300" b="1" dirty="0">
              <a:solidFill>
                <a:schemeClr val="bg1"/>
              </a:solidFill>
              <a:latin typeface="Times New Roman" panose="02020603050405020304" pitchFamily="18" charset="0"/>
              <a:cs typeface="Times New Roman" panose="02020603050405020304" pitchFamily="18" charset="0"/>
            </a:rPr>
            <a:t>Vía Urbana </a:t>
          </a:r>
        </a:p>
        <a:p>
          <a:r>
            <a:rPr lang="es-CO" sz="1200" dirty="0">
              <a:latin typeface="Times New Roman" panose="02020603050405020304" pitchFamily="18" charset="0"/>
              <a:cs typeface="Times New Roman" panose="02020603050405020304" pitchFamily="18" charset="0"/>
            </a:rPr>
            <a:t>Ampliación – Construcción - Mejoramiento</a:t>
          </a:r>
        </a:p>
      </dgm:t>
    </dgm:pt>
    <dgm:pt modelId="{2885E3D8-ED21-462D-B28F-454CC157A22D}" type="parTrans" cxnId="{94381543-5EA3-4E97-9643-1D683818993A}">
      <dgm:prSet/>
      <dgm:spPr/>
      <dgm:t>
        <a:bodyPr/>
        <a:lstStyle/>
        <a:p>
          <a:endParaRPr lang="es-CO"/>
        </a:p>
      </dgm:t>
    </dgm:pt>
    <dgm:pt modelId="{C81EEBFF-A4A9-49AF-81E0-30C6083342D0}" type="sibTrans" cxnId="{94381543-5EA3-4E97-9643-1D683818993A}">
      <dgm:prSet/>
      <dgm:spPr/>
      <dgm:t>
        <a:bodyPr/>
        <a:lstStyle/>
        <a:p>
          <a:endParaRPr lang="es-CO"/>
        </a:p>
      </dgm:t>
    </dgm:pt>
    <dgm:pt modelId="{0F5F146D-7AC3-4E51-A48E-4C4096210CC2}">
      <dgm:prSet phldrT="[Texto]"/>
      <dgm:spPr/>
      <dgm:t>
        <a:bodyPr/>
        <a:lstStyle/>
        <a:p>
          <a:r>
            <a:rPr lang="es-CO" dirty="0">
              <a:latin typeface="Times New Roman" panose="02020603050405020304" pitchFamily="18" charset="0"/>
              <a:cs typeface="Times New Roman" panose="02020603050405020304" pitchFamily="18" charset="0"/>
            </a:rPr>
            <a:t>Clasificación del Material </a:t>
          </a:r>
        </a:p>
      </dgm:t>
    </dgm:pt>
    <dgm:pt modelId="{6591EEAD-DF56-4D20-8CA1-03C1138D1BCD}" type="parTrans" cxnId="{84804D11-9C50-451B-93FD-3BA582F0E708}">
      <dgm:prSet/>
      <dgm:spPr/>
      <dgm:t>
        <a:bodyPr/>
        <a:lstStyle/>
        <a:p>
          <a:endParaRPr lang="es-CO"/>
        </a:p>
      </dgm:t>
    </dgm:pt>
    <dgm:pt modelId="{271351FE-6666-4BF6-9D50-A2715D28943A}" type="sibTrans" cxnId="{84804D11-9C50-451B-93FD-3BA582F0E708}">
      <dgm:prSet/>
      <dgm:spPr/>
      <dgm:t>
        <a:bodyPr/>
        <a:lstStyle/>
        <a:p>
          <a:endParaRPr lang="es-CO"/>
        </a:p>
      </dgm:t>
    </dgm:pt>
    <dgm:pt modelId="{26EDF2B9-C4E7-4BAC-935D-5FD0022744D1}">
      <dgm:prSet phldrT="[Texto]"/>
      <dgm:spPr/>
      <dgm:t>
        <a:bodyPr/>
        <a:lstStyle/>
        <a:p>
          <a:r>
            <a:rPr lang="es-CO" dirty="0">
              <a:latin typeface="Times New Roman" panose="02020603050405020304" pitchFamily="18" charset="0"/>
              <a:cs typeface="Times New Roman" panose="02020603050405020304" pitchFamily="18" charset="0"/>
            </a:rPr>
            <a:t>Triturado del material</a:t>
          </a:r>
        </a:p>
      </dgm:t>
    </dgm:pt>
    <dgm:pt modelId="{A65D8C34-A6CD-43B9-AC31-44412FDA7E41}" type="parTrans" cxnId="{59EEBFBA-4290-4EE4-9EC1-B119C7D313F1}">
      <dgm:prSet/>
      <dgm:spPr/>
      <dgm:t>
        <a:bodyPr/>
        <a:lstStyle/>
        <a:p>
          <a:endParaRPr lang="es-CO"/>
        </a:p>
      </dgm:t>
    </dgm:pt>
    <dgm:pt modelId="{909037FE-FE6D-44CD-B88C-47B80F8E7017}" type="sibTrans" cxnId="{59EEBFBA-4290-4EE4-9EC1-B119C7D313F1}">
      <dgm:prSet/>
      <dgm:spPr/>
      <dgm:t>
        <a:bodyPr/>
        <a:lstStyle/>
        <a:p>
          <a:endParaRPr lang="es-CO"/>
        </a:p>
      </dgm:t>
    </dgm:pt>
    <dgm:pt modelId="{473B5DCB-439E-420C-98DC-31FEC01D744A}">
      <dgm:prSet phldrT="[Texto]"/>
      <dgm:spPr/>
      <dgm:t>
        <a:bodyPr/>
        <a:lstStyle/>
        <a:p>
          <a:r>
            <a:rPr lang="es-CO" dirty="0">
              <a:latin typeface="Times New Roman" panose="02020603050405020304" pitchFamily="18" charset="0"/>
              <a:cs typeface="Times New Roman" panose="02020603050405020304" pitchFamily="18" charset="0"/>
            </a:rPr>
            <a:t>Demolición RCD</a:t>
          </a:r>
        </a:p>
      </dgm:t>
    </dgm:pt>
    <dgm:pt modelId="{B02EDD70-2A52-4483-A717-1D64D35873B3}" type="parTrans" cxnId="{7B8D9E09-A6BA-4AEB-8D8A-F5C328DC0AF3}">
      <dgm:prSet/>
      <dgm:spPr/>
      <dgm:t>
        <a:bodyPr/>
        <a:lstStyle/>
        <a:p>
          <a:endParaRPr lang="es-CO"/>
        </a:p>
      </dgm:t>
    </dgm:pt>
    <dgm:pt modelId="{FA4FF584-44BD-4D49-AFEB-B9E04B17B166}" type="sibTrans" cxnId="{7B8D9E09-A6BA-4AEB-8D8A-F5C328DC0AF3}">
      <dgm:prSet/>
      <dgm:spPr/>
      <dgm:t>
        <a:bodyPr/>
        <a:lstStyle/>
        <a:p>
          <a:endParaRPr lang="es-CO"/>
        </a:p>
      </dgm:t>
    </dgm:pt>
    <dgm:pt modelId="{EFCD0699-D9E4-4130-B0A8-F8D806F3F53F}">
      <dgm:prSet phldrT="[Texto]"/>
      <dgm:spPr/>
      <dgm:t>
        <a:bodyPr/>
        <a:lstStyle/>
        <a:p>
          <a:r>
            <a:rPr lang="es-CO" dirty="0">
              <a:latin typeface="Times New Roman" panose="02020603050405020304" pitchFamily="18" charset="0"/>
              <a:cs typeface="Times New Roman" panose="02020603050405020304" pitchFamily="18" charset="0"/>
            </a:rPr>
            <a:t>Transporte de los RCD a la planta</a:t>
          </a:r>
        </a:p>
      </dgm:t>
    </dgm:pt>
    <dgm:pt modelId="{344D8042-1801-4474-BF29-A379C07707A4}" type="parTrans" cxnId="{D9F58654-6B8E-488C-814D-2436231D7252}">
      <dgm:prSet/>
      <dgm:spPr/>
      <dgm:t>
        <a:bodyPr/>
        <a:lstStyle/>
        <a:p>
          <a:endParaRPr lang="es-CO"/>
        </a:p>
      </dgm:t>
    </dgm:pt>
    <dgm:pt modelId="{E419C591-C954-4592-80F0-CC24E0948583}" type="sibTrans" cxnId="{D9F58654-6B8E-488C-814D-2436231D7252}">
      <dgm:prSet/>
      <dgm:spPr/>
      <dgm:t>
        <a:bodyPr/>
        <a:lstStyle/>
        <a:p>
          <a:endParaRPr lang="es-CO"/>
        </a:p>
      </dgm:t>
    </dgm:pt>
    <dgm:pt modelId="{B72500CB-5F83-4652-8266-4BA8EAAE6CB7}">
      <dgm:prSet phldrT="[Texto]"/>
      <dgm:spPr/>
      <dgm:t>
        <a:bodyPr/>
        <a:lstStyle/>
        <a:p>
          <a:r>
            <a:rPr lang="es-CO" dirty="0">
              <a:latin typeface="Times New Roman" panose="02020603050405020304" pitchFamily="18" charset="0"/>
              <a:cs typeface="Times New Roman" panose="02020603050405020304" pitchFamily="18" charset="0"/>
            </a:rPr>
            <a:t>Procesamiento subbase – base</a:t>
          </a:r>
        </a:p>
      </dgm:t>
    </dgm:pt>
    <dgm:pt modelId="{28DBF816-F2EE-4806-B3A5-4F1284F30164}" type="parTrans" cxnId="{66051C85-AFC7-4B67-8D23-BE5075552FD8}">
      <dgm:prSet/>
      <dgm:spPr/>
      <dgm:t>
        <a:bodyPr/>
        <a:lstStyle/>
        <a:p>
          <a:endParaRPr lang="es-CO"/>
        </a:p>
      </dgm:t>
    </dgm:pt>
    <dgm:pt modelId="{43EEAB42-AE84-476A-91DE-A8936B7AC14A}" type="sibTrans" cxnId="{66051C85-AFC7-4B67-8D23-BE5075552FD8}">
      <dgm:prSet/>
      <dgm:spPr/>
      <dgm:t>
        <a:bodyPr/>
        <a:lstStyle/>
        <a:p>
          <a:endParaRPr lang="es-CO"/>
        </a:p>
      </dgm:t>
    </dgm:pt>
    <dgm:pt modelId="{F2365490-AD58-4BBA-983F-E91651B221C2}">
      <dgm:prSet phldrT="[Texto]"/>
      <dgm:spPr/>
      <dgm:t>
        <a:bodyPr/>
        <a:lstStyle/>
        <a:p>
          <a:r>
            <a:rPr lang="es-CO" dirty="0">
              <a:latin typeface="Times New Roman" panose="02020603050405020304" pitchFamily="18" charset="0"/>
              <a:cs typeface="Times New Roman" panose="02020603050405020304" pitchFamily="18" charset="0"/>
            </a:rPr>
            <a:t>Venta de Producto</a:t>
          </a:r>
        </a:p>
      </dgm:t>
    </dgm:pt>
    <dgm:pt modelId="{6C111A3E-CDEB-433F-9039-5C0098A85EF9}" type="parTrans" cxnId="{B8887578-FCC5-45A6-BAA9-2D98BA184B27}">
      <dgm:prSet/>
      <dgm:spPr/>
      <dgm:t>
        <a:bodyPr/>
        <a:lstStyle/>
        <a:p>
          <a:endParaRPr lang="es-CO"/>
        </a:p>
      </dgm:t>
    </dgm:pt>
    <dgm:pt modelId="{2D213716-8632-4E11-BB9E-860E4D899F2A}" type="sibTrans" cxnId="{B8887578-FCC5-45A6-BAA9-2D98BA184B27}">
      <dgm:prSet/>
      <dgm:spPr/>
      <dgm:t>
        <a:bodyPr/>
        <a:lstStyle/>
        <a:p>
          <a:endParaRPr lang="es-CO"/>
        </a:p>
      </dgm:t>
    </dgm:pt>
    <dgm:pt modelId="{DCDD945E-14AD-4CB0-9F0C-19C7D5EB430D}" type="pres">
      <dgm:prSet presAssocID="{E00EADF2-B18F-40FF-8FC7-22570E105378}" presName="cycle" presStyleCnt="0">
        <dgm:presLayoutVars>
          <dgm:dir/>
          <dgm:resizeHandles val="exact"/>
        </dgm:presLayoutVars>
      </dgm:prSet>
      <dgm:spPr/>
    </dgm:pt>
    <dgm:pt modelId="{D79BE5EA-5F46-4C58-A861-083CFFA090D3}" type="pres">
      <dgm:prSet presAssocID="{BD192C4B-2DE8-47D2-B239-FCE8D2C99294}" presName="node" presStyleLbl="node1" presStyleIdx="0" presStyleCnt="7" custScaleX="164780" custScaleY="193663" custRadScaleRad="100058" custRadScaleInc="0">
        <dgm:presLayoutVars>
          <dgm:bulletEnabled val="1"/>
        </dgm:presLayoutVars>
      </dgm:prSet>
      <dgm:spPr/>
    </dgm:pt>
    <dgm:pt modelId="{66B43DA9-5908-4966-AE8D-D927940C6EB6}" type="pres">
      <dgm:prSet presAssocID="{BD192C4B-2DE8-47D2-B239-FCE8D2C99294}" presName="spNode" presStyleCnt="0"/>
      <dgm:spPr/>
    </dgm:pt>
    <dgm:pt modelId="{60454584-F869-4B5A-976B-8F9A27EFA958}" type="pres">
      <dgm:prSet presAssocID="{C81EEBFF-A4A9-49AF-81E0-30C6083342D0}" presName="sibTrans" presStyleLbl="sibTrans1D1" presStyleIdx="0" presStyleCnt="7"/>
      <dgm:spPr/>
    </dgm:pt>
    <dgm:pt modelId="{54F19E75-8C45-45CE-ADE7-B962DC30E0C3}" type="pres">
      <dgm:prSet presAssocID="{473B5DCB-439E-420C-98DC-31FEC01D744A}" presName="node" presStyleLbl="node1" presStyleIdx="1" presStyleCnt="7" custScaleX="169638" custRadScaleRad="104653" custRadScaleInc="34792">
        <dgm:presLayoutVars>
          <dgm:bulletEnabled val="1"/>
        </dgm:presLayoutVars>
      </dgm:prSet>
      <dgm:spPr/>
    </dgm:pt>
    <dgm:pt modelId="{C189E184-C270-4479-BDE3-B96AD605BF5B}" type="pres">
      <dgm:prSet presAssocID="{473B5DCB-439E-420C-98DC-31FEC01D744A}" presName="spNode" presStyleCnt="0"/>
      <dgm:spPr/>
    </dgm:pt>
    <dgm:pt modelId="{DF0AE5D3-AF73-43F2-8A08-CAA26AC78E50}" type="pres">
      <dgm:prSet presAssocID="{FA4FF584-44BD-4D49-AFEB-B9E04B17B166}" presName="sibTrans" presStyleLbl="sibTrans1D1" presStyleIdx="1" presStyleCnt="7"/>
      <dgm:spPr/>
    </dgm:pt>
    <dgm:pt modelId="{5D69E090-598E-4E11-94C0-DF984408B80F}" type="pres">
      <dgm:prSet presAssocID="{EFCD0699-D9E4-4130-B0A8-F8D806F3F53F}" presName="node" presStyleLbl="node1" presStyleIdx="2" presStyleCnt="7" custScaleX="181783" custRadScaleRad="108067" custRadScaleInc="-43616">
        <dgm:presLayoutVars>
          <dgm:bulletEnabled val="1"/>
        </dgm:presLayoutVars>
      </dgm:prSet>
      <dgm:spPr/>
    </dgm:pt>
    <dgm:pt modelId="{3CAA6DD1-BE4C-44D4-B454-A876BD3EDC67}" type="pres">
      <dgm:prSet presAssocID="{EFCD0699-D9E4-4130-B0A8-F8D806F3F53F}" presName="spNode" presStyleCnt="0"/>
      <dgm:spPr/>
    </dgm:pt>
    <dgm:pt modelId="{AC1509EE-8681-4465-A40A-D33CD98B713A}" type="pres">
      <dgm:prSet presAssocID="{E419C591-C954-4592-80F0-CC24E0948583}" presName="sibTrans" presStyleLbl="sibTrans1D1" presStyleIdx="2" presStyleCnt="7"/>
      <dgm:spPr/>
    </dgm:pt>
    <dgm:pt modelId="{1719CF91-C76A-4D93-8589-62CA82F2C982}" type="pres">
      <dgm:prSet presAssocID="{0F5F146D-7AC3-4E51-A48E-4C4096210CC2}" presName="node" presStyleLbl="node1" presStyleIdx="3" presStyleCnt="7" custScaleX="161167" custRadScaleRad="115105" custRadScaleInc="-114324">
        <dgm:presLayoutVars>
          <dgm:bulletEnabled val="1"/>
        </dgm:presLayoutVars>
      </dgm:prSet>
      <dgm:spPr/>
    </dgm:pt>
    <dgm:pt modelId="{8E40A1BC-DAB4-4017-9ECC-B0FB98118AFF}" type="pres">
      <dgm:prSet presAssocID="{0F5F146D-7AC3-4E51-A48E-4C4096210CC2}" presName="spNode" presStyleCnt="0"/>
      <dgm:spPr/>
    </dgm:pt>
    <dgm:pt modelId="{60B7C9F7-341B-4018-82E7-BD3F710FF6CB}" type="pres">
      <dgm:prSet presAssocID="{271351FE-6666-4BF6-9D50-A2715D28943A}" presName="sibTrans" presStyleLbl="sibTrans1D1" presStyleIdx="3" presStyleCnt="7"/>
      <dgm:spPr/>
    </dgm:pt>
    <dgm:pt modelId="{1F8194F6-861F-4B00-B217-E20E4080AD4E}" type="pres">
      <dgm:prSet presAssocID="{26EDF2B9-C4E7-4BAC-935D-5FD0022744D1}" presName="node" presStyleLbl="node1" presStyleIdx="4" presStyleCnt="7" custScaleX="183371" custRadScaleRad="95923" custRadScaleInc="39286">
        <dgm:presLayoutVars>
          <dgm:bulletEnabled val="1"/>
        </dgm:presLayoutVars>
      </dgm:prSet>
      <dgm:spPr/>
    </dgm:pt>
    <dgm:pt modelId="{54A60AC5-A869-4A7C-AC4C-1A41F723E794}" type="pres">
      <dgm:prSet presAssocID="{26EDF2B9-C4E7-4BAC-935D-5FD0022744D1}" presName="spNode" presStyleCnt="0"/>
      <dgm:spPr/>
    </dgm:pt>
    <dgm:pt modelId="{B7200B26-6C53-4650-9ACB-D26A8D7ACD06}" type="pres">
      <dgm:prSet presAssocID="{909037FE-FE6D-44CD-B88C-47B80F8E7017}" presName="sibTrans" presStyleLbl="sibTrans1D1" presStyleIdx="4" presStyleCnt="7"/>
      <dgm:spPr/>
    </dgm:pt>
    <dgm:pt modelId="{B848FB8D-55D9-48F6-A1CF-A4B557363A93}" type="pres">
      <dgm:prSet presAssocID="{B72500CB-5F83-4652-8266-4BA8EAAE6CB7}" presName="node" presStyleLbl="node1" presStyleIdx="5" presStyleCnt="7" custScaleX="196764">
        <dgm:presLayoutVars>
          <dgm:bulletEnabled val="1"/>
        </dgm:presLayoutVars>
      </dgm:prSet>
      <dgm:spPr/>
    </dgm:pt>
    <dgm:pt modelId="{1A95AA97-95EE-4DEB-97EB-7E0BCE8B9612}" type="pres">
      <dgm:prSet presAssocID="{B72500CB-5F83-4652-8266-4BA8EAAE6CB7}" presName="spNode" presStyleCnt="0"/>
      <dgm:spPr/>
    </dgm:pt>
    <dgm:pt modelId="{2C6DB947-7847-4303-82B3-ABA4E2B07BBE}" type="pres">
      <dgm:prSet presAssocID="{43EEAB42-AE84-476A-91DE-A8936B7AC14A}" presName="sibTrans" presStyleLbl="sibTrans1D1" presStyleIdx="5" presStyleCnt="7"/>
      <dgm:spPr/>
    </dgm:pt>
    <dgm:pt modelId="{5C5B73A0-F429-4863-8606-8CCAEAD46BAB}" type="pres">
      <dgm:prSet presAssocID="{F2365490-AD58-4BBA-983F-E91651B221C2}" presName="node" presStyleLbl="node1" presStyleIdx="6" presStyleCnt="7" custScaleX="169640" custRadScaleRad="103756" custRadScaleInc="-48219">
        <dgm:presLayoutVars>
          <dgm:bulletEnabled val="1"/>
        </dgm:presLayoutVars>
      </dgm:prSet>
      <dgm:spPr/>
    </dgm:pt>
    <dgm:pt modelId="{A44B8BB4-DAD2-4324-BF31-910DCD5BC0A6}" type="pres">
      <dgm:prSet presAssocID="{F2365490-AD58-4BBA-983F-E91651B221C2}" presName="spNode" presStyleCnt="0"/>
      <dgm:spPr/>
    </dgm:pt>
    <dgm:pt modelId="{23D06B9E-32CE-4B44-B63D-7B29886AA823}" type="pres">
      <dgm:prSet presAssocID="{2D213716-8632-4E11-BB9E-860E4D899F2A}" presName="sibTrans" presStyleLbl="sibTrans1D1" presStyleIdx="6" presStyleCnt="7"/>
      <dgm:spPr/>
    </dgm:pt>
  </dgm:ptLst>
  <dgm:cxnLst>
    <dgm:cxn modelId="{7B8D9E09-A6BA-4AEB-8D8A-F5C328DC0AF3}" srcId="{E00EADF2-B18F-40FF-8FC7-22570E105378}" destId="{473B5DCB-439E-420C-98DC-31FEC01D744A}" srcOrd="1" destOrd="0" parTransId="{B02EDD70-2A52-4483-A717-1D64D35873B3}" sibTransId="{FA4FF584-44BD-4D49-AFEB-B9E04B17B166}"/>
    <dgm:cxn modelId="{84804D11-9C50-451B-93FD-3BA582F0E708}" srcId="{E00EADF2-B18F-40FF-8FC7-22570E105378}" destId="{0F5F146D-7AC3-4E51-A48E-4C4096210CC2}" srcOrd="3" destOrd="0" parTransId="{6591EEAD-DF56-4D20-8CA1-03C1138D1BCD}" sibTransId="{271351FE-6666-4BF6-9D50-A2715D28943A}"/>
    <dgm:cxn modelId="{6410F824-2D24-4E11-B247-375215C7F10B}" type="presOf" srcId="{473B5DCB-439E-420C-98DC-31FEC01D744A}" destId="{54F19E75-8C45-45CE-ADE7-B962DC30E0C3}" srcOrd="0" destOrd="0" presId="urn:microsoft.com/office/officeart/2005/8/layout/cycle5"/>
    <dgm:cxn modelId="{6217915C-C99E-4B58-AC1E-7622C713DEB6}" type="presOf" srcId="{271351FE-6666-4BF6-9D50-A2715D28943A}" destId="{60B7C9F7-341B-4018-82E7-BD3F710FF6CB}" srcOrd="0" destOrd="0" presId="urn:microsoft.com/office/officeart/2005/8/layout/cycle5"/>
    <dgm:cxn modelId="{94381543-5EA3-4E97-9643-1D683818993A}" srcId="{E00EADF2-B18F-40FF-8FC7-22570E105378}" destId="{BD192C4B-2DE8-47D2-B239-FCE8D2C99294}" srcOrd="0" destOrd="0" parTransId="{2885E3D8-ED21-462D-B28F-454CC157A22D}" sibTransId="{C81EEBFF-A4A9-49AF-81E0-30C6083342D0}"/>
    <dgm:cxn modelId="{56F3CC45-1E8B-4E89-B3F9-9ACF47DB5077}" type="presOf" srcId="{F2365490-AD58-4BBA-983F-E91651B221C2}" destId="{5C5B73A0-F429-4863-8606-8CCAEAD46BAB}" srcOrd="0" destOrd="0" presId="urn:microsoft.com/office/officeart/2005/8/layout/cycle5"/>
    <dgm:cxn modelId="{6819F570-E277-4B16-806F-8A9AD880A1A8}" type="presOf" srcId="{E419C591-C954-4592-80F0-CC24E0948583}" destId="{AC1509EE-8681-4465-A40A-D33CD98B713A}" srcOrd="0" destOrd="0" presId="urn:microsoft.com/office/officeart/2005/8/layout/cycle5"/>
    <dgm:cxn modelId="{D9F58654-6B8E-488C-814D-2436231D7252}" srcId="{E00EADF2-B18F-40FF-8FC7-22570E105378}" destId="{EFCD0699-D9E4-4130-B0A8-F8D806F3F53F}" srcOrd="2" destOrd="0" parTransId="{344D8042-1801-4474-BF29-A379C07707A4}" sibTransId="{E419C591-C954-4592-80F0-CC24E0948583}"/>
    <dgm:cxn modelId="{B8887578-FCC5-45A6-BAA9-2D98BA184B27}" srcId="{E00EADF2-B18F-40FF-8FC7-22570E105378}" destId="{F2365490-AD58-4BBA-983F-E91651B221C2}" srcOrd="6" destOrd="0" parTransId="{6C111A3E-CDEB-433F-9039-5C0098A85EF9}" sibTransId="{2D213716-8632-4E11-BB9E-860E4D899F2A}"/>
    <dgm:cxn modelId="{24B93784-710A-4D00-AB9F-F3543E390E21}" type="presOf" srcId="{43EEAB42-AE84-476A-91DE-A8936B7AC14A}" destId="{2C6DB947-7847-4303-82B3-ABA4E2B07BBE}" srcOrd="0" destOrd="0" presId="urn:microsoft.com/office/officeart/2005/8/layout/cycle5"/>
    <dgm:cxn modelId="{66051C85-AFC7-4B67-8D23-BE5075552FD8}" srcId="{E00EADF2-B18F-40FF-8FC7-22570E105378}" destId="{B72500CB-5F83-4652-8266-4BA8EAAE6CB7}" srcOrd="5" destOrd="0" parTransId="{28DBF816-F2EE-4806-B3A5-4F1284F30164}" sibTransId="{43EEAB42-AE84-476A-91DE-A8936B7AC14A}"/>
    <dgm:cxn modelId="{9FED6589-BB17-4500-BBE9-42ADE2D7842E}" type="presOf" srcId="{0F5F146D-7AC3-4E51-A48E-4C4096210CC2}" destId="{1719CF91-C76A-4D93-8589-62CA82F2C982}" srcOrd="0" destOrd="0" presId="urn:microsoft.com/office/officeart/2005/8/layout/cycle5"/>
    <dgm:cxn modelId="{3C7DC5A3-BE40-413B-AF17-22E768EC76D3}" type="presOf" srcId="{B72500CB-5F83-4652-8266-4BA8EAAE6CB7}" destId="{B848FB8D-55D9-48F6-A1CF-A4B557363A93}" srcOrd="0" destOrd="0" presId="urn:microsoft.com/office/officeart/2005/8/layout/cycle5"/>
    <dgm:cxn modelId="{6BAE88A8-9932-45A9-836C-4BC2C09D6178}" type="presOf" srcId="{909037FE-FE6D-44CD-B88C-47B80F8E7017}" destId="{B7200B26-6C53-4650-9ACB-D26A8D7ACD06}" srcOrd="0" destOrd="0" presId="urn:microsoft.com/office/officeart/2005/8/layout/cycle5"/>
    <dgm:cxn modelId="{21D3D2AE-19AE-40FE-8698-1FAFA1ECA10E}" type="presOf" srcId="{26EDF2B9-C4E7-4BAC-935D-5FD0022744D1}" destId="{1F8194F6-861F-4B00-B217-E20E4080AD4E}" srcOrd="0" destOrd="0" presId="urn:microsoft.com/office/officeart/2005/8/layout/cycle5"/>
    <dgm:cxn modelId="{B0F213B8-CAFC-42EB-BB39-5321C3C0AE43}" type="presOf" srcId="{FA4FF584-44BD-4D49-AFEB-B9E04B17B166}" destId="{DF0AE5D3-AF73-43F2-8A08-CAA26AC78E50}" srcOrd="0" destOrd="0" presId="urn:microsoft.com/office/officeart/2005/8/layout/cycle5"/>
    <dgm:cxn modelId="{59EEBFBA-4290-4EE4-9EC1-B119C7D313F1}" srcId="{E00EADF2-B18F-40FF-8FC7-22570E105378}" destId="{26EDF2B9-C4E7-4BAC-935D-5FD0022744D1}" srcOrd="4" destOrd="0" parTransId="{A65D8C34-A6CD-43B9-AC31-44412FDA7E41}" sibTransId="{909037FE-FE6D-44CD-B88C-47B80F8E7017}"/>
    <dgm:cxn modelId="{127915C2-263F-44C2-9285-B0398FB6F989}" type="presOf" srcId="{2D213716-8632-4E11-BB9E-860E4D899F2A}" destId="{23D06B9E-32CE-4B44-B63D-7B29886AA823}" srcOrd="0" destOrd="0" presId="urn:microsoft.com/office/officeart/2005/8/layout/cycle5"/>
    <dgm:cxn modelId="{D24C30C8-E1EF-4EEE-8EE2-C1516D9A0C67}" type="presOf" srcId="{BD192C4B-2DE8-47D2-B239-FCE8D2C99294}" destId="{D79BE5EA-5F46-4C58-A861-083CFFA090D3}" srcOrd="0" destOrd="0" presId="urn:microsoft.com/office/officeart/2005/8/layout/cycle5"/>
    <dgm:cxn modelId="{DAFE2BD7-5795-470E-92D4-28CA63CB699F}" type="presOf" srcId="{C81EEBFF-A4A9-49AF-81E0-30C6083342D0}" destId="{60454584-F869-4B5A-976B-8F9A27EFA958}" srcOrd="0" destOrd="0" presId="urn:microsoft.com/office/officeart/2005/8/layout/cycle5"/>
    <dgm:cxn modelId="{489335F4-D77E-41A0-9C22-1DF1C3DDE4D6}" type="presOf" srcId="{E00EADF2-B18F-40FF-8FC7-22570E105378}" destId="{DCDD945E-14AD-4CB0-9F0C-19C7D5EB430D}" srcOrd="0" destOrd="0" presId="urn:microsoft.com/office/officeart/2005/8/layout/cycle5"/>
    <dgm:cxn modelId="{30077BF6-E0E4-46AA-AEFB-B6AF5F5B7521}" type="presOf" srcId="{EFCD0699-D9E4-4130-B0A8-F8D806F3F53F}" destId="{5D69E090-598E-4E11-94C0-DF984408B80F}" srcOrd="0" destOrd="0" presId="urn:microsoft.com/office/officeart/2005/8/layout/cycle5"/>
    <dgm:cxn modelId="{E98BC3F9-537A-4B11-9E3E-B7686AF3E464}" type="presParOf" srcId="{DCDD945E-14AD-4CB0-9F0C-19C7D5EB430D}" destId="{D79BE5EA-5F46-4C58-A861-083CFFA090D3}" srcOrd="0" destOrd="0" presId="urn:microsoft.com/office/officeart/2005/8/layout/cycle5"/>
    <dgm:cxn modelId="{F43AE750-1A28-4D2C-B5A8-31B657BA319B}" type="presParOf" srcId="{DCDD945E-14AD-4CB0-9F0C-19C7D5EB430D}" destId="{66B43DA9-5908-4966-AE8D-D927940C6EB6}" srcOrd="1" destOrd="0" presId="urn:microsoft.com/office/officeart/2005/8/layout/cycle5"/>
    <dgm:cxn modelId="{BD1CE051-A2ED-4DA7-B89E-16DD953550F0}" type="presParOf" srcId="{DCDD945E-14AD-4CB0-9F0C-19C7D5EB430D}" destId="{60454584-F869-4B5A-976B-8F9A27EFA958}" srcOrd="2" destOrd="0" presId="urn:microsoft.com/office/officeart/2005/8/layout/cycle5"/>
    <dgm:cxn modelId="{C246EBAF-933C-4D0E-9160-B13C46218C30}" type="presParOf" srcId="{DCDD945E-14AD-4CB0-9F0C-19C7D5EB430D}" destId="{54F19E75-8C45-45CE-ADE7-B962DC30E0C3}" srcOrd="3" destOrd="0" presId="urn:microsoft.com/office/officeart/2005/8/layout/cycle5"/>
    <dgm:cxn modelId="{D18FE84C-9193-4AD5-AF37-BD312D9AA257}" type="presParOf" srcId="{DCDD945E-14AD-4CB0-9F0C-19C7D5EB430D}" destId="{C189E184-C270-4479-BDE3-B96AD605BF5B}" srcOrd="4" destOrd="0" presId="urn:microsoft.com/office/officeart/2005/8/layout/cycle5"/>
    <dgm:cxn modelId="{BE19D24A-74FC-489A-9A09-E71D05387CD1}" type="presParOf" srcId="{DCDD945E-14AD-4CB0-9F0C-19C7D5EB430D}" destId="{DF0AE5D3-AF73-43F2-8A08-CAA26AC78E50}" srcOrd="5" destOrd="0" presId="urn:microsoft.com/office/officeart/2005/8/layout/cycle5"/>
    <dgm:cxn modelId="{C66E2BE7-3BB5-4773-AD5A-79AB818CCAA3}" type="presParOf" srcId="{DCDD945E-14AD-4CB0-9F0C-19C7D5EB430D}" destId="{5D69E090-598E-4E11-94C0-DF984408B80F}" srcOrd="6" destOrd="0" presId="urn:microsoft.com/office/officeart/2005/8/layout/cycle5"/>
    <dgm:cxn modelId="{1028A6A5-9009-489F-926E-84C757C1412E}" type="presParOf" srcId="{DCDD945E-14AD-4CB0-9F0C-19C7D5EB430D}" destId="{3CAA6DD1-BE4C-44D4-B454-A876BD3EDC67}" srcOrd="7" destOrd="0" presId="urn:microsoft.com/office/officeart/2005/8/layout/cycle5"/>
    <dgm:cxn modelId="{A223F92D-0FAC-48A6-A81C-1F0FE7310419}" type="presParOf" srcId="{DCDD945E-14AD-4CB0-9F0C-19C7D5EB430D}" destId="{AC1509EE-8681-4465-A40A-D33CD98B713A}" srcOrd="8" destOrd="0" presId="urn:microsoft.com/office/officeart/2005/8/layout/cycle5"/>
    <dgm:cxn modelId="{D6BEEF73-DE45-4E5C-83D6-D5E8B92EDF32}" type="presParOf" srcId="{DCDD945E-14AD-4CB0-9F0C-19C7D5EB430D}" destId="{1719CF91-C76A-4D93-8589-62CA82F2C982}" srcOrd="9" destOrd="0" presId="urn:microsoft.com/office/officeart/2005/8/layout/cycle5"/>
    <dgm:cxn modelId="{2BF3928B-AD7E-45BE-B991-AC1680075A89}" type="presParOf" srcId="{DCDD945E-14AD-4CB0-9F0C-19C7D5EB430D}" destId="{8E40A1BC-DAB4-4017-9ECC-B0FB98118AFF}" srcOrd="10" destOrd="0" presId="urn:microsoft.com/office/officeart/2005/8/layout/cycle5"/>
    <dgm:cxn modelId="{12F0D16F-9500-4DB4-B27C-4FF3EAC0C820}" type="presParOf" srcId="{DCDD945E-14AD-4CB0-9F0C-19C7D5EB430D}" destId="{60B7C9F7-341B-4018-82E7-BD3F710FF6CB}" srcOrd="11" destOrd="0" presId="urn:microsoft.com/office/officeart/2005/8/layout/cycle5"/>
    <dgm:cxn modelId="{CEA1BC35-F80C-409D-8CF2-9B8CA30CBEB3}" type="presParOf" srcId="{DCDD945E-14AD-4CB0-9F0C-19C7D5EB430D}" destId="{1F8194F6-861F-4B00-B217-E20E4080AD4E}" srcOrd="12" destOrd="0" presId="urn:microsoft.com/office/officeart/2005/8/layout/cycle5"/>
    <dgm:cxn modelId="{E24EA62F-2BF4-48E9-98DC-6CE107DCD3A5}" type="presParOf" srcId="{DCDD945E-14AD-4CB0-9F0C-19C7D5EB430D}" destId="{54A60AC5-A869-4A7C-AC4C-1A41F723E794}" srcOrd="13" destOrd="0" presId="urn:microsoft.com/office/officeart/2005/8/layout/cycle5"/>
    <dgm:cxn modelId="{403A58DE-64EB-4E46-9D4A-7A8C9C437D48}" type="presParOf" srcId="{DCDD945E-14AD-4CB0-9F0C-19C7D5EB430D}" destId="{B7200B26-6C53-4650-9ACB-D26A8D7ACD06}" srcOrd="14" destOrd="0" presId="urn:microsoft.com/office/officeart/2005/8/layout/cycle5"/>
    <dgm:cxn modelId="{29FA4A08-2B63-43BB-B6CA-2A0CD3EBFFE4}" type="presParOf" srcId="{DCDD945E-14AD-4CB0-9F0C-19C7D5EB430D}" destId="{B848FB8D-55D9-48F6-A1CF-A4B557363A93}" srcOrd="15" destOrd="0" presId="urn:microsoft.com/office/officeart/2005/8/layout/cycle5"/>
    <dgm:cxn modelId="{91D319D1-D2F6-4C8C-B476-CD7C2D9B006A}" type="presParOf" srcId="{DCDD945E-14AD-4CB0-9F0C-19C7D5EB430D}" destId="{1A95AA97-95EE-4DEB-97EB-7E0BCE8B9612}" srcOrd="16" destOrd="0" presId="urn:microsoft.com/office/officeart/2005/8/layout/cycle5"/>
    <dgm:cxn modelId="{FAA59FAE-022A-491E-8C60-7AD825B39234}" type="presParOf" srcId="{DCDD945E-14AD-4CB0-9F0C-19C7D5EB430D}" destId="{2C6DB947-7847-4303-82B3-ABA4E2B07BBE}" srcOrd="17" destOrd="0" presId="urn:microsoft.com/office/officeart/2005/8/layout/cycle5"/>
    <dgm:cxn modelId="{EA492279-2313-4ADD-A970-CECB0D07D9C4}" type="presParOf" srcId="{DCDD945E-14AD-4CB0-9F0C-19C7D5EB430D}" destId="{5C5B73A0-F429-4863-8606-8CCAEAD46BAB}" srcOrd="18" destOrd="0" presId="urn:microsoft.com/office/officeart/2005/8/layout/cycle5"/>
    <dgm:cxn modelId="{4294D4A3-6858-4051-ADCE-941744F6A54F}" type="presParOf" srcId="{DCDD945E-14AD-4CB0-9F0C-19C7D5EB430D}" destId="{A44B8BB4-DAD2-4324-BF31-910DCD5BC0A6}" srcOrd="19" destOrd="0" presId="urn:microsoft.com/office/officeart/2005/8/layout/cycle5"/>
    <dgm:cxn modelId="{21C7A8ED-2939-41C9-AECD-F545C34F8BF2}" type="presParOf" srcId="{DCDD945E-14AD-4CB0-9F0C-19C7D5EB430D}" destId="{23D06B9E-32CE-4B44-B63D-7B29886AA823}" srcOrd="20"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1CCEB-8785-429C-9C6A-5CFB6781B496}"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es-CO"/>
        </a:p>
      </dgm:t>
    </dgm:pt>
    <dgm:pt modelId="{CD97F75C-B127-4D32-8E6B-0FCFBFE168E2}">
      <dgm:prSet phldrT="[Texto]" custT="1"/>
      <dgm:spPr/>
      <dgm:t>
        <a:bodyPr/>
        <a:lstStyle/>
        <a:p>
          <a:r>
            <a:rPr lang="es-CO" sz="1200" dirty="0">
              <a:latin typeface="Times New Roman" panose="02020603050405020304" pitchFamily="18" charset="0"/>
              <a:cs typeface="Times New Roman" panose="02020603050405020304" pitchFamily="18" charset="0"/>
            </a:rPr>
            <a:t>Clientes:</a:t>
          </a:r>
        </a:p>
        <a:p>
          <a:r>
            <a:rPr lang="es-CO" sz="1200" dirty="0">
              <a:latin typeface="Times New Roman" panose="02020603050405020304" pitchFamily="18" charset="0"/>
              <a:cs typeface="Times New Roman" panose="02020603050405020304" pitchFamily="18" charset="0"/>
            </a:rPr>
            <a:t>IDU</a:t>
          </a:r>
        </a:p>
        <a:p>
          <a:r>
            <a:rPr lang="es-CO" sz="1200" dirty="0">
              <a:latin typeface="Times New Roman" panose="02020603050405020304" pitchFamily="18" charset="0"/>
              <a:cs typeface="Times New Roman" panose="02020603050405020304" pitchFamily="18" charset="0"/>
            </a:rPr>
            <a:t>Acueducto</a:t>
          </a:r>
        </a:p>
        <a:p>
          <a:r>
            <a:rPr lang="es-CO" sz="1200" dirty="0">
              <a:latin typeface="Times New Roman" panose="02020603050405020304" pitchFamily="18" charset="0"/>
              <a:cs typeface="Times New Roman" panose="02020603050405020304" pitchFamily="18" charset="0"/>
            </a:rPr>
            <a:t>Alcaldías Locales</a:t>
          </a:r>
        </a:p>
      </dgm:t>
    </dgm:pt>
    <dgm:pt modelId="{B899DCDD-4EEC-4692-90EC-D161E79302C6}" type="parTrans" cxnId="{F01FD450-9BF7-42E8-BC15-55CEFBCA0DD2}">
      <dgm:prSet/>
      <dgm:spPr/>
      <dgm:t>
        <a:bodyPr/>
        <a:lstStyle/>
        <a:p>
          <a:endParaRPr lang="es-CO"/>
        </a:p>
      </dgm:t>
    </dgm:pt>
    <dgm:pt modelId="{065E67B4-967C-41F0-964E-207FB1272BC1}" type="sibTrans" cxnId="{F01FD450-9BF7-42E8-BC15-55CEFBCA0DD2}">
      <dgm:prSet/>
      <dgm:spPr/>
      <dgm:t>
        <a:bodyPr/>
        <a:lstStyle/>
        <a:p>
          <a:r>
            <a:rPr lang="es-CO" dirty="0">
              <a:latin typeface="Times New Roman" panose="02020603050405020304" pitchFamily="18" charset="0"/>
              <a:cs typeface="Times New Roman" panose="02020603050405020304" pitchFamily="18" charset="0"/>
            </a:rPr>
            <a:t>Construcción de obras viales y espacio público</a:t>
          </a:r>
        </a:p>
      </dgm:t>
    </dgm:pt>
    <dgm:pt modelId="{59EAD8CB-7687-47B3-B869-89B9FAF1B837}">
      <dgm:prSet phldrT="[Texto]" phldr="1"/>
      <dgm:spPr>
        <a:blipFill rotWithShape="0">
          <a:blip xmlns:r="http://schemas.openxmlformats.org/officeDocument/2006/relationships" r:embed="rId1" cstate="print"/>
          <a:srcRect/>
          <a:stretch>
            <a:fillRect l="-13000" r="-13000"/>
          </a:stretch>
        </a:blipFill>
      </dgm:spPr>
      <dgm:t>
        <a:bodyPr/>
        <a:lstStyle/>
        <a:p>
          <a:endParaRPr lang="es-CO" dirty="0"/>
        </a:p>
      </dgm:t>
    </dgm:pt>
    <dgm:pt modelId="{8C0F07F5-4193-4BA7-A563-280B1E31C38E}" type="parTrans" cxnId="{36F36F38-526A-49E3-9975-A8551384EC82}">
      <dgm:prSet/>
      <dgm:spPr/>
      <dgm:t>
        <a:bodyPr/>
        <a:lstStyle/>
        <a:p>
          <a:endParaRPr lang="es-CO"/>
        </a:p>
      </dgm:t>
    </dgm:pt>
    <dgm:pt modelId="{4207233E-C436-4D16-8744-D4AACE8CA56C}" type="sibTrans" cxnId="{36F36F38-526A-49E3-9975-A8551384EC82}">
      <dgm:prSet/>
      <dgm:spPr/>
      <dgm:t>
        <a:bodyPr/>
        <a:lstStyle/>
        <a:p>
          <a:r>
            <a:rPr lang="es-CO" dirty="0">
              <a:latin typeface="Times New Roman" panose="02020603050405020304" pitchFamily="18" charset="0"/>
              <a:cs typeface="Times New Roman" panose="02020603050405020304" pitchFamily="18" charset="0"/>
            </a:rPr>
            <a:t>Actividad Principal Construcción de obras de Ingeniería Civil </a:t>
          </a:r>
        </a:p>
      </dgm:t>
    </dgm:pt>
    <dgm:pt modelId="{FEC6B150-A2C2-4A9D-8CFA-26F992B861D5}">
      <dgm:prSet phldrT="[Texto]" custT="1"/>
      <dgm:spPr/>
      <dgm:t>
        <a:bodyPr/>
        <a:lstStyle/>
        <a:p>
          <a:r>
            <a:rPr lang="es-CO" sz="1100" dirty="0">
              <a:latin typeface="Times New Roman" panose="02020603050405020304" pitchFamily="18" charset="0"/>
              <a:cs typeface="Times New Roman" panose="02020603050405020304" pitchFamily="18" charset="0"/>
            </a:rPr>
            <a:t>Contamos con la maquinaria amarilla necesaria para la ejecución de obras </a:t>
          </a:r>
        </a:p>
      </dgm:t>
    </dgm:pt>
    <dgm:pt modelId="{536F6AA2-64C3-4A3A-A59D-3427926E090C}" type="parTrans" cxnId="{99EF6A1D-3452-4417-855D-40FF79BA6D87}">
      <dgm:prSet/>
      <dgm:spPr/>
      <dgm:t>
        <a:bodyPr/>
        <a:lstStyle/>
        <a:p>
          <a:endParaRPr lang="es-CO"/>
        </a:p>
      </dgm:t>
    </dgm:pt>
    <dgm:pt modelId="{BF7BE85C-8A34-40D1-81B0-706EAE32C8E9}" type="sibTrans" cxnId="{99EF6A1D-3452-4417-855D-40FF79BA6D87}">
      <dgm:prSet/>
      <dgm:spPr/>
      <dgm:t>
        <a:bodyPr/>
        <a:lstStyle/>
        <a:p>
          <a:r>
            <a:rPr lang="es-CO" dirty="0">
              <a:latin typeface="Times New Roman" panose="02020603050405020304" pitchFamily="18" charset="0"/>
              <a:cs typeface="Times New Roman" panose="02020603050405020304" pitchFamily="18" charset="0"/>
            </a:rPr>
            <a:t>Llevamos 11 años de experiencia en el mercado</a:t>
          </a:r>
        </a:p>
      </dgm:t>
    </dgm:pt>
    <dgm:pt modelId="{173DE692-5F1D-4D15-A859-F24F9D1174AB}">
      <dgm:prSet phldrT="[Texto]"/>
      <dgm:spPr/>
      <dgm:t>
        <a:bodyPr/>
        <a:lstStyle/>
        <a:p>
          <a:r>
            <a:rPr lang="es-CO" dirty="0">
              <a:latin typeface="Times New Roman" panose="02020603050405020304" pitchFamily="18" charset="0"/>
              <a:cs typeface="Times New Roman" panose="02020603050405020304" pitchFamily="18" charset="0"/>
            </a:rPr>
            <a:t>Es una empresa amigable con el ambiente</a:t>
          </a:r>
        </a:p>
      </dgm:t>
    </dgm:pt>
    <dgm:pt modelId="{A95FE82F-1725-476B-9377-511B6D9FE48E}" type="parTrans" cxnId="{76F086E1-85D9-467C-8619-2114896EABEC}">
      <dgm:prSet/>
      <dgm:spPr/>
      <dgm:t>
        <a:bodyPr/>
        <a:lstStyle/>
        <a:p>
          <a:endParaRPr lang="es-CO"/>
        </a:p>
      </dgm:t>
    </dgm:pt>
    <dgm:pt modelId="{CF232470-ED23-4DA6-BE9F-E328CDE34F86}" type="sibTrans" cxnId="{76F086E1-85D9-467C-8619-2114896EABEC}">
      <dgm:prSet/>
      <dgm:spPr>
        <a:noFill/>
      </dgm:spPr>
      <dgm:t>
        <a:bodyPr/>
        <a:lstStyle/>
        <a:p>
          <a:endParaRPr lang="es-CO"/>
        </a:p>
      </dgm:t>
    </dgm:pt>
    <dgm:pt modelId="{95E96180-7129-4365-A6AC-BC2859F66C89}" type="pres">
      <dgm:prSet presAssocID="{D4E1CCEB-8785-429C-9C6A-5CFB6781B496}" presName="Name0" presStyleCnt="0">
        <dgm:presLayoutVars>
          <dgm:chMax/>
          <dgm:chPref/>
          <dgm:dir/>
          <dgm:animLvl val="lvl"/>
        </dgm:presLayoutVars>
      </dgm:prSet>
      <dgm:spPr/>
    </dgm:pt>
    <dgm:pt modelId="{061DFF6A-90B4-442C-A0D0-21E7A5246094}" type="pres">
      <dgm:prSet presAssocID="{CD97F75C-B127-4D32-8E6B-0FCFBFE168E2}" presName="composite" presStyleCnt="0"/>
      <dgm:spPr/>
    </dgm:pt>
    <dgm:pt modelId="{2B95CD19-D157-48B3-8101-49F4AF5265A1}" type="pres">
      <dgm:prSet presAssocID="{CD97F75C-B127-4D32-8E6B-0FCFBFE168E2}" presName="Parent1" presStyleLbl="node1" presStyleIdx="0" presStyleCnt="8" custScaleX="201674" custScaleY="126762" custLinFactNeighborX="88786" custLinFactNeighborY="10285">
        <dgm:presLayoutVars>
          <dgm:chMax val="1"/>
          <dgm:chPref val="1"/>
          <dgm:bulletEnabled val="1"/>
        </dgm:presLayoutVars>
      </dgm:prSet>
      <dgm:spPr/>
    </dgm:pt>
    <dgm:pt modelId="{12AB3849-7C7C-4554-853B-DFB29B1183BA}" type="pres">
      <dgm:prSet presAssocID="{CD97F75C-B127-4D32-8E6B-0FCFBFE168E2}" presName="Childtext1" presStyleLbl="revTx" presStyleIdx="0" presStyleCnt="4">
        <dgm:presLayoutVars>
          <dgm:chMax val="0"/>
          <dgm:chPref val="0"/>
          <dgm:bulletEnabled val="1"/>
        </dgm:presLayoutVars>
      </dgm:prSet>
      <dgm:spPr/>
    </dgm:pt>
    <dgm:pt modelId="{685E83C5-D553-4E4D-ADB3-45B5C21F33AE}" type="pres">
      <dgm:prSet presAssocID="{CD97F75C-B127-4D32-8E6B-0FCFBFE168E2}" presName="BalanceSpacing" presStyleCnt="0"/>
      <dgm:spPr/>
    </dgm:pt>
    <dgm:pt modelId="{38C1AAE3-2E7B-47CA-B350-743DC4B33B57}" type="pres">
      <dgm:prSet presAssocID="{CD97F75C-B127-4D32-8E6B-0FCFBFE168E2}" presName="BalanceSpacing1" presStyleCnt="0"/>
      <dgm:spPr/>
    </dgm:pt>
    <dgm:pt modelId="{8B0B062D-8383-41EB-B4F2-56253E8CDDE3}" type="pres">
      <dgm:prSet presAssocID="{065E67B4-967C-41F0-964E-207FB1272BC1}" presName="Accent1Text" presStyleLbl="node1" presStyleIdx="1" presStyleCnt="8" custScaleX="187117" custScaleY="117808" custLinFactNeighborX="-43156" custLinFactNeighborY="10285"/>
      <dgm:spPr/>
    </dgm:pt>
    <dgm:pt modelId="{82AAC55E-6BDA-4D57-A931-ED9F4787EBBB}" type="pres">
      <dgm:prSet presAssocID="{065E67B4-967C-41F0-964E-207FB1272BC1}" presName="spaceBetweenRectangles" presStyleCnt="0"/>
      <dgm:spPr/>
    </dgm:pt>
    <dgm:pt modelId="{C544C561-A51A-4899-9B8B-572793B1A9D0}" type="pres">
      <dgm:prSet presAssocID="{59EAD8CB-7687-47B3-B869-89B9FAF1B837}" presName="composite" presStyleCnt="0"/>
      <dgm:spPr/>
    </dgm:pt>
    <dgm:pt modelId="{B1C659A2-E755-44E4-B26F-7AF58233719C}" type="pres">
      <dgm:prSet presAssocID="{59EAD8CB-7687-47B3-B869-89B9FAF1B837}" presName="Parent1" presStyleLbl="node1" presStyleIdx="2" presStyleCnt="8" custScaleX="175666" custScaleY="116772" custLinFactNeighborX="-4756" custLinFactNeighborY="32049">
        <dgm:presLayoutVars>
          <dgm:chMax val="1"/>
          <dgm:chPref val="1"/>
          <dgm:bulletEnabled val="1"/>
        </dgm:presLayoutVars>
      </dgm:prSet>
      <dgm:spPr/>
    </dgm:pt>
    <dgm:pt modelId="{727E2060-16E7-4DD1-AB0B-E8115CE34A98}" type="pres">
      <dgm:prSet presAssocID="{59EAD8CB-7687-47B3-B869-89B9FAF1B837}" presName="Childtext1" presStyleLbl="revTx" presStyleIdx="1" presStyleCnt="4">
        <dgm:presLayoutVars>
          <dgm:chMax val="0"/>
          <dgm:chPref val="0"/>
          <dgm:bulletEnabled val="1"/>
        </dgm:presLayoutVars>
      </dgm:prSet>
      <dgm:spPr/>
    </dgm:pt>
    <dgm:pt modelId="{F29F9B04-3AB6-434D-BD66-5467C97A84F8}" type="pres">
      <dgm:prSet presAssocID="{59EAD8CB-7687-47B3-B869-89B9FAF1B837}" presName="BalanceSpacing" presStyleCnt="0"/>
      <dgm:spPr/>
    </dgm:pt>
    <dgm:pt modelId="{397C1DA8-53C7-4847-B61D-9DFE3DEDF91D}" type="pres">
      <dgm:prSet presAssocID="{59EAD8CB-7687-47B3-B869-89B9FAF1B837}" presName="BalanceSpacing1" presStyleCnt="0"/>
      <dgm:spPr/>
    </dgm:pt>
    <dgm:pt modelId="{D90430B8-3B9D-478C-9AD4-26BCE5AAF07F}" type="pres">
      <dgm:prSet presAssocID="{4207233E-C436-4D16-8744-D4AACE8CA56C}" presName="Accent1Text" presStyleLbl="node1" presStyleIdx="3" presStyleCnt="8" custScaleX="253321" custScaleY="116375" custLinFactX="17355" custLinFactNeighborX="100000" custLinFactNeighborY="29844"/>
      <dgm:spPr/>
    </dgm:pt>
    <dgm:pt modelId="{F4671FDD-F65A-40DA-8818-581BA0E7BA8B}" type="pres">
      <dgm:prSet presAssocID="{4207233E-C436-4D16-8744-D4AACE8CA56C}" presName="spaceBetweenRectangles" presStyleCnt="0"/>
      <dgm:spPr/>
    </dgm:pt>
    <dgm:pt modelId="{8F6DB720-A72A-4D5E-BEA1-4D941D2B059A}" type="pres">
      <dgm:prSet presAssocID="{FEC6B150-A2C2-4A9D-8CFA-26F992B861D5}" presName="composite" presStyleCnt="0"/>
      <dgm:spPr/>
    </dgm:pt>
    <dgm:pt modelId="{E089BA52-B03B-46E1-8BAA-888373256021}" type="pres">
      <dgm:prSet presAssocID="{FEC6B150-A2C2-4A9D-8CFA-26F992B861D5}" presName="Parent1" presStyleLbl="node1" presStyleIdx="4" presStyleCnt="8" custScaleX="228959" custLinFactNeighborX="66376" custLinFactNeighborY="56034">
        <dgm:presLayoutVars>
          <dgm:chMax val="1"/>
          <dgm:chPref val="1"/>
          <dgm:bulletEnabled val="1"/>
        </dgm:presLayoutVars>
      </dgm:prSet>
      <dgm:spPr/>
    </dgm:pt>
    <dgm:pt modelId="{E3A87872-B568-4DCB-BFB3-3537F72F9AFC}" type="pres">
      <dgm:prSet presAssocID="{FEC6B150-A2C2-4A9D-8CFA-26F992B861D5}" presName="Childtext1" presStyleLbl="revTx" presStyleIdx="2" presStyleCnt="4">
        <dgm:presLayoutVars>
          <dgm:chMax val="0"/>
          <dgm:chPref val="0"/>
          <dgm:bulletEnabled val="1"/>
        </dgm:presLayoutVars>
      </dgm:prSet>
      <dgm:spPr/>
    </dgm:pt>
    <dgm:pt modelId="{1FADE92B-77B2-4C30-916F-77071118F247}" type="pres">
      <dgm:prSet presAssocID="{FEC6B150-A2C2-4A9D-8CFA-26F992B861D5}" presName="BalanceSpacing" presStyleCnt="0"/>
      <dgm:spPr/>
    </dgm:pt>
    <dgm:pt modelId="{E9178D5B-E904-4AA2-BBF5-6DE879F303E3}" type="pres">
      <dgm:prSet presAssocID="{FEC6B150-A2C2-4A9D-8CFA-26F992B861D5}" presName="BalanceSpacing1" presStyleCnt="0"/>
      <dgm:spPr/>
    </dgm:pt>
    <dgm:pt modelId="{3404486C-3741-4E7A-9499-A50DEE9624FB}" type="pres">
      <dgm:prSet presAssocID="{BF7BE85C-8A34-40D1-81B0-706EAE32C8E9}" presName="Accent1Text" presStyleLbl="node1" presStyleIdx="5" presStyleCnt="8" custScaleX="214365" custLinFactNeighborX="-76578" custLinFactNeighborY="52235"/>
      <dgm:spPr/>
    </dgm:pt>
    <dgm:pt modelId="{000B8A37-BD37-4FB4-A3E9-5027FD7766DC}" type="pres">
      <dgm:prSet presAssocID="{BF7BE85C-8A34-40D1-81B0-706EAE32C8E9}" presName="spaceBetweenRectangles" presStyleCnt="0"/>
      <dgm:spPr/>
    </dgm:pt>
    <dgm:pt modelId="{B4DC0DCB-9A9D-431D-9105-669E5F4EFA4D}" type="pres">
      <dgm:prSet presAssocID="{173DE692-5F1D-4D15-A859-F24F9D1174AB}" presName="composite" presStyleCnt="0"/>
      <dgm:spPr/>
    </dgm:pt>
    <dgm:pt modelId="{4B27A6C2-1E05-4044-B050-3AD31F206C81}" type="pres">
      <dgm:prSet presAssocID="{173DE692-5F1D-4D15-A859-F24F9D1174AB}" presName="Parent1" presStyleLbl="node1" presStyleIdx="6" presStyleCnt="8" custScaleX="209490" custScaleY="96019" custLinFactX="-100000" custLinFactY="-53114" custLinFactNeighborX="-113471" custLinFactNeighborY="-100000">
        <dgm:presLayoutVars>
          <dgm:chMax val="1"/>
          <dgm:chPref val="1"/>
          <dgm:bulletEnabled val="1"/>
        </dgm:presLayoutVars>
      </dgm:prSet>
      <dgm:spPr/>
    </dgm:pt>
    <dgm:pt modelId="{04FFCA6B-F55B-4409-96EE-1EA3303A1E1D}" type="pres">
      <dgm:prSet presAssocID="{173DE692-5F1D-4D15-A859-F24F9D1174AB}" presName="Childtext1" presStyleLbl="revTx" presStyleIdx="3" presStyleCnt="4">
        <dgm:presLayoutVars>
          <dgm:chMax val="0"/>
          <dgm:chPref val="0"/>
          <dgm:bulletEnabled val="1"/>
        </dgm:presLayoutVars>
      </dgm:prSet>
      <dgm:spPr/>
    </dgm:pt>
    <dgm:pt modelId="{063F64A1-F6D8-4DD3-8D5F-57FCABE7FE9F}" type="pres">
      <dgm:prSet presAssocID="{173DE692-5F1D-4D15-A859-F24F9D1174AB}" presName="BalanceSpacing" presStyleCnt="0"/>
      <dgm:spPr/>
    </dgm:pt>
    <dgm:pt modelId="{280FA3FC-DCED-4C56-9566-D51B3C91F333}" type="pres">
      <dgm:prSet presAssocID="{173DE692-5F1D-4D15-A859-F24F9D1174AB}" presName="BalanceSpacing1" presStyleCnt="0"/>
      <dgm:spPr/>
    </dgm:pt>
    <dgm:pt modelId="{C5394CA3-DA09-41D2-8901-AE4D2D3972FA}" type="pres">
      <dgm:prSet presAssocID="{CF232470-ED23-4DA6-BE9F-E328CDE34F86}" presName="Accent1Text" presStyleLbl="node1" presStyleIdx="7" presStyleCnt="8" custLinFactX="100000" custLinFactNeighborX="189580" custLinFactNeighborY="-58111"/>
      <dgm:spPr/>
    </dgm:pt>
  </dgm:ptLst>
  <dgm:cxnLst>
    <dgm:cxn modelId="{B3D83407-0713-4AAE-90C6-5916BE3C1FDF}" type="presOf" srcId="{BF7BE85C-8A34-40D1-81B0-706EAE32C8E9}" destId="{3404486C-3741-4E7A-9499-A50DEE9624FB}" srcOrd="0" destOrd="0" presId="urn:microsoft.com/office/officeart/2008/layout/AlternatingHexagons"/>
    <dgm:cxn modelId="{5E39D70F-9459-46B6-A756-5B21F5BEABCC}" type="presOf" srcId="{4207233E-C436-4D16-8744-D4AACE8CA56C}" destId="{D90430B8-3B9D-478C-9AD4-26BCE5AAF07F}" srcOrd="0" destOrd="0" presId="urn:microsoft.com/office/officeart/2008/layout/AlternatingHexagons"/>
    <dgm:cxn modelId="{9A48801A-2322-466D-927B-50A2EA31F85D}" type="presOf" srcId="{FEC6B150-A2C2-4A9D-8CFA-26F992B861D5}" destId="{E089BA52-B03B-46E1-8BAA-888373256021}" srcOrd="0" destOrd="0" presId="urn:microsoft.com/office/officeart/2008/layout/AlternatingHexagons"/>
    <dgm:cxn modelId="{99EF6A1D-3452-4417-855D-40FF79BA6D87}" srcId="{D4E1CCEB-8785-429C-9C6A-5CFB6781B496}" destId="{FEC6B150-A2C2-4A9D-8CFA-26F992B861D5}" srcOrd="2" destOrd="0" parTransId="{536F6AA2-64C3-4A3A-A59D-3427926E090C}" sibTransId="{BF7BE85C-8A34-40D1-81B0-706EAE32C8E9}"/>
    <dgm:cxn modelId="{36F36F38-526A-49E3-9975-A8551384EC82}" srcId="{D4E1CCEB-8785-429C-9C6A-5CFB6781B496}" destId="{59EAD8CB-7687-47B3-B869-89B9FAF1B837}" srcOrd="1" destOrd="0" parTransId="{8C0F07F5-4193-4BA7-A563-280B1E31C38E}" sibTransId="{4207233E-C436-4D16-8744-D4AACE8CA56C}"/>
    <dgm:cxn modelId="{485FB55C-02B9-4536-A6DE-2373E884A73F}" type="presOf" srcId="{CD97F75C-B127-4D32-8E6B-0FCFBFE168E2}" destId="{2B95CD19-D157-48B3-8101-49F4AF5265A1}" srcOrd="0" destOrd="0" presId="urn:microsoft.com/office/officeart/2008/layout/AlternatingHexagons"/>
    <dgm:cxn modelId="{2D71FF63-91F1-448E-B4C8-A05C11D2A86B}" type="presOf" srcId="{CF232470-ED23-4DA6-BE9F-E328CDE34F86}" destId="{C5394CA3-DA09-41D2-8901-AE4D2D3972FA}" srcOrd="0" destOrd="0" presId="urn:microsoft.com/office/officeart/2008/layout/AlternatingHexagons"/>
    <dgm:cxn modelId="{F01FD450-9BF7-42E8-BC15-55CEFBCA0DD2}" srcId="{D4E1CCEB-8785-429C-9C6A-5CFB6781B496}" destId="{CD97F75C-B127-4D32-8E6B-0FCFBFE168E2}" srcOrd="0" destOrd="0" parTransId="{B899DCDD-4EEC-4692-90EC-D161E79302C6}" sibTransId="{065E67B4-967C-41F0-964E-207FB1272BC1}"/>
    <dgm:cxn modelId="{FB92DD54-8755-4E1F-B4FE-B67EE64F18A9}" type="presOf" srcId="{065E67B4-967C-41F0-964E-207FB1272BC1}" destId="{8B0B062D-8383-41EB-B4F2-56253E8CDDE3}" srcOrd="0" destOrd="0" presId="urn:microsoft.com/office/officeart/2008/layout/AlternatingHexagons"/>
    <dgm:cxn modelId="{09955E84-13A1-4630-9164-70633E0BD324}" type="presOf" srcId="{59EAD8CB-7687-47B3-B869-89B9FAF1B837}" destId="{B1C659A2-E755-44E4-B26F-7AF58233719C}" srcOrd="0" destOrd="0" presId="urn:microsoft.com/office/officeart/2008/layout/AlternatingHexagons"/>
    <dgm:cxn modelId="{F52D35C1-D9A3-4D33-9EE0-035F9B094E41}" type="presOf" srcId="{D4E1CCEB-8785-429C-9C6A-5CFB6781B496}" destId="{95E96180-7129-4365-A6AC-BC2859F66C89}" srcOrd="0" destOrd="0" presId="urn:microsoft.com/office/officeart/2008/layout/AlternatingHexagons"/>
    <dgm:cxn modelId="{81501FCF-65FD-4069-8C0C-E60EB7EEC589}" type="presOf" srcId="{173DE692-5F1D-4D15-A859-F24F9D1174AB}" destId="{4B27A6C2-1E05-4044-B050-3AD31F206C81}" srcOrd="0" destOrd="0" presId="urn:microsoft.com/office/officeart/2008/layout/AlternatingHexagons"/>
    <dgm:cxn modelId="{76F086E1-85D9-467C-8619-2114896EABEC}" srcId="{D4E1CCEB-8785-429C-9C6A-5CFB6781B496}" destId="{173DE692-5F1D-4D15-A859-F24F9D1174AB}" srcOrd="3" destOrd="0" parTransId="{A95FE82F-1725-476B-9377-511B6D9FE48E}" sibTransId="{CF232470-ED23-4DA6-BE9F-E328CDE34F86}"/>
    <dgm:cxn modelId="{606E0C88-89D0-461C-927C-27597F36743F}" type="presParOf" srcId="{95E96180-7129-4365-A6AC-BC2859F66C89}" destId="{061DFF6A-90B4-442C-A0D0-21E7A5246094}" srcOrd="0" destOrd="0" presId="urn:microsoft.com/office/officeart/2008/layout/AlternatingHexagons"/>
    <dgm:cxn modelId="{1607C5FD-2C68-4EA4-B536-4916E11B82E9}" type="presParOf" srcId="{061DFF6A-90B4-442C-A0D0-21E7A5246094}" destId="{2B95CD19-D157-48B3-8101-49F4AF5265A1}" srcOrd="0" destOrd="0" presId="urn:microsoft.com/office/officeart/2008/layout/AlternatingHexagons"/>
    <dgm:cxn modelId="{7FB355F1-021F-4FB0-9D14-CC8125CDC9DB}" type="presParOf" srcId="{061DFF6A-90B4-442C-A0D0-21E7A5246094}" destId="{12AB3849-7C7C-4554-853B-DFB29B1183BA}" srcOrd="1" destOrd="0" presId="urn:microsoft.com/office/officeart/2008/layout/AlternatingHexagons"/>
    <dgm:cxn modelId="{620386C8-79FA-4A6E-88B3-90BA911725B9}" type="presParOf" srcId="{061DFF6A-90B4-442C-A0D0-21E7A5246094}" destId="{685E83C5-D553-4E4D-ADB3-45B5C21F33AE}" srcOrd="2" destOrd="0" presId="urn:microsoft.com/office/officeart/2008/layout/AlternatingHexagons"/>
    <dgm:cxn modelId="{51B915E4-13A1-4E1F-9F04-C340E26DC6F0}" type="presParOf" srcId="{061DFF6A-90B4-442C-A0D0-21E7A5246094}" destId="{38C1AAE3-2E7B-47CA-B350-743DC4B33B57}" srcOrd="3" destOrd="0" presId="urn:microsoft.com/office/officeart/2008/layout/AlternatingHexagons"/>
    <dgm:cxn modelId="{73D9C82C-517C-40B0-8682-29056D39F3EC}" type="presParOf" srcId="{061DFF6A-90B4-442C-A0D0-21E7A5246094}" destId="{8B0B062D-8383-41EB-B4F2-56253E8CDDE3}" srcOrd="4" destOrd="0" presId="urn:microsoft.com/office/officeart/2008/layout/AlternatingHexagons"/>
    <dgm:cxn modelId="{99D8745A-5A29-4656-9545-3BF195EE98C1}" type="presParOf" srcId="{95E96180-7129-4365-A6AC-BC2859F66C89}" destId="{82AAC55E-6BDA-4D57-A931-ED9F4787EBBB}" srcOrd="1" destOrd="0" presId="urn:microsoft.com/office/officeart/2008/layout/AlternatingHexagons"/>
    <dgm:cxn modelId="{4D5AD04F-1BAD-422E-A735-ADF97CF28670}" type="presParOf" srcId="{95E96180-7129-4365-A6AC-BC2859F66C89}" destId="{C544C561-A51A-4899-9B8B-572793B1A9D0}" srcOrd="2" destOrd="0" presId="urn:microsoft.com/office/officeart/2008/layout/AlternatingHexagons"/>
    <dgm:cxn modelId="{33C12A99-36E9-4B91-BB1D-877DC0D52468}" type="presParOf" srcId="{C544C561-A51A-4899-9B8B-572793B1A9D0}" destId="{B1C659A2-E755-44E4-B26F-7AF58233719C}" srcOrd="0" destOrd="0" presId="urn:microsoft.com/office/officeart/2008/layout/AlternatingHexagons"/>
    <dgm:cxn modelId="{D3BAB6D4-2818-4539-9F8E-3F74C9EAE130}" type="presParOf" srcId="{C544C561-A51A-4899-9B8B-572793B1A9D0}" destId="{727E2060-16E7-4DD1-AB0B-E8115CE34A98}" srcOrd="1" destOrd="0" presId="urn:microsoft.com/office/officeart/2008/layout/AlternatingHexagons"/>
    <dgm:cxn modelId="{116F62E7-1E6A-445A-81D5-D4A50DEEF151}" type="presParOf" srcId="{C544C561-A51A-4899-9B8B-572793B1A9D0}" destId="{F29F9B04-3AB6-434D-BD66-5467C97A84F8}" srcOrd="2" destOrd="0" presId="urn:microsoft.com/office/officeart/2008/layout/AlternatingHexagons"/>
    <dgm:cxn modelId="{ED5C4ADF-9D8B-4653-B93A-E256F7DD9E8B}" type="presParOf" srcId="{C544C561-A51A-4899-9B8B-572793B1A9D0}" destId="{397C1DA8-53C7-4847-B61D-9DFE3DEDF91D}" srcOrd="3" destOrd="0" presId="urn:microsoft.com/office/officeart/2008/layout/AlternatingHexagons"/>
    <dgm:cxn modelId="{E299CBBB-8F91-4318-AFD6-AC4FF1091F02}" type="presParOf" srcId="{C544C561-A51A-4899-9B8B-572793B1A9D0}" destId="{D90430B8-3B9D-478C-9AD4-26BCE5AAF07F}" srcOrd="4" destOrd="0" presId="urn:microsoft.com/office/officeart/2008/layout/AlternatingHexagons"/>
    <dgm:cxn modelId="{67243C5F-DDA8-432F-99D7-1C92EDC12779}" type="presParOf" srcId="{95E96180-7129-4365-A6AC-BC2859F66C89}" destId="{F4671FDD-F65A-40DA-8818-581BA0E7BA8B}" srcOrd="3" destOrd="0" presId="urn:microsoft.com/office/officeart/2008/layout/AlternatingHexagons"/>
    <dgm:cxn modelId="{F79725FA-BF4E-408A-938B-58393649308C}" type="presParOf" srcId="{95E96180-7129-4365-A6AC-BC2859F66C89}" destId="{8F6DB720-A72A-4D5E-BEA1-4D941D2B059A}" srcOrd="4" destOrd="0" presId="urn:microsoft.com/office/officeart/2008/layout/AlternatingHexagons"/>
    <dgm:cxn modelId="{CA59F0E6-FCBA-457E-A1AD-761E929C9F31}" type="presParOf" srcId="{8F6DB720-A72A-4D5E-BEA1-4D941D2B059A}" destId="{E089BA52-B03B-46E1-8BAA-888373256021}" srcOrd="0" destOrd="0" presId="urn:microsoft.com/office/officeart/2008/layout/AlternatingHexagons"/>
    <dgm:cxn modelId="{E91592C9-E03E-4DB4-A1C9-2DBD644C763C}" type="presParOf" srcId="{8F6DB720-A72A-4D5E-BEA1-4D941D2B059A}" destId="{E3A87872-B568-4DCB-BFB3-3537F72F9AFC}" srcOrd="1" destOrd="0" presId="urn:microsoft.com/office/officeart/2008/layout/AlternatingHexagons"/>
    <dgm:cxn modelId="{6C78EEAD-7088-48AE-B11B-D3AB8866C76A}" type="presParOf" srcId="{8F6DB720-A72A-4D5E-BEA1-4D941D2B059A}" destId="{1FADE92B-77B2-4C30-916F-77071118F247}" srcOrd="2" destOrd="0" presId="urn:microsoft.com/office/officeart/2008/layout/AlternatingHexagons"/>
    <dgm:cxn modelId="{9A8A4EDB-E64E-4C68-976D-D3EE565C58C6}" type="presParOf" srcId="{8F6DB720-A72A-4D5E-BEA1-4D941D2B059A}" destId="{E9178D5B-E904-4AA2-BBF5-6DE879F303E3}" srcOrd="3" destOrd="0" presId="urn:microsoft.com/office/officeart/2008/layout/AlternatingHexagons"/>
    <dgm:cxn modelId="{61126AE5-8D1E-47A2-B2B7-287E294DB4B5}" type="presParOf" srcId="{8F6DB720-A72A-4D5E-BEA1-4D941D2B059A}" destId="{3404486C-3741-4E7A-9499-A50DEE9624FB}" srcOrd="4" destOrd="0" presId="urn:microsoft.com/office/officeart/2008/layout/AlternatingHexagons"/>
    <dgm:cxn modelId="{A866D678-4436-4B05-BC95-4CFE59F65309}" type="presParOf" srcId="{95E96180-7129-4365-A6AC-BC2859F66C89}" destId="{000B8A37-BD37-4FB4-A3E9-5027FD7766DC}" srcOrd="5" destOrd="0" presId="urn:microsoft.com/office/officeart/2008/layout/AlternatingHexagons"/>
    <dgm:cxn modelId="{6B4E68AC-4245-4396-9B94-8297EC391891}" type="presParOf" srcId="{95E96180-7129-4365-A6AC-BC2859F66C89}" destId="{B4DC0DCB-9A9D-431D-9105-669E5F4EFA4D}" srcOrd="6" destOrd="0" presId="urn:microsoft.com/office/officeart/2008/layout/AlternatingHexagons"/>
    <dgm:cxn modelId="{7571C9E1-F2BC-4C6E-90FC-641FBF3CD94D}" type="presParOf" srcId="{B4DC0DCB-9A9D-431D-9105-669E5F4EFA4D}" destId="{4B27A6C2-1E05-4044-B050-3AD31F206C81}" srcOrd="0" destOrd="0" presId="urn:microsoft.com/office/officeart/2008/layout/AlternatingHexagons"/>
    <dgm:cxn modelId="{2BDA84F0-6F06-4AD3-8952-A1239C4C573C}" type="presParOf" srcId="{B4DC0DCB-9A9D-431D-9105-669E5F4EFA4D}" destId="{04FFCA6B-F55B-4409-96EE-1EA3303A1E1D}" srcOrd="1" destOrd="0" presId="urn:microsoft.com/office/officeart/2008/layout/AlternatingHexagons"/>
    <dgm:cxn modelId="{73E45709-A07F-41B0-8AA6-153689311374}" type="presParOf" srcId="{B4DC0DCB-9A9D-431D-9105-669E5F4EFA4D}" destId="{063F64A1-F6D8-4DD3-8D5F-57FCABE7FE9F}" srcOrd="2" destOrd="0" presId="urn:microsoft.com/office/officeart/2008/layout/AlternatingHexagons"/>
    <dgm:cxn modelId="{718BB2B2-1702-4538-B2A2-ACE9F634BE6B}" type="presParOf" srcId="{B4DC0DCB-9A9D-431D-9105-669E5F4EFA4D}" destId="{280FA3FC-DCED-4C56-9566-D51B3C91F333}" srcOrd="3" destOrd="0" presId="urn:microsoft.com/office/officeart/2008/layout/AlternatingHexagons"/>
    <dgm:cxn modelId="{3D4D7029-0802-41A1-94CE-D75045DCCC0C}" type="presParOf" srcId="{B4DC0DCB-9A9D-431D-9105-669E5F4EFA4D}" destId="{C5394CA3-DA09-41D2-8901-AE4D2D3972F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351398-C36E-42D2-81FC-D59061349E42}" type="doc">
      <dgm:prSet loTypeId="urn:microsoft.com/office/officeart/2005/8/layout/hList7" loCatId="list" qsTypeId="urn:microsoft.com/office/officeart/2005/8/quickstyle/simple1" qsCatId="simple" csTypeId="urn:microsoft.com/office/officeart/2005/8/colors/colorful3" csCatId="colorful" phldr="1"/>
      <dgm:spPr/>
    </dgm:pt>
    <dgm:pt modelId="{8A57116E-4673-4802-8DDD-9187C01B3221}">
      <dgm:prSet phldrT="[Texto]"/>
      <dgm:spPr/>
      <dgm:t>
        <a:bodyPr/>
        <a:lstStyle/>
        <a:p>
          <a:pPr algn="just"/>
          <a:r>
            <a:rPr lang="es-ES" dirty="0">
              <a:latin typeface="Times New Roman" panose="02020603050405020304" pitchFamily="18" charset="0"/>
              <a:cs typeface="Times New Roman" panose="02020603050405020304" pitchFamily="18" charset="0"/>
            </a:rPr>
            <a:t>Resolución 00932 expedida por Secretaría Distrital de Ambiente (2015),</a:t>
          </a:r>
          <a:r>
            <a:rPr lang="es-ES" b="1" dirty="0">
              <a:latin typeface="Times New Roman" panose="02020603050405020304" pitchFamily="18" charset="0"/>
              <a:cs typeface="Times New Roman" panose="02020603050405020304" pitchFamily="18" charset="0"/>
            </a:rPr>
            <a:t> </a:t>
          </a:r>
          <a:r>
            <a:rPr lang="es-ES" dirty="0">
              <a:latin typeface="Times New Roman" panose="02020603050405020304" pitchFamily="18" charset="0"/>
              <a:cs typeface="Times New Roman" panose="02020603050405020304" pitchFamily="18" charset="0"/>
            </a:rPr>
            <a:t>por medio de la cual se adoptan los lineamientos Técnico-Ambientales para las actividades de aprovechamiento y tratamiento de los residuos de construcción y demolición en el distrito capital, la cual da fundamento a la presente investigación.</a:t>
          </a:r>
          <a:endParaRPr lang="es-CO" dirty="0">
            <a:latin typeface="Times New Roman" panose="02020603050405020304" pitchFamily="18" charset="0"/>
            <a:cs typeface="Times New Roman" panose="02020603050405020304" pitchFamily="18" charset="0"/>
          </a:endParaRPr>
        </a:p>
      </dgm:t>
    </dgm:pt>
    <dgm:pt modelId="{AA8294EC-56A6-4198-95E0-094E51ED93C4}" type="parTrans" cxnId="{44067585-2E41-48FC-9A38-AA5D790194C1}">
      <dgm:prSet/>
      <dgm:spPr/>
      <dgm:t>
        <a:bodyPr/>
        <a:lstStyle/>
        <a:p>
          <a:endParaRPr lang="es-CO"/>
        </a:p>
      </dgm:t>
    </dgm:pt>
    <dgm:pt modelId="{B4F5D3FF-6526-42D8-9F1D-B03FEF475E0D}" type="sibTrans" cxnId="{44067585-2E41-48FC-9A38-AA5D790194C1}">
      <dgm:prSet/>
      <dgm:spPr/>
      <dgm:t>
        <a:bodyPr/>
        <a:lstStyle/>
        <a:p>
          <a:endParaRPr lang="es-CO"/>
        </a:p>
      </dgm:t>
    </dgm:pt>
    <dgm:pt modelId="{6438FDE6-47F2-4D30-B5E7-90CEC6E6A166}" type="pres">
      <dgm:prSet presAssocID="{C2351398-C36E-42D2-81FC-D59061349E42}" presName="Name0" presStyleCnt="0">
        <dgm:presLayoutVars>
          <dgm:dir/>
          <dgm:resizeHandles val="exact"/>
        </dgm:presLayoutVars>
      </dgm:prSet>
      <dgm:spPr/>
    </dgm:pt>
    <dgm:pt modelId="{EF5B1342-8914-4D45-805A-E0851AB53582}" type="pres">
      <dgm:prSet presAssocID="{C2351398-C36E-42D2-81FC-D59061349E42}" presName="fgShape" presStyleLbl="fgShp" presStyleIdx="0" presStyleCnt="1"/>
      <dgm:spPr/>
    </dgm:pt>
    <dgm:pt modelId="{380F1805-F286-4693-BB89-1EECAFA711E4}" type="pres">
      <dgm:prSet presAssocID="{C2351398-C36E-42D2-81FC-D59061349E42}" presName="linComp" presStyleCnt="0"/>
      <dgm:spPr/>
    </dgm:pt>
    <dgm:pt modelId="{18178758-DDCF-4E13-B82B-91D64BF98001}" type="pres">
      <dgm:prSet presAssocID="{8A57116E-4673-4802-8DDD-9187C01B3221}" presName="compNode" presStyleCnt="0"/>
      <dgm:spPr/>
    </dgm:pt>
    <dgm:pt modelId="{67E02515-E688-41FC-B841-0DCEEFD44442}" type="pres">
      <dgm:prSet presAssocID="{8A57116E-4673-4802-8DDD-9187C01B3221}" presName="bkgdShape" presStyleLbl="node1" presStyleIdx="0" presStyleCnt="1" custLinFactNeighborX="-856" custLinFactNeighborY="-959"/>
      <dgm:spPr/>
    </dgm:pt>
    <dgm:pt modelId="{93516B25-C8CF-4BBA-8706-BF770FA4FABD}" type="pres">
      <dgm:prSet presAssocID="{8A57116E-4673-4802-8DDD-9187C01B3221}" presName="nodeTx" presStyleLbl="node1" presStyleIdx="0" presStyleCnt="1">
        <dgm:presLayoutVars>
          <dgm:bulletEnabled val="1"/>
        </dgm:presLayoutVars>
      </dgm:prSet>
      <dgm:spPr/>
    </dgm:pt>
    <dgm:pt modelId="{1A9C22C7-E641-4565-B852-498DBFD65A1B}" type="pres">
      <dgm:prSet presAssocID="{8A57116E-4673-4802-8DDD-9187C01B3221}" presName="invisiNode" presStyleLbl="node1" presStyleIdx="0" presStyleCnt="1"/>
      <dgm:spPr/>
    </dgm:pt>
    <dgm:pt modelId="{8D532E50-CE40-49FB-9195-7082835ACB56}" type="pres">
      <dgm:prSet presAssocID="{8A57116E-4673-4802-8DDD-9187C01B3221}" presName="imagNode" presStyleLbl="fgImgPlace1" presStyleIdx="0" presStyleCnt="1" custScaleX="152889" custScaleY="84463"/>
      <dgm:spPr/>
    </dgm:pt>
  </dgm:ptLst>
  <dgm:cxnLst>
    <dgm:cxn modelId="{6BEE2F42-1949-4EDA-B60B-F2898490D93D}" type="presOf" srcId="{C2351398-C36E-42D2-81FC-D59061349E42}" destId="{6438FDE6-47F2-4D30-B5E7-90CEC6E6A166}" srcOrd="0" destOrd="0" presId="urn:microsoft.com/office/officeart/2005/8/layout/hList7"/>
    <dgm:cxn modelId="{E102AD66-25FB-4717-9689-8AFCB89587D7}" type="presOf" srcId="{8A57116E-4673-4802-8DDD-9187C01B3221}" destId="{93516B25-C8CF-4BBA-8706-BF770FA4FABD}" srcOrd="1" destOrd="0" presId="urn:microsoft.com/office/officeart/2005/8/layout/hList7"/>
    <dgm:cxn modelId="{F8985E69-6A2C-487F-A51D-EC3E85393D4B}" type="presOf" srcId="{8A57116E-4673-4802-8DDD-9187C01B3221}" destId="{67E02515-E688-41FC-B841-0DCEEFD44442}" srcOrd="0" destOrd="0" presId="urn:microsoft.com/office/officeart/2005/8/layout/hList7"/>
    <dgm:cxn modelId="{44067585-2E41-48FC-9A38-AA5D790194C1}" srcId="{C2351398-C36E-42D2-81FC-D59061349E42}" destId="{8A57116E-4673-4802-8DDD-9187C01B3221}" srcOrd="0" destOrd="0" parTransId="{AA8294EC-56A6-4198-95E0-094E51ED93C4}" sibTransId="{B4F5D3FF-6526-42D8-9F1D-B03FEF475E0D}"/>
    <dgm:cxn modelId="{CA3BADD9-2252-46F5-B87C-03E7BE1424BC}" type="presParOf" srcId="{6438FDE6-47F2-4D30-B5E7-90CEC6E6A166}" destId="{EF5B1342-8914-4D45-805A-E0851AB53582}" srcOrd="0" destOrd="0" presId="urn:microsoft.com/office/officeart/2005/8/layout/hList7"/>
    <dgm:cxn modelId="{5022E327-5DE7-43F3-ABDE-8C7845905EC8}" type="presParOf" srcId="{6438FDE6-47F2-4D30-B5E7-90CEC6E6A166}" destId="{380F1805-F286-4693-BB89-1EECAFA711E4}" srcOrd="1" destOrd="0" presId="urn:microsoft.com/office/officeart/2005/8/layout/hList7"/>
    <dgm:cxn modelId="{5E7F9FD0-3803-4606-B8E7-F687306B4500}" type="presParOf" srcId="{380F1805-F286-4693-BB89-1EECAFA711E4}" destId="{18178758-DDCF-4E13-B82B-91D64BF98001}" srcOrd="0" destOrd="0" presId="urn:microsoft.com/office/officeart/2005/8/layout/hList7"/>
    <dgm:cxn modelId="{B64EDC17-596C-4357-9CB4-024146D3AB14}" type="presParOf" srcId="{18178758-DDCF-4E13-B82B-91D64BF98001}" destId="{67E02515-E688-41FC-B841-0DCEEFD44442}" srcOrd="0" destOrd="0" presId="urn:microsoft.com/office/officeart/2005/8/layout/hList7"/>
    <dgm:cxn modelId="{DD63FDC6-C376-4198-8DCD-69CDAB1B7602}" type="presParOf" srcId="{18178758-DDCF-4E13-B82B-91D64BF98001}" destId="{93516B25-C8CF-4BBA-8706-BF770FA4FABD}" srcOrd="1" destOrd="0" presId="urn:microsoft.com/office/officeart/2005/8/layout/hList7"/>
    <dgm:cxn modelId="{1621F9CA-2EF1-4348-B8A1-58CD4FFD332E}" type="presParOf" srcId="{18178758-DDCF-4E13-B82B-91D64BF98001}" destId="{1A9C22C7-E641-4565-B852-498DBFD65A1B}" srcOrd="2" destOrd="0" presId="urn:microsoft.com/office/officeart/2005/8/layout/hList7"/>
    <dgm:cxn modelId="{91630186-91EB-44C7-9857-D31C6CAB6E0B}" type="presParOf" srcId="{18178758-DDCF-4E13-B82B-91D64BF98001}" destId="{8D532E50-CE40-49FB-9195-7082835ACB56}"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3B1461-83BE-4EE7-BD19-8AC51178A63A}"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s-CO"/>
        </a:p>
      </dgm:t>
    </dgm:pt>
    <dgm:pt modelId="{93AE02D4-AAAA-40C3-8C06-ECEBF23BC31A}">
      <dgm:prSet phldrT="[Texto]"/>
      <dgm:spPr/>
      <dgm:t>
        <a:bodyPr/>
        <a:lstStyle/>
        <a:p>
          <a:r>
            <a:rPr lang="es-CO" dirty="0"/>
            <a:t>Población objetivo</a:t>
          </a:r>
        </a:p>
        <a:p>
          <a:r>
            <a:rPr lang="es-CO" dirty="0"/>
            <a:t>25%</a:t>
          </a:r>
        </a:p>
        <a:p>
          <a:r>
            <a:rPr lang="es-CO" dirty="0"/>
            <a:t>43.833 m3</a:t>
          </a:r>
        </a:p>
      </dgm:t>
    </dgm:pt>
    <dgm:pt modelId="{3AA9FB94-021A-45E6-A0C7-2627AE10A297}" type="parTrans" cxnId="{1768D837-3142-4B42-B6BB-58BE207B83B4}">
      <dgm:prSet/>
      <dgm:spPr/>
      <dgm:t>
        <a:bodyPr/>
        <a:lstStyle/>
        <a:p>
          <a:endParaRPr lang="es-CO"/>
        </a:p>
      </dgm:t>
    </dgm:pt>
    <dgm:pt modelId="{6DB52C2B-1977-49DB-B76C-6B90A2BD3918}" type="sibTrans" cxnId="{1768D837-3142-4B42-B6BB-58BE207B83B4}">
      <dgm:prSet/>
      <dgm:spPr/>
      <dgm:t>
        <a:bodyPr/>
        <a:lstStyle/>
        <a:p>
          <a:endParaRPr lang="es-CO"/>
        </a:p>
      </dgm:t>
    </dgm:pt>
    <dgm:pt modelId="{B204B9E2-0897-49CF-BEDF-C5E0BDFB3C39}">
      <dgm:prSet phldrT="[Texto]"/>
      <dgm:spPr/>
      <dgm:t>
        <a:bodyPr/>
        <a:lstStyle/>
        <a:p>
          <a:r>
            <a:rPr lang="es-CO" dirty="0"/>
            <a:t>Mercado</a:t>
          </a:r>
        </a:p>
        <a:p>
          <a:r>
            <a:rPr lang="es-ES" dirty="0"/>
            <a:t>175.333 m3</a:t>
          </a:r>
          <a:endParaRPr lang="es-CO" dirty="0"/>
        </a:p>
      </dgm:t>
    </dgm:pt>
    <dgm:pt modelId="{D4E003B0-DBD1-4D7A-A16A-7E1F0168E142}" type="parTrans" cxnId="{0CC800C4-3D21-46F3-88B9-27444AD81BB3}">
      <dgm:prSet/>
      <dgm:spPr/>
      <dgm:t>
        <a:bodyPr/>
        <a:lstStyle/>
        <a:p>
          <a:endParaRPr lang="es-CO"/>
        </a:p>
      </dgm:t>
    </dgm:pt>
    <dgm:pt modelId="{8B8942F0-17C9-49B8-88C9-8C774400CD3C}" type="sibTrans" cxnId="{0CC800C4-3D21-46F3-88B9-27444AD81BB3}">
      <dgm:prSet/>
      <dgm:spPr/>
      <dgm:t>
        <a:bodyPr/>
        <a:lstStyle/>
        <a:p>
          <a:endParaRPr lang="es-CO"/>
        </a:p>
      </dgm:t>
    </dgm:pt>
    <dgm:pt modelId="{C3EE22C1-5B9D-488A-8CCC-A08FE3B7ED78}">
      <dgm:prSet phldrT="[Texto]"/>
      <dgm:spPr/>
      <dgm:t>
        <a:bodyPr/>
        <a:lstStyle/>
        <a:p>
          <a:r>
            <a:rPr lang="es-CO" dirty="0"/>
            <a:t>Ventas</a:t>
          </a:r>
        </a:p>
        <a:p>
          <a:r>
            <a:rPr lang="es-CO" dirty="0"/>
            <a:t>Base $ 1.293.073.500</a:t>
          </a:r>
        </a:p>
        <a:p>
          <a:r>
            <a:rPr lang="es-CO" dirty="0"/>
            <a:t>Subbase $ 1.227.352.000</a:t>
          </a:r>
        </a:p>
      </dgm:t>
    </dgm:pt>
    <dgm:pt modelId="{580645DF-1A64-42C4-BAF5-76C9A0BE048D}" type="parTrans" cxnId="{6041FCA1-47DF-49B5-9B2E-CF7152EAF850}">
      <dgm:prSet/>
      <dgm:spPr/>
      <dgm:t>
        <a:bodyPr/>
        <a:lstStyle/>
        <a:p>
          <a:endParaRPr lang="es-CO"/>
        </a:p>
      </dgm:t>
    </dgm:pt>
    <dgm:pt modelId="{9E4C365C-B1BB-4358-8A36-40EB16145E1C}" type="sibTrans" cxnId="{6041FCA1-47DF-49B5-9B2E-CF7152EAF850}">
      <dgm:prSet/>
      <dgm:spPr/>
      <dgm:t>
        <a:bodyPr/>
        <a:lstStyle/>
        <a:p>
          <a:endParaRPr lang="es-CO"/>
        </a:p>
      </dgm:t>
    </dgm:pt>
    <dgm:pt modelId="{B05FC526-21F9-4652-9618-AD3B6DE8BEC1}">
      <dgm:prSet phldrT="[Texto]"/>
      <dgm:spPr/>
      <dgm:t>
        <a:bodyPr/>
        <a:lstStyle/>
        <a:p>
          <a:r>
            <a:rPr lang="es-CO" dirty="0"/>
            <a:t>Precio productos</a:t>
          </a:r>
        </a:p>
        <a:p>
          <a:r>
            <a:rPr lang="es-CO" dirty="0"/>
            <a:t>Base $ 59.000 m3</a:t>
          </a:r>
        </a:p>
        <a:p>
          <a:r>
            <a:rPr lang="es-CO" dirty="0"/>
            <a:t>Subbase $56.000 m3</a:t>
          </a:r>
        </a:p>
      </dgm:t>
    </dgm:pt>
    <dgm:pt modelId="{43B1DDF9-9E6E-4497-AE72-FEB54FA2C824}" type="parTrans" cxnId="{1BE4E4D4-1DD1-48AD-AED3-9118462859C8}">
      <dgm:prSet/>
      <dgm:spPr/>
      <dgm:t>
        <a:bodyPr/>
        <a:lstStyle/>
        <a:p>
          <a:endParaRPr lang="es-CO"/>
        </a:p>
      </dgm:t>
    </dgm:pt>
    <dgm:pt modelId="{35FDB12B-6E62-499A-B89B-4AA381992879}" type="sibTrans" cxnId="{1BE4E4D4-1DD1-48AD-AED3-9118462859C8}">
      <dgm:prSet/>
      <dgm:spPr/>
      <dgm:t>
        <a:bodyPr/>
        <a:lstStyle/>
        <a:p>
          <a:endParaRPr lang="es-CO"/>
        </a:p>
      </dgm:t>
    </dgm:pt>
    <dgm:pt modelId="{1C105698-365C-449F-91F8-36145C142996}" type="pres">
      <dgm:prSet presAssocID="{3E3B1461-83BE-4EE7-BD19-8AC51178A63A}" presName="Name0" presStyleCnt="0">
        <dgm:presLayoutVars>
          <dgm:chMax val="1"/>
          <dgm:chPref val="1"/>
          <dgm:dir/>
          <dgm:animOne val="branch"/>
          <dgm:animLvl val="lvl"/>
        </dgm:presLayoutVars>
      </dgm:prSet>
      <dgm:spPr/>
    </dgm:pt>
    <dgm:pt modelId="{E0A6F05A-3A43-4F7F-B61D-541C502AFF43}" type="pres">
      <dgm:prSet presAssocID="{93AE02D4-AAAA-40C3-8C06-ECEBF23BC31A}" presName="singleCycle" presStyleCnt="0"/>
      <dgm:spPr/>
    </dgm:pt>
    <dgm:pt modelId="{2E6600DE-CC54-494E-AFE5-CA6D44BBB9DA}" type="pres">
      <dgm:prSet presAssocID="{93AE02D4-AAAA-40C3-8C06-ECEBF23BC31A}" presName="singleCenter" presStyleLbl="node1" presStyleIdx="0" presStyleCnt="4" custScaleX="137887" custLinFactNeighborX="-1074" custLinFactNeighborY="-15406">
        <dgm:presLayoutVars>
          <dgm:chMax val="7"/>
          <dgm:chPref val="7"/>
        </dgm:presLayoutVars>
      </dgm:prSet>
      <dgm:spPr/>
    </dgm:pt>
    <dgm:pt modelId="{A39AFA4E-BA85-4207-9050-92021B871275}" type="pres">
      <dgm:prSet presAssocID="{D4E003B0-DBD1-4D7A-A16A-7E1F0168E142}" presName="Name56" presStyleLbl="parChTrans1D2" presStyleIdx="0" presStyleCnt="3"/>
      <dgm:spPr/>
    </dgm:pt>
    <dgm:pt modelId="{A8B82CE1-4D33-4A26-BA37-A951A8BA2F55}" type="pres">
      <dgm:prSet presAssocID="{B204B9E2-0897-49CF-BEDF-C5E0BDFB3C39}" presName="text0" presStyleLbl="node1" presStyleIdx="1" presStyleCnt="4" custScaleX="189970">
        <dgm:presLayoutVars>
          <dgm:bulletEnabled val="1"/>
        </dgm:presLayoutVars>
      </dgm:prSet>
      <dgm:spPr/>
    </dgm:pt>
    <dgm:pt modelId="{1B49E198-61B1-4692-9428-C99DCD5168B3}" type="pres">
      <dgm:prSet presAssocID="{580645DF-1A64-42C4-BAF5-76C9A0BE048D}" presName="Name56" presStyleLbl="parChTrans1D2" presStyleIdx="1" presStyleCnt="3"/>
      <dgm:spPr/>
    </dgm:pt>
    <dgm:pt modelId="{51CF8583-B357-475D-BE7B-1A7FF19E0FA3}" type="pres">
      <dgm:prSet presAssocID="{C3EE22C1-5B9D-488A-8CCC-A08FE3B7ED78}" presName="text0" presStyleLbl="node1" presStyleIdx="2" presStyleCnt="4" custScaleX="217012">
        <dgm:presLayoutVars>
          <dgm:bulletEnabled val="1"/>
        </dgm:presLayoutVars>
      </dgm:prSet>
      <dgm:spPr/>
    </dgm:pt>
    <dgm:pt modelId="{47F9C6B6-6950-46C0-8317-13A1619C0201}" type="pres">
      <dgm:prSet presAssocID="{43B1DDF9-9E6E-4497-AE72-FEB54FA2C824}" presName="Name56" presStyleLbl="parChTrans1D2" presStyleIdx="2" presStyleCnt="3"/>
      <dgm:spPr/>
    </dgm:pt>
    <dgm:pt modelId="{01D83051-89C0-4A11-8189-AF2F5B209DA3}" type="pres">
      <dgm:prSet presAssocID="{B05FC526-21F9-4652-9618-AD3B6DE8BEC1}" presName="text0" presStyleLbl="node1" presStyleIdx="3" presStyleCnt="4" custScaleX="233033">
        <dgm:presLayoutVars>
          <dgm:bulletEnabled val="1"/>
        </dgm:presLayoutVars>
      </dgm:prSet>
      <dgm:spPr/>
    </dgm:pt>
  </dgm:ptLst>
  <dgm:cxnLst>
    <dgm:cxn modelId="{ED85B017-992F-43AE-B6DF-754C68562EFB}" type="presOf" srcId="{C3EE22C1-5B9D-488A-8CCC-A08FE3B7ED78}" destId="{51CF8583-B357-475D-BE7B-1A7FF19E0FA3}" srcOrd="0" destOrd="0" presId="urn:microsoft.com/office/officeart/2008/layout/RadialCluster"/>
    <dgm:cxn modelId="{1768D837-3142-4B42-B6BB-58BE207B83B4}" srcId="{3E3B1461-83BE-4EE7-BD19-8AC51178A63A}" destId="{93AE02D4-AAAA-40C3-8C06-ECEBF23BC31A}" srcOrd="0" destOrd="0" parTransId="{3AA9FB94-021A-45E6-A0C7-2627AE10A297}" sibTransId="{6DB52C2B-1977-49DB-B76C-6B90A2BD3918}"/>
    <dgm:cxn modelId="{C557E763-28C6-4C72-9D08-F61BF3F3820D}" type="presOf" srcId="{3E3B1461-83BE-4EE7-BD19-8AC51178A63A}" destId="{1C105698-365C-449F-91F8-36145C142996}" srcOrd="0" destOrd="0" presId="urn:microsoft.com/office/officeart/2008/layout/RadialCluster"/>
    <dgm:cxn modelId="{03388A75-53A5-404A-9D5B-1CA9288D8EB7}" type="presOf" srcId="{43B1DDF9-9E6E-4497-AE72-FEB54FA2C824}" destId="{47F9C6B6-6950-46C0-8317-13A1619C0201}" srcOrd="0" destOrd="0" presId="urn:microsoft.com/office/officeart/2008/layout/RadialCluster"/>
    <dgm:cxn modelId="{C1E35791-F0CE-49A8-9DF7-409EA1DE9CE6}" type="presOf" srcId="{B204B9E2-0897-49CF-BEDF-C5E0BDFB3C39}" destId="{A8B82CE1-4D33-4A26-BA37-A951A8BA2F55}" srcOrd="0" destOrd="0" presId="urn:microsoft.com/office/officeart/2008/layout/RadialCluster"/>
    <dgm:cxn modelId="{6041FCA1-47DF-49B5-9B2E-CF7152EAF850}" srcId="{93AE02D4-AAAA-40C3-8C06-ECEBF23BC31A}" destId="{C3EE22C1-5B9D-488A-8CCC-A08FE3B7ED78}" srcOrd="1" destOrd="0" parTransId="{580645DF-1A64-42C4-BAF5-76C9A0BE048D}" sibTransId="{9E4C365C-B1BB-4358-8A36-40EB16145E1C}"/>
    <dgm:cxn modelId="{0CC800C4-3D21-46F3-88B9-27444AD81BB3}" srcId="{93AE02D4-AAAA-40C3-8C06-ECEBF23BC31A}" destId="{B204B9E2-0897-49CF-BEDF-C5E0BDFB3C39}" srcOrd="0" destOrd="0" parTransId="{D4E003B0-DBD1-4D7A-A16A-7E1F0168E142}" sibTransId="{8B8942F0-17C9-49B8-88C9-8C774400CD3C}"/>
    <dgm:cxn modelId="{9F0184CC-052B-4471-8074-C24EFC689B90}" type="presOf" srcId="{D4E003B0-DBD1-4D7A-A16A-7E1F0168E142}" destId="{A39AFA4E-BA85-4207-9050-92021B871275}" srcOrd="0" destOrd="0" presId="urn:microsoft.com/office/officeart/2008/layout/RadialCluster"/>
    <dgm:cxn modelId="{1BE4E4D4-1DD1-48AD-AED3-9118462859C8}" srcId="{93AE02D4-AAAA-40C3-8C06-ECEBF23BC31A}" destId="{B05FC526-21F9-4652-9618-AD3B6DE8BEC1}" srcOrd="2" destOrd="0" parTransId="{43B1DDF9-9E6E-4497-AE72-FEB54FA2C824}" sibTransId="{35FDB12B-6E62-499A-B89B-4AA381992879}"/>
    <dgm:cxn modelId="{2F00EED8-EB4C-401C-B3AF-E10B5BD0A423}" type="presOf" srcId="{580645DF-1A64-42C4-BAF5-76C9A0BE048D}" destId="{1B49E198-61B1-4692-9428-C99DCD5168B3}" srcOrd="0" destOrd="0" presId="urn:microsoft.com/office/officeart/2008/layout/RadialCluster"/>
    <dgm:cxn modelId="{BCEEE9E9-C825-4D1A-9119-B62482FAC8AF}" type="presOf" srcId="{93AE02D4-AAAA-40C3-8C06-ECEBF23BC31A}" destId="{2E6600DE-CC54-494E-AFE5-CA6D44BBB9DA}" srcOrd="0" destOrd="0" presId="urn:microsoft.com/office/officeart/2008/layout/RadialCluster"/>
    <dgm:cxn modelId="{943411F3-69A8-4391-8C91-E4C088578D73}" type="presOf" srcId="{B05FC526-21F9-4652-9618-AD3B6DE8BEC1}" destId="{01D83051-89C0-4A11-8189-AF2F5B209DA3}" srcOrd="0" destOrd="0" presId="urn:microsoft.com/office/officeart/2008/layout/RadialCluster"/>
    <dgm:cxn modelId="{9ED50CAE-24D9-4E68-BD58-7B22292BB1FC}" type="presParOf" srcId="{1C105698-365C-449F-91F8-36145C142996}" destId="{E0A6F05A-3A43-4F7F-B61D-541C502AFF43}" srcOrd="0" destOrd="0" presId="urn:microsoft.com/office/officeart/2008/layout/RadialCluster"/>
    <dgm:cxn modelId="{9258E12F-B3E0-4ED5-900A-CDEFAFBD6CFA}" type="presParOf" srcId="{E0A6F05A-3A43-4F7F-B61D-541C502AFF43}" destId="{2E6600DE-CC54-494E-AFE5-CA6D44BBB9DA}" srcOrd="0" destOrd="0" presId="urn:microsoft.com/office/officeart/2008/layout/RadialCluster"/>
    <dgm:cxn modelId="{E87F5DC3-05FF-49A1-ADC5-3D71B1809E26}" type="presParOf" srcId="{E0A6F05A-3A43-4F7F-B61D-541C502AFF43}" destId="{A39AFA4E-BA85-4207-9050-92021B871275}" srcOrd="1" destOrd="0" presId="urn:microsoft.com/office/officeart/2008/layout/RadialCluster"/>
    <dgm:cxn modelId="{D556005F-7C1D-4398-B6E4-DF7D4F9D09AD}" type="presParOf" srcId="{E0A6F05A-3A43-4F7F-B61D-541C502AFF43}" destId="{A8B82CE1-4D33-4A26-BA37-A951A8BA2F55}" srcOrd="2" destOrd="0" presId="urn:microsoft.com/office/officeart/2008/layout/RadialCluster"/>
    <dgm:cxn modelId="{827E2F53-138B-44F1-80B5-5FAEC1913948}" type="presParOf" srcId="{E0A6F05A-3A43-4F7F-B61D-541C502AFF43}" destId="{1B49E198-61B1-4692-9428-C99DCD5168B3}" srcOrd="3" destOrd="0" presId="urn:microsoft.com/office/officeart/2008/layout/RadialCluster"/>
    <dgm:cxn modelId="{AFFE42A1-529A-48DE-9208-DCE8C7A1512D}" type="presParOf" srcId="{E0A6F05A-3A43-4F7F-B61D-541C502AFF43}" destId="{51CF8583-B357-475D-BE7B-1A7FF19E0FA3}" srcOrd="4" destOrd="0" presId="urn:microsoft.com/office/officeart/2008/layout/RadialCluster"/>
    <dgm:cxn modelId="{07AE90A2-4397-49FC-A2BF-E70202033142}" type="presParOf" srcId="{E0A6F05A-3A43-4F7F-B61D-541C502AFF43}" destId="{47F9C6B6-6950-46C0-8317-13A1619C0201}" srcOrd="5" destOrd="0" presId="urn:microsoft.com/office/officeart/2008/layout/RadialCluster"/>
    <dgm:cxn modelId="{6B00940C-22AA-4F19-984D-D804E18041B7}" type="presParOf" srcId="{E0A6F05A-3A43-4F7F-B61D-541C502AFF43}" destId="{01D83051-89C0-4A11-8189-AF2F5B209DA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E5EA-5F46-4C58-A861-083CFFA090D3}">
      <dsp:nvSpPr>
        <dsp:cNvPr id="0" name=""/>
        <dsp:cNvSpPr/>
      </dsp:nvSpPr>
      <dsp:spPr>
        <a:xfrm>
          <a:off x="3358715" y="-144143"/>
          <a:ext cx="1584182" cy="121020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CO" sz="1300" b="1" kern="1200" dirty="0">
              <a:solidFill>
                <a:schemeClr val="bg1"/>
              </a:solidFill>
              <a:latin typeface="Times New Roman" panose="02020603050405020304" pitchFamily="18" charset="0"/>
              <a:cs typeface="Times New Roman" panose="02020603050405020304" pitchFamily="18" charset="0"/>
            </a:rPr>
            <a:t>Vía Urbana </a:t>
          </a:r>
        </a:p>
        <a:p>
          <a:pPr marL="0" lvl="0" indent="0" algn="ctr" defTabSz="57785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Ampliación – Construcción - Mejoramiento</a:t>
          </a:r>
        </a:p>
      </dsp:txBody>
      <dsp:txXfrm>
        <a:off x="3417793" y="-85065"/>
        <a:ext cx="1466026" cy="1092053"/>
      </dsp:txXfrm>
    </dsp:sp>
    <dsp:sp modelId="{60454584-F869-4B5A-976B-8F9A27EFA958}">
      <dsp:nvSpPr>
        <dsp:cNvPr id="0" name=""/>
        <dsp:cNvSpPr/>
      </dsp:nvSpPr>
      <dsp:spPr>
        <a:xfrm>
          <a:off x="2603528" y="557433"/>
          <a:ext cx="3565226" cy="3565226"/>
        </a:xfrm>
        <a:custGeom>
          <a:avLst/>
          <a:gdLst/>
          <a:ahLst/>
          <a:cxnLst/>
          <a:rect l="0" t="0" r="0" b="0"/>
          <a:pathLst>
            <a:path>
              <a:moveTo>
                <a:pt x="2451588" y="130287"/>
              </a:moveTo>
              <a:arcTo wR="1782613" hR="1782613" stAng="17522490" swAng="69703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4F19E75-8C45-45CE-ADE7-B962DC30E0C3}">
      <dsp:nvSpPr>
        <dsp:cNvPr id="0" name=""/>
        <dsp:cNvSpPr/>
      </dsp:nvSpPr>
      <dsp:spPr>
        <a:xfrm>
          <a:off x="4906882" y="925819"/>
          <a:ext cx="1630886" cy="624905"/>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Demolición RCD</a:t>
          </a:r>
        </a:p>
      </dsp:txBody>
      <dsp:txXfrm>
        <a:off x="4937387" y="956324"/>
        <a:ext cx="1569876" cy="563895"/>
      </dsp:txXfrm>
    </dsp:sp>
    <dsp:sp modelId="{DF0AE5D3-AF73-43F2-8A08-CAA26AC78E50}">
      <dsp:nvSpPr>
        <dsp:cNvPr id="0" name=""/>
        <dsp:cNvSpPr/>
      </dsp:nvSpPr>
      <dsp:spPr>
        <a:xfrm>
          <a:off x="2530047" y="611883"/>
          <a:ext cx="3565226" cy="3565226"/>
        </a:xfrm>
        <a:custGeom>
          <a:avLst/>
          <a:gdLst/>
          <a:ahLst/>
          <a:cxnLst/>
          <a:rect l="0" t="0" r="0" b="0"/>
          <a:pathLst>
            <a:path>
              <a:moveTo>
                <a:pt x="3405446" y="1044966"/>
              </a:moveTo>
              <a:arcTo wR="1782613" hR="1782613" stAng="20133371" swAng="690609"/>
            </a:path>
          </a:pathLst>
        </a:custGeom>
        <a:noFill/>
        <a:ln w="9525" cap="flat" cmpd="sng" algn="ctr">
          <a:solidFill>
            <a:schemeClr val="accent3">
              <a:hueOff val="1875044"/>
              <a:satOff val="-2813"/>
              <a:lumOff val="-45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69E090-598E-4E11-94C0-DF984408B80F}">
      <dsp:nvSpPr>
        <dsp:cNvPr id="0" name=""/>
        <dsp:cNvSpPr/>
      </dsp:nvSpPr>
      <dsp:spPr>
        <a:xfrm>
          <a:off x="5194912" y="2111748"/>
          <a:ext cx="1747648" cy="624905"/>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Transporte de los RCD a la planta</a:t>
          </a:r>
        </a:p>
      </dsp:txBody>
      <dsp:txXfrm>
        <a:off x="5225417" y="2142253"/>
        <a:ext cx="1686638" cy="563895"/>
      </dsp:txXfrm>
    </dsp:sp>
    <dsp:sp modelId="{AC1509EE-8681-4465-A40A-D33CD98B713A}">
      <dsp:nvSpPr>
        <dsp:cNvPr id="0" name=""/>
        <dsp:cNvSpPr/>
      </dsp:nvSpPr>
      <dsp:spPr>
        <a:xfrm>
          <a:off x="2449729" y="871645"/>
          <a:ext cx="3565226" cy="3565226"/>
        </a:xfrm>
        <a:custGeom>
          <a:avLst/>
          <a:gdLst/>
          <a:ahLst/>
          <a:cxnLst/>
          <a:rect l="0" t="0" r="0" b="0"/>
          <a:pathLst>
            <a:path>
              <a:moveTo>
                <a:pt x="3552470" y="1995490"/>
              </a:moveTo>
              <a:arcTo wR="1782613" hR="1782613" stAng="411512" swAng="764887"/>
            </a:path>
          </a:pathLst>
        </a:custGeom>
        <a:noFill/>
        <a:ln w="9525" cap="flat" cmpd="sng" algn="ctr">
          <a:solidFill>
            <a:schemeClr val="accent3">
              <a:hueOff val="3750088"/>
              <a:satOff val="-5627"/>
              <a:lumOff val="-915"/>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719CF91-C76A-4D93-8589-62CA82F2C982}">
      <dsp:nvSpPr>
        <dsp:cNvPr id="0" name=""/>
        <dsp:cNvSpPr/>
      </dsp:nvSpPr>
      <dsp:spPr>
        <a:xfrm>
          <a:off x="4834875" y="3374078"/>
          <a:ext cx="1549447" cy="624905"/>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Clasificación del Material </a:t>
          </a:r>
        </a:p>
      </dsp:txBody>
      <dsp:txXfrm>
        <a:off x="4865380" y="3404583"/>
        <a:ext cx="1488437" cy="563895"/>
      </dsp:txXfrm>
    </dsp:sp>
    <dsp:sp modelId="{60B7C9F7-341B-4018-82E7-BD3F710FF6CB}">
      <dsp:nvSpPr>
        <dsp:cNvPr id="0" name=""/>
        <dsp:cNvSpPr/>
      </dsp:nvSpPr>
      <dsp:spPr>
        <a:xfrm>
          <a:off x="2952124" y="499175"/>
          <a:ext cx="3565226" cy="3565226"/>
        </a:xfrm>
        <a:custGeom>
          <a:avLst/>
          <a:gdLst/>
          <a:ahLst/>
          <a:cxnLst/>
          <a:rect l="0" t="0" r="0" b="0"/>
          <a:pathLst>
            <a:path>
              <a:moveTo>
                <a:pt x="2046196" y="3545631"/>
              </a:moveTo>
              <a:arcTo wR="1782613" hR="1782613" stAng="4889812" swAng="1307215"/>
            </a:path>
          </a:pathLst>
        </a:custGeom>
        <a:noFill/>
        <a:ln w="9525" cap="flat" cmpd="sng" algn="ctr">
          <a:solidFill>
            <a:schemeClr val="accent3">
              <a:hueOff val="5625132"/>
              <a:satOff val="-8440"/>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8194F6-861F-4B00-B217-E20E4080AD4E}">
      <dsp:nvSpPr>
        <dsp:cNvPr id="0" name=""/>
        <dsp:cNvSpPr/>
      </dsp:nvSpPr>
      <dsp:spPr>
        <a:xfrm>
          <a:off x="2351884" y="3374084"/>
          <a:ext cx="1762915" cy="624905"/>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Triturado del material</a:t>
          </a:r>
        </a:p>
      </dsp:txBody>
      <dsp:txXfrm>
        <a:off x="2382389" y="3404589"/>
        <a:ext cx="1701905" cy="563895"/>
      </dsp:txXfrm>
    </dsp:sp>
    <dsp:sp modelId="{B7200B26-6C53-4650-9ACB-D26A8D7ACD06}">
      <dsp:nvSpPr>
        <dsp:cNvPr id="0" name=""/>
        <dsp:cNvSpPr/>
      </dsp:nvSpPr>
      <dsp:spPr>
        <a:xfrm>
          <a:off x="2259797" y="250481"/>
          <a:ext cx="3565226" cy="3565226"/>
        </a:xfrm>
        <a:custGeom>
          <a:avLst/>
          <a:gdLst/>
          <a:ahLst/>
          <a:cxnLst/>
          <a:rect l="0" t="0" r="0" b="0"/>
          <a:pathLst>
            <a:path>
              <a:moveTo>
                <a:pt x="527727" y="3048699"/>
              </a:moveTo>
              <a:arcTo wR="1782613" hR="1782613" stAng="8084727" swAng="640004"/>
            </a:path>
          </a:pathLst>
        </a:custGeom>
        <a:noFill/>
        <a:ln w="9525" cap="flat" cmpd="sng" algn="ctr">
          <a:solidFill>
            <a:schemeClr val="accent3">
              <a:hueOff val="7500176"/>
              <a:satOff val="-11253"/>
              <a:lumOff val="-183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848FB8D-55D9-48F6-A1CF-A4B557363A93}">
      <dsp:nvSpPr>
        <dsp:cNvPr id="0" name=""/>
        <dsp:cNvSpPr/>
      </dsp:nvSpPr>
      <dsp:spPr>
        <a:xfrm>
          <a:off x="1467049" y="2327791"/>
          <a:ext cx="1891674" cy="624905"/>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Procesamiento subbase – base</a:t>
          </a:r>
        </a:p>
      </dsp:txBody>
      <dsp:txXfrm>
        <a:off x="1497554" y="2358296"/>
        <a:ext cx="1830664" cy="563895"/>
      </dsp:txXfrm>
    </dsp:sp>
    <dsp:sp modelId="{2C6DB947-7847-4303-82B3-ABA4E2B07BBE}">
      <dsp:nvSpPr>
        <dsp:cNvPr id="0" name=""/>
        <dsp:cNvSpPr/>
      </dsp:nvSpPr>
      <dsp:spPr>
        <a:xfrm>
          <a:off x="2351474" y="287591"/>
          <a:ext cx="3565226" cy="3565226"/>
        </a:xfrm>
        <a:custGeom>
          <a:avLst/>
          <a:gdLst/>
          <a:ahLst/>
          <a:cxnLst/>
          <a:rect l="0" t="0" r="0" b="0"/>
          <a:pathLst>
            <a:path>
              <a:moveTo>
                <a:pt x="3855" y="1899796"/>
              </a:moveTo>
              <a:arcTo wR="1782613" hR="1782613" stAng="10573850" swAng="826102"/>
            </a:path>
          </a:pathLst>
        </a:custGeom>
        <a:noFill/>
        <a:ln w="9525" cap="flat" cmpd="sng" algn="ctr">
          <a:solidFill>
            <a:schemeClr val="accent3">
              <a:hueOff val="9375220"/>
              <a:satOff val="-14067"/>
              <a:lumOff val="-228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5B73A0-F429-4863-8606-8CCAEAD46BAB}">
      <dsp:nvSpPr>
        <dsp:cNvPr id="0" name=""/>
        <dsp:cNvSpPr/>
      </dsp:nvSpPr>
      <dsp:spPr>
        <a:xfrm>
          <a:off x="1738530" y="997815"/>
          <a:ext cx="1630906" cy="624905"/>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Times New Roman" panose="02020603050405020304" pitchFamily="18" charset="0"/>
              <a:cs typeface="Times New Roman" panose="02020603050405020304" pitchFamily="18" charset="0"/>
            </a:rPr>
            <a:t>Venta de Producto</a:t>
          </a:r>
        </a:p>
      </dsp:txBody>
      <dsp:txXfrm>
        <a:off x="1769035" y="1028320"/>
        <a:ext cx="1569896" cy="563895"/>
      </dsp:txXfrm>
    </dsp:sp>
    <dsp:sp modelId="{23D06B9E-32CE-4B44-B63D-7B29886AA823}">
      <dsp:nvSpPr>
        <dsp:cNvPr id="0" name=""/>
        <dsp:cNvSpPr/>
      </dsp:nvSpPr>
      <dsp:spPr>
        <a:xfrm>
          <a:off x="2201021" y="533481"/>
          <a:ext cx="3565226" cy="3565226"/>
        </a:xfrm>
        <a:custGeom>
          <a:avLst/>
          <a:gdLst/>
          <a:ahLst/>
          <a:cxnLst/>
          <a:rect l="0" t="0" r="0" b="0"/>
          <a:pathLst>
            <a:path>
              <a:moveTo>
                <a:pt x="685664" y="377475"/>
              </a:moveTo>
              <a:arcTo wR="1782613" hR="1782613" stAng="13921314" swAng="787499"/>
            </a:path>
          </a:pathLst>
        </a:custGeom>
        <a:noFill/>
        <a:ln w="9525" cap="flat" cmpd="sng" algn="ctr">
          <a:solidFill>
            <a:schemeClr val="accent3">
              <a:hueOff val="11250264"/>
              <a:satOff val="-16880"/>
              <a:lumOff val="-27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95CD19-D157-48B3-8101-49F4AF5265A1}">
      <dsp:nvSpPr>
        <dsp:cNvPr id="0" name=""/>
        <dsp:cNvSpPr/>
      </dsp:nvSpPr>
      <dsp:spPr>
        <a:xfrm rot="5400000">
          <a:off x="4344445" y="-131811"/>
          <a:ext cx="1201399" cy="1662905"/>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Clientes:</a:t>
          </a:r>
        </a:p>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IDU</a:t>
          </a:r>
        </a:p>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Acueducto</a:t>
          </a:r>
        </a:p>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Alcaldías Locales</a:t>
          </a:r>
        </a:p>
      </dsp:txBody>
      <dsp:txXfrm rot="-5400000">
        <a:off x="4390843" y="299175"/>
        <a:ext cx="1108603" cy="800933"/>
      </dsp:txXfrm>
    </dsp:sp>
    <dsp:sp modelId="{12AB3849-7C7C-4554-853B-DFB29B1183BA}">
      <dsp:nvSpPr>
        <dsp:cNvPr id="0" name=""/>
        <dsp:cNvSpPr/>
      </dsp:nvSpPr>
      <dsp:spPr>
        <a:xfrm>
          <a:off x="4650355" y="317836"/>
          <a:ext cx="1057700" cy="568655"/>
        </a:xfrm>
        <a:prstGeom prst="rect">
          <a:avLst/>
        </a:prstGeom>
        <a:noFill/>
        <a:ln>
          <a:noFill/>
        </a:ln>
        <a:effectLst/>
      </dsp:spPr>
      <dsp:style>
        <a:lnRef idx="0">
          <a:scrgbClr r="0" g="0" b="0"/>
        </a:lnRef>
        <a:fillRef idx="0">
          <a:scrgbClr r="0" g="0" b="0"/>
        </a:fillRef>
        <a:effectRef idx="0">
          <a:scrgbClr r="0" g="0" b="0"/>
        </a:effectRef>
        <a:fontRef idx="minor"/>
      </dsp:style>
    </dsp:sp>
    <dsp:sp modelId="{8B0B062D-8383-41EB-B4F2-56253E8CDDE3}">
      <dsp:nvSpPr>
        <dsp:cNvPr id="0" name=""/>
        <dsp:cNvSpPr/>
      </dsp:nvSpPr>
      <dsp:spPr>
        <a:xfrm rot="5400000">
          <a:off x="2408431" y="-71796"/>
          <a:ext cx="1116537" cy="1542875"/>
        </a:xfrm>
        <a:prstGeom prst="hexagon">
          <a:avLst>
            <a:gd name="adj" fmla="val 25000"/>
            <a:gd name="vf" fmla="val 115470"/>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Construcción de obras viales y espacio público</a:t>
          </a:r>
        </a:p>
      </dsp:txBody>
      <dsp:txXfrm rot="-5400000">
        <a:off x="2452409" y="327463"/>
        <a:ext cx="1028583" cy="744358"/>
      </dsp:txXfrm>
    </dsp:sp>
    <dsp:sp modelId="{B1C659A2-E755-44E4-B26F-7AF58233719C}">
      <dsp:nvSpPr>
        <dsp:cNvPr id="0" name=""/>
        <dsp:cNvSpPr/>
      </dsp:nvSpPr>
      <dsp:spPr>
        <a:xfrm rot="5400000">
          <a:off x="3173520" y="1192441"/>
          <a:ext cx="1106718" cy="1448456"/>
        </a:xfrm>
        <a:prstGeom prst="hexagon">
          <a:avLst>
            <a:gd name="adj" fmla="val 25000"/>
            <a:gd name="vf" fmla="val 115470"/>
          </a:avLst>
        </a:prstGeom>
        <a:blipFill rotWithShape="0">
          <a:blip xmlns:r="http://schemas.openxmlformats.org/officeDocument/2006/relationships" r:embed="rId1" cstate="print"/>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s-CO" sz="1200" kern="1200" dirty="0"/>
        </a:p>
      </dsp:txBody>
      <dsp:txXfrm rot="-5400000">
        <a:off x="3244060" y="1547763"/>
        <a:ext cx="965638" cy="737812"/>
      </dsp:txXfrm>
    </dsp:sp>
    <dsp:sp modelId="{727E2060-16E7-4DD1-AB0B-E8115CE34A98}">
      <dsp:nvSpPr>
        <dsp:cNvPr id="0" name=""/>
        <dsp:cNvSpPr/>
      </dsp:nvSpPr>
      <dsp:spPr>
        <a:xfrm>
          <a:off x="2296119" y="1328593"/>
          <a:ext cx="1023580" cy="568655"/>
        </a:xfrm>
        <a:prstGeom prst="rect">
          <a:avLst/>
        </a:prstGeom>
        <a:noFill/>
        <a:ln>
          <a:noFill/>
        </a:ln>
        <a:effectLst/>
      </dsp:spPr>
      <dsp:style>
        <a:lnRef idx="0">
          <a:scrgbClr r="0" g="0" b="0"/>
        </a:lnRef>
        <a:fillRef idx="0">
          <a:scrgbClr r="0" g="0" b="0"/>
        </a:fillRef>
        <a:effectRef idx="0">
          <a:scrgbClr r="0" g="0" b="0"/>
        </a:effectRef>
        <a:fontRef idx="minor"/>
      </dsp:style>
    </dsp:sp>
    <dsp:sp modelId="{D90430B8-3B9D-478C-9AD4-26BCE5AAF07F}">
      <dsp:nvSpPr>
        <dsp:cNvPr id="0" name=""/>
        <dsp:cNvSpPr/>
      </dsp:nvSpPr>
      <dsp:spPr>
        <a:xfrm rot="5400000">
          <a:off x="5072784" y="851390"/>
          <a:ext cx="1102955" cy="2088761"/>
        </a:xfrm>
        <a:prstGeom prst="hexagon">
          <a:avLst>
            <a:gd name="adj" fmla="val 25000"/>
            <a:gd name="vf" fmla="val 115470"/>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es-CO" sz="1300" kern="1200" dirty="0">
              <a:latin typeface="Times New Roman" panose="02020603050405020304" pitchFamily="18" charset="0"/>
              <a:cs typeface="Times New Roman" panose="02020603050405020304" pitchFamily="18" charset="0"/>
            </a:rPr>
            <a:t>Actividad Principal Construcción de obras de Ingeniería Civil </a:t>
          </a:r>
        </a:p>
      </dsp:txBody>
      <dsp:txXfrm rot="-5400000">
        <a:off x="4928008" y="1528119"/>
        <a:ext cx="1392507" cy="735303"/>
      </dsp:txXfrm>
    </dsp:sp>
    <dsp:sp modelId="{E089BA52-B03B-46E1-8BAA-888373256021}">
      <dsp:nvSpPr>
        <dsp:cNvPr id="0" name=""/>
        <dsp:cNvSpPr/>
      </dsp:nvSpPr>
      <dsp:spPr>
        <a:xfrm rot="5400000">
          <a:off x="4286482" y="2083985"/>
          <a:ext cx="947759" cy="1887884"/>
        </a:xfrm>
        <a:prstGeom prst="hexagon">
          <a:avLst>
            <a:gd name="adj" fmla="val 25000"/>
            <a:gd name="vf" fmla="val 115470"/>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Times New Roman" panose="02020603050405020304" pitchFamily="18" charset="0"/>
              <a:cs typeface="Times New Roman" panose="02020603050405020304" pitchFamily="18" charset="0"/>
            </a:rPr>
            <a:t>Contamos con la maquinaria amarilla necesaria para la ejecución de obras </a:t>
          </a:r>
        </a:p>
      </dsp:txBody>
      <dsp:txXfrm rot="-5400000">
        <a:off x="4131067" y="2712007"/>
        <a:ext cx="1258590" cy="631839"/>
      </dsp:txXfrm>
    </dsp:sp>
    <dsp:sp modelId="{E3A87872-B568-4DCB-BFB3-3537F72F9AFC}">
      <dsp:nvSpPr>
        <dsp:cNvPr id="0" name=""/>
        <dsp:cNvSpPr/>
      </dsp:nvSpPr>
      <dsp:spPr>
        <a:xfrm>
          <a:off x="4650355" y="2212531"/>
          <a:ext cx="1057700" cy="568655"/>
        </a:xfrm>
        <a:prstGeom prst="rect">
          <a:avLst/>
        </a:prstGeom>
        <a:noFill/>
        <a:ln>
          <a:noFill/>
        </a:ln>
        <a:effectLst/>
      </dsp:spPr>
      <dsp:style>
        <a:lnRef idx="0">
          <a:scrgbClr r="0" g="0" b="0"/>
        </a:lnRef>
        <a:fillRef idx="0">
          <a:scrgbClr r="0" g="0" b="0"/>
        </a:fillRef>
        <a:effectRef idx="0">
          <a:scrgbClr r="0" g="0" b="0"/>
        </a:effectRef>
        <a:fontRef idx="minor"/>
      </dsp:style>
    </dsp:sp>
    <dsp:sp modelId="{3404486C-3741-4E7A-9499-A50DEE9624FB}">
      <dsp:nvSpPr>
        <dsp:cNvPr id="0" name=""/>
        <dsp:cNvSpPr/>
      </dsp:nvSpPr>
      <dsp:spPr>
        <a:xfrm rot="5400000">
          <a:off x="2217238" y="2108147"/>
          <a:ext cx="947759" cy="1767549"/>
        </a:xfrm>
        <a:prstGeom prst="hexagon">
          <a:avLst>
            <a:gd name="adj" fmla="val 25000"/>
            <a:gd name="vf" fmla="val 115470"/>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s-CO" sz="1100" kern="1200" dirty="0">
              <a:latin typeface="Times New Roman" panose="02020603050405020304" pitchFamily="18" charset="0"/>
              <a:cs typeface="Times New Roman" panose="02020603050405020304" pitchFamily="18" charset="0"/>
            </a:rPr>
            <a:t>Llevamos 11 años de experiencia en el mercado</a:t>
          </a:r>
        </a:p>
      </dsp:txBody>
      <dsp:txXfrm rot="-5400000">
        <a:off x="2101935" y="2676002"/>
        <a:ext cx="1178366" cy="631839"/>
      </dsp:txXfrm>
    </dsp:sp>
    <dsp:sp modelId="{4B27A6C2-1E05-4044-B050-3AD31F206C81}">
      <dsp:nvSpPr>
        <dsp:cNvPr id="0" name=""/>
        <dsp:cNvSpPr/>
      </dsp:nvSpPr>
      <dsp:spPr>
        <a:xfrm rot="5400000">
          <a:off x="1550902" y="986489"/>
          <a:ext cx="910029" cy="1727352"/>
        </a:xfrm>
        <a:prstGeom prst="hexagon">
          <a:avLst>
            <a:gd name="adj" fmla="val 25000"/>
            <a:gd name="vf" fmla="val 115470"/>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CO" sz="1200" kern="1200" dirty="0">
              <a:latin typeface="Times New Roman" panose="02020603050405020304" pitchFamily="18" charset="0"/>
              <a:cs typeface="Times New Roman" panose="02020603050405020304" pitchFamily="18" charset="0"/>
            </a:rPr>
            <a:t>Es una empresa amigable con el ambiente</a:t>
          </a:r>
        </a:p>
      </dsp:txBody>
      <dsp:txXfrm rot="-5400000">
        <a:off x="1430133" y="1546823"/>
        <a:ext cx="1151568" cy="606686"/>
      </dsp:txXfrm>
    </dsp:sp>
    <dsp:sp modelId="{04FFCA6B-F55B-4409-96EE-1EA3303A1E1D}">
      <dsp:nvSpPr>
        <dsp:cNvPr id="0" name=""/>
        <dsp:cNvSpPr/>
      </dsp:nvSpPr>
      <dsp:spPr>
        <a:xfrm>
          <a:off x="2296119" y="3016990"/>
          <a:ext cx="1023580" cy="568655"/>
        </a:xfrm>
        <a:prstGeom prst="rect">
          <a:avLst/>
        </a:prstGeom>
        <a:noFill/>
        <a:ln>
          <a:noFill/>
        </a:ln>
        <a:effectLst/>
      </dsp:spPr>
      <dsp:style>
        <a:lnRef idx="0">
          <a:scrgbClr r="0" g="0" b="0"/>
        </a:lnRef>
        <a:fillRef idx="0">
          <a:scrgbClr r="0" g="0" b="0"/>
        </a:fillRef>
        <a:effectRef idx="0">
          <a:scrgbClr r="0" g="0" b="0"/>
        </a:effectRef>
        <a:fontRef idx="minor"/>
      </dsp:style>
    </dsp:sp>
    <dsp:sp modelId="{C5394CA3-DA09-41D2-8901-AE4D2D3972FA}">
      <dsp:nvSpPr>
        <dsp:cNvPr id="0" name=""/>
        <dsp:cNvSpPr/>
      </dsp:nvSpPr>
      <dsp:spPr>
        <a:xfrm rot="5400000">
          <a:off x="6570465" y="2338290"/>
          <a:ext cx="947759" cy="824551"/>
        </a:xfrm>
        <a:prstGeom prst="hexagon">
          <a:avLst>
            <a:gd name="adj" fmla="val 25000"/>
            <a:gd name="vf" fmla="val 11547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s-CO" sz="3600" kern="1200"/>
        </a:p>
      </dsp:txBody>
      <dsp:txXfrm rot="-5400000">
        <a:off x="6760562" y="2424380"/>
        <a:ext cx="567565" cy="6523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02515-E688-41FC-B841-0DCEEFD44442}">
      <dsp:nvSpPr>
        <dsp:cNvPr id="0" name=""/>
        <dsp:cNvSpPr/>
      </dsp:nvSpPr>
      <dsp:spPr>
        <a:xfrm>
          <a:off x="0" y="0"/>
          <a:ext cx="8229600" cy="45259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just" defTabSz="977900">
            <a:lnSpc>
              <a:spcPct val="90000"/>
            </a:lnSpc>
            <a:spcBef>
              <a:spcPct val="0"/>
            </a:spcBef>
            <a:spcAft>
              <a:spcPct val="35000"/>
            </a:spcAft>
            <a:buNone/>
          </a:pPr>
          <a:r>
            <a:rPr lang="es-ES" sz="2200" kern="1200" dirty="0">
              <a:latin typeface="Times New Roman" panose="02020603050405020304" pitchFamily="18" charset="0"/>
              <a:cs typeface="Times New Roman" panose="02020603050405020304" pitchFamily="18" charset="0"/>
            </a:rPr>
            <a:t>Resolución 00932 expedida por Secretaría Distrital de Ambiente (2015),</a:t>
          </a:r>
          <a:r>
            <a:rPr lang="es-ES" sz="2200" b="1" kern="1200" dirty="0">
              <a:latin typeface="Times New Roman" panose="02020603050405020304" pitchFamily="18" charset="0"/>
              <a:cs typeface="Times New Roman" panose="02020603050405020304" pitchFamily="18" charset="0"/>
            </a:rPr>
            <a:t> </a:t>
          </a:r>
          <a:r>
            <a:rPr lang="es-ES" sz="2200" kern="1200" dirty="0">
              <a:latin typeface="Times New Roman" panose="02020603050405020304" pitchFamily="18" charset="0"/>
              <a:cs typeface="Times New Roman" panose="02020603050405020304" pitchFamily="18" charset="0"/>
            </a:rPr>
            <a:t>por medio de la cual se adoptan los lineamientos Técnico-Ambientales para las actividades de aprovechamiento y tratamiento de los residuos de construcción y demolición en el distrito capital, la cual da fundamento a la presente investigación.</a:t>
          </a:r>
          <a:endParaRPr lang="es-CO" sz="2200" kern="1200" dirty="0">
            <a:latin typeface="Times New Roman" panose="02020603050405020304" pitchFamily="18" charset="0"/>
            <a:cs typeface="Times New Roman" panose="02020603050405020304" pitchFamily="18" charset="0"/>
          </a:endParaRPr>
        </a:p>
      </dsp:txBody>
      <dsp:txXfrm>
        <a:off x="0" y="1810385"/>
        <a:ext cx="8229600" cy="1810385"/>
      </dsp:txXfrm>
    </dsp:sp>
    <dsp:sp modelId="{8D532E50-CE40-49FB-9195-7082835ACB56}">
      <dsp:nvSpPr>
        <dsp:cNvPr id="0" name=""/>
        <dsp:cNvSpPr/>
      </dsp:nvSpPr>
      <dsp:spPr>
        <a:xfrm>
          <a:off x="2962670" y="388640"/>
          <a:ext cx="2304259" cy="1272980"/>
        </a:xfrm>
        <a:prstGeom prst="ellipse">
          <a:avLst/>
        </a:prstGeom>
        <a:solidFill>
          <a:schemeClr val="accent3">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5B1342-8914-4D45-805A-E0851AB53582}">
      <dsp:nvSpPr>
        <dsp:cNvPr id="0" name=""/>
        <dsp:cNvSpPr/>
      </dsp:nvSpPr>
      <dsp:spPr>
        <a:xfrm>
          <a:off x="329183" y="3620770"/>
          <a:ext cx="7571232" cy="678894"/>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600DE-CC54-494E-AFE5-CA6D44BBB9DA}">
      <dsp:nvSpPr>
        <dsp:cNvPr id="0" name=""/>
        <dsp:cNvSpPr/>
      </dsp:nvSpPr>
      <dsp:spPr>
        <a:xfrm>
          <a:off x="3170318" y="1462837"/>
          <a:ext cx="1872214" cy="135778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755650">
            <a:lnSpc>
              <a:spcPct val="90000"/>
            </a:lnSpc>
            <a:spcBef>
              <a:spcPct val="0"/>
            </a:spcBef>
            <a:spcAft>
              <a:spcPct val="35000"/>
            </a:spcAft>
            <a:buNone/>
          </a:pPr>
          <a:r>
            <a:rPr lang="es-CO" sz="1700" kern="1200" dirty="0"/>
            <a:t>Población objetivo</a:t>
          </a:r>
        </a:p>
        <a:p>
          <a:pPr marL="0" lvl="0" indent="0" algn="ctr" defTabSz="755650">
            <a:lnSpc>
              <a:spcPct val="90000"/>
            </a:lnSpc>
            <a:spcBef>
              <a:spcPct val="0"/>
            </a:spcBef>
            <a:spcAft>
              <a:spcPct val="35000"/>
            </a:spcAft>
            <a:buNone/>
          </a:pPr>
          <a:r>
            <a:rPr lang="es-CO" sz="1700" kern="1200" dirty="0"/>
            <a:t>25%</a:t>
          </a:r>
        </a:p>
        <a:p>
          <a:pPr marL="0" lvl="0" indent="0" algn="ctr" defTabSz="755650">
            <a:lnSpc>
              <a:spcPct val="90000"/>
            </a:lnSpc>
            <a:spcBef>
              <a:spcPct val="0"/>
            </a:spcBef>
            <a:spcAft>
              <a:spcPct val="35000"/>
            </a:spcAft>
            <a:buNone/>
          </a:pPr>
          <a:r>
            <a:rPr lang="es-CO" sz="1700" kern="1200" dirty="0"/>
            <a:t>43.833 m3</a:t>
          </a:r>
        </a:p>
      </dsp:txBody>
      <dsp:txXfrm>
        <a:off x="3236600" y="1529119"/>
        <a:ext cx="1739650" cy="1225224"/>
      </dsp:txXfrm>
    </dsp:sp>
    <dsp:sp modelId="{A39AFA4E-BA85-4207-9050-92021B871275}">
      <dsp:nvSpPr>
        <dsp:cNvPr id="0" name=""/>
        <dsp:cNvSpPr/>
      </dsp:nvSpPr>
      <dsp:spPr>
        <a:xfrm rot="16306693">
          <a:off x="3977415" y="1308019"/>
          <a:ext cx="309785" cy="0"/>
        </a:xfrm>
        <a:custGeom>
          <a:avLst/>
          <a:gdLst/>
          <a:ahLst/>
          <a:cxnLst/>
          <a:rect l="0" t="0" r="0" b="0"/>
          <a:pathLst>
            <a:path>
              <a:moveTo>
                <a:pt x="0" y="0"/>
              </a:moveTo>
              <a:lnTo>
                <a:pt x="309785"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82CE1-4D33-4A26-BA37-A951A8BA2F55}">
      <dsp:nvSpPr>
        <dsp:cNvPr id="0" name=""/>
        <dsp:cNvSpPr/>
      </dsp:nvSpPr>
      <dsp:spPr>
        <a:xfrm>
          <a:off x="3287140" y="243482"/>
          <a:ext cx="1728192" cy="909718"/>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s-CO" sz="2100" kern="1200" dirty="0"/>
            <a:t>Mercado</a:t>
          </a:r>
        </a:p>
        <a:p>
          <a:pPr marL="0" lvl="0" indent="0" algn="ctr" defTabSz="933450">
            <a:lnSpc>
              <a:spcPct val="90000"/>
            </a:lnSpc>
            <a:spcBef>
              <a:spcPct val="0"/>
            </a:spcBef>
            <a:spcAft>
              <a:spcPct val="35000"/>
            </a:spcAft>
            <a:buNone/>
          </a:pPr>
          <a:r>
            <a:rPr lang="es-ES" sz="2100" kern="1200" dirty="0"/>
            <a:t>175.333 m3</a:t>
          </a:r>
          <a:endParaRPr lang="es-CO" sz="2100" kern="1200" dirty="0"/>
        </a:p>
      </dsp:txBody>
      <dsp:txXfrm>
        <a:off x="3331549" y="287891"/>
        <a:ext cx="1639374" cy="820900"/>
      </dsp:txXfrm>
    </dsp:sp>
    <dsp:sp modelId="{1B49E198-61B1-4692-9428-C99DCD5168B3}">
      <dsp:nvSpPr>
        <dsp:cNvPr id="0" name=""/>
        <dsp:cNvSpPr/>
      </dsp:nvSpPr>
      <dsp:spPr>
        <a:xfrm rot="2539170">
          <a:off x="4745154" y="3096694"/>
          <a:ext cx="820086" cy="0"/>
        </a:xfrm>
        <a:custGeom>
          <a:avLst/>
          <a:gdLst/>
          <a:ahLst/>
          <a:cxnLst/>
          <a:rect l="0" t="0" r="0" b="0"/>
          <a:pathLst>
            <a:path>
              <a:moveTo>
                <a:pt x="0" y="0"/>
              </a:moveTo>
              <a:lnTo>
                <a:pt x="820086"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CF8583-B357-475D-BE7B-1A7FF19E0FA3}">
      <dsp:nvSpPr>
        <dsp:cNvPr id="0" name=""/>
        <dsp:cNvSpPr/>
      </dsp:nvSpPr>
      <dsp:spPr>
        <a:xfrm>
          <a:off x="4970827" y="3372761"/>
          <a:ext cx="1974198" cy="909718"/>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O" sz="1400" kern="1200" dirty="0"/>
            <a:t>Ventas</a:t>
          </a:r>
        </a:p>
        <a:p>
          <a:pPr marL="0" lvl="0" indent="0" algn="ctr" defTabSz="622300">
            <a:lnSpc>
              <a:spcPct val="90000"/>
            </a:lnSpc>
            <a:spcBef>
              <a:spcPct val="0"/>
            </a:spcBef>
            <a:spcAft>
              <a:spcPct val="35000"/>
            </a:spcAft>
            <a:buNone/>
          </a:pPr>
          <a:r>
            <a:rPr lang="es-CO" sz="1400" kern="1200" dirty="0"/>
            <a:t>Base $ 1.293.073.500</a:t>
          </a:r>
        </a:p>
        <a:p>
          <a:pPr marL="0" lvl="0" indent="0" algn="ctr" defTabSz="622300">
            <a:lnSpc>
              <a:spcPct val="90000"/>
            </a:lnSpc>
            <a:spcBef>
              <a:spcPct val="0"/>
            </a:spcBef>
            <a:spcAft>
              <a:spcPct val="35000"/>
            </a:spcAft>
            <a:buNone/>
          </a:pPr>
          <a:r>
            <a:rPr lang="es-CO" sz="1400" kern="1200" dirty="0"/>
            <a:t>Subbase $ 1.227.352.000</a:t>
          </a:r>
        </a:p>
      </dsp:txBody>
      <dsp:txXfrm>
        <a:off x="5015236" y="3417170"/>
        <a:ext cx="1885380" cy="820900"/>
      </dsp:txXfrm>
    </dsp:sp>
    <dsp:sp modelId="{47F9C6B6-6950-46C0-8317-13A1619C0201}">
      <dsp:nvSpPr>
        <dsp:cNvPr id="0" name=""/>
        <dsp:cNvSpPr/>
      </dsp:nvSpPr>
      <dsp:spPr>
        <a:xfrm rot="8175757">
          <a:off x="2709104" y="3096694"/>
          <a:ext cx="798628" cy="0"/>
        </a:xfrm>
        <a:custGeom>
          <a:avLst/>
          <a:gdLst/>
          <a:ahLst/>
          <a:cxnLst/>
          <a:rect l="0" t="0" r="0" b="0"/>
          <a:pathLst>
            <a:path>
              <a:moveTo>
                <a:pt x="0" y="0"/>
              </a:moveTo>
              <a:lnTo>
                <a:pt x="798628"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D83051-89C0-4A11-8189-AF2F5B209DA3}">
      <dsp:nvSpPr>
        <dsp:cNvPr id="0" name=""/>
        <dsp:cNvSpPr/>
      </dsp:nvSpPr>
      <dsp:spPr>
        <a:xfrm>
          <a:off x="1284574" y="3372761"/>
          <a:ext cx="2119944" cy="90971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s-CO" sz="1400" kern="1200" dirty="0"/>
            <a:t>Precio productos</a:t>
          </a:r>
        </a:p>
        <a:p>
          <a:pPr marL="0" lvl="0" indent="0" algn="ctr" defTabSz="622300">
            <a:lnSpc>
              <a:spcPct val="90000"/>
            </a:lnSpc>
            <a:spcBef>
              <a:spcPct val="0"/>
            </a:spcBef>
            <a:spcAft>
              <a:spcPct val="35000"/>
            </a:spcAft>
            <a:buNone/>
          </a:pPr>
          <a:r>
            <a:rPr lang="es-CO" sz="1400" kern="1200" dirty="0"/>
            <a:t>Base $ 59.000 m3</a:t>
          </a:r>
        </a:p>
        <a:p>
          <a:pPr marL="0" lvl="0" indent="0" algn="ctr" defTabSz="622300">
            <a:lnSpc>
              <a:spcPct val="90000"/>
            </a:lnSpc>
            <a:spcBef>
              <a:spcPct val="0"/>
            </a:spcBef>
            <a:spcAft>
              <a:spcPct val="35000"/>
            </a:spcAft>
            <a:buNone/>
          </a:pPr>
          <a:r>
            <a:rPr lang="es-CO" sz="1400" kern="1200" dirty="0"/>
            <a:t>Subbase $56.000 m3</a:t>
          </a:r>
        </a:p>
      </dsp:txBody>
      <dsp:txXfrm>
        <a:off x="1328983" y="3417170"/>
        <a:ext cx="2031126" cy="820900"/>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FAAC7-45BF-47AF-99F8-AFDCFC01061B}" type="datetimeFigureOut">
              <a:rPr lang="es-CO" smtClean="0"/>
              <a:pPr/>
              <a:t>16/08/2018</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74BFCA-6602-4B64-A0BD-7128E82A79F0}" type="slidenum">
              <a:rPr lang="es-CO" smtClean="0"/>
              <a:pPr/>
              <a:t>‹Nº›</a:t>
            </a:fld>
            <a:endParaRPr lang="es-CO"/>
          </a:p>
        </p:txBody>
      </p:sp>
    </p:spTree>
    <p:extLst>
      <p:ext uri="{BB962C8B-B14F-4D97-AF65-F5344CB8AC3E}">
        <p14:creationId xmlns:p14="http://schemas.microsoft.com/office/powerpoint/2010/main" val="903664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5674BFCA-6602-4B64-A0BD-7128E82A79F0}" type="slidenum">
              <a:rPr lang="es-CO" smtClean="0"/>
              <a:pPr/>
              <a:t>1</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08FA71BD-3ED5-469E-AD61-9F55AA2BA581}"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6F7B29F3-BC57-4A6D-877E-612DC2CD5007}"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4E70D444-AC17-4098-88AE-477ED35B62C0}"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9BEF9BDB-D746-44DE-9F23-1DF659647342}"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E70817B-925E-46F4-9B11-4BA386B1F6F0}"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
        <p:nvSpPr>
          <p:cNvPr id="6" name="5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13557774-7D36-4415-A177-A8526292F8C6}" type="datetime1">
              <a:rPr lang="es-CO" smtClean="0"/>
              <a:pPr/>
              <a:t>16/08/2018</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BBF5A962-A0B5-4849-8942-E1F961187041}" type="datetime1">
              <a:rPr lang="es-CO" smtClean="0"/>
              <a:pPr/>
              <a:t>16/08/2018</a:t>
            </a:fld>
            <a:endParaRPr lang="es-CO"/>
          </a:p>
        </p:txBody>
      </p:sp>
      <p:sp>
        <p:nvSpPr>
          <p:cNvPr id="8" name="7 Marcador de pie de página"/>
          <p:cNvSpPr>
            <a:spLocks noGrp="1"/>
          </p:cNvSpPr>
          <p:nvPr>
            <p:ph type="ftr" sz="quarter" idx="11"/>
          </p:nvPr>
        </p:nvSpPr>
        <p:spPr/>
        <p:txBody>
          <a:bodyPr/>
          <a:lstStyle/>
          <a:p>
            <a:r>
              <a:rPr lang="es-CO"/>
              <a:t>ADRIANA BELTRAN ARIZA </a:t>
            </a:r>
          </a:p>
        </p:txBody>
      </p:sp>
      <p:sp>
        <p:nvSpPr>
          <p:cNvPr id="9" name="8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1D037D38-F199-47A4-9DA4-7E9EF78A0E72}" type="datetime1">
              <a:rPr lang="es-CO" smtClean="0"/>
              <a:pPr/>
              <a:t>16/08/2018</a:t>
            </a:fld>
            <a:endParaRPr lang="es-CO"/>
          </a:p>
        </p:txBody>
      </p:sp>
      <p:sp>
        <p:nvSpPr>
          <p:cNvPr id="4" name="3 Marcador de pie de página"/>
          <p:cNvSpPr>
            <a:spLocks noGrp="1"/>
          </p:cNvSpPr>
          <p:nvPr>
            <p:ph type="ftr" sz="quarter" idx="11"/>
          </p:nvPr>
        </p:nvSpPr>
        <p:spPr/>
        <p:txBody>
          <a:bodyPr/>
          <a:lstStyle/>
          <a:p>
            <a:r>
              <a:rPr lang="es-CO"/>
              <a:t>ADRIANA BELTRAN ARIZA </a:t>
            </a:r>
          </a:p>
        </p:txBody>
      </p:sp>
      <p:sp>
        <p:nvSpPr>
          <p:cNvPr id="5" name="4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6E6394-59C7-46BE-9949-EF9A269F65C8}" type="datetime1">
              <a:rPr lang="es-CO" smtClean="0"/>
              <a:pPr/>
              <a:t>16/08/2018</a:t>
            </a:fld>
            <a:endParaRPr lang="es-CO"/>
          </a:p>
        </p:txBody>
      </p:sp>
      <p:sp>
        <p:nvSpPr>
          <p:cNvPr id="3" name="2 Marcador de pie de página"/>
          <p:cNvSpPr>
            <a:spLocks noGrp="1"/>
          </p:cNvSpPr>
          <p:nvPr>
            <p:ph type="ftr" sz="quarter" idx="11"/>
          </p:nvPr>
        </p:nvSpPr>
        <p:spPr/>
        <p:txBody>
          <a:bodyPr/>
          <a:lstStyle/>
          <a:p>
            <a:r>
              <a:rPr lang="es-CO"/>
              <a:t>ADRIANA BELTRAN ARIZA </a:t>
            </a:r>
          </a:p>
        </p:txBody>
      </p:sp>
      <p:sp>
        <p:nvSpPr>
          <p:cNvPr id="4" name="3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C4864BA-65B5-4CA4-A96D-AEF5033EDEA6}" type="datetime1">
              <a:rPr lang="es-CO" smtClean="0"/>
              <a:pPr/>
              <a:t>16/08/2018</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7D169A8-FEDE-4E41-B876-2859F9F8BC3A}" type="datetime1">
              <a:rPr lang="es-CO" smtClean="0"/>
              <a:pPr/>
              <a:t>16/08/2018</a:t>
            </a:fld>
            <a:endParaRPr lang="es-CO"/>
          </a:p>
        </p:txBody>
      </p:sp>
      <p:sp>
        <p:nvSpPr>
          <p:cNvPr id="6" name="5 Marcador de pie de página"/>
          <p:cNvSpPr>
            <a:spLocks noGrp="1"/>
          </p:cNvSpPr>
          <p:nvPr>
            <p:ph type="ftr" sz="quarter" idx="11"/>
          </p:nvPr>
        </p:nvSpPr>
        <p:spPr/>
        <p:txBody>
          <a:bodyPr/>
          <a:lstStyle/>
          <a:p>
            <a:r>
              <a:rPr lang="es-CO"/>
              <a:t>ADRIANA BELTRAN ARIZA </a:t>
            </a:r>
          </a:p>
        </p:txBody>
      </p:sp>
      <p:sp>
        <p:nvSpPr>
          <p:cNvPr id="7" name="6 Marcador de número de diapositiva"/>
          <p:cNvSpPr>
            <a:spLocks noGrp="1"/>
          </p:cNvSpPr>
          <p:nvPr>
            <p:ph type="sldNum" sz="quarter" idx="12"/>
          </p:nvPr>
        </p:nvSpPr>
        <p:spPr/>
        <p:txBody>
          <a:bodyPr/>
          <a:lstStyle/>
          <a:p>
            <a:fld id="{87B2640E-5270-464F-BBD4-573C699B527F}" type="slidenum">
              <a:rPr lang="es-CO" smtClean="0"/>
              <a:pPr/>
              <a:t>‹Nº›</a:t>
            </a:fld>
            <a:endParaRPr lang="es-C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3000" b="-3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EF4A6E-859A-4E74-A039-76174609A3B5}" type="datetime1">
              <a:rPr lang="es-CO" smtClean="0"/>
              <a:pPr/>
              <a:t>16/08/2018</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ADRIANA BELTRAN ARIZA </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B2640E-5270-464F-BBD4-573C699B527F}" type="slidenum">
              <a:rPr lang="es-CO" smtClean="0"/>
              <a:pPr/>
              <a:t>‹Nº›</a:t>
            </a:fld>
            <a:endParaRPr lang="es-C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3" name="2 Rectángulo"/>
          <p:cNvSpPr/>
          <p:nvPr/>
        </p:nvSpPr>
        <p:spPr>
          <a:xfrm>
            <a:off x="1524000" y="3068960"/>
            <a:ext cx="6696744" cy="1631216"/>
          </a:xfrm>
          <a:prstGeom prst="rect">
            <a:avLst/>
          </a:prstGeom>
        </p:spPr>
        <p:txBody>
          <a:bodyPr wrap="square">
            <a:spAutoFit/>
          </a:bodyPr>
          <a:lstStyle/>
          <a:p>
            <a:pPr algn="ctr"/>
            <a:r>
              <a:rPr lang="es-ES_tradnl" sz="2000" b="1" dirty="0">
                <a:solidFill>
                  <a:schemeClr val="tx2"/>
                </a:solidFill>
                <a:latin typeface="Times New Roman" panose="02020603050405020304" pitchFamily="18" charset="0"/>
                <a:cs typeface="Times New Roman" panose="02020603050405020304" pitchFamily="18" charset="0"/>
              </a:rPr>
              <a:t>PREFACTIBILIDAD DE UNA RECICLADORA Y PROCESADORA DE RESIDUOS DE CONSTRUCCIÓN Y DEMOLICIONES EN CONCRETO COMO NUEVA LINEA DE NEGOCIO PARA LA COMPAÑIA GAMA INGENIEROS ARQUITECTOS S.A.S</a:t>
            </a:r>
            <a:endParaRPr lang="es-CO" sz="2000" dirty="0">
              <a:solidFill>
                <a:schemeClr val="tx2"/>
              </a:solidFill>
              <a:latin typeface="Times New Roman" panose="02020603050405020304" pitchFamily="18" charset="0"/>
              <a:cs typeface="Times New Roman" panose="02020603050405020304" pitchFamily="18" charset="0"/>
            </a:endParaRPr>
          </a:p>
        </p:txBody>
      </p:sp>
      <p:sp>
        <p:nvSpPr>
          <p:cNvPr id="4" name="3 Marcador de fecha"/>
          <p:cNvSpPr>
            <a:spLocks noGrp="1"/>
          </p:cNvSpPr>
          <p:nvPr>
            <p:ph type="dt" sz="half" idx="10"/>
          </p:nvPr>
        </p:nvSpPr>
        <p:spPr/>
        <p:txBody>
          <a:bodyPr/>
          <a:lstStyle/>
          <a:p>
            <a:fld id="{CFBD08F1-EF07-4E9B-9A12-40E81FA25B58}" type="datetime1">
              <a:rPr lang="es-CO" smtClean="0"/>
              <a:pPr/>
              <a:t>16/08/2018</a:t>
            </a:fld>
            <a:endParaRPr lang="es-CO"/>
          </a:p>
        </p:txBody>
      </p:sp>
      <p:sp>
        <p:nvSpPr>
          <p:cNvPr id="5" name="4 Marcador de pie de página"/>
          <p:cNvSpPr>
            <a:spLocks noGrp="1"/>
          </p:cNvSpPr>
          <p:nvPr>
            <p:ph type="ftr" sz="quarter" idx="11"/>
          </p:nvPr>
        </p:nvSpPr>
        <p:spPr/>
        <p:txBody>
          <a:bodyPr/>
          <a:lstStyle/>
          <a:p>
            <a:r>
              <a:rPr lang="es-CO"/>
              <a:t>ADRIANA BELTRAN ARIZA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03342A-2C4E-4355-84BE-771557320971}"/>
              </a:ext>
            </a:extLst>
          </p:cNvPr>
          <p:cNvSpPr>
            <a:spLocks noGrp="1"/>
          </p:cNvSpPr>
          <p:nvPr>
            <p:ph type="title"/>
          </p:nvPr>
        </p:nvSpPr>
        <p:spPr>
          <a:xfrm>
            <a:off x="457200" y="898835"/>
            <a:ext cx="8116416" cy="873981"/>
          </a:xfrm>
        </p:spPr>
        <p:txBody>
          <a:bodyPr>
            <a:normAutofit/>
          </a:bodyPr>
          <a:lstStyle/>
          <a:p>
            <a:r>
              <a:rPr lang="es-CO" sz="3000" b="1" dirty="0">
                <a:solidFill>
                  <a:schemeClr val="tx2"/>
                </a:solidFill>
                <a:latin typeface="Times New Roman" panose="02020603050405020304" pitchFamily="18" charset="0"/>
                <a:cs typeface="Times New Roman" panose="02020603050405020304" pitchFamily="18" charset="0"/>
              </a:rPr>
              <a:t>6. Estudio Organizacional</a:t>
            </a:r>
          </a:p>
        </p:txBody>
      </p:sp>
      <p:graphicFrame>
        <p:nvGraphicFramePr>
          <p:cNvPr id="6" name="Marcador de contenido 5">
            <a:extLst>
              <a:ext uri="{FF2B5EF4-FFF2-40B4-BE49-F238E27FC236}">
                <a16:creationId xmlns:a16="http://schemas.microsoft.com/office/drawing/2014/main" id="{8A7BF551-E3A2-450A-A299-E3D1216E4BBD}"/>
              </a:ext>
            </a:extLst>
          </p:cNvPr>
          <p:cNvGraphicFramePr>
            <a:graphicFrameLocks noGrp="1"/>
          </p:cNvGraphicFramePr>
          <p:nvPr>
            <p:ph idx="1"/>
            <p:extLst>
              <p:ext uri="{D42A27DB-BD31-4B8C-83A1-F6EECF244321}">
                <p14:modId xmlns:p14="http://schemas.microsoft.com/office/powerpoint/2010/main" val="3098950210"/>
              </p:ext>
            </p:extLst>
          </p:nvPr>
        </p:nvGraphicFramePr>
        <p:xfrm>
          <a:off x="395536" y="2171092"/>
          <a:ext cx="8004175" cy="377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fecha 3">
            <a:extLst>
              <a:ext uri="{FF2B5EF4-FFF2-40B4-BE49-F238E27FC236}">
                <a16:creationId xmlns:a16="http://schemas.microsoft.com/office/drawing/2014/main" id="{1C64172E-7C51-4DD0-B084-86E04D8FC7EF}"/>
              </a:ext>
            </a:extLst>
          </p:cNvPr>
          <p:cNvSpPr>
            <a:spLocks noGrp="1"/>
          </p:cNvSpPr>
          <p:nvPr>
            <p:ph type="dt" sz="half" idx="10"/>
          </p:nvPr>
        </p:nvSpPr>
        <p:spPr/>
        <p:txBody>
          <a:bodyPr/>
          <a:lstStyle/>
          <a:p>
            <a:fld id="{9BEF9BDB-D746-44DE-9F23-1DF659647342}" type="datetime1">
              <a:rPr lang="es-CO" smtClean="0"/>
              <a:pPr/>
              <a:t>16/08/2018</a:t>
            </a:fld>
            <a:endParaRPr lang="es-CO"/>
          </a:p>
        </p:txBody>
      </p:sp>
      <p:sp>
        <p:nvSpPr>
          <p:cNvPr id="5" name="Marcador de pie de página 4">
            <a:extLst>
              <a:ext uri="{FF2B5EF4-FFF2-40B4-BE49-F238E27FC236}">
                <a16:creationId xmlns:a16="http://schemas.microsoft.com/office/drawing/2014/main" id="{A1B957C5-861B-4ACC-8ED6-16D26C5DBF7C}"/>
              </a:ext>
            </a:extLst>
          </p:cNvPr>
          <p:cNvSpPr>
            <a:spLocks noGrp="1"/>
          </p:cNvSpPr>
          <p:nvPr>
            <p:ph type="ftr" sz="quarter" idx="11"/>
          </p:nvPr>
        </p:nvSpPr>
        <p:spPr/>
        <p:txBody>
          <a:bodyPr/>
          <a:lstStyle/>
          <a:p>
            <a:r>
              <a:rPr lang="es-CO"/>
              <a:t>ADRIANA BELTRAN ARIZA </a:t>
            </a:r>
          </a:p>
        </p:txBody>
      </p:sp>
    </p:spTree>
    <p:extLst>
      <p:ext uri="{BB962C8B-B14F-4D97-AF65-F5344CB8AC3E}">
        <p14:creationId xmlns:p14="http://schemas.microsoft.com/office/powerpoint/2010/main" val="1754379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44051-5A71-41D5-8FFA-84A2C2F95D44}"/>
              </a:ext>
            </a:extLst>
          </p:cNvPr>
          <p:cNvSpPr>
            <a:spLocks noGrp="1"/>
          </p:cNvSpPr>
          <p:nvPr>
            <p:ph type="title"/>
          </p:nvPr>
        </p:nvSpPr>
        <p:spPr>
          <a:xfrm>
            <a:off x="457200" y="908720"/>
            <a:ext cx="8229600" cy="508918"/>
          </a:xfrm>
        </p:spPr>
        <p:txBody>
          <a:bodyPr>
            <a:noAutofit/>
          </a:bodyPr>
          <a:lstStyle/>
          <a:p>
            <a:r>
              <a:rPr lang="es-CO" sz="3000" b="1" dirty="0">
                <a:solidFill>
                  <a:schemeClr val="tx2"/>
                </a:solidFill>
                <a:latin typeface="Times New Roman" panose="02020603050405020304" pitchFamily="18" charset="0"/>
                <a:cs typeface="Times New Roman" panose="02020603050405020304" pitchFamily="18" charset="0"/>
              </a:rPr>
              <a:t>7. Estudio Legal</a:t>
            </a:r>
          </a:p>
        </p:txBody>
      </p:sp>
      <p:graphicFrame>
        <p:nvGraphicFramePr>
          <p:cNvPr id="6" name="Marcador de contenido 5">
            <a:extLst>
              <a:ext uri="{FF2B5EF4-FFF2-40B4-BE49-F238E27FC236}">
                <a16:creationId xmlns:a16="http://schemas.microsoft.com/office/drawing/2014/main" id="{6B70EA95-09BD-4889-B3FB-FE40EB41E235}"/>
              </a:ext>
            </a:extLst>
          </p:cNvPr>
          <p:cNvGraphicFramePr>
            <a:graphicFrameLocks noGrp="1"/>
          </p:cNvGraphicFramePr>
          <p:nvPr>
            <p:ph idx="1"/>
            <p:extLst>
              <p:ext uri="{D42A27DB-BD31-4B8C-83A1-F6EECF244321}">
                <p14:modId xmlns:p14="http://schemas.microsoft.com/office/powerpoint/2010/main" val="49373439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esultado de imagen para logo secretaria de ambiente">
            <a:extLst>
              <a:ext uri="{FF2B5EF4-FFF2-40B4-BE49-F238E27FC236}">
                <a16:creationId xmlns:a16="http://schemas.microsoft.com/office/drawing/2014/main" id="{CDA19532-9A80-41F1-86FD-022DE25427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8392" y="1916832"/>
            <a:ext cx="3017183"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999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2421DD3-6668-4DC0-8A26-E3C2E60627DB}"/>
              </a:ext>
            </a:extLst>
          </p:cNvPr>
          <p:cNvSpPr>
            <a:spLocks noGrp="1"/>
          </p:cNvSpPr>
          <p:nvPr>
            <p:ph type="title"/>
          </p:nvPr>
        </p:nvSpPr>
        <p:spPr>
          <a:xfrm>
            <a:off x="477699" y="1189291"/>
            <a:ext cx="8229600" cy="508918"/>
          </a:xfrm>
        </p:spPr>
        <p:txBody>
          <a:bodyPr>
            <a:normAutofit fontScale="90000"/>
          </a:bodyPr>
          <a:lstStyle/>
          <a:p>
            <a:r>
              <a:rPr lang="es-CO" b="1" dirty="0">
                <a:solidFill>
                  <a:schemeClr val="tx2"/>
                </a:solidFill>
                <a:latin typeface="Times New Roman" panose="02020603050405020304" pitchFamily="18" charset="0"/>
                <a:cs typeface="Times New Roman" panose="02020603050405020304" pitchFamily="18" charset="0"/>
              </a:rPr>
              <a:t>8. Estudio Financiero</a:t>
            </a:r>
            <a:endParaRPr lang="es-CO" dirty="0"/>
          </a:p>
        </p:txBody>
      </p:sp>
      <p:graphicFrame>
        <p:nvGraphicFramePr>
          <p:cNvPr id="8" name="Marcador de contenido 7">
            <a:extLst>
              <a:ext uri="{FF2B5EF4-FFF2-40B4-BE49-F238E27FC236}">
                <a16:creationId xmlns:a16="http://schemas.microsoft.com/office/drawing/2014/main" id="{D17CAB51-C111-4D15-95CF-E30108EEF811}"/>
              </a:ext>
            </a:extLst>
          </p:cNvPr>
          <p:cNvGraphicFramePr>
            <a:graphicFrameLocks noGrp="1"/>
          </p:cNvGraphicFramePr>
          <p:nvPr>
            <p:ph idx="1"/>
            <p:extLst>
              <p:ext uri="{D42A27DB-BD31-4B8C-83A1-F6EECF244321}">
                <p14:modId xmlns:p14="http://schemas.microsoft.com/office/powerpoint/2010/main" val="1017600230"/>
              </p:ext>
            </p:extLst>
          </p:nvPr>
        </p:nvGraphicFramePr>
        <p:xfrm>
          <a:off x="457200" y="2564904"/>
          <a:ext cx="8229600" cy="3068320"/>
        </p:xfrm>
        <a:graphic>
          <a:graphicData uri="http://schemas.openxmlformats.org/drawingml/2006/table">
            <a:tbl>
              <a:tblPr firstRow="1" bandRow="1">
                <a:tableStyleId>{00A15C55-8517-42AA-B614-E9B94910E393}</a:tableStyleId>
              </a:tblPr>
              <a:tblGrid>
                <a:gridCol w="4114800">
                  <a:extLst>
                    <a:ext uri="{9D8B030D-6E8A-4147-A177-3AD203B41FA5}">
                      <a16:colId xmlns:a16="http://schemas.microsoft.com/office/drawing/2014/main" val="1808969567"/>
                    </a:ext>
                  </a:extLst>
                </a:gridCol>
                <a:gridCol w="4114800">
                  <a:extLst>
                    <a:ext uri="{9D8B030D-6E8A-4147-A177-3AD203B41FA5}">
                      <a16:colId xmlns:a16="http://schemas.microsoft.com/office/drawing/2014/main" val="3317959764"/>
                    </a:ext>
                  </a:extLst>
                </a:gridCol>
              </a:tblGrid>
              <a:tr h="370840">
                <a:tc>
                  <a:txBody>
                    <a:bodyPr/>
                    <a:lstStyle/>
                    <a:p>
                      <a:pPr algn="ctr"/>
                      <a:r>
                        <a:rPr lang="es-CO" sz="2500" dirty="0">
                          <a:latin typeface="Times New Roman" panose="02020603050405020304" pitchFamily="18" charset="0"/>
                          <a:cs typeface="Times New Roman" panose="02020603050405020304" pitchFamily="18" charset="0"/>
                        </a:rPr>
                        <a:t>Ítem</a:t>
                      </a:r>
                    </a:p>
                  </a:txBody>
                  <a:tcPr/>
                </a:tc>
                <a:tc>
                  <a:txBody>
                    <a:bodyPr/>
                    <a:lstStyle/>
                    <a:p>
                      <a:pPr algn="ctr"/>
                      <a:r>
                        <a:rPr lang="es-CO" sz="2500" dirty="0">
                          <a:latin typeface="Times New Roman" panose="02020603050405020304" pitchFamily="18" charset="0"/>
                          <a:cs typeface="Times New Roman" panose="02020603050405020304" pitchFamily="18" charset="0"/>
                        </a:rPr>
                        <a:t>Valor</a:t>
                      </a:r>
                    </a:p>
                  </a:txBody>
                  <a:tcPr/>
                </a:tc>
                <a:extLst>
                  <a:ext uri="{0D108BD9-81ED-4DB2-BD59-A6C34878D82A}">
                    <a16:rowId xmlns:a16="http://schemas.microsoft.com/office/drawing/2014/main" val="1364822845"/>
                  </a:ext>
                </a:extLst>
              </a:tr>
              <a:tr h="370840">
                <a:tc>
                  <a:txBody>
                    <a:bodyPr/>
                    <a:lstStyle/>
                    <a:p>
                      <a:pPr algn="l"/>
                      <a:r>
                        <a:rPr lang="es-CO" sz="1800" kern="1200" dirty="0">
                          <a:solidFill>
                            <a:schemeClr val="dk1"/>
                          </a:solidFill>
                          <a:effectLst/>
                          <a:latin typeface="Times New Roman" panose="02020603050405020304" pitchFamily="18" charset="0"/>
                          <a:ea typeface="+mn-ea"/>
                          <a:cs typeface="Times New Roman" panose="02020603050405020304" pitchFamily="18" charset="0"/>
                        </a:rPr>
                        <a:t>Terrenos</a:t>
                      </a:r>
                      <a:endParaRPr lang="es-CO" dirty="0">
                        <a:latin typeface="Times New Roman" panose="02020603050405020304" pitchFamily="18" charset="0"/>
                        <a:cs typeface="Times New Roman" panose="02020603050405020304" pitchFamily="18" charset="0"/>
                      </a:endParaRPr>
                    </a:p>
                  </a:txBody>
                  <a:tcPr/>
                </a:tc>
                <a:tc>
                  <a:txBody>
                    <a:bodyPr/>
                    <a:lstStyle/>
                    <a:p>
                      <a:pPr algn="r"/>
                      <a:r>
                        <a:rPr lang="es-CO" dirty="0">
                          <a:latin typeface="Times New Roman" panose="02020603050405020304" pitchFamily="18" charset="0"/>
                          <a:cs typeface="Times New Roman" panose="02020603050405020304" pitchFamily="18" charset="0"/>
                        </a:rPr>
                        <a:t>$ 2,200,000,000,00</a:t>
                      </a:r>
                    </a:p>
                  </a:txBody>
                  <a:tcPr/>
                </a:tc>
                <a:extLst>
                  <a:ext uri="{0D108BD9-81ED-4DB2-BD59-A6C34878D82A}">
                    <a16:rowId xmlns:a16="http://schemas.microsoft.com/office/drawing/2014/main" val="1175130434"/>
                  </a:ext>
                </a:extLst>
              </a:tr>
              <a:tr h="370840">
                <a:tc>
                  <a:txBody>
                    <a:bodyPr/>
                    <a:lstStyle/>
                    <a:p>
                      <a:pPr algn="l"/>
                      <a:r>
                        <a:rPr lang="es-CO" sz="1800" kern="1200" dirty="0">
                          <a:solidFill>
                            <a:schemeClr val="dk1"/>
                          </a:solidFill>
                          <a:effectLst/>
                          <a:latin typeface="Times New Roman" panose="02020603050405020304" pitchFamily="18" charset="0"/>
                          <a:ea typeface="+mn-ea"/>
                          <a:cs typeface="Times New Roman" panose="02020603050405020304" pitchFamily="18" charset="0"/>
                        </a:rPr>
                        <a:t>Licencias y Permisos</a:t>
                      </a:r>
                      <a:endParaRPr lang="es-CO" dirty="0">
                        <a:latin typeface="Times New Roman" panose="02020603050405020304" pitchFamily="18" charset="0"/>
                        <a:cs typeface="Times New Roman" panose="02020603050405020304" pitchFamily="18" charset="0"/>
                      </a:endParaRPr>
                    </a:p>
                  </a:txBody>
                  <a:tcPr/>
                </a:tc>
                <a:tc>
                  <a:txBody>
                    <a:bodyPr/>
                    <a:lstStyle/>
                    <a:p>
                      <a:pPr algn="r"/>
                      <a:r>
                        <a:rPr lang="es-CO" dirty="0">
                          <a:latin typeface="Times New Roman" panose="02020603050405020304" pitchFamily="18" charset="0"/>
                          <a:cs typeface="Times New Roman" panose="02020603050405020304" pitchFamily="18" charset="0"/>
                        </a:rPr>
                        <a:t>$ 100,000,000,00</a:t>
                      </a:r>
                    </a:p>
                  </a:txBody>
                  <a:tcPr/>
                </a:tc>
                <a:extLst>
                  <a:ext uri="{0D108BD9-81ED-4DB2-BD59-A6C34878D82A}">
                    <a16:rowId xmlns:a16="http://schemas.microsoft.com/office/drawing/2014/main" val="1305853915"/>
                  </a:ext>
                </a:extLst>
              </a:tr>
              <a:tr h="370840">
                <a:tc>
                  <a:txBody>
                    <a:bodyPr/>
                    <a:lstStyle/>
                    <a:p>
                      <a:pPr algn="l"/>
                      <a:r>
                        <a:rPr lang="es-CO" sz="1800" kern="1200" dirty="0">
                          <a:solidFill>
                            <a:schemeClr val="dk1"/>
                          </a:solidFill>
                          <a:effectLst/>
                          <a:latin typeface="Times New Roman" panose="02020603050405020304" pitchFamily="18" charset="0"/>
                          <a:ea typeface="+mn-ea"/>
                          <a:cs typeface="Times New Roman" panose="02020603050405020304" pitchFamily="18" charset="0"/>
                        </a:rPr>
                        <a:t>Adecuaciones</a:t>
                      </a:r>
                      <a:endParaRPr lang="es-CO" dirty="0">
                        <a:latin typeface="Times New Roman" panose="02020603050405020304" pitchFamily="18" charset="0"/>
                        <a:cs typeface="Times New Roman" panose="02020603050405020304" pitchFamily="18" charset="0"/>
                      </a:endParaRPr>
                    </a:p>
                  </a:txBody>
                  <a:tcPr/>
                </a:tc>
                <a:tc>
                  <a:txBody>
                    <a:bodyPr/>
                    <a:lstStyle/>
                    <a:p>
                      <a:pPr algn="r"/>
                      <a:r>
                        <a:rPr lang="es-CO" dirty="0">
                          <a:latin typeface="Times New Roman" panose="02020603050405020304" pitchFamily="18" charset="0"/>
                          <a:cs typeface="Times New Roman" panose="02020603050405020304" pitchFamily="18" charset="0"/>
                        </a:rPr>
                        <a:t>$ 30,000,000,00</a:t>
                      </a:r>
                    </a:p>
                  </a:txBody>
                  <a:tcPr/>
                </a:tc>
                <a:extLst>
                  <a:ext uri="{0D108BD9-81ED-4DB2-BD59-A6C34878D82A}">
                    <a16:rowId xmlns:a16="http://schemas.microsoft.com/office/drawing/2014/main" val="3712971976"/>
                  </a:ext>
                </a:extLst>
              </a:tr>
              <a:tr h="370840">
                <a:tc>
                  <a:txBody>
                    <a:bodyPr/>
                    <a:lstStyle/>
                    <a:p>
                      <a:pPr algn="l"/>
                      <a:r>
                        <a:rPr lang="es-CO" sz="1800" kern="1200" dirty="0">
                          <a:solidFill>
                            <a:schemeClr val="dk1"/>
                          </a:solidFill>
                          <a:effectLst/>
                          <a:latin typeface="Times New Roman" panose="02020603050405020304" pitchFamily="18" charset="0"/>
                          <a:ea typeface="+mn-ea"/>
                          <a:cs typeface="Times New Roman" panose="02020603050405020304" pitchFamily="18" charset="0"/>
                        </a:rPr>
                        <a:t>Maquinaria (Trituradora + Cargador)</a:t>
                      </a:r>
                      <a:endParaRPr lang="es-CO" dirty="0">
                        <a:latin typeface="Times New Roman" panose="02020603050405020304" pitchFamily="18" charset="0"/>
                        <a:cs typeface="Times New Roman" panose="02020603050405020304" pitchFamily="18" charset="0"/>
                      </a:endParaRPr>
                    </a:p>
                  </a:txBody>
                  <a:tcPr/>
                </a:tc>
                <a:tc>
                  <a:txBody>
                    <a:bodyPr/>
                    <a:lstStyle/>
                    <a:p>
                      <a:pPr algn="r"/>
                      <a:r>
                        <a:rPr lang="es-CO" dirty="0">
                          <a:latin typeface="Times New Roman" panose="02020603050405020304" pitchFamily="18" charset="0"/>
                          <a:cs typeface="Times New Roman" panose="02020603050405020304" pitchFamily="18" charset="0"/>
                        </a:rPr>
                        <a:t>$ 1,300,000,000,00</a:t>
                      </a:r>
                    </a:p>
                  </a:txBody>
                  <a:tcPr/>
                </a:tc>
                <a:extLst>
                  <a:ext uri="{0D108BD9-81ED-4DB2-BD59-A6C34878D82A}">
                    <a16:rowId xmlns:a16="http://schemas.microsoft.com/office/drawing/2014/main" val="21685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kern="1200" dirty="0">
                          <a:solidFill>
                            <a:schemeClr val="dk1"/>
                          </a:solidFill>
                          <a:effectLst/>
                          <a:latin typeface="Times New Roman" panose="02020603050405020304" pitchFamily="18" charset="0"/>
                          <a:ea typeface="+mn-ea"/>
                          <a:cs typeface="Times New Roman" panose="02020603050405020304" pitchFamily="18" charset="0"/>
                        </a:rPr>
                        <a:t>Conteiner Oficina</a:t>
                      </a:r>
                    </a:p>
                  </a:txBody>
                  <a:tcPr/>
                </a:tc>
                <a:tc>
                  <a:txBody>
                    <a:bodyPr/>
                    <a:lstStyle/>
                    <a:p>
                      <a:pPr algn="r"/>
                      <a:r>
                        <a:rPr lang="es-CO" dirty="0">
                          <a:latin typeface="Times New Roman" panose="02020603050405020304" pitchFamily="18" charset="0"/>
                          <a:cs typeface="Times New Roman" panose="02020603050405020304" pitchFamily="18" charset="0"/>
                        </a:rPr>
                        <a:t>$ 12,000,000,00</a:t>
                      </a:r>
                    </a:p>
                  </a:txBody>
                  <a:tcPr/>
                </a:tc>
                <a:extLst>
                  <a:ext uri="{0D108BD9-81ED-4DB2-BD59-A6C34878D82A}">
                    <a16:rowId xmlns:a16="http://schemas.microsoft.com/office/drawing/2014/main" val="893488089"/>
                  </a:ext>
                </a:extLst>
              </a:tr>
              <a:tr h="370840">
                <a:tc>
                  <a:txBody>
                    <a:bodyPr/>
                    <a:lstStyle/>
                    <a:p>
                      <a:pPr algn="l"/>
                      <a:r>
                        <a:rPr lang="es-CO" sz="1800" kern="1200" dirty="0">
                          <a:solidFill>
                            <a:schemeClr val="dk1"/>
                          </a:solidFill>
                          <a:effectLst/>
                          <a:latin typeface="Times New Roman" panose="02020603050405020304" pitchFamily="18" charset="0"/>
                          <a:ea typeface="+mn-ea"/>
                          <a:cs typeface="Times New Roman" panose="02020603050405020304" pitchFamily="18" charset="0"/>
                        </a:rPr>
                        <a:t>Suministros de Oficina</a:t>
                      </a:r>
                    </a:p>
                  </a:txBody>
                  <a:tcPr/>
                </a:tc>
                <a:tc>
                  <a:txBody>
                    <a:bodyPr/>
                    <a:lstStyle/>
                    <a:p>
                      <a:pPr algn="r"/>
                      <a:r>
                        <a:rPr lang="es-CO" dirty="0">
                          <a:latin typeface="Times New Roman" panose="02020603050405020304" pitchFamily="18" charset="0"/>
                          <a:cs typeface="Times New Roman" panose="02020603050405020304" pitchFamily="18" charset="0"/>
                        </a:rPr>
                        <a:t>$ 5,000,000,00</a:t>
                      </a:r>
                    </a:p>
                  </a:txBody>
                  <a:tcPr/>
                </a:tc>
                <a:extLst>
                  <a:ext uri="{0D108BD9-81ED-4DB2-BD59-A6C34878D82A}">
                    <a16:rowId xmlns:a16="http://schemas.microsoft.com/office/drawing/2014/main" val="255893757"/>
                  </a:ext>
                </a:extLst>
              </a:tr>
              <a:tr h="370840">
                <a:tc>
                  <a:txBody>
                    <a:bodyPr/>
                    <a:lstStyle/>
                    <a:p>
                      <a:pPr algn="ctr"/>
                      <a:r>
                        <a:rPr lang="es-CO" sz="1800" b="1" kern="1200" dirty="0">
                          <a:solidFill>
                            <a:schemeClr val="dk1"/>
                          </a:solidFill>
                          <a:effectLst/>
                          <a:latin typeface="Times New Roman" panose="02020603050405020304" pitchFamily="18" charset="0"/>
                          <a:ea typeface="+mn-ea"/>
                          <a:cs typeface="Times New Roman" panose="02020603050405020304" pitchFamily="18" charset="0"/>
                        </a:rPr>
                        <a:t>TOTAL </a:t>
                      </a:r>
                    </a:p>
                  </a:txBody>
                  <a:tcPr/>
                </a:tc>
                <a:tc>
                  <a:txBody>
                    <a:bodyPr/>
                    <a:lstStyle/>
                    <a:p>
                      <a:pPr algn="r"/>
                      <a:r>
                        <a:rPr lang="es-CO" b="1" dirty="0">
                          <a:latin typeface="Times New Roman" panose="02020603050405020304" pitchFamily="18" charset="0"/>
                          <a:cs typeface="Times New Roman" panose="02020603050405020304" pitchFamily="18" charset="0"/>
                        </a:rPr>
                        <a:t>$ 3,647,000,000,00</a:t>
                      </a:r>
                    </a:p>
                  </a:txBody>
                  <a:tcPr/>
                </a:tc>
                <a:extLst>
                  <a:ext uri="{0D108BD9-81ED-4DB2-BD59-A6C34878D82A}">
                    <a16:rowId xmlns:a16="http://schemas.microsoft.com/office/drawing/2014/main" val="3303613849"/>
                  </a:ext>
                </a:extLst>
              </a:tr>
            </a:tbl>
          </a:graphicData>
        </a:graphic>
      </p:graphicFrame>
      <p:sp>
        <p:nvSpPr>
          <p:cNvPr id="4" name="Marcador de fecha 3">
            <a:extLst>
              <a:ext uri="{FF2B5EF4-FFF2-40B4-BE49-F238E27FC236}">
                <a16:creationId xmlns:a16="http://schemas.microsoft.com/office/drawing/2014/main" id="{C035B12C-33E4-4BA4-804D-937410E0AC0C}"/>
              </a:ext>
            </a:extLst>
          </p:cNvPr>
          <p:cNvSpPr>
            <a:spLocks noGrp="1"/>
          </p:cNvSpPr>
          <p:nvPr>
            <p:ph type="dt" sz="half" idx="10"/>
          </p:nvPr>
        </p:nvSpPr>
        <p:spPr/>
        <p:txBody>
          <a:bodyPr/>
          <a:lstStyle/>
          <a:p>
            <a:fld id="{9BEF9BDB-D746-44DE-9F23-1DF659647342}" type="datetime1">
              <a:rPr lang="es-CO" smtClean="0"/>
              <a:pPr/>
              <a:t>16/08/2018</a:t>
            </a:fld>
            <a:endParaRPr lang="es-CO"/>
          </a:p>
        </p:txBody>
      </p:sp>
      <p:sp>
        <p:nvSpPr>
          <p:cNvPr id="5" name="Marcador de pie de página 4">
            <a:extLst>
              <a:ext uri="{FF2B5EF4-FFF2-40B4-BE49-F238E27FC236}">
                <a16:creationId xmlns:a16="http://schemas.microsoft.com/office/drawing/2014/main" id="{1097ADA9-7ECD-4FF2-AA35-339DA116F627}"/>
              </a:ext>
            </a:extLst>
          </p:cNvPr>
          <p:cNvSpPr>
            <a:spLocks noGrp="1"/>
          </p:cNvSpPr>
          <p:nvPr>
            <p:ph type="ftr" sz="quarter" idx="11"/>
          </p:nvPr>
        </p:nvSpPr>
        <p:spPr/>
        <p:txBody>
          <a:bodyPr/>
          <a:lstStyle/>
          <a:p>
            <a:r>
              <a:rPr lang="es-CO"/>
              <a:t>ADRIANA BELTRAN ARIZA </a:t>
            </a:r>
          </a:p>
        </p:txBody>
      </p:sp>
      <p:sp>
        <p:nvSpPr>
          <p:cNvPr id="7" name="Título 5">
            <a:extLst>
              <a:ext uri="{FF2B5EF4-FFF2-40B4-BE49-F238E27FC236}">
                <a16:creationId xmlns:a16="http://schemas.microsoft.com/office/drawing/2014/main" id="{77ED22BA-DE86-450C-BB79-CC1E1E8E4370}"/>
              </a:ext>
            </a:extLst>
          </p:cNvPr>
          <p:cNvSpPr txBox="1">
            <a:spLocks/>
          </p:cNvSpPr>
          <p:nvPr/>
        </p:nvSpPr>
        <p:spPr>
          <a:xfrm>
            <a:off x="497487" y="1805313"/>
            <a:ext cx="8229600" cy="508918"/>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2900" b="1" dirty="0">
                <a:solidFill>
                  <a:schemeClr val="tx2"/>
                </a:solidFill>
                <a:latin typeface="Times New Roman" panose="02020603050405020304" pitchFamily="18" charset="0"/>
                <a:cs typeface="Times New Roman" panose="02020603050405020304" pitchFamily="18" charset="0"/>
              </a:rPr>
              <a:t>Inversión</a:t>
            </a:r>
            <a:r>
              <a:rPr lang="es-CO" b="1" dirty="0">
                <a:solidFill>
                  <a:schemeClr val="tx2"/>
                </a:solidFill>
                <a:latin typeface="Times New Roman" panose="02020603050405020304" pitchFamily="18" charset="0"/>
                <a:cs typeface="Times New Roman" panose="02020603050405020304" pitchFamily="18" charset="0"/>
              </a:rPr>
              <a:t> </a:t>
            </a:r>
            <a:endParaRPr lang="es-CO" dirty="0"/>
          </a:p>
        </p:txBody>
      </p:sp>
    </p:spTree>
    <p:extLst>
      <p:ext uri="{BB962C8B-B14F-4D97-AF65-F5344CB8AC3E}">
        <p14:creationId xmlns:p14="http://schemas.microsoft.com/office/powerpoint/2010/main" val="237325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7">
            <a:extLst>
              <a:ext uri="{FF2B5EF4-FFF2-40B4-BE49-F238E27FC236}">
                <a16:creationId xmlns:a16="http://schemas.microsoft.com/office/drawing/2014/main" id="{CBE27457-7641-4879-BA0C-6773007D6292}"/>
              </a:ext>
            </a:extLst>
          </p:cNvPr>
          <p:cNvGraphicFramePr>
            <a:graphicFrameLocks/>
          </p:cNvGraphicFramePr>
          <p:nvPr>
            <p:extLst>
              <p:ext uri="{D42A27DB-BD31-4B8C-83A1-F6EECF244321}">
                <p14:modId xmlns:p14="http://schemas.microsoft.com/office/powerpoint/2010/main" val="4135971202"/>
              </p:ext>
            </p:extLst>
          </p:nvPr>
        </p:nvGraphicFramePr>
        <p:xfrm>
          <a:off x="467544" y="126876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2793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a:extLst>
              <a:ext uri="{FF2B5EF4-FFF2-40B4-BE49-F238E27FC236}">
                <a16:creationId xmlns:a16="http://schemas.microsoft.com/office/drawing/2014/main" id="{5C864343-489B-41D9-9F26-EBD0A7F68902}"/>
              </a:ext>
            </a:extLst>
          </p:cNvPr>
          <p:cNvGraphicFramePr>
            <a:graphicFrameLocks noGrp="1"/>
          </p:cNvGraphicFramePr>
          <p:nvPr>
            <p:extLst>
              <p:ext uri="{D42A27DB-BD31-4B8C-83A1-F6EECF244321}">
                <p14:modId xmlns:p14="http://schemas.microsoft.com/office/powerpoint/2010/main" val="2202659974"/>
              </p:ext>
            </p:extLst>
          </p:nvPr>
        </p:nvGraphicFramePr>
        <p:xfrm>
          <a:off x="539552" y="1600200"/>
          <a:ext cx="7776866" cy="3384379"/>
        </p:xfrm>
        <a:graphic>
          <a:graphicData uri="http://schemas.openxmlformats.org/drawingml/2006/table">
            <a:tbl>
              <a:tblPr/>
              <a:tblGrid>
                <a:gridCol w="2566366">
                  <a:extLst>
                    <a:ext uri="{9D8B030D-6E8A-4147-A177-3AD203B41FA5}">
                      <a16:colId xmlns:a16="http://schemas.microsoft.com/office/drawing/2014/main" val="3843593377"/>
                    </a:ext>
                  </a:extLst>
                </a:gridCol>
                <a:gridCol w="1042100">
                  <a:extLst>
                    <a:ext uri="{9D8B030D-6E8A-4147-A177-3AD203B41FA5}">
                      <a16:colId xmlns:a16="http://schemas.microsoft.com/office/drawing/2014/main" val="3654516082"/>
                    </a:ext>
                  </a:extLst>
                </a:gridCol>
                <a:gridCol w="1042100">
                  <a:extLst>
                    <a:ext uri="{9D8B030D-6E8A-4147-A177-3AD203B41FA5}">
                      <a16:colId xmlns:a16="http://schemas.microsoft.com/office/drawing/2014/main" val="3364460161"/>
                    </a:ext>
                  </a:extLst>
                </a:gridCol>
                <a:gridCol w="1042100">
                  <a:extLst>
                    <a:ext uri="{9D8B030D-6E8A-4147-A177-3AD203B41FA5}">
                      <a16:colId xmlns:a16="http://schemas.microsoft.com/office/drawing/2014/main" val="4127306799"/>
                    </a:ext>
                  </a:extLst>
                </a:gridCol>
                <a:gridCol w="1042100">
                  <a:extLst>
                    <a:ext uri="{9D8B030D-6E8A-4147-A177-3AD203B41FA5}">
                      <a16:colId xmlns:a16="http://schemas.microsoft.com/office/drawing/2014/main" val="2801375081"/>
                    </a:ext>
                  </a:extLst>
                </a:gridCol>
                <a:gridCol w="1042100">
                  <a:extLst>
                    <a:ext uri="{9D8B030D-6E8A-4147-A177-3AD203B41FA5}">
                      <a16:colId xmlns:a16="http://schemas.microsoft.com/office/drawing/2014/main" val="862195136"/>
                    </a:ext>
                  </a:extLst>
                </a:gridCol>
              </a:tblGrid>
              <a:tr h="261731">
                <a:tc>
                  <a:txBody>
                    <a:bodyPr/>
                    <a:lstStyle/>
                    <a:p>
                      <a:pPr algn="l" fontAlgn="ctr"/>
                      <a:r>
                        <a:rPr lang="es-CO" sz="1200" b="1" i="0" u="none" strike="noStrike" dirty="0">
                          <a:solidFill>
                            <a:srgbClr val="FFFFFF"/>
                          </a:solidFill>
                          <a:effectLst/>
                          <a:latin typeface="Times New Roman" panose="02020603050405020304" pitchFamily="18" charset="0"/>
                        </a:rPr>
                        <a:t> ESTADO DE RESULTADOS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CO" sz="1000" b="1" i="0" u="none" strike="noStrike" dirty="0">
                          <a:solidFill>
                            <a:srgbClr val="FFFFFF"/>
                          </a:solidFill>
                          <a:effectLst/>
                          <a:latin typeface="Times New Roman" panose="02020603050405020304" pitchFamily="18" charset="0"/>
                        </a:rPr>
                        <a:t>Año 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CO" sz="1000" b="1" i="0" u="none" strike="noStrike">
                          <a:solidFill>
                            <a:srgbClr val="FFFFFF"/>
                          </a:solidFill>
                          <a:effectLst/>
                          <a:latin typeface="Times New Roman" panose="02020603050405020304" pitchFamily="18" charset="0"/>
                        </a:rPr>
                        <a:t>Año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CO" sz="1000" b="1" i="0" u="none" strike="noStrike">
                          <a:solidFill>
                            <a:srgbClr val="FFFFFF"/>
                          </a:solidFill>
                          <a:effectLst/>
                          <a:latin typeface="Times New Roman" panose="02020603050405020304" pitchFamily="18" charset="0"/>
                        </a:rPr>
                        <a:t>Año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CO" sz="1000" b="1" i="0" u="none" strike="noStrike">
                          <a:solidFill>
                            <a:srgbClr val="FFFFFF"/>
                          </a:solidFill>
                          <a:effectLst/>
                          <a:latin typeface="Times New Roman" panose="02020603050405020304" pitchFamily="18" charset="0"/>
                        </a:rPr>
                        <a:t>Año 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es-CO" sz="1000" b="1" i="0" u="none" strike="noStrike">
                          <a:solidFill>
                            <a:srgbClr val="FFFFFF"/>
                          </a:solidFill>
                          <a:effectLst/>
                          <a:latin typeface="Times New Roman" panose="02020603050405020304" pitchFamily="18" charset="0"/>
                        </a:rPr>
                        <a:t>Año 5</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018453723"/>
                  </a:ext>
                </a:extLst>
              </a:tr>
              <a:tr h="259141">
                <a:tc>
                  <a:txBody>
                    <a:bodyPr/>
                    <a:lstStyle/>
                    <a:p>
                      <a:pPr algn="l" fontAlgn="b"/>
                      <a:r>
                        <a:rPr lang="es-CO" sz="1000" b="0" i="0" u="none" strike="noStrike">
                          <a:solidFill>
                            <a:srgbClr val="000000"/>
                          </a:solidFill>
                          <a:effectLst/>
                          <a:latin typeface="Times New Roman" panose="02020603050405020304" pitchFamily="18" charset="0"/>
                        </a:rPr>
                        <a:t> Ventas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2.520.455.000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2.699.424.900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2.891.125.944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3.096.373.508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3.316.271.680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9684430"/>
                  </a:ext>
                </a:extLst>
              </a:tr>
              <a:tr h="259141">
                <a:tc>
                  <a:txBody>
                    <a:bodyPr/>
                    <a:lstStyle/>
                    <a:p>
                      <a:pPr algn="l" fontAlgn="b"/>
                      <a:r>
                        <a:rPr lang="es-CO" sz="1000" b="0" i="0" u="none" strike="noStrike">
                          <a:solidFill>
                            <a:srgbClr val="000000"/>
                          </a:solidFill>
                          <a:effectLst/>
                          <a:latin typeface="Times New Roman" panose="02020603050405020304" pitchFamily="18" charset="0"/>
                        </a:rPr>
                        <a:t> Materia Prima, Mano de Obra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1.448.839.700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1.625.680.980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1.783.344.261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1.956.645.770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2.147.386.341</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0686667"/>
                  </a:ext>
                </a:extLst>
              </a:tr>
              <a:tr h="259141">
                <a:tc>
                  <a:txBody>
                    <a:bodyPr/>
                    <a:lstStyle/>
                    <a:p>
                      <a:pPr algn="l" fontAlgn="b"/>
                      <a:r>
                        <a:rPr lang="es-CO" sz="1000" b="0" i="0" u="none" strike="noStrike">
                          <a:solidFill>
                            <a:srgbClr val="000000"/>
                          </a:solidFill>
                          <a:effectLst/>
                          <a:latin typeface="Times New Roman" panose="02020603050405020304" pitchFamily="18" charset="0"/>
                        </a:rPr>
                        <a:t> Depreciación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138.566.000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138.566.000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138.566.000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135.400.000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135.400.000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28468"/>
                  </a:ext>
                </a:extLst>
              </a:tr>
              <a:tr h="259141">
                <a:tc>
                  <a:txBody>
                    <a:bodyPr/>
                    <a:lstStyle/>
                    <a:p>
                      <a:pPr algn="l" fontAlgn="b"/>
                      <a:r>
                        <a:rPr lang="es-CO" sz="1000" b="0" i="0" u="none" strike="noStrike">
                          <a:solidFill>
                            <a:srgbClr val="000000"/>
                          </a:solidFill>
                          <a:effectLst/>
                          <a:latin typeface="Times New Roman" panose="02020603050405020304" pitchFamily="18" charset="0"/>
                        </a:rPr>
                        <a:t> Costos de Fabricación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50.000.000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52.500.000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55.125.000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57.881.250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60.775.313</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342622"/>
                  </a:ext>
                </a:extLst>
              </a:tr>
              <a:tr h="259141">
                <a:tc>
                  <a:txBody>
                    <a:bodyPr/>
                    <a:lstStyle/>
                    <a:p>
                      <a:pPr algn="l" fontAlgn="b"/>
                      <a:r>
                        <a:rPr lang="es-CO" sz="1000" b="1" i="0" u="none" strike="noStrike">
                          <a:solidFill>
                            <a:srgbClr val="000000"/>
                          </a:solidFill>
                          <a:effectLst/>
                          <a:latin typeface="Times New Roman" panose="02020603050405020304" pitchFamily="18" charset="0"/>
                        </a:rPr>
                        <a:t> Utilidad Bruta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883.049.300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882.677.920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914.090.683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946.446.488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972.710.026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8475958"/>
                  </a:ext>
                </a:extLst>
              </a:tr>
              <a:tr h="259141">
                <a:tc>
                  <a:txBody>
                    <a:bodyPr/>
                    <a:lstStyle/>
                    <a:p>
                      <a:pPr algn="l" fontAlgn="b"/>
                      <a:r>
                        <a:rPr lang="es-CO" sz="1000" b="0" i="0" u="none" strike="noStrike">
                          <a:solidFill>
                            <a:srgbClr val="000000"/>
                          </a:solidFill>
                          <a:effectLst/>
                          <a:latin typeface="Times New Roman" panose="02020603050405020304" pitchFamily="18" charset="0"/>
                        </a:rPr>
                        <a:t> Gasto de Administración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100.334.600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122.329.738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127.403.503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132.766.411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138.212.126</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9710505"/>
                  </a:ext>
                </a:extLst>
              </a:tr>
              <a:tr h="259141">
                <a:tc>
                  <a:txBody>
                    <a:bodyPr/>
                    <a:lstStyle/>
                    <a:p>
                      <a:pPr algn="l" fontAlgn="b"/>
                      <a:r>
                        <a:rPr lang="es-CO" sz="1000" b="0" i="0" u="none" strike="noStrike">
                          <a:solidFill>
                            <a:srgbClr val="000000"/>
                          </a:solidFill>
                          <a:effectLst/>
                          <a:latin typeface="Times New Roman" panose="02020603050405020304" pitchFamily="18" charset="0"/>
                        </a:rPr>
                        <a:t> Gastos de Ventas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62.668.000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83.673.408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86.759.477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90.037.168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93.283.653</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8039267"/>
                  </a:ext>
                </a:extLst>
              </a:tr>
              <a:tr h="259141">
                <a:tc>
                  <a:txBody>
                    <a:bodyPr/>
                    <a:lstStyle/>
                    <a:p>
                      <a:pPr algn="l" fontAlgn="b"/>
                      <a:r>
                        <a:rPr lang="es-CO" sz="1000" b="0" i="0" u="none" strike="noStrike">
                          <a:solidFill>
                            <a:srgbClr val="000000"/>
                          </a:solidFill>
                          <a:effectLst/>
                          <a:latin typeface="Times New Roman" panose="02020603050405020304" pitchFamily="18" charset="0"/>
                        </a:rPr>
                        <a:t> Amortización Diferidos </a:t>
                      </a:r>
                    </a:p>
                  </a:txBody>
                  <a:tcPr marL="857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52.351.020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52.351.020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52.351.020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52.351.020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52.351.020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8112409"/>
                  </a:ext>
                </a:extLst>
              </a:tr>
              <a:tr h="259141">
                <a:tc>
                  <a:txBody>
                    <a:bodyPr/>
                    <a:lstStyle/>
                    <a:p>
                      <a:pPr algn="l" fontAlgn="b"/>
                      <a:r>
                        <a:rPr lang="es-CO" sz="1000" b="1" i="0" u="none" strike="noStrike">
                          <a:solidFill>
                            <a:srgbClr val="000000"/>
                          </a:solidFill>
                          <a:effectLst/>
                          <a:latin typeface="Times New Roman" panose="02020603050405020304" pitchFamily="18" charset="0"/>
                        </a:rPr>
                        <a:t> Utilidad Operativa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667.695.680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624.323.754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647.576.682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671.291.889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688.863.227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311457"/>
                  </a:ext>
                </a:extLst>
              </a:tr>
              <a:tr h="259141">
                <a:tc>
                  <a:txBody>
                    <a:bodyPr/>
                    <a:lstStyle/>
                    <a:p>
                      <a:pPr algn="l" fontAlgn="b"/>
                      <a:r>
                        <a:rPr lang="es-CO" sz="1000" b="1" i="0" u="none" strike="noStrike">
                          <a:solidFill>
                            <a:srgbClr val="000000"/>
                          </a:solidFill>
                          <a:effectLst/>
                          <a:latin typeface="Times New Roman" panose="02020603050405020304" pitchFamily="18" charset="0"/>
                        </a:rPr>
                        <a:t> Utilidad antes de impuestos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667.695.680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624.323.754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647.576.682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671.291.889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688.863.227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013152"/>
                  </a:ext>
                </a:extLst>
              </a:tr>
              <a:tr h="259141">
                <a:tc>
                  <a:txBody>
                    <a:bodyPr/>
                    <a:lstStyle/>
                    <a:p>
                      <a:pPr algn="l" fontAlgn="b"/>
                      <a:r>
                        <a:rPr lang="es-CO" sz="1100" b="0" i="0" u="none" strike="noStrike">
                          <a:solidFill>
                            <a:srgbClr val="000000"/>
                          </a:solidFill>
                          <a:effectLst/>
                          <a:latin typeface="Times New Roman" panose="02020603050405020304" pitchFamily="18" charset="0"/>
                        </a:rPr>
                        <a:t> Impuesto renta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227.016.531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212.270.076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220.176.072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228.239.242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000" b="0" i="0" u="none" strike="noStrike">
                          <a:solidFill>
                            <a:srgbClr val="000000"/>
                          </a:solidFill>
                          <a:effectLst/>
                          <a:latin typeface="Times New Roman" panose="02020603050405020304" pitchFamily="18" charset="0"/>
                        </a:rPr>
                        <a:t>234.213.497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6945154"/>
                  </a:ext>
                </a:extLst>
              </a:tr>
              <a:tr h="272097">
                <a:tc>
                  <a:txBody>
                    <a:bodyPr/>
                    <a:lstStyle/>
                    <a:p>
                      <a:pPr algn="l" fontAlgn="b"/>
                      <a:r>
                        <a:rPr lang="es-CO" sz="1000" b="1" i="0" u="none" strike="noStrike" dirty="0">
                          <a:solidFill>
                            <a:srgbClr val="000000"/>
                          </a:solidFill>
                          <a:effectLst/>
                          <a:latin typeface="Times New Roman" panose="02020603050405020304" pitchFamily="18" charset="0"/>
                        </a:rPr>
                        <a:t> Utilidad Neta Final </a:t>
                      </a:r>
                    </a:p>
                  </a:txBody>
                  <a:tcPr marL="9525" marR="9525" marT="9525" marB="0" anchor="b">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440.679.149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412.053.678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427.400.610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O" sz="1000" b="1" i="0" u="none" strike="noStrike">
                          <a:solidFill>
                            <a:srgbClr val="000000"/>
                          </a:solidFill>
                          <a:effectLst/>
                          <a:latin typeface="Times New Roman" panose="02020603050405020304" pitchFamily="18" charset="0"/>
                        </a:rPr>
                        <a:t>443.052.647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b"/>
                      <a:r>
                        <a:rPr lang="es-CO" sz="1000" b="1" i="0" u="none" strike="noStrike" dirty="0">
                          <a:solidFill>
                            <a:srgbClr val="000000"/>
                          </a:solidFill>
                          <a:effectLst/>
                          <a:latin typeface="Times New Roman" panose="02020603050405020304" pitchFamily="18" charset="0"/>
                        </a:rPr>
                        <a:t>454.649.730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555794982"/>
                  </a:ext>
                </a:extLst>
              </a:tr>
            </a:tbl>
          </a:graphicData>
        </a:graphic>
      </p:graphicFrame>
    </p:spTree>
    <p:extLst>
      <p:ext uri="{BB962C8B-B14F-4D97-AF65-F5344CB8AC3E}">
        <p14:creationId xmlns:p14="http://schemas.microsoft.com/office/powerpoint/2010/main" val="126422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itchFamily="18" charset="0"/>
                <a:cs typeface="Times New Roman" pitchFamily="18" charset="0"/>
              </a:rPr>
              <a:t>9. Resultados</a:t>
            </a:r>
          </a:p>
        </p:txBody>
      </p:sp>
      <p:sp>
        <p:nvSpPr>
          <p:cNvPr id="3" name="Rectangle 2"/>
          <p:cNvSpPr>
            <a:spLocks noChangeArrowheads="1"/>
          </p:cNvSpPr>
          <p:nvPr/>
        </p:nvSpPr>
        <p:spPr bwMode="auto">
          <a:xfrm>
            <a:off x="539552" y="1988840"/>
            <a:ext cx="7992888" cy="4464496"/>
          </a:xfrm>
          <a:prstGeom prst="rect">
            <a:avLst/>
          </a:prstGeom>
          <a:noFill/>
          <a:ln w="9525">
            <a:noFill/>
            <a:miter lim="800000"/>
            <a:headEnd/>
            <a:tailEnd/>
          </a:ln>
        </p:spPr>
        <p:txBody>
          <a:bodyPr anchor="ctr"/>
          <a:lstStyle/>
          <a:p>
            <a:pPr algn="just"/>
            <a:endParaRPr lang="es-ES" sz="1200" dirty="0">
              <a:solidFill>
                <a:schemeClr val="tx2"/>
              </a:solidFill>
              <a:latin typeface="Times New Roman" panose="02020603050405020304" pitchFamily="18" charset="0"/>
              <a:cs typeface="Times New Roman" panose="02020603050405020304" pitchFamily="18" charset="0"/>
            </a:endParaRPr>
          </a:p>
          <a:p>
            <a:pPr algn="just"/>
            <a:endParaRPr lang="es-ES" dirty="0">
              <a:solidFill>
                <a:schemeClr val="tx2"/>
              </a:solidFill>
              <a:latin typeface="Times New Roman" panose="02020603050405020304" pitchFamily="18" charset="0"/>
              <a:cs typeface="Times New Roman" panose="02020603050405020304" pitchFamily="18" charset="0"/>
            </a:endParaRPr>
          </a:p>
          <a:p>
            <a:pPr algn="just"/>
            <a:r>
              <a:rPr lang="es-ES" dirty="0">
                <a:solidFill>
                  <a:schemeClr val="tx2"/>
                </a:solidFill>
                <a:latin typeface="Times New Roman" panose="02020603050405020304" pitchFamily="18" charset="0"/>
                <a:cs typeface="Times New Roman" panose="02020603050405020304" pitchFamily="18" charset="0"/>
              </a:rPr>
              <a:t>Es viable la creación de una </a:t>
            </a:r>
            <a:r>
              <a:rPr lang="es-ES_tradnl" dirty="0">
                <a:solidFill>
                  <a:schemeClr val="tx2"/>
                </a:solidFill>
                <a:latin typeface="Times New Roman" panose="02020603050405020304" pitchFamily="18" charset="0"/>
                <a:cs typeface="Times New Roman" panose="02020603050405020304" pitchFamily="18" charset="0"/>
              </a:rPr>
              <a:t>recicladora y procesadora de residuos de construcción y demoliciones de concreto </a:t>
            </a:r>
            <a:r>
              <a:rPr lang="es-ES" dirty="0">
                <a:solidFill>
                  <a:schemeClr val="tx2"/>
                </a:solidFill>
                <a:latin typeface="Times New Roman" panose="02020603050405020304" pitchFamily="18" charset="0"/>
                <a:cs typeface="Times New Roman" panose="02020603050405020304" pitchFamily="18" charset="0"/>
              </a:rPr>
              <a:t>como nueva línea de negocio para la compañía GAMA INGENIEROS ARQUITECTOS S.A.S, dados los resultados satisfactorios de los estudios de Mercado, organizacional, técnico y financiero</a:t>
            </a:r>
            <a:r>
              <a:rPr lang="es-ES" sz="1200" dirty="0">
                <a:solidFill>
                  <a:schemeClr val="tx2"/>
                </a:solidFill>
                <a:latin typeface="Times New Roman" panose="02020603050405020304" pitchFamily="18" charset="0"/>
                <a:cs typeface="Times New Roman" panose="02020603050405020304" pitchFamily="18" charset="0"/>
              </a:rPr>
              <a:t>.</a:t>
            </a:r>
          </a:p>
          <a:p>
            <a:pPr algn="just"/>
            <a:endParaRPr lang="es-ES" dirty="0">
              <a:solidFill>
                <a:schemeClr val="tx2"/>
              </a:solidFill>
              <a:latin typeface="Times New Roman" panose="02020603050405020304" pitchFamily="18" charset="0"/>
              <a:cs typeface="Times New Roman" panose="02020603050405020304" pitchFamily="18" charset="0"/>
            </a:endParaRPr>
          </a:p>
          <a:p>
            <a:pPr algn="just"/>
            <a:r>
              <a:rPr lang="es-ES" dirty="0">
                <a:solidFill>
                  <a:schemeClr val="tx2"/>
                </a:solidFill>
                <a:latin typeface="Times New Roman" panose="02020603050405020304" pitchFamily="18" charset="0"/>
                <a:cs typeface="Times New Roman" panose="02020603050405020304" pitchFamily="18" charset="0"/>
              </a:rPr>
              <a:t>Revisado el proceso de transformación del concreto en materiales granulares, se demuestra que es una actividad complementaria y productiva a las ya desempeñadas por la compañía.</a:t>
            </a:r>
            <a:endParaRPr lang="es-CO" dirty="0">
              <a:solidFill>
                <a:schemeClr val="tx2"/>
              </a:solidFill>
              <a:latin typeface="Times New Roman" panose="02020603050405020304" pitchFamily="18" charset="0"/>
              <a:cs typeface="Times New Roman" panose="02020603050405020304" pitchFamily="18" charset="0"/>
            </a:endParaRPr>
          </a:p>
          <a:p>
            <a:pPr algn="just"/>
            <a:endParaRPr lang="es-ES" dirty="0">
              <a:solidFill>
                <a:schemeClr val="tx2"/>
              </a:solidFill>
              <a:latin typeface="Times New Roman" panose="02020603050405020304" pitchFamily="18" charset="0"/>
              <a:cs typeface="Times New Roman" panose="02020603050405020304" pitchFamily="18" charset="0"/>
            </a:endParaRPr>
          </a:p>
          <a:p>
            <a:pPr algn="just"/>
            <a:r>
              <a:rPr lang="es-ES" dirty="0">
                <a:solidFill>
                  <a:schemeClr val="tx2"/>
                </a:solidFill>
                <a:latin typeface="Times New Roman" panose="02020603050405020304" pitchFamily="18" charset="0"/>
                <a:cs typeface="Times New Roman" panose="02020603050405020304" pitchFamily="18" charset="0"/>
              </a:rPr>
              <a:t>Una vez analizada la información financiera mediante la matriz utilizada por FONADE para realizar el estudio y aprobación de los proyectos asociados al fondo EMPRENDER se deduce la favorabilidad de invertir en esta línea de negocio la cual arrojó una TIR del 13,33%.</a:t>
            </a:r>
          </a:p>
          <a:p>
            <a:pPr algn="just"/>
            <a:endParaRPr lang="es-ES" dirty="0">
              <a:solidFill>
                <a:schemeClr val="tx2"/>
              </a:solidFill>
              <a:latin typeface="Times New Roman" panose="02020603050405020304" pitchFamily="18" charset="0"/>
              <a:cs typeface="Times New Roman" panose="02020603050405020304" pitchFamily="18" charset="0"/>
            </a:endParaRPr>
          </a:p>
          <a:p>
            <a:pPr algn="just"/>
            <a:r>
              <a:rPr lang="es-ES" dirty="0">
                <a:solidFill>
                  <a:schemeClr val="tx2"/>
                </a:solidFill>
                <a:latin typeface="Times New Roman" panose="02020603050405020304" pitchFamily="18" charset="0"/>
                <a:cs typeface="Times New Roman" panose="02020603050405020304" pitchFamily="18" charset="0"/>
              </a:rPr>
              <a:t>Puede contribuir en la disminución de la necesidad insatisfecha que oscila en el 87,14% de materiales que no están siendo reutilizados, para aumentar el desarrollo urbano sostenible.</a:t>
            </a:r>
            <a:endParaRPr lang="es-CO" dirty="0">
              <a:solidFill>
                <a:schemeClr val="tx2"/>
              </a:solidFill>
              <a:latin typeface="Times New Roman" panose="02020603050405020304" pitchFamily="18" charset="0"/>
              <a:cs typeface="Times New Roman" panose="02020603050405020304" pitchFamily="18" charset="0"/>
            </a:endParaRPr>
          </a:p>
          <a:p>
            <a:pPr algn="just"/>
            <a:endParaRPr lang="es-CO" dirty="0">
              <a:solidFill>
                <a:schemeClr val="tx2"/>
              </a:solidFill>
              <a:latin typeface="Times New Roman" panose="02020603050405020304" pitchFamily="18" charset="0"/>
              <a:cs typeface="Times New Roman" panose="02020603050405020304" pitchFamily="18" charset="0"/>
            </a:endParaRPr>
          </a:p>
          <a:p>
            <a:pPr algn="just"/>
            <a:endParaRPr lang="es-ES" sz="1200" dirty="0">
              <a:solidFill>
                <a:schemeClr val="tx2"/>
              </a:solidFill>
              <a:latin typeface="Times New Roman" panose="02020603050405020304" pitchFamily="18" charset="0"/>
              <a:cs typeface="Times New Roman" panose="02020603050405020304" pitchFamily="18" charset="0"/>
            </a:endParaRPr>
          </a:p>
          <a:p>
            <a:pPr algn="just"/>
            <a:endParaRPr lang="es-ES" sz="1200" dirty="0">
              <a:solidFill>
                <a:schemeClr val="tx2"/>
              </a:solidFill>
              <a:latin typeface="Times New Roman" panose="02020603050405020304" pitchFamily="18" charset="0"/>
              <a:cs typeface="Times New Roman" panose="02020603050405020304" pitchFamily="18" charset="0"/>
            </a:endParaRPr>
          </a:p>
          <a:p>
            <a:pPr algn="just"/>
            <a:endParaRPr lang="es-CO" sz="12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4213" y="877888"/>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anose="02020603050405020304" pitchFamily="18" charset="0"/>
                <a:cs typeface="Times New Roman" pitchFamily="18" charset="0"/>
              </a:rPr>
              <a:t>10. Conclusiones</a:t>
            </a:r>
          </a:p>
        </p:txBody>
      </p:sp>
      <p:sp>
        <p:nvSpPr>
          <p:cNvPr id="3" name="Rectangle 2"/>
          <p:cNvSpPr>
            <a:spLocks noChangeArrowheads="1"/>
          </p:cNvSpPr>
          <p:nvPr/>
        </p:nvSpPr>
        <p:spPr bwMode="auto">
          <a:xfrm>
            <a:off x="539552" y="2060848"/>
            <a:ext cx="7992888" cy="3168352"/>
          </a:xfrm>
          <a:prstGeom prst="rect">
            <a:avLst/>
          </a:prstGeom>
          <a:noFill/>
          <a:ln w="9525">
            <a:noFill/>
            <a:miter lim="800000"/>
            <a:headEnd/>
            <a:tailEnd/>
          </a:ln>
        </p:spPr>
        <p:txBody>
          <a:bodyPr anchor="ctr"/>
          <a:lstStyle/>
          <a:p>
            <a:pPr algn="just"/>
            <a:r>
              <a:rPr lang="es-ES" sz="1600" dirty="0">
                <a:solidFill>
                  <a:schemeClr val="tx2"/>
                </a:solidFill>
                <a:latin typeface="Times New Roman" panose="02020603050405020304" pitchFamily="18" charset="0"/>
                <a:cs typeface="Times New Roman" panose="02020603050405020304" pitchFamily="18" charset="0"/>
              </a:rPr>
              <a:t>Disminuirá la explotación de los recursos naturales y realizará el aprovechamiento del concreto que sale de las demoliciones haciendo parte de los escombros y transformándolo en insumos de la construcción para ser reutilizados.</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 </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Tendrá una participación del 25% del mercado en el primer año, a través de la obtención de clientes contratistas del IDU.</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 </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Es una alternativa amigable con el medio ambiente ya que se tiene la certeza que con estos materiales se pueden construir otras estructuras de pavimento de buenas características técnicas, con los consecuentes ahorros energéticos, económicos, de tiempo y de más ventajas del empleo de esta tecnología.</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 </a:t>
            </a:r>
            <a:endParaRPr lang="es-CO" sz="1600" dirty="0">
              <a:solidFill>
                <a:schemeClr val="tx2"/>
              </a:solidFill>
              <a:latin typeface="Times New Roman" panose="02020603050405020304" pitchFamily="18" charset="0"/>
              <a:cs typeface="Times New Roman" panose="02020603050405020304" pitchFamily="18" charset="0"/>
            </a:endParaRPr>
          </a:p>
          <a:p>
            <a:pPr algn="just"/>
            <a:r>
              <a:rPr lang="es-ES" sz="1600" dirty="0">
                <a:solidFill>
                  <a:schemeClr val="tx2"/>
                </a:solidFill>
                <a:latin typeface="Times New Roman" panose="02020603050405020304" pitchFamily="18" charset="0"/>
                <a:cs typeface="Times New Roman" panose="02020603050405020304" pitchFamily="18" charset="0"/>
              </a:rPr>
              <a:t>Accederá a la población objeto, realizando la inscripción al alistado de proveedores al Instituto de Desarrollo Urbano IDU, ya que este cuenta con un directorio de proveedores donde se encuentran aquellos que cumplen con las normas ambientales y comerciales exigidas por el instituto. Y el Registro en el Eco-directorio de la Secretaria Distrital de Ambiente.</a:t>
            </a:r>
            <a:endParaRPr lang="es-CO" sz="16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7AF40-2DAF-46E6-87D7-F1A0EEA41955}"/>
              </a:ext>
            </a:extLst>
          </p:cNvPr>
          <p:cNvSpPr>
            <a:spLocks noGrp="1"/>
          </p:cNvSpPr>
          <p:nvPr>
            <p:ph type="title"/>
          </p:nvPr>
        </p:nvSpPr>
        <p:spPr>
          <a:xfrm>
            <a:off x="457200" y="908720"/>
            <a:ext cx="8229600" cy="508918"/>
          </a:xfrm>
        </p:spPr>
        <p:txBody>
          <a:bodyPr>
            <a:normAutofit fontScale="90000"/>
          </a:bodyPr>
          <a:lstStyle/>
          <a:p>
            <a:r>
              <a:rPr lang="es-CO" sz="3000" dirty="0">
                <a:solidFill>
                  <a:schemeClr val="tx2"/>
                </a:solidFill>
                <a:latin typeface="Times New Roman" panose="02020603050405020304" pitchFamily="18" charset="0"/>
                <a:cs typeface="Times New Roman" panose="02020603050405020304" pitchFamily="18" charset="0"/>
              </a:rPr>
              <a:t>Gracias</a:t>
            </a:r>
          </a:p>
        </p:txBody>
      </p:sp>
      <p:pic>
        <p:nvPicPr>
          <p:cNvPr id="9" name="Marcador de contenido 8">
            <a:extLst>
              <a:ext uri="{FF2B5EF4-FFF2-40B4-BE49-F238E27FC236}">
                <a16:creationId xmlns:a16="http://schemas.microsoft.com/office/drawing/2014/main" id="{F7D846D2-AFAA-40E7-82B2-1D92EE60068F}"/>
              </a:ext>
            </a:extLst>
          </p:cNvPr>
          <p:cNvPicPr>
            <a:picLocks noGrp="1" noChangeAspect="1"/>
          </p:cNvPicPr>
          <p:nvPr>
            <p:ph idx="1"/>
          </p:nvPr>
        </p:nvPicPr>
        <p:blipFill>
          <a:blip r:embed="rId2"/>
          <a:stretch>
            <a:fillRect/>
          </a:stretch>
        </p:blipFill>
        <p:spPr>
          <a:xfrm>
            <a:off x="2590800" y="1782469"/>
            <a:ext cx="3429000" cy="3601233"/>
          </a:xfrm>
          <a:prstGeom prst="rect">
            <a:avLst/>
          </a:prstGeom>
        </p:spPr>
      </p:pic>
    </p:spTree>
    <p:extLst>
      <p:ext uri="{BB962C8B-B14F-4D97-AF65-F5344CB8AC3E}">
        <p14:creationId xmlns:p14="http://schemas.microsoft.com/office/powerpoint/2010/main" val="1152203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estructura en capas de una via en colombia">
            <a:extLst>
              <a:ext uri="{FF2B5EF4-FFF2-40B4-BE49-F238E27FC236}">
                <a16:creationId xmlns:a16="http://schemas.microsoft.com/office/drawing/2014/main" id="{69E67546-8ED5-4FE4-B58E-3639AF5382B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93" t="46594" r="-2135" b="10904"/>
          <a:stretch/>
        </p:blipFill>
        <p:spPr bwMode="auto">
          <a:xfrm>
            <a:off x="1089556" y="2520026"/>
            <a:ext cx="7269687" cy="2349134"/>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4CE1B84D-09BC-4DA4-9F23-B874DEC1DE53}"/>
              </a:ext>
            </a:extLst>
          </p:cNvPr>
          <p:cNvSpPr txBox="1">
            <a:spLocks/>
          </p:cNvSpPr>
          <p:nvPr/>
        </p:nvSpPr>
        <p:spPr>
          <a:xfrm>
            <a:off x="609600" y="134915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a:solidFill>
                  <a:schemeClr val="tx2"/>
                </a:solidFill>
                <a:latin typeface="Times New Roman" panose="02020603050405020304" pitchFamily="18" charset="0"/>
                <a:cs typeface="Times New Roman" panose="02020603050405020304" pitchFamily="18" charset="0"/>
              </a:rPr>
              <a:t>Estructura de una Vía </a:t>
            </a:r>
            <a:endParaRPr lang="es-CO" dirty="0">
              <a:solidFill>
                <a:schemeClr val="tx2"/>
              </a:solidFill>
              <a:latin typeface="Times New Roman" panose="02020603050405020304" pitchFamily="18" charset="0"/>
              <a:cs typeface="Times New Roman" panose="02020603050405020304" pitchFamily="18" charset="0"/>
            </a:endParaRPr>
          </a:p>
        </p:txBody>
      </p:sp>
      <p:sp>
        <p:nvSpPr>
          <p:cNvPr id="9" name="Marcador de contenido 4">
            <a:extLst>
              <a:ext uri="{FF2B5EF4-FFF2-40B4-BE49-F238E27FC236}">
                <a16:creationId xmlns:a16="http://schemas.microsoft.com/office/drawing/2014/main" id="{4A4AC40A-A02A-445C-89FB-AB4EE1BA9648}"/>
              </a:ext>
            </a:extLst>
          </p:cNvPr>
          <p:cNvSpPr txBox="1">
            <a:spLocks/>
          </p:cNvSpPr>
          <p:nvPr/>
        </p:nvSpPr>
        <p:spPr>
          <a:xfrm>
            <a:off x="1087904" y="5125365"/>
            <a:ext cx="7269688" cy="76696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ES" sz="2200" dirty="0">
                <a:solidFill>
                  <a:schemeClr val="tx2"/>
                </a:solidFill>
                <a:latin typeface="Times New Roman" panose="02020603050405020304" pitchFamily="18" charset="0"/>
                <a:cs typeface="Times New Roman" panose="02020603050405020304" pitchFamily="18" charset="0"/>
              </a:rPr>
              <a:t>Resolución 00932 expedida por Secretaría Distrital de Ambiente (2015)</a:t>
            </a:r>
            <a:r>
              <a:rPr lang="es-ES" sz="2200" b="1" dirty="0">
                <a:solidFill>
                  <a:schemeClr val="tx2"/>
                </a:solidFill>
                <a:latin typeface="Times New Roman" panose="02020603050405020304" pitchFamily="18" charset="0"/>
                <a:cs typeface="Times New Roman" panose="02020603050405020304" pitchFamily="18" charset="0"/>
              </a:rPr>
              <a:t> = 25% RCD</a:t>
            </a:r>
            <a:endParaRPr lang="es-CO" sz="22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7768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259408"/>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itchFamily="18" charset="0"/>
                <a:cs typeface="Times New Roman" pitchFamily="18" charset="0"/>
              </a:rPr>
              <a:t>1. Descripción del problema</a:t>
            </a:r>
          </a:p>
        </p:txBody>
      </p:sp>
      <p:sp>
        <p:nvSpPr>
          <p:cNvPr id="3" name="Rectangle 2"/>
          <p:cNvSpPr>
            <a:spLocks noChangeArrowheads="1"/>
          </p:cNvSpPr>
          <p:nvPr/>
        </p:nvSpPr>
        <p:spPr bwMode="auto">
          <a:xfrm>
            <a:off x="539552" y="1670571"/>
            <a:ext cx="7992888" cy="1686421"/>
          </a:xfrm>
          <a:prstGeom prst="rect">
            <a:avLst/>
          </a:prstGeom>
          <a:noFill/>
          <a:ln w="9525">
            <a:noFill/>
            <a:miter lim="800000"/>
            <a:headEnd/>
            <a:tailEnd/>
          </a:ln>
        </p:spPr>
        <p:txBody>
          <a:bodyPr anchor="ctr"/>
          <a:lstStyle/>
          <a:p>
            <a:endParaRPr lang="es-CO" sz="3000" dirty="0">
              <a:solidFill>
                <a:srgbClr val="FF0000"/>
              </a:solidFill>
              <a:latin typeface="Times New Roman" pitchFamily="18" charset="0"/>
              <a:cs typeface="Times New Roman" pitchFamily="18" charset="0"/>
            </a:endParaRPr>
          </a:p>
        </p:txBody>
      </p:sp>
      <p:sp>
        <p:nvSpPr>
          <p:cNvPr id="5" name="Marcador de contenido 4">
            <a:extLst>
              <a:ext uri="{FF2B5EF4-FFF2-40B4-BE49-F238E27FC236}">
                <a16:creationId xmlns:a16="http://schemas.microsoft.com/office/drawing/2014/main" id="{D862D8C2-7ABE-449B-A694-22A026BDA6CC}"/>
              </a:ext>
            </a:extLst>
          </p:cNvPr>
          <p:cNvSpPr>
            <a:spLocks noGrp="1"/>
          </p:cNvSpPr>
          <p:nvPr>
            <p:ph idx="1"/>
          </p:nvPr>
        </p:nvSpPr>
        <p:spPr>
          <a:xfrm>
            <a:off x="457200" y="1916832"/>
            <a:ext cx="8229600" cy="4209331"/>
          </a:xfrm>
        </p:spPr>
        <p:txBody>
          <a:bodyPr>
            <a:normAutofit fontScale="92500" lnSpcReduction="20000"/>
          </a:bodyPr>
          <a:lstStyle/>
          <a:p>
            <a:pPr marL="0" indent="0" algn="just">
              <a:buNone/>
            </a:pPr>
            <a:endParaRPr lang="es-ES" dirty="0">
              <a:solidFill>
                <a:schemeClr val="tx2"/>
              </a:solidFill>
              <a:latin typeface="Times New Roman" panose="02020603050405020304" pitchFamily="18" charset="0"/>
              <a:cs typeface="Times New Roman" panose="02020603050405020304" pitchFamily="18" charset="0"/>
            </a:endParaRPr>
          </a:p>
          <a:p>
            <a:pPr marL="0" indent="0" algn="just">
              <a:buNone/>
            </a:pPr>
            <a:r>
              <a:rPr lang="es-ES" dirty="0">
                <a:solidFill>
                  <a:schemeClr val="tx2"/>
                </a:solidFill>
                <a:latin typeface="Times New Roman" panose="02020603050405020304" pitchFamily="18" charset="0"/>
                <a:cs typeface="Times New Roman" panose="02020603050405020304" pitchFamily="18" charset="0"/>
              </a:rPr>
              <a:t>Ante la necesidad actual de reutilizar los RCD (Residuos de Construcción y Demolición) que se generan en la ciudad de Bogotá D.C., debido al auge que se viene presentando en el sector de la construcción, se refleja un creciente volumen y un inadecuado tratamiento que conlleva a la contaminación de los recursos naturales y el deterioro paisajístico, los cuales crean un impacto negativo a nivel ambiental.</a:t>
            </a:r>
            <a:endParaRPr lang="es-CO"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340768"/>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itchFamily="18" charset="0"/>
                <a:cs typeface="Times New Roman" pitchFamily="18" charset="0"/>
              </a:rPr>
              <a:t>2. Formulación del problema</a:t>
            </a:r>
          </a:p>
        </p:txBody>
      </p:sp>
      <p:sp>
        <p:nvSpPr>
          <p:cNvPr id="3" name="Rectangle 2"/>
          <p:cNvSpPr>
            <a:spLocks noChangeArrowheads="1"/>
          </p:cNvSpPr>
          <p:nvPr/>
        </p:nvSpPr>
        <p:spPr bwMode="auto">
          <a:xfrm>
            <a:off x="575556" y="2305726"/>
            <a:ext cx="7992888" cy="3672408"/>
          </a:xfrm>
          <a:prstGeom prst="rect">
            <a:avLst/>
          </a:prstGeom>
          <a:noFill/>
          <a:ln w="9525">
            <a:noFill/>
            <a:miter lim="800000"/>
            <a:headEnd/>
            <a:tailEnd/>
          </a:ln>
        </p:spPr>
        <p:txBody>
          <a:bodyPr anchor="ctr"/>
          <a:lstStyle/>
          <a:p>
            <a:pPr algn="just"/>
            <a:r>
              <a:rPr lang="es-ES" sz="3000" dirty="0">
                <a:solidFill>
                  <a:schemeClr val="tx2"/>
                </a:solidFill>
                <a:latin typeface="Times New Roman" panose="02020603050405020304" pitchFamily="18" charset="0"/>
                <a:cs typeface="Times New Roman" panose="02020603050405020304" pitchFamily="18" charset="0"/>
              </a:rPr>
              <a:t>¿Cómo reutilizar los RCD (Residuos de Construcción y Demolición) que generan las obras de construcción, reconstrucción, rehabilitación, mantenimiento, mejoramiento y demolición de vías, espacio público y puentes peatonales y vehiculares en la ciudad de Bogotá D.C.?</a:t>
            </a:r>
            <a:endParaRPr lang="es-CO" sz="30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1196752"/>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itchFamily="18" charset="0"/>
                <a:cs typeface="Times New Roman" pitchFamily="18" charset="0"/>
              </a:rPr>
              <a:t>3. Objetivo General</a:t>
            </a:r>
          </a:p>
        </p:txBody>
      </p:sp>
      <p:sp>
        <p:nvSpPr>
          <p:cNvPr id="3" name="Rectangle 2"/>
          <p:cNvSpPr>
            <a:spLocks noChangeArrowheads="1"/>
          </p:cNvSpPr>
          <p:nvPr/>
        </p:nvSpPr>
        <p:spPr bwMode="auto">
          <a:xfrm>
            <a:off x="491928" y="2307704"/>
            <a:ext cx="7992888" cy="3672408"/>
          </a:xfrm>
          <a:prstGeom prst="rect">
            <a:avLst/>
          </a:prstGeom>
          <a:noFill/>
          <a:ln w="9525">
            <a:noFill/>
            <a:miter lim="800000"/>
            <a:headEnd/>
            <a:tailEnd/>
          </a:ln>
        </p:spPr>
        <p:txBody>
          <a:bodyPr anchor="ctr"/>
          <a:lstStyle/>
          <a:p>
            <a:pPr algn="just"/>
            <a:r>
              <a:rPr lang="es-ES" sz="2500" dirty="0">
                <a:solidFill>
                  <a:schemeClr val="tx2"/>
                </a:solidFill>
                <a:latin typeface="Times New Roman" panose="02020603050405020304" pitchFamily="18" charset="0"/>
                <a:cs typeface="Times New Roman" panose="02020603050405020304" pitchFamily="18" charset="0"/>
              </a:rPr>
              <a:t>Proponer la creación de una </a:t>
            </a:r>
            <a:r>
              <a:rPr lang="es-ES_tradnl" sz="2500" dirty="0">
                <a:solidFill>
                  <a:schemeClr val="tx2"/>
                </a:solidFill>
                <a:latin typeface="Times New Roman" panose="02020603050405020304" pitchFamily="18" charset="0"/>
                <a:cs typeface="Times New Roman" panose="02020603050405020304" pitchFamily="18" charset="0"/>
              </a:rPr>
              <a:t>recicladora y procesadora de residuos de construcción y demoliciones de concreto como </a:t>
            </a:r>
            <a:r>
              <a:rPr lang="es-ES" sz="2500" dirty="0">
                <a:solidFill>
                  <a:schemeClr val="tx2"/>
                </a:solidFill>
                <a:latin typeface="Times New Roman" panose="02020603050405020304" pitchFamily="18" charset="0"/>
                <a:cs typeface="Times New Roman" panose="02020603050405020304" pitchFamily="18" charset="0"/>
              </a:rPr>
              <a:t>nueva línea de negocio para GAMA INGENIEROS ARQUITECTOS S.A.S, con el fin de obtener material de bases y sub-bases para suministrarles a los contratistas del Instituto de Desarrollo Urbano – IDU y de otras entidades distritales como: Acueducto, IDRD, UMV y Alcaldías Locales.</a:t>
            </a:r>
            <a:endParaRPr lang="es-CO" sz="2500" dirty="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F2A7E-49E8-4D33-8538-266579A5B58F}"/>
              </a:ext>
            </a:extLst>
          </p:cNvPr>
          <p:cNvSpPr>
            <a:spLocks noGrp="1"/>
          </p:cNvSpPr>
          <p:nvPr>
            <p:ph type="title"/>
          </p:nvPr>
        </p:nvSpPr>
        <p:spPr>
          <a:xfrm>
            <a:off x="457200" y="836712"/>
            <a:ext cx="8229600" cy="1143000"/>
          </a:xfrm>
        </p:spPr>
        <p:txBody>
          <a:bodyPr>
            <a:normAutofit/>
          </a:bodyPr>
          <a:lstStyle/>
          <a:p>
            <a:r>
              <a:rPr lang="es-CO" sz="3000" b="1" dirty="0">
                <a:solidFill>
                  <a:schemeClr val="tx2"/>
                </a:solidFill>
                <a:latin typeface="Times New Roman" panose="02020603050405020304" pitchFamily="18" charset="0"/>
                <a:cs typeface="Times New Roman" panose="02020603050405020304" pitchFamily="18" charset="0"/>
              </a:rPr>
              <a:t>4. Objetivos Específicos</a:t>
            </a:r>
          </a:p>
        </p:txBody>
      </p:sp>
      <p:sp>
        <p:nvSpPr>
          <p:cNvPr id="3" name="Marcador de contenido 2">
            <a:extLst>
              <a:ext uri="{FF2B5EF4-FFF2-40B4-BE49-F238E27FC236}">
                <a16:creationId xmlns:a16="http://schemas.microsoft.com/office/drawing/2014/main" id="{30B67E42-0AE1-49FD-B4C5-672614AD3B97}"/>
              </a:ext>
            </a:extLst>
          </p:cNvPr>
          <p:cNvSpPr>
            <a:spLocks noGrp="1"/>
          </p:cNvSpPr>
          <p:nvPr>
            <p:ph idx="1"/>
          </p:nvPr>
        </p:nvSpPr>
        <p:spPr>
          <a:xfrm>
            <a:off x="457200" y="2195513"/>
            <a:ext cx="8229600" cy="4257824"/>
          </a:xfrm>
        </p:spPr>
        <p:txBody>
          <a:bodyPr>
            <a:normAutofit fontScale="70000" lnSpcReduction="20000"/>
          </a:bodyPr>
          <a:lstStyle/>
          <a:p>
            <a:pPr lvl="0" algn="just"/>
            <a:r>
              <a:rPr lang="es-ES" dirty="0">
                <a:solidFill>
                  <a:schemeClr val="tx2"/>
                </a:solidFill>
                <a:latin typeface="Times New Roman" panose="02020603050405020304" pitchFamily="18" charset="0"/>
                <a:cs typeface="Times New Roman" panose="02020603050405020304" pitchFamily="18" charset="0"/>
              </a:rPr>
              <a:t>Realizar la transformación de los RCD producidos por las construcciones y demás obras civiles públicas del distrito en materiales de bases y sub bases granulares para ser reutilizados nuevamente en las mismas obras, según disposición de la secretaria Distrital de Medio Ambiente – SDA.</a:t>
            </a:r>
            <a:endParaRPr lang="es-CO" dirty="0">
              <a:solidFill>
                <a:schemeClr val="tx2"/>
              </a:solidFill>
              <a:latin typeface="Times New Roman" panose="02020603050405020304" pitchFamily="18" charset="0"/>
              <a:cs typeface="Times New Roman" panose="02020603050405020304" pitchFamily="18" charset="0"/>
            </a:endParaRPr>
          </a:p>
          <a:p>
            <a:pPr marL="0" indent="0" algn="just">
              <a:buNone/>
            </a:pPr>
            <a:r>
              <a:rPr lang="es-ES" dirty="0">
                <a:solidFill>
                  <a:schemeClr val="tx2"/>
                </a:solidFill>
                <a:latin typeface="Times New Roman" panose="02020603050405020304" pitchFamily="18" charset="0"/>
                <a:cs typeface="Times New Roman" panose="02020603050405020304" pitchFamily="18" charset="0"/>
              </a:rPr>
              <a:t> </a:t>
            </a:r>
            <a:endParaRPr lang="es-CO"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Integrar las herramientas de evaluación financiera y los diferentes escenarios de viabilidad del plan de negocios.</a:t>
            </a:r>
            <a:endParaRPr lang="es-CO"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s-CO" dirty="0">
              <a:solidFill>
                <a:schemeClr val="tx2"/>
              </a:solidFill>
              <a:latin typeface="Times New Roman" panose="02020603050405020304" pitchFamily="18" charset="0"/>
              <a:cs typeface="Times New Roman" panose="02020603050405020304" pitchFamily="18" charset="0"/>
            </a:endParaRPr>
          </a:p>
          <a:p>
            <a:pPr lvl="0" algn="just"/>
            <a:r>
              <a:rPr lang="es-ES" dirty="0">
                <a:solidFill>
                  <a:schemeClr val="tx2"/>
                </a:solidFill>
                <a:latin typeface="Times New Roman" panose="02020603050405020304" pitchFamily="18" charset="0"/>
                <a:cs typeface="Times New Roman" panose="02020603050405020304" pitchFamily="18" charset="0"/>
              </a:rPr>
              <a:t>Planear la disminución de los efectos contaminantes producidos por los RCD, la explotación de material mineral, contribuyendo al Desarrollo Urbano Sostenible.</a:t>
            </a:r>
            <a:endParaRPr lang="es-CO" dirty="0">
              <a:solidFill>
                <a:schemeClr val="tx2"/>
              </a:solidFill>
              <a:latin typeface="Times New Roman" panose="02020603050405020304" pitchFamily="18" charset="0"/>
              <a:cs typeface="Times New Roman" panose="02020603050405020304" pitchFamily="18" charset="0"/>
            </a:endParaRPr>
          </a:p>
          <a:p>
            <a:pPr marL="0" indent="0">
              <a:buNone/>
            </a:pPr>
            <a:endParaRPr lang="es-CO" dirty="0"/>
          </a:p>
        </p:txBody>
      </p:sp>
    </p:spTree>
    <p:extLst>
      <p:ext uri="{BB962C8B-B14F-4D97-AF65-F5344CB8AC3E}">
        <p14:creationId xmlns:p14="http://schemas.microsoft.com/office/powerpoint/2010/main" val="519458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685800" y="967985"/>
            <a:ext cx="7772400" cy="822325"/>
          </a:xfrm>
          <a:prstGeom prst="rect">
            <a:avLst/>
          </a:prstGeom>
          <a:noFill/>
          <a:ln w="9525">
            <a:noFill/>
            <a:miter lim="800000"/>
            <a:headEnd/>
            <a:tailEnd/>
          </a:ln>
        </p:spPr>
        <p:txBody>
          <a:bodyPr anchor="ctr"/>
          <a:lstStyle/>
          <a:p>
            <a:pPr algn="ctr"/>
            <a:r>
              <a:rPr lang="es-CO" sz="3000" b="1" dirty="0">
                <a:solidFill>
                  <a:schemeClr val="tx2"/>
                </a:solidFill>
                <a:latin typeface="Times New Roman" pitchFamily="18" charset="0"/>
                <a:cs typeface="Times New Roman" pitchFamily="18" charset="0"/>
              </a:rPr>
              <a:t>4. Estudio de Mercado</a:t>
            </a:r>
          </a:p>
        </p:txBody>
      </p:sp>
      <p:sp>
        <p:nvSpPr>
          <p:cNvPr id="3" name="Rectangle 2"/>
          <p:cNvSpPr>
            <a:spLocks noChangeArrowheads="1"/>
          </p:cNvSpPr>
          <p:nvPr/>
        </p:nvSpPr>
        <p:spPr bwMode="auto">
          <a:xfrm>
            <a:off x="685800" y="1988840"/>
            <a:ext cx="7992888" cy="4279899"/>
          </a:xfrm>
          <a:prstGeom prst="rect">
            <a:avLst/>
          </a:prstGeom>
          <a:noFill/>
          <a:ln w="9525">
            <a:noFill/>
            <a:miter lim="800000"/>
            <a:headEnd/>
            <a:tailEnd/>
          </a:ln>
        </p:spPr>
        <p:txBody>
          <a:bodyPr anchor="ctr"/>
          <a:lstStyle/>
          <a:p>
            <a:pPr algn="just"/>
            <a:endParaRPr lang="es-CO"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CO"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CO"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1900" dirty="0">
                <a:solidFill>
                  <a:schemeClr val="tx2"/>
                </a:solidFill>
                <a:latin typeface="Times New Roman" panose="02020603050405020304" pitchFamily="18" charset="0"/>
                <a:cs typeface="Times New Roman" panose="02020603050405020304" pitchFamily="18" charset="0"/>
              </a:rPr>
              <a:t>El diseño metodológico se realizó con datos reales tomados de la Secretaria Distrital de Ambiente que para el año 2017 se generaron 8.960.000 toneladas de RCD de las obras controladas por Instituto de Desarrollo Urbano – IDU. En promedio, las obras en Bogotá aprovechan el 12.86% anual de los RCD generados; y el 87.14% restante es una necesidad insatisfecha.</a:t>
            </a:r>
          </a:p>
          <a:p>
            <a:pPr algn="just"/>
            <a:endParaRPr lang="es-CO" sz="19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1900" dirty="0">
                <a:solidFill>
                  <a:schemeClr val="tx2"/>
                </a:solidFill>
                <a:latin typeface="Times New Roman" panose="02020603050405020304" pitchFamily="18" charset="0"/>
                <a:cs typeface="Times New Roman" panose="02020603050405020304" pitchFamily="18" charset="0"/>
              </a:rPr>
              <a:t>El 5 de Octubre de 2017, la plenaria del Consejo de la Alcaldía de Bogotá autorizó 6.9 billones que serán invertidos para apalancar las obras de infraestructura, de los cuales $ 408.687 millones serán contratados por el IDU para ser ejecutados en 2018 y 2019.</a:t>
            </a:r>
          </a:p>
          <a:p>
            <a:pPr algn="just"/>
            <a:endParaRPr lang="es-CO" sz="19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s-CO" sz="1900" dirty="0">
                <a:solidFill>
                  <a:schemeClr val="tx2"/>
                </a:solidFill>
                <a:latin typeface="Times New Roman" panose="02020603050405020304" pitchFamily="18" charset="0"/>
                <a:cs typeface="Times New Roman" panose="02020603050405020304" pitchFamily="18" charset="0"/>
              </a:rPr>
              <a:t>De los contratos adjudicados por el IDU, los más importantes deben utilizar 175.333 M3 de RCD de acuerdo a los presupuestos iniciales, sin tener en cuenta las posibles adiciones que estos puedan llegar a tener.</a:t>
            </a:r>
          </a:p>
          <a:p>
            <a:pPr algn="just"/>
            <a:endParaRPr lang="es-CO" sz="2000"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CO" dirty="0">
              <a:solidFill>
                <a:schemeClr val="tx2"/>
              </a:solidFill>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s-CO" sz="3000" dirty="0">
              <a:solidFill>
                <a:schemeClr val="tx2"/>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076420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B6ABBF2B-D25A-4EF6-9609-B1EC049B5309}"/>
              </a:ext>
            </a:extLst>
          </p:cNvPr>
          <p:cNvGraphicFramePr>
            <a:graphicFrameLocks noGrp="1"/>
          </p:cNvGraphicFramePr>
          <p:nvPr>
            <p:extLst>
              <p:ext uri="{D42A27DB-BD31-4B8C-83A1-F6EECF244321}">
                <p14:modId xmlns:p14="http://schemas.microsoft.com/office/powerpoint/2010/main" val="1389264731"/>
              </p:ext>
            </p:extLst>
          </p:nvPr>
        </p:nvGraphicFramePr>
        <p:xfrm>
          <a:off x="1043608" y="1052736"/>
          <a:ext cx="7416824" cy="5450210"/>
        </p:xfrm>
        <a:graphic>
          <a:graphicData uri="http://schemas.openxmlformats.org/drawingml/2006/table">
            <a:tbl>
              <a:tblPr firstRow="1" firstCol="1" bandRow="1">
                <a:tableStyleId>{BC89EF96-8CEA-46FF-86C4-4CE0E7609802}</a:tableStyleId>
              </a:tblPr>
              <a:tblGrid>
                <a:gridCol w="557525">
                  <a:extLst>
                    <a:ext uri="{9D8B030D-6E8A-4147-A177-3AD203B41FA5}">
                      <a16:colId xmlns:a16="http://schemas.microsoft.com/office/drawing/2014/main" val="1095742421"/>
                    </a:ext>
                  </a:extLst>
                </a:gridCol>
                <a:gridCol w="3150123">
                  <a:extLst>
                    <a:ext uri="{9D8B030D-6E8A-4147-A177-3AD203B41FA5}">
                      <a16:colId xmlns:a16="http://schemas.microsoft.com/office/drawing/2014/main" val="3792976838"/>
                    </a:ext>
                  </a:extLst>
                </a:gridCol>
                <a:gridCol w="1904298">
                  <a:extLst>
                    <a:ext uri="{9D8B030D-6E8A-4147-A177-3AD203B41FA5}">
                      <a16:colId xmlns:a16="http://schemas.microsoft.com/office/drawing/2014/main" val="370105876"/>
                    </a:ext>
                  </a:extLst>
                </a:gridCol>
                <a:gridCol w="1804878">
                  <a:extLst>
                    <a:ext uri="{9D8B030D-6E8A-4147-A177-3AD203B41FA5}">
                      <a16:colId xmlns:a16="http://schemas.microsoft.com/office/drawing/2014/main" val="2552835306"/>
                    </a:ext>
                  </a:extLst>
                </a:gridCol>
              </a:tblGrid>
              <a:tr h="815302">
                <a:tc>
                  <a:txBody>
                    <a:bodyPr/>
                    <a:lstStyle/>
                    <a:p>
                      <a:pPr indent="180340" algn="ct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ct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Proyecto</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Cantidad de bases y sub-base necesario para realizar la obra</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Material reciclado a utilizar</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250995831"/>
                  </a:ext>
                </a:extLst>
              </a:tr>
              <a:tr h="190570">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1</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just">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Red Peatonal Sabana Grupo 1</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73.916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18.479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647501117"/>
                  </a:ext>
                </a:extLst>
              </a:tr>
              <a:tr h="190570">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2</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just">
                        <a:lnSpc>
                          <a:spcPct val="150000"/>
                        </a:lnSpc>
                        <a:spcAft>
                          <a:spcPts val="0"/>
                        </a:spcAft>
                      </a:pPr>
                      <a:r>
                        <a:rPr lang="es-ES" sz="1200" spc="60">
                          <a:effectLst/>
                          <a:latin typeface="Times New Roman" panose="02020603050405020304" pitchFamily="18" charset="0"/>
                          <a:cs typeface="Times New Roman" panose="02020603050405020304" pitchFamily="18" charset="0"/>
                        </a:rPr>
                        <a:t>Red Peatonal Sabana Grupo 2</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54.428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13.607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750134621"/>
                  </a:ext>
                </a:extLst>
              </a:tr>
              <a:tr h="197594">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just">
                        <a:lnSpc>
                          <a:spcPct val="150000"/>
                        </a:lnSpc>
                        <a:spcAft>
                          <a:spcPts val="0"/>
                        </a:spcAft>
                      </a:pPr>
                      <a:r>
                        <a:rPr lang="es-ES" sz="1200" spc="60">
                          <a:effectLst/>
                          <a:latin typeface="Times New Roman" panose="02020603050405020304" pitchFamily="18" charset="0"/>
                          <a:cs typeface="Times New Roman" panose="02020603050405020304" pitchFamily="18" charset="0"/>
                        </a:rPr>
                        <a:t>Red Peatonal Zona Rosa</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96.716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24.179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3518193100"/>
                  </a:ext>
                </a:extLst>
              </a:tr>
              <a:tr h="605885">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4</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Av. José Celestino Mutis (ac 63) desde la transversal 112b bis a (carrera 114) hasta carrera 122</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96.580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24.145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3902968490"/>
                  </a:ext>
                </a:extLst>
              </a:tr>
              <a:tr h="607764">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5</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Avenida Laureano Gómez (</a:t>
                      </a:r>
                      <a:r>
                        <a:rPr lang="es-ES" sz="1200" spc="60" dirty="0" err="1">
                          <a:effectLst/>
                          <a:latin typeface="Times New Roman" panose="02020603050405020304" pitchFamily="18" charset="0"/>
                          <a:cs typeface="Times New Roman" panose="02020603050405020304" pitchFamily="18" charset="0"/>
                        </a:rPr>
                        <a:t>Ak</a:t>
                      </a:r>
                      <a:r>
                        <a:rPr lang="es-ES" sz="1200" spc="60" dirty="0">
                          <a:effectLst/>
                          <a:latin typeface="Times New Roman" panose="02020603050405020304" pitchFamily="18" charset="0"/>
                          <a:cs typeface="Times New Roman" panose="02020603050405020304" pitchFamily="18" charset="0"/>
                        </a:rPr>
                        <a:t> 9) desde av. San José (ac 170) hasta la calle 193)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91.800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22.950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4137064492"/>
                  </a:ext>
                </a:extLst>
              </a:tr>
              <a:tr h="605885">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6</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nSpc>
                          <a:spcPct val="150000"/>
                        </a:lnSpc>
                        <a:spcAft>
                          <a:spcPts val="0"/>
                        </a:spcAft>
                      </a:pPr>
                      <a:r>
                        <a:rPr lang="es-ES" sz="1200" spc="60">
                          <a:effectLst/>
                          <a:latin typeface="Times New Roman" panose="02020603050405020304" pitchFamily="18" charset="0"/>
                          <a:cs typeface="Times New Roman" panose="02020603050405020304" pitchFamily="18" charset="0"/>
                        </a:rPr>
                        <a:t>Avenida San Antonio (calle 183) desde la avenida Boyacá (Av. Cra 72) hasta la Cra. 54d</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97.745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24.436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2478793489"/>
                  </a:ext>
                </a:extLst>
              </a:tr>
              <a:tr h="815302">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7</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nSpc>
                          <a:spcPct val="150000"/>
                        </a:lnSpc>
                        <a:spcAft>
                          <a:spcPts val="0"/>
                        </a:spcAft>
                      </a:pPr>
                      <a:r>
                        <a:rPr lang="es-ES" sz="1200" spc="60">
                          <a:effectLst/>
                          <a:latin typeface="Times New Roman" panose="02020603050405020304" pitchFamily="18" charset="0"/>
                          <a:cs typeface="Times New Roman" panose="02020603050405020304" pitchFamily="18" charset="0"/>
                        </a:rPr>
                        <a:t>Avenida la sirena (Ac 153) desde la Avenida Laureano Gómez (Ak 9) hasta la Avenida Santa Bárbara (Ak 19) </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97.617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24.404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349508973"/>
                  </a:ext>
                </a:extLst>
              </a:tr>
              <a:tr h="605885">
                <a:tc>
                  <a:txBody>
                    <a:bodyPr/>
                    <a:lstStyle/>
                    <a:p>
                      <a:pPr indent="180340" algn="ctr">
                        <a:lnSpc>
                          <a:spcPct val="150000"/>
                        </a:lnSpc>
                        <a:spcAft>
                          <a:spcPts val="0"/>
                        </a:spcAft>
                      </a:pPr>
                      <a:r>
                        <a:rPr lang="es-ES" sz="1200" spc="60">
                          <a:effectLst/>
                          <a:latin typeface="Times New Roman" panose="02020603050405020304" pitchFamily="18" charset="0"/>
                          <a:cs typeface="Times New Roman" panose="02020603050405020304" pitchFamily="18" charset="0"/>
                        </a:rPr>
                        <a:t>8</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nSpc>
                          <a:spcPct val="150000"/>
                        </a:lnSpc>
                        <a:spcAft>
                          <a:spcPts val="0"/>
                        </a:spcAft>
                      </a:pPr>
                      <a:r>
                        <a:rPr lang="es-ES" sz="1200" spc="60">
                          <a:effectLst/>
                          <a:latin typeface="Times New Roman" panose="02020603050405020304" pitchFamily="18" charset="0"/>
                          <a:cs typeface="Times New Roman" panose="02020603050405020304" pitchFamily="18" charset="0"/>
                        </a:rPr>
                        <a:t>Avenida Boyacá (Ak 72) desde la Avenida san José (Ac 170) hasta la (ac183) </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92.534 M3</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23.133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1172290869"/>
                  </a:ext>
                </a:extLst>
              </a:tr>
              <a:tr h="301542">
                <a:tc gridSpan="3">
                  <a:txBody>
                    <a:bodyPr/>
                    <a:lstStyle/>
                    <a:p>
                      <a:pPr indent="180340" algn="r">
                        <a:lnSpc>
                          <a:spcPct val="150000"/>
                        </a:lnSpc>
                        <a:spcAft>
                          <a:spcPts val="0"/>
                        </a:spcAft>
                      </a:pPr>
                      <a:r>
                        <a:rPr lang="es-ES" sz="1200" spc="60">
                          <a:effectLst/>
                          <a:latin typeface="Times New Roman" panose="02020603050405020304" pitchFamily="18" charset="0"/>
                          <a:cs typeface="Times New Roman" panose="02020603050405020304" pitchFamily="18" charset="0"/>
                        </a:rPr>
                        <a:t>Total material reciclado a utilizar</a:t>
                      </a:r>
                      <a:endParaRPr lang="es-CO" sz="1200" spc="6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tc hMerge="1">
                  <a:txBody>
                    <a:bodyPr/>
                    <a:lstStyle/>
                    <a:p>
                      <a:endParaRPr lang="es-CO"/>
                    </a:p>
                  </a:txBody>
                  <a:tcPr/>
                </a:tc>
                <a:tc hMerge="1">
                  <a:txBody>
                    <a:bodyPr/>
                    <a:lstStyle/>
                    <a:p>
                      <a:endParaRPr lang="es-CO"/>
                    </a:p>
                  </a:txBody>
                  <a:tcPr/>
                </a:tc>
                <a:tc>
                  <a:txBody>
                    <a:bodyPr/>
                    <a:lstStyle/>
                    <a:p>
                      <a:pPr indent="180340" algn="r">
                        <a:lnSpc>
                          <a:spcPct val="150000"/>
                        </a:lnSpc>
                        <a:spcAft>
                          <a:spcPts val="0"/>
                        </a:spcAft>
                      </a:pPr>
                      <a:r>
                        <a:rPr lang="es-ES" sz="1200" spc="60" dirty="0">
                          <a:effectLst/>
                          <a:latin typeface="Times New Roman" panose="02020603050405020304" pitchFamily="18" charset="0"/>
                          <a:cs typeface="Times New Roman" panose="02020603050405020304" pitchFamily="18" charset="0"/>
                        </a:rPr>
                        <a:t>175.333 M3</a:t>
                      </a:r>
                      <a:endParaRPr lang="es-CO" sz="1200" spc="6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681" marR="49681" marT="0" marB="0" anchor="ctr"/>
                </a:tc>
                <a:extLst>
                  <a:ext uri="{0D108BD9-81ED-4DB2-BD59-A6C34878D82A}">
                    <a16:rowId xmlns:a16="http://schemas.microsoft.com/office/drawing/2014/main" val="114599692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0F523A-C536-447B-8535-DE27F6A1AEB1}"/>
              </a:ext>
            </a:extLst>
          </p:cNvPr>
          <p:cNvSpPr>
            <a:spLocks noGrp="1"/>
          </p:cNvSpPr>
          <p:nvPr>
            <p:ph type="title"/>
          </p:nvPr>
        </p:nvSpPr>
        <p:spPr>
          <a:xfrm>
            <a:off x="476523" y="980728"/>
            <a:ext cx="8229600" cy="1143000"/>
          </a:xfrm>
        </p:spPr>
        <p:txBody>
          <a:bodyPr>
            <a:normAutofit/>
          </a:bodyPr>
          <a:lstStyle/>
          <a:p>
            <a:r>
              <a:rPr lang="es-CO" sz="3000" b="1" dirty="0">
                <a:solidFill>
                  <a:schemeClr val="tx2"/>
                </a:solidFill>
                <a:latin typeface="Times New Roman" panose="02020603050405020304" pitchFamily="18" charset="0"/>
                <a:cs typeface="Times New Roman" panose="02020603050405020304" pitchFamily="18" charset="0"/>
              </a:rPr>
              <a:t>5. Estudio Técnico</a:t>
            </a:r>
          </a:p>
        </p:txBody>
      </p:sp>
      <p:graphicFrame>
        <p:nvGraphicFramePr>
          <p:cNvPr id="8" name="Marcador de contenido 7">
            <a:extLst>
              <a:ext uri="{FF2B5EF4-FFF2-40B4-BE49-F238E27FC236}">
                <a16:creationId xmlns:a16="http://schemas.microsoft.com/office/drawing/2014/main" id="{391B9059-EBEF-4080-AA90-513B834119A8}"/>
              </a:ext>
            </a:extLst>
          </p:cNvPr>
          <p:cNvGraphicFramePr>
            <a:graphicFrameLocks noGrp="1"/>
          </p:cNvGraphicFramePr>
          <p:nvPr>
            <p:ph idx="1"/>
            <p:extLst>
              <p:ext uri="{D42A27DB-BD31-4B8C-83A1-F6EECF244321}">
                <p14:modId xmlns:p14="http://schemas.microsoft.com/office/powerpoint/2010/main" val="2414384649"/>
              </p:ext>
            </p:extLst>
          </p:nvPr>
        </p:nvGraphicFramePr>
        <p:xfrm>
          <a:off x="457200" y="2145457"/>
          <a:ext cx="8229600" cy="4017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9265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1171</Words>
  <Application>Microsoft Office PowerPoint</Application>
  <PresentationFormat>Presentación en pantalla (4:3)</PresentationFormat>
  <Paragraphs>220</Paragraphs>
  <Slides>17</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17</vt:i4>
      </vt:variant>
    </vt:vector>
  </HeadingPairs>
  <TitlesOfParts>
    <vt:vector size="21"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4. Objetivos Específicos</vt:lpstr>
      <vt:lpstr>Presentación de PowerPoint</vt:lpstr>
      <vt:lpstr>Presentación de PowerPoint</vt:lpstr>
      <vt:lpstr>5. Estudio Técnico</vt:lpstr>
      <vt:lpstr>6. Estudio Organizacional</vt:lpstr>
      <vt:lpstr>7. Estudio Legal</vt:lpstr>
      <vt:lpstr>8. Estudio Financiero</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gloria.cuadros</dc:creator>
  <cp:lastModifiedBy>YINETHPC</cp:lastModifiedBy>
  <cp:revision>81</cp:revision>
  <dcterms:created xsi:type="dcterms:W3CDTF">2017-01-10T17:35:56Z</dcterms:created>
  <dcterms:modified xsi:type="dcterms:W3CDTF">2018-08-16T13:03:35Z</dcterms:modified>
</cp:coreProperties>
</file>