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01" r:id="rId3"/>
    <p:sldId id="302" r:id="rId4"/>
    <p:sldId id="297" r:id="rId5"/>
    <p:sldId id="317" r:id="rId6"/>
    <p:sldId id="303" r:id="rId7"/>
    <p:sldId id="316" r:id="rId8"/>
    <p:sldId id="304" r:id="rId9"/>
    <p:sldId id="308" r:id="rId10"/>
    <p:sldId id="312" r:id="rId11"/>
    <p:sldId id="306" r:id="rId12"/>
    <p:sldId id="305" r:id="rId13"/>
    <p:sldId id="313" r:id="rId14"/>
    <p:sldId id="307" r:id="rId15"/>
    <p:sldId id="311" r:id="rId16"/>
    <p:sldId id="296"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Hernandez Escobar" initials="D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p:cViewPr varScale="1">
        <p:scale>
          <a:sx n="79" d="100"/>
          <a:sy n="79" d="100"/>
        </p:scale>
        <p:origin x="-98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AUTODIAGNOSTICOS\INICIAL%20AUTODIAGN&#211;STICO%20_ISO%209001_2015%20NTC%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NEXOS\ANEXO%2084.%20FINAL%20AUTODIAGN&#211;STICO%20_ISO%209001_2015%20NTC%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600" b="1" i="0" u="none" strike="noStrike" kern="1200" baseline="0">
                <a:solidFill>
                  <a:srgbClr val="000000"/>
                </a:solidFill>
                <a:latin typeface="Arial" panose="020B0604020202020204" pitchFamily="34" charset="0"/>
                <a:ea typeface="Calibri"/>
                <a:cs typeface="Arial" panose="020B0604020202020204" pitchFamily="34" charset="0"/>
              </a:defRPr>
            </a:pPr>
            <a:r>
              <a:rPr lang="es-CO" sz="2600" dirty="0">
                <a:latin typeface="Arial" panose="020B0604020202020204" pitchFamily="34" charset="0"/>
                <a:cs typeface="Arial" panose="020B0604020202020204" pitchFamily="34" charset="0"/>
              </a:rPr>
              <a:t>RESUMEN DIAGNOSTICO INICIAL</a:t>
            </a:r>
            <a:r>
              <a:rPr lang="es-CO" sz="2600" baseline="0" dirty="0">
                <a:latin typeface="Arial" panose="020B0604020202020204" pitchFamily="34" charset="0"/>
                <a:cs typeface="Arial" panose="020B0604020202020204" pitchFamily="34" charset="0"/>
              </a:rPr>
              <a:t> SGI (ISO 9001 - ISO 14001)</a:t>
            </a:r>
            <a:endParaRPr lang="es-CO" sz="2600" dirty="0">
              <a:latin typeface="Arial" panose="020B0604020202020204" pitchFamily="34" charset="0"/>
              <a:cs typeface="Arial" panose="020B0604020202020204" pitchFamily="34" charset="0"/>
            </a:endParaRPr>
          </a:p>
        </c:rich>
      </c:tx>
      <c:layout>
        <c:manualLayout>
          <c:xMode val="edge"/>
          <c:yMode val="edge"/>
          <c:x val="0.10500741463506248"/>
          <c:y val="2.1656201492027023E-2"/>
        </c:manualLayout>
      </c:layout>
      <c:overlay val="0"/>
      <c:spPr>
        <a:noFill/>
        <a:ln>
          <a:noFill/>
        </a:ln>
        <a:effectLst/>
      </c:spPr>
    </c:title>
    <c:autoTitleDeleted val="0"/>
    <c:plotArea>
      <c:layout>
        <c:manualLayout>
          <c:layoutTarget val="inner"/>
          <c:xMode val="edge"/>
          <c:yMode val="edge"/>
          <c:x val="0.31102989030910017"/>
          <c:y val="0.25336873978267466"/>
          <c:w val="0.3960662475418576"/>
          <c:h val="0.61381726079718613"/>
        </c:manualLayout>
      </c:layout>
      <c:radarChart>
        <c:radarStyle val="marker"/>
        <c:varyColors val="0"/>
        <c:ser>
          <c:idx val="0"/>
          <c:order val="0"/>
          <c:spPr>
            <a:ln w="28575" cap="rnd" cmpd="sng" algn="ctr">
              <a:solidFill>
                <a:schemeClr val="accent2">
                  <a:shade val="95000"/>
                  <a:satMod val="105000"/>
                </a:schemeClr>
              </a:solidFill>
              <a:prstDash val="solid"/>
              <a:round/>
            </a:ln>
            <a:effectLst/>
          </c:spPr>
          <c:marker>
            <c:symbol val="none"/>
          </c:marker>
          <c:dLbls>
            <c:dLbl>
              <c:idx val="0"/>
              <c:layout>
                <c:manualLayout>
                  <c:x val="8.6098353881425199E-2"/>
                  <c:y val="-7.470676027101316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000000"/>
                      </a:solidFill>
                      <a:latin typeface="Arial" panose="020B0604020202020204" pitchFamily="34" charset="0"/>
                      <a:ea typeface="Calibri"/>
                      <a:cs typeface="Arial" panose="020B0604020202020204" pitchFamily="34" charset="0"/>
                    </a:defRPr>
                  </a:pPr>
                  <a:endParaRPr lang="es-MX"/>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9.734803871195534E-2"/>
                      <c:h val="3.7696060349087124E-2"/>
                    </c:manualLayout>
                  </c15:layout>
                </c:ext>
                <c:ext xmlns:c16="http://schemas.microsoft.com/office/drawing/2014/chart" uri="{C3380CC4-5D6E-409C-BE32-E72D297353CC}">
                  <c16:uniqueId val="{00000004-1F20-400C-84DB-EAF66C62AB40}"/>
                </c:ext>
              </c:extLst>
            </c:dLbl>
            <c:dLbl>
              <c:idx val="1"/>
              <c:layout>
                <c:manualLayout>
                  <c:x val="5.2695720214333781E-2"/>
                  <c:y val="2.59874417904324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20-400C-84DB-EAF66C62AB40}"/>
                </c:ext>
              </c:extLst>
            </c:dLbl>
            <c:dLbl>
              <c:idx val="2"/>
              <c:layout>
                <c:manualLayout>
                  <c:x val="5.546917917298283E-2"/>
                  <c:y val="6.92998447744864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20-400C-84DB-EAF66C62AB40}"/>
                </c:ext>
              </c:extLst>
            </c:dLbl>
            <c:dLbl>
              <c:idx val="3"/>
              <c:layout>
                <c:manualLayout>
                  <c:x val="4.8535531776360059E-2"/>
                  <c:y val="7.14654649236891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F20-400C-84DB-EAF66C62AB40}"/>
                </c:ext>
              </c:extLst>
            </c:dLbl>
            <c:dLbl>
              <c:idx val="5"/>
              <c:layout>
                <c:manualLayout>
                  <c:x val="-2.2187671669193221E-2"/>
                  <c:y val="6.28029843268783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20-400C-84DB-EAF66C62AB40}"/>
                </c:ext>
              </c:extLst>
            </c:dLbl>
            <c:dLbl>
              <c:idx val="6"/>
              <c:layout>
                <c:manualLayout>
                  <c:x val="-6.2402826569605843E-2"/>
                  <c:y val="8.662480596810729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20-400C-84DB-EAF66C62AB4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Calibri"/>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'RESUMEN CONSOLIDADO'!$M$4:$M$10</c:f>
              <c:strCache>
                <c:ptCount val="7"/>
                <c:pt idx="0">
                  <c:v>4.CONTEXTO DE LA ORGANIZACIÓN</c:v>
                </c:pt>
                <c:pt idx="1">
                  <c:v>5 LIDERAZGO</c:v>
                </c:pt>
                <c:pt idx="2">
                  <c:v>6 PLANIFICACIÓN PARA EL SISTEMA DE GESTIÓN DE LA CALIDAD</c:v>
                </c:pt>
                <c:pt idx="3">
                  <c:v>7 SOPORTE</c:v>
                </c:pt>
                <c:pt idx="4">
                  <c:v>8 .OPERACIÓN</c:v>
                </c:pt>
                <c:pt idx="5">
                  <c:v>9 EVALUACIÓN DEL DESEMPEÑO</c:v>
                </c:pt>
                <c:pt idx="6">
                  <c:v>10. MEJORA</c:v>
                </c:pt>
              </c:strCache>
            </c:strRef>
          </c:cat>
          <c:val>
            <c:numRef>
              <c:f>'RESUMEN CONSOLIDADO'!$N$4:$N$10</c:f>
              <c:numCache>
                <c:formatCode>0%</c:formatCode>
                <c:ptCount val="7"/>
                <c:pt idx="0">
                  <c:v>0.52777777777777779</c:v>
                </c:pt>
                <c:pt idx="1">
                  <c:v>0.77500000000000002</c:v>
                </c:pt>
                <c:pt idx="2">
                  <c:v>0.69560185185185175</c:v>
                </c:pt>
                <c:pt idx="3">
                  <c:v>0.74750000000000005</c:v>
                </c:pt>
                <c:pt idx="4">
                  <c:v>0.94811507936507933</c:v>
                </c:pt>
                <c:pt idx="5">
                  <c:v>0.76990740740740737</c:v>
                </c:pt>
                <c:pt idx="6">
                  <c:v>0.68333333333333324</c:v>
                </c:pt>
              </c:numCache>
            </c:numRef>
          </c:val>
          <c:extLst xmlns:c16r2="http://schemas.microsoft.com/office/drawing/2015/06/chart">
            <c:ext xmlns:c16="http://schemas.microsoft.com/office/drawing/2014/chart" uri="{C3380CC4-5D6E-409C-BE32-E72D297353CC}">
              <c16:uniqueId val="{00000000-1F20-400C-84DB-EAF66C62AB40}"/>
            </c:ext>
          </c:extLst>
        </c:ser>
        <c:dLbls>
          <c:showLegendKey val="0"/>
          <c:showVal val="1"/>
          <c:showCatName val="0"/>
          <c:showSerName val="0"/>
          <c:showPercent val="0"/>
          <c:showBubbleSize val="0"/>
        </c:dLbls>
        <c:axId val="116554752"/>
        <c:axId val="76878336"/>
      </c:radarChart>
      <c:catAx>
        <c:axId val="116554752"/>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0" i="0" u="none" strike="noStrike" kern="1200" baseline="0">
                <a:solidFill>
                  <a:srgbClr val="000000"/>
                </a:solidFill>
                <a:latin typeface="Calibri"/>
                <a:ea typeface="Calibri"/>
                <a:cs typeface="Calibri"/>
              </a:defRPr>
            </a:pPr>
            <a:endParaRPr lang="es-MX"/>
          </a:p>
        </c:txPr>
        <c:crossAx val="76878336"/>
        <c:crosses val="autoZero"/>
        <c:auto val="0"/>
        <c:lblAlgn val="ctr"/>
        <c:lblOffset val="100"/>
        <c:noMultiLvlLbl val="0"/>
      </c:catAx>
      <c:valAx>
        <c:axId val="7687833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s-MX"/>
          </a:p>
        </c:txPr>
        <c:crossAx val="116554752"/>
        <c:crosses val="autoZero"/>
        <c:crossBetween val="between"/>
      </c:valAx>
      <c:spPr>
        <a:noFill/>
        <a:ln>
          <a:noFill/>
        </a:ln>
        <a:effectLst/>
      </c:spPr>
    </c:plotArea>
    <c:plotVisOnly val="1"/>
    <c:dispBlanksAs val="gap"/>
    <c:showDLblsOverMax val="0"/>
  </c:chart>
  <c:spPr>
    <a:solidFill>
      <a:schemeClr val="bg1"/>
    </a:solidFill>
    <a:ln w="38100" cap="flat" cmpd="sng" algn="ctr">
      <a:solidFill>
        <a:srgbClr val="C00000"/>
      </a:solidFill>
      <a:prstDash val="solid"/>
      <a:round/>
    </a:ln>
    <a:effectLst/>
  </c:spPr>
  <c:txPr>
    <a:bodyPr/>
    <a:lstStyle/>
    <a:p>
      <a:pPr>
        <a:defRPr sz="1000" b="0" i="0" u="none" strike="noStrike" baseline="0">
          <a:solidFill>
            <a:srgbClr val="000000"/>
          </a:solidFill>
          <a:latin typeface="Calibri"/>
          <a:ea typeface="Calibri"/>
          <a:cs typeface="Calibri"/>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500" b="1" i="0" u="none" strike="noStrike" baseline="0">
                <a:solidFill>
                  <a:srgbClr val="000000"/>
                </a:solidFill>
                <a:latin typeface="Arial" panose="020B0604020202020204" pitchFamily="34" charset="0"/>
                <a:ea typeface="Calibri"/>
                <a:cs typeface="Arial" panose="020B0604020202020204" pitchFamily="34" charset="0"/>
              </a:defRPr>
            </a:pPr>
            <a:r>
              <a:rPr lang="es-CO" sz="2500" dirty="0">
                <a:latin typeface="Arial" panose="020B0604020202020204" pitchFamily="34" charset="0"/>
                <a:cs typeface="Arial" panose="020B0604020202020204" pitchFamily="34" charset="0"/>
              </a:rPr>
              <a:t>RESUMEN DIAGNÓSTICO</a:t>
            </a:r>
            <a:r>
              <a:rPr lang="es-CO" sz="2500" baseline="0" dirty="0">
                <a:latin typeface="Arial" panose="020B0604020202020204" pitchFamily="34" charset="0"/>
                <a:cs typeface="Arial" panose="020B0604020202020204" pitchFamily="34" charset="0"/>
              </a:rPr>
              <a:t> FINAL SGI</a:t>
            </a:r>
            <a:r>
              <a:rPr lang="es-CO" sz="2500" dirty="0">
                <a:latin typeface="Arial" panose="020B0604020202020204" pitchFamily="34" charset="0"/>
                <a:cs typeface="Arial" panose="020B0604020202020204" pitchFamily="34" charset="0"/>
              </a:rPr>
              <a:t> (ISO 9001:2015 - ISO 14001:2015)</a:t>
            </a:r>
          </a:p>
        </c:rich>
      </c:tx>
      <c:layout>
        <c:manualLayout>
          <c:xMode val="edge"/>
          <c:yMode val="edge"/>
          <c:x val="0.17419169326691875"/>
          <c:y val="1.0804332350110732E-2"/>
        </c:manualLayout>
      </c:layout>
      <c:overlay val="0"/>
    </c:title>
    <c:autoTitleDeleted val="0"/>
    <c:plotArea>
      <c:layout>
        <c:manualLayout>
          <c:layoutTarget val="inner"/>
          <c:xMode val="edge"/>
          <c:yMode val="edge"/>
          <c:x val="0.27055410742314212"/>
          <c:y val="0.23085268131201006"/>
          <c:w val="0.45889178515371581"/>
          <c:h val="0.7122443882127627"/>
        </c:manualLayout>
      </c:layout>
      <c:radarChart>
        <c:radarStyle val="marker"/>
        <c:varyColors val="0"/>
        <c:ser>
          <c:idx val="0"/>
          <c:order val="0"/>
          <c:marker>
            <c:symbol val="none"/>
          </c:marker>
          <c:dLbls>
            <c:dLbl>
              <c:idx val="2"/>
              <c:layout>
                <c:manualLayout>
                  <c:x val="0.11833905679989704"/>
                  <c:y val="8.64346588008858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9F7-4F03-975E-3004DDA09EBF}"/>
                </c:ext>
              </c:extLst>
            </c:dLbl>
            <c:dLbl>
              <c:idx val="5"/>
              <c:layout>
                <c:manualLayout>
                  <c:x val="-6.9611209882292375E-3"/>
                  <c:y val="3.45738635203544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F7-4F03-975E-3004DDA09EBF}"/>
                </c:ext>
              </c:extLst>
            </c:dLbl>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'RESUMEN CONSOLIDADO'!$F$4:$F$10</c:f>
              <c:strCache>
                <c:ptCount val="7"/>
                <c:pt idx="0">
                  <c:v>4.CONTEXTO DE LA ORGANIZACIÓN</c:v>
                </c:pt>
                <c:pt idx="1">
                  <c:v>5. LIDERAZGO</c:v>
                </c:pt>
                <c:pt idx="2">
                  <c:v>6. PLANIFICACIÓN PARA EL SISTEMA DE GESTIÓN DE LA CALIDAD</c:v>
                </c:pt>
                <c:pt idx="3">
                  <c:v>7. SOPORTE</c:v>
                </c:pt>
                <c:pt idx="4">
                  <c:v>8 .OPERACIÓN</c:v>
                </c:pt>
                <c:pt idx="5">
                  <c:v>9 EVALUACIÓN DEL DESEMPEÑO</c:v>
                </c:pt>
                <c:pt idx="6">
                  <c:v>10. MEJORA</c:v>
                </c:pt>
              </c:strCache>
            </c:strRef>
          </c:cat>
          <c:val>
            <c:numRef>
              <c:f>'RESUMEN CONSOLIDADO'!$G$4:$G$10</c:f>
              <c:numCache>
                <c:formatCode>0%</c:formatCode>
                <c:ptCount val="7"/>
                <c:pt idx="0" formatCode="0.00%">
                  <c:v>1</c:v>
                </c:pt>
                <c:pt idx="1">
                  <c:v>1</c:v>
                </c:pt>
                <c:pt idx="2" formatCode="0.00%">
                  <c:v>0.95833333333333337</c:v>
                </c:pt>
                <c:pt idx="3">
                  <c:v>1</c:v>
                </c:pt>
                <c:pt idx="4" formatCode="0.00%">
                  <c:v>0.99212962962962958</c:v>
                </c:pt>
                <c:pt idx="5" formatCode="0.00%">
                  <c:v>0.99444444444444446</c:v>
                </c:pt>
                <c:pt idx="6">
                  <c:v>1</c:v>
                </c:pt>
              </c:numCache>
            </c:numRef>
          </c:val>
          <c:extLst xmlns:c16r2="http://schemas.microsoft.com/office/drawing/2015/06/chart">
            <c:ext xmlns:c16="http://schemas.microsoft.com/office/drawing/2014/chart" uri="{C3380CC4-5D6E-409C-BE32-E72D297353CC}">
              <c16:uniqueId val="{00000000-19F7-4F03-975E-3004DDA09EBF}"/>
            </c:ext>
          </c:extLst>
        </c:ser>
        <c:dLbls>
          <c:showLegendKey val="0"/>
          <c:showVal val="1"/>
          <c:showCatName val="0"/>
          <c:showSerName val="0"/>
          <c:showPercent val="0"/>
          <c:showBubbleSize val="0"/>
        </c:dLbls>
        <c:axId val="121759232"/>
        <c:axId val="76880640"/>
      </c:radarChart>
      <c:catAx>
        <c:axId val="121759232"/>
        <c:scaling>
          <c:orientation val="minMax"/>
        </c:scaling>
        <c:delete val="0"/>
        <c:axPos val="b"/>
        <c:majorGridlines/>
        <c:numFmt formatCode="General"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MX"/>
          </a:p>
        </c:txPr>
        <c:crossAx val="76880640"/>
        <c:crosses val="autoZero"/>
        <c:auto val="0"/>
        <c:lblAlgn val="ctr"/>
        <c:lblOffset val="100"/>
        <c:noMultiLvlLbl val="0"/>
      </c:catAx>
      <c:valAx>
        <c:axId val="76880640"/>
        <c:scaling>
          <c:orientation val="minMax"/>
        </c:scaling>
        <c:delete val="0"/>
        <c:axPos val="l"/>
        <c:majorGridlines/>
        <c:numFmt formatCode="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MX"/>
          </a:p>
        </c:txPr>
        <c:crossAx val="121759232"/>
        <c:crosses val="autoZero"/>
        <c:crossBetween val="between"/>
      </c:valAx>
    </c:plotArea>
    <c:plotVisOnly val="1"/>
    <c:dispBlanksAs val="gap"/>
    <c:showDLblsOverMax val="0"/>
  </c:chart>
  <c:spPr>
    <a:ln w="38100">
      <a:solidFill>
        <a:srgbClr val="C00000"/>
      </a:solidFill>
    </a:ln>
  </c:spPr>
  <c:txPr>
    <a:bodyPr/>
    <a:lstStyle/>
    <a:p>
      <a:pPr>
        <a:defRPr sz="1000" b="0" i="0" u="none" strike="noStrike" baseline="0">
          <a:solidFill>
            <a:srgbClr val="000000"/>
          </a:solidFill>
          <a:latin typeface="Calibri"/>
          <a:ea typeface="Calibri"/>
          <a:cs typeface="Calibri"/>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21C2D-7A2C-46FA-BE7D-FB4FB182BD3C}" type="datetimeFigureOut">
              <a:rPr lang="es-CO" smtClean="0"/>
              <a:pPr/>
              <a:t>03/11/2018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70723-99EC-49C3-8B93-90D26B662193}" type="slidenum">
              <a:rPr lang="es-CO" smtClean="0"/>
              <a:pPr/>
              <a:t>‹Nº›</a:t>
            </a:fld>
            <a:endParaRPr lang="es-CO"/>
          </a:p>
        </p:txBody>
      </p:sp>
    </p:spTree>
    <p:extLst>
      <p:ext uri="{BB962C8B-B14F-4D97-AF65-F5344CB8AC3E}">
        <p14:creationId xmlns:p14="http://schemas.microsoft.com/office/powerpoint/2010/main" val="106812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6375"/>
            <a:ext cx="2057400" cy="4387851"/>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06375"/>
            <a:ext cx="6019800" cy="43878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7"/>
            <a:ext cx="7772400" cy="1470025"/>
          </a:xfrm>
        </p:spPr>
        <p:txBody>
          <a:bodyPr/>
          <a:lstStyle>
            <a:lvl1pPr>
              <a:defRPr/>
            </a:lvl1p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pPr/>
              <a:t>03/11/2018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EDE1F-A851-45E6-BD3F-C1FE28938B90}" type="datetimeFigureOut">
              <a:rPr lang="es-CO" smtClean="0"/>
              <a:pPr/>
              <a:t>03/11/2018</a:t>
            </a:fld>
            <a:endParaRPr lang="es-CO"/>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414AF-8DB7-463F-B17C-41ADD51B244F}"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8 Título"/>
          <p:cNvSpPr>
            <a:spLocks noGrp="1"/>
          </p:cNvSpPr>
          <p:nvPr>
            <p:ph type="ctrTitle"/>
          </p:nvPr>
        </p:nvSpPr>
        <p:spPr>
          <a:xfrm>
            <a:off x="179512" y="2708920"/>
            <a:ext cx="8856984" cy="1470025"/>
          </a:xfrm>
        </p:spPr>
        <p:txBody>
          <a:bodyPr>
            <a:noAutofit/>
          </a:bodyPr>
          <a:lstStyle/>
          <a:p>
            <a:r>
              <a:rPr lang="es-CO" sz="3000" b="1" dirty="0">
                <a:latin typeface="Arial" panose="020B0604020202020204" pitchFamily="34" charset="0"/>
                <a:cs typeface="Arial" panose="020B0604020202020204" pitchFamily="34" charset="0"/>
              </a:rPr>
              <a:t>ACTUALIZACIÓN DEL SISTEMA INTEGRADO DE GESTIÓN EN UNA EMPRESA DEL SECTOR ELECTRICO</a:t>
            </a:r>
            <a:r>
              <a:rPr lang="es-CO" sz="3000" dirty="0">
                <a:latin typeface="Arial" panose="020B0604020202020204" pitchFamily="34" charset="0"/>
                <a:cs typeface="Arial" panose="020B0604020202020204" pitchFamily="34" charset="0"/>
              </a:rPr>
              <a:t>.</a:t>
            </a:r>
            <a:endParaRPr lang="es-CO" sz="3000" b="1" dirty="0">
              <a:latin typeface="Arial" panose="020B0604020202020204" pitchFamily="34" charset="0"/>
              <a:cs typeface="Arial" panose="020B0604020202020204" pitchFamily="34" charset="0"/>
            </a:endParaRPr>
          </a:p>
        </p:txBody>
      </p:sp>
      <p:sp>
        <p:nvSpPr>
          <p:cNvPr id="2" name="CuadroTexto 1"/>
          <p:cNvSpPr txBox="1"/>
          <p:nvPr/>
        </p:nvSpPr>
        <p:spPr>
          <a:xfrm>
            <a:off x="1403648" y="4365104"/>
            <a:ext cx="7128792" cy="707886"/>
          </a:xfrm>
          <a:prstGeom prst="rect">
            <a:avLst/>
          </a:prstGeom>
          <a:noFill/>
        </p:spPr>
        <p:txBody>
          <a:bodyPr wrap="square" rtlCol="0">
            <a:spAutoFit/>
          </a:bodyPr>
          <a:lstStyle/>
          <a:p>
            <a:r>
              <a:rPr lang="es-CO" sz="2000" b="1" dirty="0">
                <a:latin typeface="Arial" panose="020B0604020202020204" pitchFamily="34" charset="0"/>
                <a:cs typeface="Arial" panose="020B0604020202020204" pitchFamily="34" charset="0"/>
              </a:rPr>
              <a:t>Autor: 	Mirtha Alfonsina Arévalo Bueno </a:t>
            </a:r>
          </a:p>
          <a:p>
            <a:r>
              <a:rPr lang="es-CO" sz="2000" b="1" dirty="0">
                <a:latin typeface="Arial" panose="020B0604020202020204" pitchFamily="34" charset="0"/>
                <a:cs typeface="Arial" panose="020B0604020202020204" pitchFamily="34" charset="0"/>
              </a:rPr>
              <a:t>	ID: 000447945</a:t>
            </a:r>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E41B65F-24B3-43B3-BCE5-AC81BB2B1E3E}"/>
              </a:ext>
            </a:extLst>
          </p:cNvPr>
          <p:cNvSpPr txBox="1"/>
          <p:nvPr/>
        </p:nvSpPr>
        <p:spPr>
          <a:xfrm>
            <a:off x="755576" y="1484784"/>
            <a:ext cx="8028383" cy="707886"/>
          </a:xfrm>
          <a:prstGeom prst="rect">
            <a:avLst/>
          </a:prstGeom>
          <a:noFill/>
        </p:spPr>
        <p:txBody>
          <a:bodyPr wrap="square" rtlCol="0">
            <a:spAutoFit/>
          </a:bodyPr>
          <a:lstStyle/>
          <a:p>
            <a:pPr algn="ctr"/>
            <a:r>
              <a:rPr lang="es-CO" sz="4000" b="1" dirty="0">
                <a:latin typeface="Arial" panose="020B0604020202020204" pitchFamily="34" charset="0"/>
                <a:cs typeface="Arial" panose="020B0604020202020204" pitchFamily="34" charset="0"/>
              </a:rPr>
              <a:t>HERRAMIENTAS UTILIZADAS</a:t>
            </a:r>
          </a:p>
        </p:txBody>
      </p:sp>
      <p:sp>
        <p:nvSpPr>
          <p:cNvPr id="4" name="CuadroTexto 3">
            <a:extLst>
              <a:ext uri="{FF2B5EF4-FFF2-40B4-BE49-F238E27FC236}">
                <a16:creationId xmlns:a16="http://schemas.microsoft.com/office/drawing/2014/main" xmlns="" id="{3411EB25-F5C5-4CA3-AB4D-EAB448C01178}"/>
              </a:ext>
            </a:extLst>
          </p:cNvPr>
          <p:cNvSpPr txBox="1"/>
          <p:nvPr/>
        </p:nvSpPr>
        <p:spPr>
          <a:xfrm>
            <a:off x="1331640" y="2492896"/>
            <a:ext cx="6624736" cy="3693319"/>
          </a:xfrm>
          <a:prstGeom prst="rect">
            <a:avLst/>
          </a:prstGeom>
          <a:noFill/>
        </p:spPr>
        <p:txBody>
          <a:bodyPr wrap="square" rtlCol="0">
            <a:spAutoFit/>
          </a:bodyPr>
          <a:lstStyle/>
          <a:p>
            <a:pPr marL="285750" indent="-285750">
              <a:buFont typeface="Arial" panose="020B0604020202020204" pitchFamily="34" charset="0"/>
              <a:buChar char="•"/>
            </a:pPr>
            <a:r>
              <a:rPr lang="es-CO" dirty="0"/>
              <a:t>Matriz DOFA</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Matriz de Comunicaciones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Matriz de identificación de partes interesadas y análisis de expectativas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Matriz de riesgos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Matriz de acciones correctivas y preventivas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Formato para presentación de resultados de indicador</a:t>
            </a:r>
          </a:p>
          <a:p>
            <a:endParaRPr lang="es-CO" dirty="0"/>
          </a:p>
        </p:txBody>
      </p:sp>
    </p:spTree>
    <p:extLst>
      <p:ext uri="{BB962C8B-B14F-4D97-AF65-F5344CB8AC3E}">
        <p14:creationId xmlns:p14="http://schemas.microsoft.com/office/powerpoint/2010/main" val="4057954110"/>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xmlns="" id="{00000000-0008-0000-0800-000074400000}"/>
              </a:ext>
            </a:extLst>
          </p:cNvPr>
          <p:cNvGraphicFramePr/>
          <p:nvPr>
            <p:extLst>
              <p:ext uri="{D42A27DB-BD31-4B8C-83A1-F6EECF244321}">
                <p14:modId xmlns:p14="http://schemas.microsoft.com/office/powerpoint/2010/main" val="206382526"/>
              </p:ext>
            </p:extLst>
          </p:nvPr>
        </p:nvGraphicFramePr>
        <p:xfrm>
          <a:off x="-4299" y="1013385"/>
          <a:ext cx="9112803" cy="5844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5543581"/>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a:extLst>
              <a:ext uri="{FF2B5EF4-FFF2-40B4-BE49-F238E27FC236}">
                <a16:creationId xmlns:a16="http://schemas.microsoft.com/office/drawing/2014/main" xmlns="" id="{3B0247CE-5D21-4661-A500-161ABECAC6AA}"/>
              </a:ext>
            </a:extLst>
          </p:cNvPr>
          <p:cNvSpPr txBox="1"/>
          <p:nvPr/>
        </p:nvSpPr>
        <p:spPr>
          <a:xfrm>
            <a:off x="1403648" y="1484784"/>
            <a:ext cx="6336704" cy="4401205"/>
          </a:xfrm>
          <a:prstGeom prst="rect">
            <a:avLst/>
          </a:prstGeom>
          <a:noFill/>
        </p:spPr>
        <p:txBody>
          <a:bodyPr wrap="square" rtlCol="0">
            <a:spAutoFit/>
          </a:bodyPr>
          <a:lstStyle/>
          <a:p>
            <a:pPr algn="ctr"/>
            <a:r>
              <a:rPr lang="es-CO" sz="4000" b="1" dirty="0" smtClean="0">
                <a:latin typeface="Arial" panose="020B0604020202020204" pitchFamily="34" charset="0"/>
                <a:cs typeface="Arial" panose="020B0604020202020204" pitchFamily="34" charset="0"/>
              </a:rPr>
              <a:t>LA EMPRESA FUE CERTIFICADA POR EL ENTE CERTIFICADOR TÜV </a:t>
            </a:r>
            <a:r>
              <a:rPr lang="es-CO" sz="4000" b="1" dirty="0" err="1" smtClean="0">
                <a:latin typeface="Arial" panose="020B0604020202020204" pitchFamily="34" charset="0"/>
                <a:cs typeface="Arial" panose="020B0604020202020204" pitchFamily="34" charset="0"/>
              </a:rPr>
              <a:t>Rheiland</a:t>
            </a:r>
            <a:r>
              <a:rPr lang="es-CO" sz="4000" b="1" dirty="0" smtClean="0">
                <a:latin typeface="Arial" panose="020B0604020202020204" pitchFamily="34" charset="0"/>
                <a:cs typeface="Arial" panose="020B0604020202020204" pitchFamily="34" charset="0"/>
              </a:rPr>
              <a:t> EL 29 DE JUNIO DE 2018 EN LAS NORMAS ISO 9001 e ISO 14001</a:t>
            </a:r>
            <a:endParaRPr lang="es-CO"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263472"/>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B0247CE-5D21-4661-A500-161ABECAC6AA}"/>
              </a:ext>
            </a:extLst>
          </p:cNvPr>
          <p:cNvSpPr txBox="1"/>
          <p:nvPr/>
        </p:nvSpPr>
        <p:spPr>
          <a:xfrm>
            <a:off x="1876903" y="1484784"/>
            <a:ext cx="5318186" cy="707886"/>
          </a:xfrm>
          <a:prstGeom prst="rect">
            <a:avLst/>
          </a:prstGeom>
          <a:noFill/>
        </p:spPr>
        <p:txBody>
          <a:bodyPr wrap="square" rtlCol="0">
            <a:spAutoFit/>
          </a:bodyPr>
          <a:lstStyle/>
          <a:p>
            <a:pPr algn="ctr"/>
            <a:r>
              <a:rPr lang="es-CO" sz="4000" b="1" dirty="0">
                <a:latin typeface="Arial" panose="020B0604020202020204" pitchFamily="34" charset="0"/>
                <a:cs typeface="Arial" panose="020B0604020202020204" pitchFamily="34" charset="0"/>
              </a:rPr>
              <a:t>IMPACTO DEL SGI </a:t>
            </a:r>
          </a:p>
        </p:txBody>
      </p:sp>
      <p:sp>
        <p:nvSpPr>
          <p:cNvPr id="4" name="CuadroTexto 3">
            <a:extLst>
              <a:ext uri="{FF2B5EF4-FFF2-40B4-BE49-F238E27FC236}">
                <a16:creationId xmlns:a16="http://schemas.microsoft.com/office/drawing/2014/main" xmlns="" id="{4A68CACA-FFE4-414F-847A-5422CA1DE018}"/>
              </a:ext>
            </a:extLst>
          </p:cNvPr>
          <p:cNvSpPr txBox="1"/>
          <p:nvPr/>
        </p:nvSpPr>
        <p:spPr>
          <a:xfrm>
            <a:off x="935596" y="2564904"/>
            <a:ext cx="7200800" cy="3416320"/>
          </a:xfrm>
          <a:prstGeom prst="rect">
            <a:avLst/>
          </a:prstGeom>
          <a:noFill/>
        </p:spPr>
        <p:txBody>
          <a:bodyPr wrap="square" rtlCol="0">
            <a:spAutoFit/>
          </a:bodyPr>
          <a:lstStyle/>
          <a:p>
            <a:pPr marL="285750" indent="-285750">
              <a:buFont typeface="Arial" panose="020B0604020202020204" pitchFamily="34" charset="0"/>
              <a:buChar char="•"/>
            </a:pPr>
            <a:r>
              <a:rPr lang="es-CO" dirty="0"/>
              <a:t>Reducción de Quejas y Reclamos por parte de los clientes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Optimización en tiempos de proceso tanto operativos como administrativos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Revisión periódica de revisión de resultados para poder generar planes de acción a </a:t>
            </a:r>
            <a:r>
              <a:rPr lang="es-CO" dirty="0">
                <a:latin typeface="Arial" panose="020B0604020202020204" pitchFamily="34" charset="0"/>
                <a:cs typeface="Arial" panose="020B0604020202020204" pitchFamily="34" charset="0"/>
              </a:rPr>
              <a:t>tiempo</a:t>
            </a:r>
            <a:r>
              <a:rPr lang="es-CO" dirty="0"/>
              <a:t> </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Documentación controlada de exceso y de información no necesaria por cambio de metodologías </a:t>
            </a:r>
          </a:p>
          <a:p>
            <a:endParaRPr lang="es-CO" dirty="0"/>
          </a:p>
          <a:p>
            <a:endParaRPr lang="es-CO" dirty="0"/>
          </a:p>
        </p:txBody>
      </p:sp>
    </p:spTree>
    <p:extLst>
      <p:ext uri="{BB962C8B-B14F-4D97-AF65-F5344CB8AC3E}">
        <p14:creationId xmlns:p14="http://schemas.microsoft.com/office/powerpoint/2010/main" val="410196344"/>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508" y="1988840"/>
            <a:ext cx="8784976" cy="4524315"/>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La alta dirección de la empresa conoce que uno de los puntos de una organización es mantener un sistema de gestión integral, pues gracias a la cultura organizacional que puede promover el sistema, la empresa será más competitiva en el mercado, razón por la cual se decide analizar el estado inicial del sistema para proseguir con su actualización a la versión 2015.</a:t>
            </a:r>
            <a:endParaRPr lang="es-CO" sz="1600" dirty="0">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La estructura del diagnóstico integrado usada para realizar el análisis del estado actual del SGC y el SGA implementados y certificados por la organización permitió establecer los puntos faltantes con respecto a la versión 2015 de las normas ISO 9001 e ISO 14001.</a:t>
            </a:r>
          </a:p>
          <a:p>
            <a:pPr marL="342900" indent="-342900" algn="just">
              <a:lnSpc>
                <a:spcPct val="150000"/>
              </a:lnSpc>
              <a:buFont typeface="Arial" panose="020B0604020202020204" pitchFamily="34" charset="0"/>
              <a:buChar char="•"/>
            </a:pPr>
            <a:r>
              <a:rPr lang="es-CO" sz="1600" dirty="0">
                <a:latin typeface="Arial" panose="020B0604020202020204" pitchFamily="34" charset="0"/>
                <a:cs typeface="Arial" panose="020B0604020202020204" pitchFamily="34" charset="0"/>
              </a:rPr>
              <a:t>El diseño del sistema integrado se fundamenta sobre los requisitos de las normas ISO 9001:2015, 14001:2015, y el funcionamiento del mismo corresponde al cumplimiento de todos los procedimientos establecidos en el manual el cual interactúa con instrumentos, documentos y formatos.</a:t>
            </a:r>
          </a:p>
        </p:txBody>
      </p:sp>
      <p:sp>
        <p:nvSpPr>
          <p:cNvPr id="3" name="CuadroTexto 2"/>
          <p:cNvSpPr txBox="1"/>
          <p:nvPr/>
        </p:nvSpPr>
        <p:spPr>
          <a:xfrm>
            <a:off x="1876903" y="1196752"/>
            <a:ext cx="5318186" cy="630942"/>
          </a:xfrm>
          <a:prstGeom prst="rect">
            <a:avLst/>
          </a:prstGeom>
          <a:noFill/>
        </p:spPr>
        <p:txBody>
          <a:bodyPr wrap="square" rtlCol="0">
            <a:spAutoFit/>
          </a:bodyPr>
          <a:lstStyle/>
          <a:p>
            <a:pPr algn="ctr"/>
            <a:r>
              <a:rPr lang="es-CO" sz="3500" b="1" dirty="0">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1401696780"/>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7534" y="1988840"/>
            <a:ext cx="8316924" cy="4109330"/>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s-CO" sz="1600" dirty="0">
                <a:latin typeface="Arial" panose="020B0604020202020204" pitchFamily="34" charset="0"/>
                <a:cs typeface="Arial" panose="020B0604020202020204" pitchFamily="34" charset="0"/>
              </a:rPr>
              <a:t>La documentación de los procedimientos siguió una directriz de la gerencia, la cual exigía que el Sistema de Gestión fuera lo más liviano y comprensible posible, eliminando formatos obsoletos y optimizando los existentes para que cumplieran de una mejor manera su función.</a:t>
            </a:r>
          </a:p>
          <a:p>
            <a:pPr marL="342900" lvl="0" indent="-342900" algn="just">
              <a:lnSpc>
                <a:spcPct val="150000"/>
              </a:lnSpc>
              <a:buFont typeface="Arial" panose="020B0604020202020204" pitchFamily="34" charset="0"/>
              <a:buChar char="•"/>
            </a:pPr>
            <a:r>
              <a:rPr lang="es-CO" sz="1600" dirty="0">
                <a:latin typeface="Arial" panose="020B0604020202020204" pitchFamily="34" charset="0"/>
                <a:cs typeface="Arial" panose="020B0604020202020204" pitchFamily="34" charset="0"/>
              </a:rPr>
              <a:t>Con el diseño del sistema integrado es posible gestionar de manera integrada lineamientos de calidad, medio ambiente en el día a día de las operaciones de la organización.</a:t>
            </a:r>
          </a:p>
          <a:p>
            <a:pPr marL="342900" lvl="0" indent="-342900" algn="just">
              <a:lnSpc>
                <a:spcPct val="150000"/>
              </a:lnSpc>
              <a:buFont typeface="Arial" panose="020B0604020202020204" pitchFamily="34" charset="0"/>
              <a:buChar char="•"/>
            </a:pPr>
            <a:r>
              <a:rPr lang="es-CO" sz="1600" dirty="0">
                <a:latin typeface="Arial" panose="020B0604020202020204" pitchFamily="34" charset="0"/>
                <a:cs typeface="Arial" panose="020B0604020202020204" pitchFamily="34" charset="0"/>
              </a:rPr>
              <a:t>Siendo una empresa dinámica, y competitiva, se hizo necesaria la utilización de una metodología que permitiera hacer seguimiento periódico en tiempo real de los indicadores de gestión, metodología implementada es la presentación de gestión a la vista automatizada con reunión mensual para revisión general de resultados.</a:t>
            </a:r>
          </a:p>
        </p:txBody>
      </p:sp>
      <p:sp>
        <p:nvSpPr>
          <p:cNvPr id="3" name="CuadroTexto 2"/>
          <p:cNvSpPr txBox="1"/>
          <p:nvPr/>
        </p:nvSpPr>
        <p:spPr>
          <a:xfrm>
            <a:off x="1876903" y="1196752"/>
            <a:ext cx="5318186" cy="630942"/>
          </a:xfrm>
          <a:prstGeom prst="rect">
            <a:avLst/>
          </a:prstGeom>
          <a:noFill/>
        </p:spPr>
        <p:txBody>
          <a:bodyPr wrap="square" rtlCol="0">
            <a:spAutoFit/>
          </a:bodyPr>
          <a:lstStyle/>
          <a:p>
            <a:pPr algn="ctr"/>
            <a:r>
              <a:rPr lang="es-CO" sz="3500" b="1" dirty="0">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3006001909"/>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1800" y="4293096"/>
            <a:ext cx="6287299" cy="1862048"/>
          </a:xfrm>
          <a:prstGeom prst="rect">
            <a:avLst/>
          </a:prstGeom>
          <a:noFill/>
        </p:spPr>
        <p:txBody>
          <a:bodyPr wrap="none" lIns="91440" tIns="45720" rIns="91440" bIns="45720">
            <a:spAutoFit/>
          </a:bodyPr>
          <a:lstStyle/>
          <a:p>
            <a:pPr algn="ctr"/>
            <a:r>
              <a:rPr lang="es-E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Forte" panose="03060902040502070203" pitchFamily="66" charset="0"/>
              </a:rPr>
              <a:t>Gracias…</a:t>
            </a:r>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29978" y="2780928"/>
            <a:ext cx="7920880" cy="2329420"/>
          </a:xfrm>
          <a:prstGeom prst="rect">
            <a:avLst/>
          </a:prstGeom>
          <a:noFill/>
        </p:spPr>
        <p:txBody>
          <a:bodyPr wrap="square" rtlCol="0">
            <a:spAutoFit/>
          </a:bodyPr>
          <a:lstStyle/>
          <a:p>
            <a:pPr algn="just">
              <a:lnSpc>
                <a:spcPct val="150000"/>
              </a:lnSpc>
            </a:pPr>
            <a:r>
              <a:rPr lang="es-CO" sz="2500" dirty="0">
                <a:latin typeface="Arial" panose="020B0604020202020204" pitchFamily="34" charset="0"/>
                <a:cs typeface="Arial" panose="020B0604020202020204" pitchFamily="34" charset="0"/>
              </a:rPr>
              <a:t>Actualizar el Sistema Integrado de Gestión (Calidad y Ambiental) en una empresa del sector eléctrico, bajo los parámetros de las normas ISO 9001:2015 e ISO 14001:2015.</a:t>
            </a:r>
          </a:p>
        </p:txBody>
      </p:sp>
      <p:sp>
        <p:nvSpPr>
          <p:cNvPr id="4" name="CuadroTexto 3"/>
          <p:cNvSpPr txBox="1"/>
          <p:nvPr/>
        </p:nvSpPr>
        <p:spPr>
          <a:xfrm>
            <a:off x="1979920" y="1628800"/>
            <a:ext cx="5420996" cy="707886"/>
          </a:xfrm>
          <a:prstGeom prst="rect">
            <a:avLst/>
          </a:prstGeom>
          <a:noFill/>
        </p:spPr>
        <p:txBody>
          <a:bodyPr wrap="square" rtlCol="0">
            <a:spAutoFit/>
          </a:bodyPr>
          <a:lstStyle/>
          <a:p>
            <a:r>
              <a:rPr lang="es-CO" sz="4000" b="1" dirty="0">
                <a:latin typeface="Arial" panose="020B0604020202020204" pitchFamily="34" charset="0"/>
                <a:cs typeface="Arial" panose="020B0604020202020204" pitchFamily="34" charset="0"/>
              </a:rPr>
              <a:t>OBJETIVO GENERAL</a:t>
            </a:r>
          </a:p>
        </p:txBody>
      </p:sp>
    </p:spTree>
    <p:extLst>
      <p:ext uri="{BB962C8B-B14F-4D97-AF65-F5344CB8AC3E}">
        <p14:creationId xmlns:p14="http://schemas.microsoft.com/office/powerpoint/2010/main" val="410559553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27584" y="1988840"/>
            <a:ext cx="7488832" cy="4199611"/>
          </a:xfrm>
          <a:prstGeom prst="rect">
            <a:avLst/>
          </a:prstGeom>
          <a:noFill/>
        </p:spPr>
        <p:txBody>
          <a:bodyPr wrap="square" rtlCol="0">
            <a:spAutoFit/>
          </a:bodyPr>
          <a:lstStyle/>
          <a:p>
            <a:pPr marL="342900" lvl="3" indent="-342900" algn="just">
              <a:lnSpc>
                <a:spcPct val="150000"/>
              </a:lnSpc>
              <a:buFont typeface="Wingdings" panose="05000000000000000000" pitchFamily="2" charset="2"/>
              <a:buChar char="Ø"/>
            </a:pPr>
            <a:r>
              <a:rPr lang="es-CO" sz="2000" dirty="0"/>
              <a:t>Investigar el estado actual del Sistema Integrado de Gestión de la empresa conforme a su estructura organizacional.</a:t>
            </a:r>
          </a:p>
          <a:p>
            <a:pPr marL="342900" lvl="3" indent="-342900" algn="just">
              <a:lnSpc>
                <a:spcPct val="150000"/>
              </a:lnSpc>
              <a:buFont typeface="Wingdings" panose="05000000000000000000" pitchFamily="2" charset="2"/>
              <a:buChar char="Ø"/>
            </a:pPr>
            <a:endParaRPr lang="es-ES" sz="2000" dirty="0"/>
          </a:p>
          <a:p>
            <a:pPr marL="342900" lvl="3" indent="-342900" algn="just">
              <a:lnSpc>
                <a:spcPct val="150000"/>
              </a:lnSpc>
              <a:buFont typeface="Wingdings" panose="05000000000000000000" pitchFamily="2" charset="2"/>
              <a:buChar char="Ø"/>
            </a:pPr>
            <a:r>
              <a:rPr lang="es-CO" sz="2000" dirty="0"/>
              <a:t>Desarrollar el Manual correspondiente al Sistema Integrado de Gestión de la empresa de acuerdo con las normas ISO 9001:2015 e ISO 14001:2015.</a:t>
            </a:r>
          </a:p>
          <a:p>
            <a:pPr marL="342900" lvl="3" indent="-342900" algn="just">
              <a:lnSpc>
                <a:spcPct val="150000"/>
              </a:lnSpc>
              <a:buFont typeface="Wingdings" panose="05000000000000000000" pitchFamily="2" charset="2"/>
              <a:buChar char="Ø"/>
            </a:pPr>
            <a:endParaRPr lang="es-CO" sz="2000" dirty="0"/>
          </a:p>
          <a:p>
            <a:pPr marL="342900" lvl="3" indent="-342900" algn="just">
              <a:lnSpc>
                <a:spcPct val="150000"/>
              </a:lnSpc>
              <a:buFont typeface="Wingdings" panose="05000000000000000000" pitchFamily="2" charset="2"/>
              <a:buChar char="Ø"/>
            </a:pPr>
            <a:r>
              <a:rPr lang="es-CO" sz="2000" dirty="0"/>
              <a:t>Evaluar el impacto de la actualización del Manual Integrado de Gestión.</a:t>
            </a:r>
          </a:p>
        </p:txBody>
      </p:sp>
      <p:sp>
        <p:nvSpPr>
          <p:cNvPr id="5" name="CuadroTexto 4"/>
          <p:cNvSpPr txBox="1"/>
          <p:nvPr/>
        </p:nvSpPr>
        <p:spPr>
          <a:xfrm>
            <a:off x="1118217" y="1124744"/>
            <a:ext cx="6907566" cy="707886"/>
          </a:xfrm>
          <a:prstGeom prst="rect">
            <a:avLst/>
          </a:prstGeom>
          <a:noFill/>
        </p:spPr>
        <p:txBody>
          <a:bodyPr wrap="square" rtlCol="0">
            <a:spAutoFit/>
          </a:bodyPr>
          <a:lstStyle/>
          <a:p>
            <a:r>
              <a:rPr lang="es-CO" sz="4000" b="1" dirty="0">
                <a:latin typeface="Arial" panose="020B0604020202020204" pitchFamily="34" charset="0"/>
                <a:cs typeface="Arial" panose="020B0604020202020204" pitchFamily="34" charset="0"/>
              </a:rPr>
              <a:t>OBJETIVOS ESPECÍFICOS</a:t>
            </a:r>
            <a:endParaRPr lang="es-CO"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04938"/>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755575" y="2132856"/>
            <a:ext cx="7869689" cy="4482241"/>
          </a:xfrm>
          <a:prstGeom prst="rect">
            <a:avLst/>
          </a:prstGeom>
        </p:spPr>
      </p:pic>
      <p:sp>
        <p:nvSpPr>
          <p:cNvPr id="4" name="CuadroTexto 3"/>
          <p:cNvSpPr txBox="1"/>
          <p:nvPr/>
        </p:nvSpPr>
        <p:spPr>
          <a:xfrm>
            <a:off x="262031" y="1196752"/>
            <a:ext cx="8856776" cy="707886"/>
          </a:xfrm>
          <a:prstGeom prst="rect">
            <a:avLst/>
          </a:prstGeom>
          <a:noFill/>
        </p:spPr>
        <p:txBody>
          <a:bodyPr wrap="square" rtlCol="0">
            <a:spAutoFit/>
          </a:bodyPr>
          <a:lstStyle/>
          <a:p>
            <a:r>
              <a:rPr lang="es-CO" sz="4000" b="1" dirty="0">
                <a:latin typeface="Arial" panose="020B0604020202020204" pitchFamily="34" charset="0"/>
                <a:cs typeface="Arial" panose="020B0604020202020204" pitchFamily="34" charset="0"/>
              </a:rPr>
              <a:t>PLANTEAMIENTO DEL PROBLEMA</a:t>
            </a:r>
          </a:p>
        </p:txBody>
      </p:sp>
    </p:spTree>
    <p:extLst>
      <p:ext uri="{BB962C8B-B14F-4D97-AF65-F5344CB8AC3E}">
        <p14:creationId xmlns:p14="http://schemas.microsoft.com/office/powerpoint/2010/main" val="307031466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09059130"/>
              </p:ext>
            </p:extLst>
          </p:nvPr>
        </p:nvGraphicFramePr>
        <p:xfrm>
          <a:off x="179512" y="2623362"/>
          <a:ext cx="3642360" cy="2169795"/>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xmlns="" val="2015888178"/>
                    </a:ext>
                  </a:extLst>
                </a:gridCol>
                <a:gridCol w="1758315">
                  <a:extLst>
                    <a:ext uri="{9D8B030D-6E8A-4147-A177-3AD203B41FA5}">
                      <a16:colId xmlns:a16="http://schemas.microsoft.com/office/drawing/2014/main" xmlns="" val="3308677964"/>
                    </a:ext>
                  </a:extLst>
                </a:gridCol>
                <a:gridCol w="1122045">
                  <a:extLst>
                    <a:ext uri="{9D8B030D-6E8A-4147-A177-3AD203B41FA5}">
                      <a16:colId xmlns:a16="http://schemas.microsoft.com/office/drawing/2014/main" xmlns="" val="3236226888"/>
                    </a:ext>
                  </a:extLst>
                </a:gridCol>
              </a:tblGrid>
              <a:tr h="409575">
                <a:tc>
                  <a:txBody>
                    <a:bodyPr/>
                    <a:lstStyle/>
                    <a:p>
                      <a:pPr algn="ctr">
                        <a:lnSpc>
                          <a:spcPct val="150000"/>
                        </a:lnSpc>
                        <a:spcAft>
                          <a:spcPts val="0"/>
                        </a:spcAft>
                      </a:pPr>
                      <a:r>
                        <a:rPr lang="es-CO" sz="1200">
                          <a:effectLst/>
                        </a:rPr>
                        <a:t>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50000"/>
                        </a:lnSpc>
                        <a:spcAft>
                          <a:spcPts val="0"/>
                        </a:spcAft>
                      </a:pPr>
                      <a:r>
                        <a:rPr lang="es-CO" sz="1200" dirty="0">
                          <a:effectLst/>
                        </a:rPr>
                        <a:t>CAUSA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50000"/>
                        </a:lnSpc>
                        <a:spcAft>
                          <a:spcPts val="0"/>
                        </a:spcAft>
                      </a:pPr>
                      <a:r>
                        <a:rPr lang="es-CO" sz="1200">
                          <a:effectLst/>
                        </a:rPr>
                        <a:t>PORCENTAJE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3681567540"/>
                  </a:ext>
                </a:extLst>
              </a:tr>
              <a:tr h="200025">
                <a:tc>
                  <a:txBody>
                    <a:bodyPr/>
                    <a:lstStyle/>
                    <a:p>
                      <a:pPr algn="ctr">
                        <a:lnSpc>
                          <a:spcPct val="150000"/>
                        </a:lnSpc>
                        <a:spcAft>
                          <a:spcPts val="0"/>
                        </a:spcAft>
                      </a:pPr>
                      <a:r>
                        <a:rPr lang="es-CO" sz="1200">
                          <a:effectLst/>
                        </a:rPr>
                        <a:t>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just">
                        <a:lnSpc>
                          <a:spcPct val="150000"/>
                        </a:lnSpc>
                        <a:spcAft>
                          <a:spcPts val="0"/>
                        </a:spcAft>
                      </a:pPr>
                      <a:r>
                        <a:rPr lang="es-CO" sz="1200">
                          <a:effectLst/>
                        </a:rPr>
                        <a:t>Documentación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50000"/>
                        </a:lnSpc>
                        <a:spcAft>
                          <a:spcPts val="0"/>
                        </a:spcAft>
                      </a:pPr>
                      <a:r>
                        <a:rPr lang="es-CO" sz="1200">
                          <a:effectLst/>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3865235490"/>
                  </a:ext>
                </a:extLst>
              </a:tr>
              <a:tr h="200025">
                <a:tc>
                  <a:txBody>
                    <a:bodyPr/>
                    <a:lstStyle/>
                    <a:p>
                      <a:pPr algn="ctr">
                        <a:lnSpc>
                          <a:spcPct val="150000"/>
                        </a:lnSpc>
                        <a:spcAft>
                          <a:spcPts val="0"/>
                        </a:spcAft>
                      </a:pPr>
                      <a:r>
                        <a:rPr lang="es-CO" sz="12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just">
                        <a:lnSpc>
                          <a:spcPct val="150000"/>
                        </a:lnSpc>
                        <a:spcAft>
                          <a:spcPts val="0"/>
                        </a:spcAft>
                      </a:pPr>
                      <a:r>
                        <a:rPr lang="es-CO" sz="1200">
                          <a:effectLst/>
                        </a:rPr>
                        <a:t>Comunicación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50000"/>
                        </a:lnSpc>
                        <a:spcAft>
                          <a:spcPts val="0"/>
                        </a:spcAft>
                      </a:pPr>
                      <a:r>
                        <a:rPr lang="es-CO" sz="1200">
                          <a:effectLst/>
                        </a:rPr>
                        <a:t>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4255843522"/>
                  </a:ext>
                </a:extLst>
              </a:tr>
              <a:tr h="200025">
                <a:tc>
                  <a:txBody>
                    <a:bodyPr/>
                    <a:lstStyle/>
                    <a:p>
                      <a:pPr algn="ctr">
                        <a:lnSpc>
                          <a:spcPct val="150000"/>
                        </a:lnSpc>
                        <a:spcAft>
                          <a:spcPts val="0"/>
                        </a:spcAft>
                      </a:pPr>
                      <a:r>
                        <a:rPr lang="es-CO" sz="1200">
                          <a:effectLst/>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just">
                        <a:lnSpc>
                          <a:spcPct val="150000"/>
                        </a:lnSpc>
                        <a:spcAft>
                          <a:spcPts val="0"/>
                        </a:spcAft>
                      </a:pPr>
                      <a:r>
                        <a:rPr lang="es-CO" sz="1200">
                          <a:effectLst/>
                        </a:rPr>
                        <a:t>Medición en los procesos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50000"/>
                        </a:lnSpc>
                        <a:spcAft>
                          <a:spcPts val="0"/>
                        </a:spcAft>
                      </a:pPr>
                      <a:r>
                        <a:rPr lang="es-CO" sz="1200">
                          <a:effectLst/>
                        </a:rPr>
                        <a:t>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2875792256"/>
                  </a:ext>
                </a:extLst>
              </a:tr>
              <a:tr h="200025">
                <a:tc>
                  <a:txBody>
                    <a:bodyPr/>
                    <a:lstStyle/>
                    <a:p>
                      <a:pPr algn="ctr">
                        <a:lnSpc>
                          <a:spcPct val="150000"/>
                        </a:lnSpc>
                        <a:spcAft>
                          <a:spcPts val="0"/>
                        </a:spcAft>
                      </a:pPr>
                      <a:r>
                        <a:rPr lang="es-CO" sz="1200">
                          <a:effectLst/>
                        </a:rPr>
                        <a:t>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just">
                        <a:lnSpc>
                          <a:spcPct val="150000"/>
                        </a:lnSpc>
                        <a:spcAft>
                          <a:spcPts val="0"/>
                        </a:spcAft>
                      </a:pPr>
                      <a:r>
                        <a:rPr lang="es-CO" sz="1200">
                          <a:effectLst/>
                        </a:rPr>
                        <a:t>Mano de Obra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50000"/>
                        </a:lnSpc>
                        <a:spcAft>
                          <a:spcPts val="0"/>
                        </a:spcAft>
                      </a:pPr>
                      <a:r>
                        <a:rPr lang="es-CO" sz="1200">
                          <a:effectLst/>
                        </a:rPr>
                        <a:t>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2204561614"/>
                  </a:ext>
                </a:extLst>
              </a:tr>
              <a:tr h="200025">
                <a:tc>
                  <a:txBody>
                    <a:bodyPr/>
                    <a:lstStyle/>
                    <a:p>
                      <a:pPr algn="ctr">
                        <a:lnSpc>
                          <a:spcPct val="150000"/>
                        </a:lnSpc>
                        <a:spcAft>
                          <a:spcPts val="0"/>
                        </a:spcAft>
                      </a:pPr>
                      <a:r>
                        <a:rPr lang="es-CO" sz="1200">
                          <a:effectLst/>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just">
                        <a:lnSpc>
                          <a:spcPct val="150000"/>
                        </a:lnSpc>
                        <a:spcAft>
                          <a:spcPts val="0"/>
                        </a:spcAft>
                      </a:pPr>
                      <a:r>
                        <a:rPr lang="es-CO" sz="1200">
                          <a:effectLst/>
                        </a:rPr>
                        <a:t>Metodología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50000"/>
                        </a:lnSpc>
                        <a:spcAft>
                          <a:spcPts val="0"/>
                        </a:spcAft>
                      </a:pPr>
                      <a:r>
                        <a:rPr lang="es-CO" sz="1200">
                          <a:effectLst/>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999922781"/>
                  </a:ext>
                </a:extLst>
              </a:tr>
              <a:tr h="209550">
                <a:tc>
                  <a:txBody>
                    <a:bodyPr/>
                    <a:lstStyle/>
                    <a:p>
                      <a:pPr algn="ctr">
                        <a:lnSpc>
                          <a:spcPct val="150000"/>
                        </a:lnSpc>
                        <a:spcAft>
                          <a:spcPts val="0"/>
                        </a:spcAft>
                      </a:pPr>
                      <a:r>
                        <a:rPr lang="es-CO" sz="1200">
                          <a:effectLst/>
                        </a:rPr>
                        <a:t>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just">
                        <a:lnSpc>
                          <a:spcPct val="150000"/>
                        </a:lnSpc>
                        <a:spcAft>
                          <a:spcPts val="0"/>
                        </a:spcAft>
                      </a:pPr>
                      <a:r>
                        <a:rPr lang="es-CO" sz="1200">
                          <a:effectLst/>
                        </a:rPr>
                        <a:t>Ambiente de Trabajo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50000"/>
                        </a:lnSpc>
                        <a:spcAft>
                          <a:spcPts val="0"/>
                        </a:spcAft>
                      </a:pPr>
                      <a:r>
                        <a:rPr lang="es-CO" sz="1200" dirty="0">
                          <a:effectLst/>
                        </a:rPr>
                        <a:t>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260799587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105262334"/>
              </p:ext>
            </p:extLst>
          </p:nvPr>
        </p:nvGraphicFramePr>
        <p:xfrm>
          <a:off x="4945363" y="1196752"/>
          <a:ext cx="3245098" cy="396748"/>
        </p:xfrm>
        <a:graphic>
          <a:graphicData uri="http://schemas.openxmlformats.org/drawingml/2006/table">
            <a:tbl>
              <a:tblPr firstRow="1" firstCol="1" bandRow="1">
                <a:tableStyleId>{5C22544A-7EE6-4342-B048-85BDC9FD1C3A}</a:tableStyleId>
              </a:tblPr>
              <a:tblGrid>
                <a:gridCol w="3245098">
                  <a:extLst>
                    <a:ext uri="{9D8B030D-6E8A-4147-A177-3AD203B41FA5}">
                      <a16:colId xmlns:a16="http://schemas.microsoft.com/office/drawing/2014/main" xmlns="" val="260649928"/>
                    </a:ext>
                  </a:extLst>
                </a:gridCol>
              </a:tblGrid>
              <a:tr h="200025">
                <a:tc>
                  <a:txBody>
                    <a:bodyPr/>
                    <a:lstStyle/>
                    <a:p>
                      <a:pPr algn="ctr">
                        <a:lnSpc>
                          <a:spcPct val="106000"/>
                        </a:lnSpc>
                        <a:spcAft>
                          <a:spcPts val="0"/>
                        </a:spcAft>
                      </a:pPr>
                      <a:r>
                        <a:rPr lang="es-CO" sz="1100">
                          <a:effectLst/>
                        </a:rPr>
                        <a:t>NÚMERO DE DOCUMENTOS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95260512"/>
                  </a:ext>
                </a:extLst>
              </a:tr>
              <a:tr h="190500">
                <a:tc>
                  <a:txBody>
                    <a:bodyPr/>
                    <a:lstStyle/>
                    <a:p>
                      <a:pPr algn="ctr">
                        <a:lnSpc>
                          <a:spcPct val="106000"/>
                        </a:lnSpc>
                        <a:spcAft>
                          <a:spcPts val="0"/>
                        </a:spcAft>
                      </a:pPr>
                      <a:r>
                        <a:rPr lang="es-CO" sz="1100" dirty="0">
                          <a:effectLst/>
                          <a:latin typeface="+mn-lt"/>
                          <a:ea typeface="+mn-ea"/>
                          <a:cs typeface="+mn-cs"/>
                        </a:rPr>
                        <a:t>246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3936784187"/>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564282648"/>
              </p:ext>
            </p:extLst>
          </p:nvPr>
        </p:nvGraphicFramePr>
        <p:xfrm>
          <a:off x="4945363" y="1844824"/>
          <a:ext cx="3245098" cy="396748"/>
        </p:xfrm>
        <a:graphic>
          <a:graphicData uri="http://schemas.openxmlformats.org/drawingml/2006/table">
            <a:tbl>
              <a:tblPr firstRow="1" firstCol="1" bandRow="1">
                <a:tableStyleId>{5C22544A-7EE6-4342-B048-85BDC9FD1C3A}</a:tableStyleId>
              </a:tblPr>
              <a:tblGrid>
                <a:gridCol w="3245098">
                  <a:extLst>
                    <a:ext uri="{9D8B030D-6E8A-4147-A177-3AD203B41FA5}">
                      <a16:colId xmlns:a16="http://schemas.microsoft.com/office/drawing/2014/main" xmlns="" val="3180460705"/>
                    </a:ext>
                  </a:extLst>
                </a:gridCol>
              </a:tblGrid>
              <a:tr h="200025">
                <a:tc>
                  <a:txBody>
                    <a:bodyPr/>
                    <a:lstStyle/>
                    <a:p>
                      <a:pPr algn="ctr">
                        <a:lnSpc>
                          <a:spcPct val="106000"/>
                        </a:lnSpc>
                        <a:spcAft>
                          <a:spcPts val="0"/>
                        </a:spcAft>
                      </a:pPr>
                      <a:r>
                        <a:rPr lang="es-CO" sz="1100" dirty="0">
                          <a:effectLst/>
                        </a:rPr>
                        <a:t>NÚMERO DE REGISTROS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3811310194"/>
                  </a:ext>
                </a:extLst>
              </a:tr>
              <a:tr h="190500">
                <a:tc>
                  <a:txBody>
                    <a:bodyPr/>
                    <a:lstStyle/>
                    <a:p>
                      <a:pPr algn="ctr">
                        <a:lnSpc>
                          <a:spcPct val="106000"/>
                        </a:lnSpc>
                        <a:spcAft>
                          <a:spcPts val="0"/>
                        </a:spcAft>
                      </a:pPr>
                      <a:r>
                        <a:rPr lang="es-CO" sz="1100" dirty="0">
                          <a:effectLst/>
                          <a:latin typeface="+mn-lt"/>
                          <a:ea typeface="+mn-ea"/>
                          <a:cs typeface="+mn-cs"/>
                        </a:rPr>
                        <a:t>201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3233107087"/>
                  </a:ext>
                </a:extLst>
              </a:tr>
            </a:tbl>
          </a:graphicData>
        </a:graphic>
      </p:graphicFrame>
      <p:pic>
        <p:nvPicPr>
          <p:cNvPr id="5" name="Imagen 4"/>
          <p:cNvPicPr/>
          <p:nvPr/>
        </p:nvPicPr>
        <p:blipFill>
          <a:blip r:embed="rId2"/>
          <a:stretch>
            <a:fillRect/>
          </a:stretch>
        </p:blipFill>
        <p:spPr>
          <a:xfrm>
            <a:off x="4181912" y="2623362"/>
            <a:ext cx="4772000" cy="2981821"/>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094673236"/>
              </p:ext>
            </p:extLst>
          </p:nvPr>
        </p:nvGraphicFramePr>
        <p:xfrm>
          <a:off x="4961996" y="5993196"/>
          <a:ext cx="3245098" cy="396748"/>
        </p:xfrm>
        <a:graphic>
          <a:graphicData uri="http://schemas.openxmlformats.org/drawingml/2006/table">
            <a:tbl>
              <a:tblPr firstRow="1" firstCol="1" bandRow="1">
                <a:tableStyleId>{5C22544A-7EE6-4342-B048-85BDC9FD1C3A}</a:tableStyleId>
              </a:tblPr>
              <a:tblGrid>
                <a:gridCol w="3245098">
                  <a:extLst>
                    <a:ext uri="{9D8B030D-6E8A-4147-A177-3AD203B41FA5}">
                      <a16:colId xmlns:a16="http://schemas.microsoft.com/office/drawing/2014/main" xmlns="" val="3180460705"/>
                    </a:ext>
                  </a:extLst>
                </a:gridCol>
              </a:tblGrid>
              <a:tr h="200025">
                <a:tc>
                  <a:txBody>
                    <a:bodyPr/>
                    <a:lstStyle/>
                    <a:p>
                      <a:pPr algn="ctr">
                        <a:lnSpc>
                          <a:spcPct val="106000"/>
                        </a:lnSpc>
                        <a:spcAft>
                          <a:spcPts val="0"/>
                        </a:spcAft>
                      </a:pPr>
                      <a:r>
                        <a:rPr lang="es-CO" sz="1100" dirty="0">
                          <a:effectLst/>
                          <a:latin typeface="+mn-lt"/>
                          <a:ea typeface="+mn-ea"/>
                          <a:cs typeface="+mn-cs"/>
                        </a:rPr>
                        <a:t>NÚMERO INDICADORES: 12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3811310194"/>
                  </a:ext>
                </a:extLst>
              </a:tr>
              <a:tr h="190500">
                <a:tc>
                  <a:txBody>
                    <a:bodyPr/>
                    <a:lstStyle/>
                    <a:p>
                      <a:pPr algn="ctr">
                        <a:lnSpc>
                          <a:spcPct val="106000"/>
                        </a:lnSpc>
                        <a:spcAft>
                          <a:spcPts val="0"/>
                        </a:spcAft>
                      </a:pPr>
                      <a:r>
                        <a:rPr lang="es-CO" sz="1100" dirty="0">
                          <a:effectLst/>
                          <a:latin typeface="+mn-lt"/>
                          <a:ea typeface="+mn-ea"/>
                          <a:cs typeface="+mn-cs"/>
                        </a:rPr>
                        <a:t>NÚMERO</a:t>
                      </a:r>
                      <a:r>
                        <a:rPr lang="es-CO" sz="1100" baseline="0" dirty="0">
                          <a:effectLst/>
                          <a:latin typeface="+mn-lt"/>
                          <a:ea typeface="+mn-ea"/>
                          <a:cs typeface="+mn-cs"/>
                        </a:rPr>
                        <a:t> DE PROCESOS: 18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xmlns="" val="3233107087"/>
                  </a:ext>
                </a:extLst>
              </a:tr>
            </a:tbl>
          </a:graphicData>
        </a:graphic>
      </p:graphicFrame>
    </p:spTree>
    <p:extLst>
      <p:ext uri="{BB962C8B-B14F-4D97-AF65-F5344CB8AC3E}">
        <p14:creationId xmlns:p14="http://schemas.microsoft.com/office/powerpoint/2010/main" val="3753786194"/>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2132856"/>
            <a:ext cx="7992888" cy="4247317"/>
          </a:xfrm>
          <a:prstGeom prst="rect">
            <a:avLst/>
          </a:prstGeom>
          <a:noFill/>
        </p:spPr>
        <p:txBody>
          <a:bodyPr wrap="square" rtlCol="0">
            <a:spAutoFit/>
          </a:bodyPr>
          <a:lstStyle/>
          <a:p>
            <a:pPr marL="342900" lvl="0" indent="-342900" algn="just">
              <a:lnSpc>
                <a:spcPct val="150000"/>
              </a:lnSpc>
              <a:buFont typeface="+mj-lt"/>
              <a:buAutoNum type="arabicPeriod"/>
            </a:pPr>
            <a:r>
              <a:rPr lang="es-CO" dirty="0"/>
              <a:t>En la primera fase del trabajo, se realizará un diagnóstico del estado actual del Sistema de Gestión implementado y certificado en la organización. </a:t>
            </a:r>
          </a:p>
          <a:p>
            <a:pPr marL="342900" lvl="0" indent="-342900" algn="just">
              <a:lnSpc>
                <a:spcPct val="150000"/>
              </a:lnSpc>
              <a:buFont typeface="+mj-lt"/>
              <a:buAutoNum type="arabicPeriod"/>
            </a:pPr>
            <a:r>
              <a:rPr lang="es-CO" dirty="0"/>
              <a:t>En la segunda fase del trabajo, haciendo uso del resultado arrojado por el diagnostico; se realizará la recopilación de la información perteneciente al sistema de gestión, se dará el tratamiento necesario a dicha información de modo que se dé cumplimiento a los requisitos de las normas.</a:t>
            </a:r>
          </a:p>
          <a:p>
            <a:pPr marL="342900" lvl="0" indent="-342900" algn="just">
              <a:lnSpc>
                <a:spcPct val="150000"/>
              </a:lnSpc>
              <a:buFont typeface="+mj-lt"/>
              <a:buAutoNum type="arabicPeriod"/>
            </a:pPr>
            <a:r>
              <a:rPr lang="es-CO" dirty="0"/>
              <a:t>En la tercera fase, se realizará un diagnostico final al estado del sistema de gestión.</a:t>
            </a:r>
          </a:p>
          <a:p>
            <a:pPr marL="342900" lvl="0" indent="-342900" algn="just">
              <a:lnSpc>
                <a:spcPct val="150000"/>
              </a:lnSpc>
              <a:buFont typeface="+mj-lt"/>
              <a:buAutoNum type="arabicPeriod"/>
            </a:pPr>
            <a:r>
              <a:rPr lang="es-CO" dirty="0"/>
              <a:t>En la cuarta fase, se llevará a cabo el proceso de recertificación del Sistema de Gestión con el ente certificador dispuesto por la organización.</a:t>
            </a:r>
          </a:p>
        </p:txBody>
      </p:sp>
      <p:sp>
        <p:nvSpPr>
          <p:cNvPr id="3" name="CuadroTexto 2"/>
          <p:cNvSpPr txBox="1"/>
          <p:nvPr/>
        </p:nvSpPr>
        <p:spPr>
          <a:xfrm>
            <a:off x="1876903" y="1196752"/>
            <a:ext cx="5318186" cy="707886"/>
          </a:xfrm>
          <a:prstGeom prst="rect">
            <a:avLst/>
          </a:prstGeom>
          <a:noFill/>
        </p:spPr>
        <p:txBody>
          <a:bodyPr wrap="square" rtlCol="0">
            <a:spAutoFit/>
          </a:bodyPr>
          <a:lstStyle/>
          <a:p>
            <a:pPr algn="ctr"/>
            <a:r>
              <a:rPr lang="es-CO" sz="4000" b="1" dirty="0">
                <a:latin typeface="Arial" panose="020B0604020202020204" pitchFamily="34" charset="0"/>
                <a:cs typeface="Arial" panose="020B0604020202020204" pitchFamily="34" charset="0"/>
              </a:rPr>
              <a:t>FASES</a:t>
            </a:r>
          </a:p>
        </p:txBody>
      </p:sp>
    </p:spTree>
    <p:extLst>
      <p:ext uri="{BB962C8B-B14F-4D97-AF65-F5344CB8AC3E}">
        <p14:creationId xmlns:p14="http://schemas.microsoft.com/office/powerpoint/2010/main" val="1869160574"/>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7584" y="2780928"/>
            <a:ext cx="7753780" cy="3043213"/>
          </a:xfrm>
          <a:prstGeom prst="rect">
            <a:avLst/>
          </a:prstGeom>
        </p:spPr>
      </p:pic>
      <p:sp>
        <p:nvSpPr>
          <p:cNvPr id="4" name="CuadroTexto 3">
            <a:extLst>
              <a:ext uri="{FF2B5EF4-FFF2-40B4-BE49-F238E27FC236}">
                <a16:creationId xmlns:a16="http://schemas.microsoft.com/office/drawing/2014/main" xmlns="" id="{3B0247CE-5D21-4661-A500-161ABECAC6AA}"/>
              </a:ext>
            </a:extLst>
          </p:cNvPr>
          <p:cNvSpPr txBox="1"/>
          <p:nvPr/>
        </p:nvSpPr>
        <p:spPr>
          <a:xfrm>
            <a:off x="1876903" y="1484784"/>
            <a:ext cx="5318186" cy="707886"/>
          </a:xfrm>
          <a:prstGeom prst="rect">
            <a:avLst/>
          </a:prstGeom>
          <a:noFill/>
        </p:spPr>
        <p:txBody>
          <a:bodyPr wrap="square" rtlCol="0">
            <a:spAutoFit/>
          </a:bodyPr>
          <a:lstStyle/>
          <a:p>
            <a:pPr algn="ctr"/>
            <a:r>
              <a:rPr lang="es-CO" sz="4000" b="1" dirty="0">
                <a:latin typeface="Arial" panose="020B0604020202020204" pitchFamily="34" charset="0"/>
                <a:cs typeface="Arial" panose="020B0604020202020204" pitchFamily="34" charset="0"/>
              </a:rPr>
              <a:t>DIAGNÓSTICO</a:t>
            </a:r>
          </a:p>
        </p:txBody>
      </p:sp>
    </p:spTree>
    <p:extLst>
      <p:ext uri="{BB962C8B-B14F-4D97-AF65-F5344CB8AC3E}">
        <p14:creationId xmlns:p14="http://schemas.microsoft.com/office/powerpoint/2010/main" val="641764331"/>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xmlns="" id="{00000000-0008-0000-0800-000074400000}"/>
              </a:ext>
            </a:extLst>
          </p:cNvPr>
          <p:cNvGraphicFramePr/>
          <p:nvPr>
            <p:extLst>
              <p:ext uri="{D42A27DB-BD31-4B8C-83A1-F6EECF244321}">
                <p14:modId xmlns:p14="http://schemas.microsoft.com/office/powerpoint/2010/main" val="3215583473"/>
              </p:ext>
            </p:extLst>
          </p:nvPr>
        </p:nvGraphicFramePr>
        <p:xfrm>
          <a:off x="0" y="980728"/>
          <a:ext cx="9108504" cy="5877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431990"/>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92520485"/>
              </p:ext>
            </p:extLst>
          </p:nvPr>
        </p:nvGraphicFramePr>
        <p:xfrm>
          <a:off x="671743" y="1124744"/>
          <a:ext cx="3441700" cy="5585460"/>
        </p:xfrm>
        <a:graphic>
          <a:graphicData uri="http://schemas.openxmlformats.org/drawingml/2006/table">
            <a:tbl>
              <a:tblPr>
                <a:tableStyleId>{5C22544A-7EE6-4342-B048-85BDC9FD1C3A}</a:tableStyleId>
              </a:tblPr>
              <a:tblGrid>
                <a:gridCol w="3441700">
                  <a:extLst>
                    <a:ext uri="{9D8B030D-6E8A-4147-A177-3AD203B41FA5}">
                      <a16:colId xmlns:a16="http://schemas.microsoft.com/office/drawing/2014/main" xmlns="" val="20000"/>
                    </a:ext>
                  </a:extLst>
                </a:gridCol>
              </a:tblGrid>
              <a:tr h="238125">
                <a:tc>
                  <a:txBody>
                    <a:bodyPr/>
                    <a:lstStyle/>
                    <a:p>
                      <a:pPr algn="ctr" fontAlgn="ctr"/>
                      <a:r>
                        <a:rPr lang="es-ES" sz="1800" u="none" strike="noStrike">
                          <a:effectLst/>
                        </a:rPr>
                        <a:t>MANUAL DE CALIDAD 2008</a:t>
                      </a:r>
                      <a:endParaRPr lang="es-ES" sz="18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190500">
                <a:tc>
                  <a:txBody>
                    <a:bodyPr/>
                    <a:lstStyle/>
                    <a:p>
                      <a:pPr algn="l" fontAlgn="ctr"/>
                      <a:r>
                        <a:rPr lang="es-CO" sz="1600" u="none" strike="noStrike">
                          <a:effectLst/>
                        </a:rPr>
                        <a:t>1. GESTION MANUAL</a:t>
                      </a:r>
                      <a:endParaRPr lang="es-CO"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190500">
                <a:tc>
                  <a:txBody>
                    <a:bodyPr/>
                    <a:lstStyle/>
                    <a:p>
                      <a:pPr algn="just" fontAlgn="ctr"/>
                      <a:r>
                        <a:rPr lang="es-ES_tradnl" sz="1600" u="none" strike="noStrike">
                          <a:effectLst/>
                        </a:rPr>
                        <a:t>1.1.</a:t>
                      </a:r>
                      <a:r>
                        <a:rPr lang="es-ES_tradnl" sz="900" u="none" strike="noStrike">
                          <a:effectLst/>
                        </a:rPr>
                        <a:t>  </a:t>
                      </a:r>
                      <a:r>
                        <a:rPr lang="es-ES_tradnl" sz="1600" u="none" strike="noStrike">
                          <a:effectLst/>
                        </a:rPr>
                        <a:t>OBJETO Y ALCANCE</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190500">
                <a:tc>
                  <a:txBody>
                    <a:bodyPr/>
                    <a:lstStyle/>
                    <a:p>
                      <a:pPr algn="just" fontAlgn="ctr"/>
                      <a:r>
                        <a:rPr lang="es-ES" sz="1600" u="none" strike="noStrike">
                          <a:effectLst/>
                        </a:rPr>
                        <a:t>1.2. PRESENTACION Y USO DEL MANUAL</a:t>
                      </a:r>
                      <a:r>
                        <a:rPr lang="es-ES" sz="900" u="none" strike="noStrike">
                          <a:effectLst/>
                        </a:rPr>
                        <a:t> </a:t>
                      </a:r>
                      <a:endParaRPr lang="es-E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190500">
                <a:tc>
                  <a:txBody>
                    <a:bodyPr/>
                    <a:lstStyle/>
                    <a:p>
                      <a:pPr algn="just" fontAlgn="ctr"/>
                      <a:r>
                        <a:rPr lang="es-ES" sz="1600" u="none" strike="noStrike">
                          <a:effectLst/>
                        </a:rPr>
                        <a:t>1.3. PRESENTACION DE LA EMPRESA</a:t>
                      </a:r>
                      <a:endParaRPr lang="es-E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190500">
                <a:tc>
                  <a:txBody>
                    <a:bodyPr/>
                    <a:lstStyle/>
                    <a:p>
                      <a:pPr algn="just" fontAlgn="ctr"/>
                      <a:r>
                        <a:rPr lang="es-ES_tradnl" sz="1600" u="none" strike="noStrike">
                          <a:effectLst/>
                        </a:rPr>
                        <a:t>2. DEFINICIONES</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190500">
                <a:tc>
                  <a:txBody>
                    <a:bodyPr/>
                    <a:lstStyle/>
                    <a:p>
                      <a:pPr algn="just" fontAlgn="ctr"/>
                      <a:r>
                        <a:rPr lang="es-ES_tradnl" sz="1600" u="none" strike="noStrike">
                          <a:effectLst/>
                        </a:rPr>
                        <a:t>3.CONTROL DEL MANUAL</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190500">
                <a:tc>
                  <a:txBody>
                    <a:bodyPr/>
                    <a:lstStyle/>
                    <a:p>
                      <a:pPr algn="just" fontAlgn="ctr"/>
                      <a:r>
                        <a:rPr lang="es-ES_tradnl" sz="1600" u="none" strike="noStrike">
                          <a:effectLst/>
                        </a:rPr>
                        <a:t>3.1 REVISION Y APROBACION</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7"/>
                  </a:ext>
                </a:extLst>
              </a:tr>
              <a:tr h="209550">
                <a:tc>
                  <a:txBody>
                    <a:bodyPr/>
                    <a:lstStyle/>
                    <a:p>
                      <a:pPr algn="just" fontAlgn="ctr"/>
                      <a:r>
                        <a:rPr lang="es-ES" sz="1600" u="none" strike="noStrike">
                          <a:effectLst/>
                        </a:rPr>
                        <a:t>3.2 DISTRIBUCION Y CONTROL DE LAS COPIAS </a:t>
                      </a:r>
                      <a:endParaRPr lang="es-E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190500">
                <a:tc>
                  <a:txBody>
                    <a:bodyPr/>
                    <a:lstStyle/>
                    <a:p>
                      <a:pPr algn="just" fontAlgn="ctr"/>
                      <a:r>
                        <a:rPr lang="es-ES_tradnl" sz="1600" u="none" strike="noStrike">
                          <a:effectLst/>
                        </a:rPr>
                        <a:t>3.3 CONTROL DE CAMBIOS</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9"/>
                  </a:ext>
                </a:extLst>
              </a:tr>
              <a:tr h="200025">
                <a:tc>
                  <a:txBody>
                    <a:bodyPr/>
                    <a:lstStyle/>
                    <a:p>
                      <a:pPr algn="just" fontAlgn="ctr"/>
                      <a:r>
                        <a:rPr lang="es-ES_tradnl" sz="1600" u="none" strike="noStrike">
                          <a:effectLst/>
                        </a:rPr>
                        <a:t>4.0 ELEMENTOS DEL SISTEMA</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0"/>
                  </a:ext>
                </a:extLst>
              </a:tr>
              <a:tr h="190500">
                <a:tc>
                  <a:txBody>
                    <a:bodyPr/>
                    <a:lstStyle/>
                    <a:p>
                      <a:pPr algn="just" fontAlgn="ctr"/>
                      <a:r>
                        <a:rPr lang="es-ES_tradnl" sz="1600" u="none" strike="noStrike">
                          <a:effectLst/>
                        </a:rPr>
                        <a:t>4.1. POLITICAS INTEGRALES</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1"/>
                  </a:ext>
                </a:extLst>
              </a:tr>
              <a:tr h="190500">
                <a:tc>
                  <a:txBody>
                    <a:bodyPr/>
                    <a:lstStyle/>
                    <a:p>
                      <a:pPr algn="just" fontAlgn="ctr"/>
                      <a:r>
                        <a:rPr lang="es-ES_tradnl" sz="1600" u="none" strike="noStrike">
                          <a:effectLst/>
                        </a:rPr>
                        <a:t>4.2. OBJETIVOS INTEGRALES</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2"/>
                  </a:ext>
                </a:extLst>
              </a:tr>
              <a:tr h="190500">
                <a:tc>
                  <a:txBody>
                    <a:bodyPr/>
                    <a:lstStyle/>
                    <a:p>
                      <a:pPr algn="just" fontAlgn="ctr"/>
                      <a:r>
                        <a:rPr lang="es-ES_tradnl" sz="1600" u="none" strike="noStrike">
                          <a:effectLst/>
                        </a:rPr>
                        <a:t>4.3. ORGANIZACIÓN</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3"/>
                  </a:ext>
                </a:extLst>
              </a:tr>
              <a:tr h="190500">
                <a:tc>
                  <a:txBody>
                    <a:bodyPr/>
                    <a:lstStyle/>
                    <a:p>
                      <a:pPr algn="just" fontAlgn="ctr"/>
                      <a:r>
                        <a:rPr lang="es-ES_tradnl" sz="1600" u="none" strike="noStrike">
                          <a:effectLst/>
                        </a:rPr>
                        <a:t>4.4. RESPONSABILIDAD Y AUTORIDAD</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4"/>
                  </a:ext>
                </a:extLst>
              </a:tr>
              <a:tr h="190500">
                <a:tc>
                  <a:txBody>
                    <a:bodyPr/>
                    <a:lstStyle/>
                    <a:p>
                      <a:pPr algn="just" fontAlgn="ctr"/>
                      <a:r>
                        <a:rPr lang="es-ES_tradnl" sz="1600" u="none" strike="noStrike">
                          <a:effectLst/>
                        </a:rPr>
                        <a:t>4.5. RECURSOS</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5"/>
                  </a:ext>
                </a:extLst>
              </a:tr>
              <a:tr h="190500">
                <a:tc>
                  <a:txBody>
                    <a:bodyPr/>
                    <a:lstStyle/>
                    <a:p>
                      <a:pPr algn="just" fontAlgn="ctr"/>
                      <a:r>
                        <a:rPr lang="es-ES_tradnl" sz="1600" u="none" strike="noStrike">
                          <a:effectLst/>
                        </a:rPr>
                        <a:t>5.0. MAPA DE PROCESOS</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6"/>
                  </a:ext>
                </a:extLst>
              </a:tr>
              <a:tr h="381000">
                <a:tc>
                  <a:txBody>
                    <a:bodyPr/>
                    <a:lstStyle/>
                    <a:p>
                      <a:pPr algn="just" fontAlgn="ctr"/>
                      <a:r>
                        <a:rPr lang="es-ES" sz="1600" u="none" strike="noStrike">
                          <a:effectLst/>
                        </a:rPr>
                        <a:t>6.0. ESTRUCTURA DE LA DOCUMENTACION DEL SISTEMA</a:t>
                      </a:r>
                      <a:endParaRPr lang="es-E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7"/>
                  </a:ext>
                </a:extLst>
              </a:tr>
              <a:tr h="190500">
                <a:tc>
                  <a:txBody>
                    <a:bodyPr/>
                    <a:lstStyle/>
                    <a:p>
                      <a:pPr algn="just" fontAlgn="ctr"/>
                      <a:r>
                        <a:rPr lang="es-ES_tradnl" sz="1600" u="none" strike="noStrike">
                          <a:effectLst/>
                        </a:rPr>
                        <a:t>7.0. EXCLUSIONES DEL SISTEMA</a:t>
                      </a:r>
                      <a:endParaRPr lang="es-ES_tradnl"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8"/>
                  </a:ext>
                </a:extLst>
              </a:tr>
              <a:tr h="200025">
                <a:tc>
                  <a:txBody>
                    <a:bodyPr/>
                    <a:lstStyle/>
                    <a:p>
                      <a:pPr algn="just" fontAlgn="ctr"/>
                      <a:r>
                        <a:rPr lang="es-ES_tradnl" sz="1600" u="none" strike="noStrike" dirty="0">
                          <a:effectLst/>
                        </a:rPr>
                        <a:t>8.0. CARACTERIZACION DE PROCESOS</a:t>
                      </a:r>
                      <a:endParaRPr lang="es-ES_tradnl"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9"/>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379030402"/>
              </p:ext>
            </p:extLst>
          </p:nvPr>
        </p:nvGraphicFramePr>
        <p:xfrm>
          <a:off x="4932040" y="1484784"/>
          <a:ext cx="3441700" cy="3152775"/>
        </p:xfrm>
        <a:graphic>
          <a:graphicData uri="http://schemas.openxmlformats.org/drawingml/2006/table">
            <a:tbl>
              <a:tblPr>
                <a:tableStyleId>{5C22544A-7EE6-4342-B048-85BDC9FD1C3A}</a:tableStyleId>
              </a:tblPr>
              <a:tblGrid>
                <a:gridCol w="3441700">
                  <a:extLst>
                    <a:ext uri="{9D8B030D-6E8A-4147-A177-3AD203B41FA5}">
                      <a16:colId xmlns:a16="http://schemas.microsoft.com/office/drawing/2014/main" xmlns="" val="20000"/>
                    </a:ext>
                  </a:extLst>
                </a:gridCol>
              </a:tblGrid>
              <a:tr h="226045">
                <a:tc>
                  <a:txBody>
                    <a:bodyPr/>
                    <a:lstStyle/>
                    <a:p>
                      <a:pPr algn="ctr" fontAlgn="ctr"/>
                      <a:r>
                        <a:rPr lang="es-ES" sz="2000" u="none" strike="noStrike">
                          <a:effectLst/>
                        </a:rPr>
                        <a:t>MANUAL DE CALIDAD 2015</a:t>
                      </a:r>
                      <a:endParaRPr lang="es-ES" sz="20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190500">
                <a:tc>
                  <a:txBody>
                    <a:bodyPr/>
                    <a:lstStyle/>
                    <a:p>
                      <a:pPr algn="l" fontAlgn="ctr"/>
                      <a:r>
                        <a:rPr lang="es-ES" sz="1800" u="none" strike="noStrike">
                          <a:effectLst/>
                        </a:rPr>
                        <a:t>1. OBJETO Y CAMPO DE APLICACIÓN</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190500">
                <a:tc>
                  <a:txBody>
                    <a:bodyPr/>
                    <a:lstStyle/>
                    <a:p>
                      <a:pPr algn="l" fontAlgn="ctr"/>
                      <a:r>
                        <a:rPr lang="es-ES" sz="1800" u="none" strike="noStrike">
                          <a:effectLst/>
                        </a:rPr>
                        <a:t>2. REFERENCIAS NORMATIVAS</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190500">
                <a:tc>
                  <a:txBody>
                    <a:bodyPr/>
                    <a:lstStyle/>
                    <a:p>
                      <a:pPr algn="l" fontAlgn="ctr"/>
                      <a:r>
                        <a:rPr lang="es-ES" sz="1800" u="none" strike="noStrike">
                          <a:effectLst/>
                        </a:rPr>
                        <a:t>3. TERMINOS Y DEFINICIONES</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190500">
                <a:tc>
                  <a:txBody>
                    <a:bodyPr/>
                    <a:lstStyle/>
                    <a:p>
                      <a:pPr algn="l" fontAlgn="ctr"/>
                      <a:r>
                        <a:rPr lang="es-ES" sz="1800" u="none" strike="noStrike">
                          <a:effectLst/>
                        </a:rPr>
                        <a:t>4. CONTEXTO DE LA ORGANIZACIÓN</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190500">
                <a:tc>
                  <a:txBody>
                    <a:bodyPr/>
                    <a:lstStyle/>
                    <a:p>
                      <a:pPr algn="l" fontAlgn="ctr"/>
                      <a:r>
                        <a:rPr lang="es-ES" sz="1800" u="none" strike="noStrike">
                          <a:effectLst/>
                        </a:rPr>
                        <a:t>5. LIDERAZGO </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190500">
                <a:tc>
                  <a:txBody>
                    <a:bodyPr/>
                    <a:lstStyle/>
                    <a:p>
                      <a:pPr algn="l" fontAlgn="ctr"/>
                      <a:r>
                        <a:rPr lang="es-ES" sz="1800" u="none" strike="noStrike">
                          <a:effectLst/>
                        </a:rPr>
                        <a:t>6. PLANIFICACION</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190500">
                <a:tc>
                  <a:txBody>
                    <a:bodyPr/>
                    <a:lstStyle/>
                    <a:p>
                      <a:pPr algn="l" fontAlgn="ctr"/>
                      <a:r>
                        <a:rPr lang="es-ES" sz="1800" u="none" strike="noStrike">
                          <a:effectLst/>
                        </a:rPr>
                        <a:t>7. APOYO</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7"/>
                  </a:ext>
                </a:extLst>
              </a:tr>
              <a:tr h="209550">
                <a:tc>
                  <a:txBody>
                    <a:bodyPr/>
                    <a:lstStyle/>
                    <a:p>
                      <a:pPr algn="l" fontAlgn="ctr"/>
                      <a:r>
                        <a:rPr lang="es-ES" sz="1800" u="none" strike="noStrike">
                          <a:effectLst/>
                        </a:rPr>
                        <a:t>8. OPERACIONES</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190500">
                <a:tc>
                  <a:txBody>
                    <a:bodyPr/>
                    <a:lstStyle/>
                    <a:p>
                      <a:pPr algn="l" fontAlgn="ctr"/>
                      <a:r>
                        <a:rPr lang="es-ES" sz="1800" u="none" strike="noStrike">
                          <a:effectLst/>
                        </a:rPr>
                        <a:t>9.EVALUACION DE DESEMPEÑO</a:t>
                      </a:r>
                      <a:endParaRPr lang="es-E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9"/>
                  </a:ext>
                </a:extLst>
              </a:tr>
              <a:tr h="200025">
                <a:tc>
                  <a:txBody>
                    <a:bodyPr/>
                    <a:lstStyle/>
                    <a:p>
                      <a:pPr algn="l" fontAlgn="ctr"/>
                      <a:r>
                        <a:rPr lang="es-ES" sz="1800" u="none" strike="noStrike" dirty="0">
                          <a:effectLst/>
                        </a:rPr>
                        <a:t>10. MEJORA</a:t>
                      </a:r>
                      <a:endParaRPr lang="es-E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0"/>
                  </a:ext>
                </a:extLst>
              </a:tr>
            </a:tbl>
          </a:graphicData>
        </a:graphic>
      </p:graphicFrame>
      <p:sp>
        <p:nvSpPr>
          <p:cNvPr id="4" name="Flecha derecha 3"/>
          <p:cNvSpPr/>
          <p:nvPr/>
        </p:nvSpPr>
        <p:spPr>
          <a:xfrm>
            <a:off x="4211960" y="2348880"/>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67798949"/>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838</Words>
  <Application>Microsoft Office PowerPoint</Application>
  <PresentationFormat>Presentación en pantalla (4:3)</PresentationFormat>
  <Paragraphs>116</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ACTUALIZACIÓN DEL SISTEMA INTEGRADO DE GESTIÓN EN UNA EMPRESA DEL SECTOR ELECTRICO.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EDGAR LARA PEREZ</cp:lastModifiedBy>
  <cp:revision>72</cp:revision>
  <dcterms:created xsi:type="dcterms:W3CDTF">2017-01-23T22:40:33Z</dcterms:created>
  <dcterms:modified xsi:type="dcterms:W3CDTF">2018-11-03T14:47:24Z</dcterms:modified>
</cp:coreProperties>
</file>