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1" r:id="rId4"/>
    <p:sldId id="263" r:id="rId5"/>
    <p:sldId id="267" r:id="rId6"/>
    <p:sldId id="264" r:id="rId7"/>
    <p:sldId id="266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5" r:id="rId22"/>
    <p:sldId id="281" r:id="rId23"/>
    <p:sldId id="284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D22"/>
    <a:srgbClr val="229227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33FD4-A9E2-4CEC-87AC-31781EF7A570}" v="1" dt="2022-05-25T16:44:25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BF804-F89B-4FBD-8445-463C92CA6D7B}" type="datetimeFigureOut">
              <a:rPr lang="es-CO" smtClean="0"/>
              <a:t>11/07/2022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889AC-4296-4977-917E-19E27011E0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12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077BA-0447-486B-BE83-80AC35BD1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FCDA65-9BF1-426D-BC8A-C91075B38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A1E08-E55C-4153-B912-F033A682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12C-85D3-4C5F-AEBE-87CAC3006391}" type="datetimeFigureOut">
              <a:rPr lang="es-CO" smtClean="0"/>
              <a:t>11/07/2022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9B619-7569-41DE-8493-8FDA26E8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000739-61AF-4881-AD10-EAF9DB93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965B-2F43-4ACD-BDBE-52CB4F07E5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566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D95CC-44CA-43BB-BA86-75FCDCC1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5ABB6D-EE9C-4831-82E9-53ABF3175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D7FBC1-D4A2-46FA-A97B-425BD130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12C-85D3-4C5F-AEBE-87CAC3006391}" type="datetimeFigureOut">
              <a:rPr lang="es-CO" smtClean="0"/>
              <a:t>11/07/2022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52FE82-B119-4C81-BD1B-4383F8B5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F05AE2-B4A9-426D-94B7-4CD80954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965B-2F43-4ACD-BDBE-52CB4F07E5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034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E6359B-54B2-4CF2-8C15-A74BA7BC2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76EF41-70AB-448A-B669-4DAAEC58A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31C4D-EFB6-4DE5-A1D5-2FEF0557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12C-85D3-4C5F-AEBE-87CAC3006391}" type="datetimeFigureOut">
              <a:rPr lang="es-CO" smtClean="0"/>
              <a:t>11/07/2022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13AE8-5F06-4744-92E4-6CEDD238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28E24-EB08-4F6F-82C2-4446917B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965B-2F43-4ACD-BDBE-52CB4F07E5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881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FFB0D-F446-46AC-9F1E-BD677AC8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6BBEE-B64D-4547-819E-2F343C0F0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6F934-7B9A-41E4-B7D4-B74EF00B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12C-85D3-4C5F-AEBE-87CAC3006391}" type="datetimeFigureOut">
              <a:rPr lang="es-CO" smtClean="0"/>
              <a:t>11/07/2022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D8C6C-7D17-45A1-B554-74C9B38F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23C05D-325F-45AD-A449-5171824B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965B-2F43-4ACD-BDBE-52CB4F07E5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792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E1424-AC36-4DA4-BB89-3024CD55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C3726F-EA17-4507-8E56-F008896F3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82E765-A1C6-4259-A83A-781CC8B4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12C-85D3-4C5F-AEBE-87CAC3006391}" type="datetimeFigureOut">
              <a:rPr lang="es-CO" smtClean="0"/>
              <a:t>11/07/2022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F61FE4-27D3-4169-9F55-FEF1C232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333875-EB06-4677-AF4D-901C5D8A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965B-2F43-4ACD-BDBE-52CB4F07E5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269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7836F-6C18-466D-ADBB-B3AD0FAD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D379DD-6E6C-4F30-9633-E9BCAD2FD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7B5E69-D8A3-4834-80D9-CDF6C0973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231418-9613-425E-B2BF-C31AB8A2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12C-85D3-4C5F-AEBE-87CAC3006391}" type="datetimeFigureOut">
              <a:rPr lang="es-CO" smtClean="0"/>
              <a:t>11/07/2022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65F4CF-D502-43E7-A944-CF243360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C25A19-AADC-4073-A72D-D91C41DD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965B-2F43-4ACD-BDBE-52CB4F07E5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21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5D0FD-BE75-4683-A398-81C5522E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F9EC44-4752-42AF-9F41-D7D467F2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CB3814-48FB-4215-BCBA-E30C6C76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259C4B-E491-4C7A-8D28-FC72E7FB3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7CABB6-E07A-439E-BC48-5359A63F7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CCB58A-8AE7-4677-A441-69AF78A6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12C-85D3-4C5F-AEBE-87CAC3006391}" type="datetimeFigureOut">
              <a:rPr lang="es-CO" smtClean="0"/>
              <a:t>11/07/2022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2F00E7-6EF0-438F-93D2-EBE3F91D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6C22B1-99B6-4970-9913-C9E00359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965B-2F43-4ACD-BDBE-52CB4F07E5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67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129E1-681D-49CB-9010-4277235A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ECE831-8009-4269-9486-C8018F04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12C-85D3-4C5F-AEBE-87CAC3006391}" type="datetimeFigureOut">
              <a:rPr lang="es-CO" smtClean="0"/>
              <a:t>11/07/2022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C0D072-0DE8-47B6-9F71-318761C7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382EBF-4D57-41E1-A402-9C4F2232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965B-2F43-4ACD-BDBE-52CB4F07E5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33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E610E9-BFB8-4AEC-AE66-4D22406D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12C-85D3-4C5F-AEBE-87CAC3006391}" type="datetimeFigureOut">
              <a:rPr lang="es-CO" smtClean="0"/>
              <a:t>11/07/2022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8AB1D8-43BE-40AA-8839-31DCFE02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3457A-F784-4748-A84B-F3C04BDD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965B-2F43-4ACD-BDBE-52CB4F07E5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58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06E41-2BA1-4C01-843E-44298DE1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6122D5-8981-4A5F-8CE6-70E03C32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2DDFF6-EDB0-4EC3-8F9A-4EA7D1FE0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90D94-0465-40C3-887F-CED230B5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12C-85D3-4C5F-AEBE-87CAC3006391}" type="datetimeFigureOut">
              <a:rPr lang="es-CO" smtClean="0"/>
              <a:t>11/07/2022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347244-4CCA-460F-8411-E60454E5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B4E16E-EFF8-4993-BA64-55588618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965B-2F43-4ACD-BDBE-52CB4F07E5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539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8FA8E-ABDA-4B27-B43D-639E68C9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EB3331-43D8-4456-B3B7-85FC8F28E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53A7A3-44E2-4A4C-B937-437F9E0D9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614DF5-F6F9-407B-B8F9-73650C6F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312C-85D3-4C5F-AEBE-87CAC3006391}" type="datetimeFigureOut">
              <a:rPr lang="es-CO" smtClean="0"/>
              <a:t>11/07/2022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5675C8-695D-4373-B191-F97D8855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D61C4E-ECCE-44AB-A031-AFD449F3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965B-2F43-4ACD-BDBE-52CB4F07E5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826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3003E7-E48F-4AC7-81B9-AD231249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50B1F6-F35E-4645-938E-2B07C965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5B3699-B42A-4D70-83B2-5E1767A75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312C-85D3-4C5F-AEBE-87CAC3006391}" type="datetimeFigureOut">
              <a:rPr lang="es-CO" smtClean="0"/>
              <a:t>11/07/2022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09CBE9-E118-4616-8402-D767FD18C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8CA61-CEC2-468F-8666-C6DA3144C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2965B-2F43-4ACD-BDBE-52CB4F07E5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04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6.png"/><Relationship Id="rId7" Type="http://schemas.openxmlformats.org/officeDocument/2006/relationships/image" Target="../media/image9.png"/><Relationship Id="rId12" Type="http://schemas.openxmlformats.org/officeDocument/2006/relationships/image" Target="../media/image63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1.svg"/><Relationship Id="rId4" Type="http://schemas.openxmlformats.org/officeDocument/2006/relationships/image" Target="../media/image47.sv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svg"/><Relationship Id="rId3" Type="http://schemas.openxmlformats.org/officeDocument/2006/relationships/hyperlink" Target="https://meet.google.com/kjc-mtsx-ebd?authuser=1&amp;hs=122" TargetMode="External"/><Relationship Id="rId7" Type="http://schemas.openxmlformats.org/officeDocument/2006/relationships/image" Target="../media/image81.svg"/><Relationship Id="rId12" Type="http://schemas.openxmlformats.org/officeDocument/2006/relationships/image" Target="../media/image84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2.svg"/><Relationship Id="rId5" Type="http://schemas.openxmlformats.org/officeDocument/2006/relationships/image" Target="../media/image79.svg"/><Relationship Id="rId10" Type="http://schemas.openxmlformats.org/officeDocument/2006/relationships/image" Target="../media/image11.png"/><Relationship Id="rId4" Type="http://schemas.openxmlformats.org/officeDocument/2006/relationships/image" Target="../media/image78.png"/><Relationship Id="rId9" Type="http://schemas.openxmlformats.org/officeDocument/2006/relationships/image" Target="../media/image8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13" Type="http://schemas.openxmlformats.org/officeDocument/2006/relationships/hyperlink" Target="mailto:centrocvcbogota@constructorabolivar.com" TargetMode="External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hyperlink" Target="mailto:centrocvcibague@constructorabolivar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svg"/><Relationship Id="rId11" Type="http://schemas.openxmlformats.org/officeDocument/2006/relationships/hyperlink" Target="mailto:centrocvccosta@constructorabolivar.com" TargetMode="External"/><Relationship Id="rId5" Type="http://schemas.openxmlformats.org/officeDocument/2006/relationships/image" Target="../media/image88.png"/><Relationship Id="rId10" Type="http://schemas.openxmlformats.org/officeDocument/2006/relationships/image" Target="../media/image93.svg"/><Relationship Id="rId4" Type="http://schemas.openxmlformats.org/officeDocument/2006/relationships/image" Target="../media/image87.svg"/><Relationship Id="rId9" Type="http://schemas.openxmlformats.org/officeDocument/2006/relationships/image" Target="../media/image92.png"/><Relationship Id="rId14" Type="http://schemas.openxmlformats.org/officeDocument/2006/relationships/hyperlink" Target="mailto:centrocvc@constructorabolivar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jp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image" Target="../media/image2.jpg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sites.google.com/constructorabolivar.com/trabajo-seguro/constructora-bol%C3%ADvar/contratistas" TargetMode="External"/><Relationship Id="rId7" Type="http://schemas.openxmlformats.org/officeDocument/2006/relationships/image" Target="../media/image8.svg"/><Relationship Id="rId12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9.png"/><Relationship Id="rId5" Type="http://schemas.openxmlformats.org/officeDocument/2006/relationships/image" Target="../media/image47.sv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E3EE00FF-9724-4D3D-83A2-DA3547652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4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5BBDE4-4E61-4889-B0C4-B358E751A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49EFCED-094B-4BF6-AC26-559AC74DC1A1}"/>
              </a:ext>
            </a:extLst>
          </p:cNvPr>
          <p:cNvSpPr/>
          <p:nvPr/>
        </p:nvSpPr>
        <p:spPr>
          <a:xfrm>
            <a:off x="2845376" y="114764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1453E8-C159-4924-B869-742D79B57020}"/>
              </a:ext>
            </a:extLst>
          </p:cNvPr>
          <p:cNvSpPr txBox="1"/>
          <p:nvPr/>
        </p:nvSpPr>
        <p:spPr>
          <a:xfrm>
            <a:off x="2944954" y="221879"/>
            <a:ext cx="6617279" cy="7694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FIC -</a:t>
            </a:r>
            <a:r>
              <a:rPr lang="es-E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Fondo Nacional de Formación Profesional de la Industria de la Construcción</a:t>
            </a:r>
            <a:endParaRPr lang="es-E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9098DD8-510A-4D9F-93EF-256B98382F25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9C7FA72-9C15-44B6-BAE9-3CEB8CD4D85A}"/>
              </a:ext>
            </a:extLst>
          </p:cNvPr>
          <p:cNvCxnSpPr>
            <a:cxnSpLocks/>
          </p:cNvCxnSpPr>
          <p:nvPr/>
        </p:nvCxnSpPr>
        <p:spPr>
          <a:xfrm>
            <a:off x="3049730" y="221879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53FAF4-094B-43E9-B159-9E18EEC79990}"/>
              </a:ext>
            </a:extLst>
          </p:cNvPr>
          <p:cNvSpPr txBox="1"/>
          <p:nvPr/>
        </p:nvSpPr>
        <p:spPr>
          <a:xfrm>
            <a:off x="737021" y="4999849"/>
            <a:ext cx="8555221" cy="130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0" lvl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9"/>
            </a:pPr>
            <a:r>
              <a:rPr lang="es-ES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Recuerde para este año el aporte por cada trabajador será de $25.000 Según la Norma estipulada (Salario Mínimo ($1’000.000 pesos) dividido en 40 X Número de trabajadores que ingresaron a obra).</a:t>
            </a:r>
          </a:p>
          <a:p>
            <a:pPr marL="488950" lvl="0" indent="-34290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9"/>
              <a:buFont typeface="+mj-lt"/>
              <a:buAutoNum type="arabicPeriod"/>
            </a:pPr>
            <a:endParaRPr lang="es-ES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925354" marR="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endParaRPr lang="es-ES" sz="1500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04BE79-F1F1-46FD-9E46-276E38B18EFC}"/>
              </a:ext>
            </a:extLst>
          </p:cNvPr>
          <p:cNvSpPr txBox="1"/>
          <p:nvPr/>
        </p:nvSpPr>
        <p:spPr>
          <a:xfrm>
            <a:off x="251085" y="1296053"/>
            <a:ext cx="9410728" cy="561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9"/>
              <a:buNone/>
            </a:pPr>
            <a:r>
              <a:rPr lang="es-ES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Para la recepción y validación exitosa de soporte de FIC  se solicita que por favor el contratista tenga en cuenta los siguientes puntos:</a:t>
            </a:r>
          </a:p>
        </p:txBody>
      </p:sp>
      <p:pic>
        <p:nvPicPr>
          <p:cNvPr id="12" name="Gráfico 11" descr="Insignia 1 con relleno sólido">
            <a:extLst>
              <a:ext uri="{FF2B5EF4-FFF2-40B4-BE49-F238E27FC236}">
                <a16:creationId xmlns:a16="http://schemas.microsoft.com/office/drawing/2014/main" id="{CAA2D3E0-E385-4351-8250-BB76564DC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704" y="1962732"/>
            <a:ext cx="576666" cy="57666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9C1B9CD-49CA-40D4-85DA-47BE7DB81E30}"/>
              </a:ext>
            </a:extLst>
          </p:cNvPr>
          <p:cNvSpPr txBox="1"/>
          <p:nvPr/>
        </p:nvSpPr>
        <p:spPr>
          <a:xfrm>
            <a:off x="790959" y="1912652"/>
            <a:ext cx="8602863" cy="803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0" lvl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9"/>
            </a:pPr>
            <a:r>
              <a:rPr lang="es-ES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 debe generar pago FIC por los trabajadores que ingresaron a la obra tres días o más, teniendo en cuenta un pago por trabajador, así se encuentre con novedad de traslado y/o rotación entre obras y deberá cargarlo a la Obra principal asignada</a:t>
            </a:r>
            <a:r>
              <a:rPr lang="es-ES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</a:p>
        </p:txBody>
      </p:sp>
      <p:pic>
        <p:nvPicPr>
          <p:cNvPr id="16" name="Gráfico 15" descr="Insignia con relleno sólido">
            <a:extLst>
              <a:ext uri="{FF2B5EF4-FFF2-40B4-BE49-F238E27FC236}">
                <a16:creationId xmlns:a16="http://schemas.microsoft.com/office/drawing/2014/main" id="{BFFAE19E-4588-41D9-AF5F-CF9A3D1B7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704" y="2727072"/>
            <a:ext cx="576666" cy="57666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45B919-4938-41D1-81AD-A077B27793C8}"/>
              </a:ext>
            </a:extLst>
          </p:cNvPr>
          <p:cNvSpPr txBox="1"/>
          <p:nvPr/>
        </p:nvSpPr>
        <p:spPr>
          <a:xfrm>
            <a:off x="790959" y="2781243"/>
            <a:ext cx="8434452" cy="561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0" lvl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9"/>
            </a:pPr>
            <a:r>
              <a:rPr lang="es-ES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 usted reporta novedad de retiro y supera más de 3 días el ingreso de ese trabajador a obra, debe incluirlo en el aporte FIC completo para dicho mes.</a:t>
            </a:r>
          </a:p>
        </p:txBody>
      </p:sp>
      <p:pic>
        <p:nvPicPr>
          <p:cNvPr id="20" name="Gráfico 19" descr="Insignia 3 con relleno sólido">
            <a:extLst>
              <a:ext uri="{FF2B5EF4-FFF2-40B4-BE49-F238E27FC236}">
                <a16:creationId xmlns:a16="http://schemas.microsoft.com/office/drawing/2014/main" id="{1AA4972A-BF5B-4811-9541-F8092DBD25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704" y="3451530"/>
            <a:ext cx="576666" cy="57666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F2F5F37-B9C1-4470-B592-A59363943B5C}"/>
              </a:ext>
            </a:extLst>
          </p:cNvPr>
          <p:cNvSpPr txBox="1"/>
          <p:nvPr/>
        </p:nvSpPr>
        <p:spPr>
          <a:xfrm>
            <a:off x="838601" y="3515194"/>
            <a:ext cx="8386810" cy="561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0" lvl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9"/>
            </a:pPr>
            <a:r>
              <a:rPr lang="es-ES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Debe realizar el pago del FIC por cada Regional donde usted tenga presencia (Atlántico, Bolívar, Magdalena, Tolima, Distrito Capital (Bogotá) o Cundinamarca).</a:t>
            </a:r>
          </a:p>
        </p:txBody>
      </p:sp>
      <p:pic>
        <p:nvPicPr>
          <p:cNvPr id="24" name="Gráfico 23" descr="Insignia 4 con relleno sólido">
            <a:extLst>
              <a:ext uri="{FF2B5EF4-FFF2-40B4-BE49-F238E27FC236}">
                <a16:creationId xmlns:a16="http://schemas.microsoft.com/office/drawing/2014/main" id="{F8C2ECB0-873A-48BB-88CD-2B74CE7FF0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2704" y="4175988"/>
            <a:ext cx="576666" cy="57666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D751A53-D86B-41DA-932A-7939AA736B13}"/>
              </a:ext>
            </a:extLst>
          </p:cNvPr>
          <p:cNvSpPr txBox="1"/>
          <p:nvPr/>
        </p:nvSpPr>
        <p:spPr>
          <a:xfrm>
            <a:off x="838600" y="4234972"/>
            <a:ext cx="8555221" cy="561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0" lvl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9"/>
            </a:pPr>
            <a:r>
              <a:rPr lang="es-ES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Adjuntar siempre el soporte concepto de pago: Pago Ordinario- FIC, Certificado emitido por el SENA o Comprobante de pago </a:t>
            </a:r>
            <a:r>
              <a:rPr lang="es-ES" sz="1500" b="1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Ejemplo 4, 5, 6</a:t>
            </a:r>
          </a:p>
        </p:txBody>
      </p:sp>
      <p:pic>
        <p:nvPicPr>
          <p:cNvPr id="28" name="Gráfico 27" descr="Insignia 5 con relleno sólido">
            <a:extLst>
              <a:ext uri="{FF2B5EF4-FFF2-40B4-BE49-F238E27FC236}">
                <a16:creationId xmlns:a16="http://schemas.microsoft.com/office/drawing/2014/main" id="{3C900127-F699-47B8-B297-3B538E441D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2496" y="5112035"/>
            <a:ext cx="576666" cy="57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4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921B381-0231-48C3-94F0-7DBBCE82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3670A5A-17DE-40F0-A6AE-95F0BD9D0758}"/>
              </a:ext>
            </a:extLst>
          </p:cNvPr>
          <p:cNvSpPr/>
          <p:nvPr/>
        </p:nvSpPr>
        <p:spPr>
          <a:xfrm>
            <a:off x="2845376" y="114764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42EF86-93F6-4B13-B9CF-54565879F7D6}"/>
              </a:ext>
            </a:extLst>
          </p:cNvPr>
          <p:cNvSpPr txBox="1"/>
          <p:nvPr/>
        </p:nvSpPr>
        <p:spPr>
          <a:xfrm>
            <a:off x="2845376" y="309864"/>
            <a:ext cx="6927272" cy="4770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5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ANEXOS</a:t>
            </a:r>
            <a:endParaRPr lang="es-ES" sz="25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903B85F-BF7A-46AD-9C2B-38C66371A719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08E029A-B322-479C-9491-1F48F9B71D7C}"/>
              </a:ext>
            </a:extLst>
          </p:cNvPr>
          <p:cNvCxnSpPr>
            <a:cxnSpLocks/>
          </p:cNvCxnSpPr>
          <p:nvPr/>
        </p:nvCxnSpPr>
        <p:spPr>
          <a:xfrm>
            <a:off x="3067913" y="309864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B96A8B6-A1B0-4CAF-BEA1-4C238686C094}"/>
              </a:ext>
            </a:extLst>
          </p:cNvPr>
          <p:cNvCxnSpPr>
            <a:cxnSpLocks/>
          </p:cNvCxnSpPr>
          <p:nvPr/>
        </p:nvCxnSpPr>
        <p:spPr>
          <a:xfrm>
            <a:off x="5186793" y="3768436"/>
            <a:ext cx="90054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AD17CB-0E13-4E7F-813A-243B59A3703D}"/>
              </a:ext>
            </a:extLst>
          </p:cNvPr>
          <p:cNvSpPr txBox="1"/>
          <p:nvPr/>
        </p:nvSpPr>
        <p:spPr>
          <a:xfrm>
            <a:off x="6087339" y="2337275"/>
            <a:ext cx="391564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ANEXO 1 –CARTA AUTORIZACION CONTRATISTA</a:t>
            </a:r>
          </a:p>
          <a:p>
            <a:pPr algn="ctr"/>
            <a:endParaRPr lang="es-CO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Este documento se utiliza como ultima instancia en caso de que el contrato SINCO  aun no se haya firmado o no registre en el sistema:</a:t>
            </a: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Debe estar totalmente diligenciado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Lo firma directamente el director de la obra junto con el respectivo sello.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8A767B-8EAF-D9B3-334A-423C1CD6D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22" y="1204158"/>
            <a:ext cx="4379351" cy="53826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877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921B381-0231-48C3-94F0-7DBBCE82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3670A5A-17DE-40F0-A6AE-95F0BD9D0758}"/>
              </a:ext>
            </a:extLst>
          </p:cNvPr>
          <p:cNvSpPr/>
          <p:nvPr/>
        </p:nvSpPr>
        <p:spPr>
          <a:xfrm>
            <a:off x="2845376" y="114764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42EF86-93F6-4B13-B9CF-54565879F7D6}"/>
              </a:ext>
            </a:extLst>
          </p:cNvPr>
          <p:cNvSpPr txBox="1"/>
          <p:nvPr/>
        </p:nvSpPr>
        <p:spPr>
          <a:xfrm>
            <a:off x="2845376" y="309864"/>
            <a:ext cx="6927272" cy="4770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5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ANEXOS</a:t>
            </a:r>
            <a:endParaRPr lang="es-ES" sz="25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903B85F-BF7A-46AD-9C2B-38C66371A719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08E029A-B322-479C-9491-1F48F9B71D7C}"/>
              </a:ext>
            </a:extLst>
          </p:cNvPr>
          <p:cNvCxnSpPr>
            <a:cxnSpLocks/>
          </p:cNvCxnSpPr>
          <p:nvPr/>
        </p:nvCxnSpPr>
        <p:spPr>
          <a:xfrm>
            <a:off x="3067913" y="309864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B96A8B6-A1B0-4CAF-BEA1-4C238686C094}"/>
              </a:ext>
            </a:extLst>
          </p:cNvPr>
          <p:cNvCxnSpPr>
            <a:cxnSpLocks/>
          </p:cNvCxnSpPr>
          <p:nvPr/>
        </p:nvCxnSpPr>
        <p:spPr>
          <a:xfrm>
            <a:off x="4587187" y="3738455"/>
            <a:ext cx="90054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AD17CB-0E13-4E7F-813A-243B59A3703D}"/>
              </a:ext>
            </a:extLst>
          </p:cNvPr>
          <p:cNvSpPr txBox="1"/>
          <p:nvPr/>
        </p:nvSpPr>
        <p:spPr>
          <a:xfrm>
            <a:off x="5637831" y="2291905"/>
            <a:ext cx="43000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ANEXO 2- FORMATO DE INGRESO FM 003</a:t>
            </a:r>
          </a:p>
          <a:p>
            <a:pPr algn="ctr"/>
            <a:endParaRPr lang="es-CO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formato de ingreso debe estar totalmente diligenciado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La fecha de ingreso a obra es la del día siguiente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Debe estar firmado por la persona que autoriza el ingreso y que declara que la información que esta suministrando es veraz </a:t>
            </a:r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666C8161-1E93-4A92-8842-8030F8BE0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9" y="1143644"/>
            <a:ext cx="4450178" cy="57240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493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921B381-0231-48C3-94F0-7DBBCE82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3670A5A-17DE-40F0-A6AE-95F0BD9D0758}"/>
              </a:ext>
            </a:extLst>
          </p:cNvPr>
          <p:cNvSpPr/>
          <p:nvPr/>
        </p:nvSpPr>
        <p:spPr>
          <a:xfrm>
            <a:off x="2845376" y="114764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42EF86-93F6-4B13-B9CF-54565879F7D6}"/>
              </a:ext>
            </a:extLst>
          </p:cNvPr>
          <p:cNvSpPr txBox="1"/>
          <p:nvPr/>
        </p:nvSpPr>
        <p:spPr>
          <a:xfrm>
            <a:off x="2845376" y="309864"/>
            <a:ext cx="6927272" cy="4770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5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ANEXOS</a:t>
            </a:r>
            <a:endParaRPr lang="es-ES" sz="25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903B85F-BF7A-46AD-9C2B-38C66371A719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08E029A-B322-479C-9491-1F48F9B71D7C}"/>
              </a:ext>
            </a:extLst>
          </p:cNvPr>
          <p:cNvCxnSpPr>
            <a:cxnSpLocks/>
          </p:cNvCxnSpPr>
          <p:nvPr/>
        </p:nvCxnSpPr>
        <p:spPr>
          <a:xfrm>
            <a:off x="3067913" y="309864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B96A8B6-A1B0-4CAF-BEA1-4C238686C094}"/>
              </a:ext>
            </a:extLst>
          </p:cNvPr>
          <p:cNvCxnSpPr>
            <a:cxnSpLocks/>
          </p:cNvCxnSpPr>
          <p:nvPr/>
        </p:nvCxnSpPr>
        <p:spPr>
          <a:xfrm>
            <a:off x="4587187" y="3738455"/>
            <a:ext cx="90054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AD17CB-0E13-4E7F-813A-243B59A3703D}"/>
              </a:ext>
            </a:extLst>
          </p:cNvPr>
          <p:cNvSpPr txBox="1"/>
          <p:nvPr/>
        </p:nvSpPr>
        <p:spPr>
          <a:xfrm>
            <a:off x="5487733" y="2700626"/>
            <a:ext cx="43000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ANEXO 3 – FORMATO DE PROTECCIÓN DE DATOS</a:t>
            </a:r>
          </a:p>
          <a:p>
            <a:pPr algn="ctr"/>
            <a:endParaRPr lang="es-CO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formato de protección de datos debe estar totalmente diligenciado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Debe estar totalmente  firmado por el trabajador</a:t>
            </a:r>
          </a:p>
        </p:txBody>
      </p: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59A9AFC9-7A8C-4B7F-95B6-66BD2A4D7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4519" r="4394" b="18907"/>
          <a:stretch/>
        </p:blipFill>
        <p:spPr>
          <a:xfrm>
            <a:off x="375933" y="1112713"/>
            <a:ext cx="4300081" cy="56305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375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921B381-0231-48C3-94F0-7DBBCE82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3670A5A-17DE-40F0-A6AE-95F0BD9D0758}"/>
              </a:ext>
            </a:extLst>
          </p:cNvPr>
          <p:cNvSpPr/>
          <p:nvPr/>
        </p:nvSpPr>
        <p:spPr>
          <a:xfrm>
            <a:off x="2845376" y="114764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42EF86-93F6-4B13-B9CF-54565879F7D6}"/>
              </a:ext>
            </a:extLst>
          </p:cNvPr>
          <p:cNvSpPr txBox="1"/>
          <p:nvPr/>
        </p:nvSpPr>
        <p:spPr>
          <a:xfrm>
            <a:off x="2845376" y="309864"/>
            <a:ext cx="6927272" cy="4770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5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ANEXOS</a:t>
            </a:r>
            <a:endParaRPr lang="es-ES" sz="25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903B85F-BF7A-46AD-9C2B-38C66371A719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08E029A-B322-479C-9491-1F48F9B71D7C}"/>
              </a:ext>
            </a:extLst>
          </p:cNvPr>
          <p:cNvCxnSpPr>
            <a:cxnSpLocks/>
          </p:cNvCxnSpPr>
          <p:nvPr/>
        </p:nvCxnSpPr>
        <p:spPr>
          <a:xfrm>
            <a:off x="3067913" y="309864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B96A8B6-A1B0-4CAF-BEA1-4C238686C094}"/>
              </a:ext>
            </a:extLst>
          </p:cNvPr>
          <p:cNvCxnSpPr>
            <a:cxnSpLocks/>
          </p:cNvCxnSpPr>
          <p:nvPr/>
        </p:nvCxnSpPr>
        <p:spPr>
          <a:xfrm>
            <a:off x="5397401" y="4092314"/>
            <a:ext cx="0" cy="71873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AD17CB-0E13-4E7F-813A-243B59A3703D}"/>
              </a:ext>
            </a:extLst>
          </p:cNvPr>
          <p:cNvSpPr txBox="1"/>
          <p:nvPr/>
        </p:nvSpPr>
        <p:spPr>
          <a:xfrm>
            <a:off x="341872" y="4788560"/>
            <a:ext cx="98664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ANEXO 4 – FORMATO DE TRASLADO Y ROTACIÓN</a:t>
            </a:r>
          </a:p>
          <a:p>
            <a:pPr algn="ctr"/>
            <a:endParaRPr lang="es-CO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formato de traslado y rotación debe estar totalmente diligenciado.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 utiliza cuando el contratista quiere rotar o trasladar al personal en diferentes obras ( Recuerde que para hacer traslado y rotación de Inspectores SST  debe solicitarse autorización de líder de obra.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Debe estar firmado por la persona quien solicita dicho tramite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Suministrar en formato PDF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5BED0CC1-0986-464D-8D49-14BDD1CB2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2" r="2344" b="11257"/>
          <a:stretch/>
        </p:blipFill>
        <p:spPr>
          <a:xfrm>
            <a:off x="1658977" y="1053778"/>
            <a:ext cx="7034857" cy="31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0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921B381-0231-48C3-94F0-7DBBCE82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3670A5A-17DE-40F0-A6AE-95F0BD9D0758}"/>
              </a:ext>
            </a:extLst>
          </p:cNvPr>
          <p:cNvSpPr/>
          <p:nvPr/>
        </p:nvSpPr>
        <p:spPr>
          <a:xfrm>
            <a:off x="2845376" y="114764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42EF86-93F6-4B13-B9CF-54565879F7D6}"/>
              </a:ext>
            </a:extLst>
          </p:cNvPr>
          <p:cNvSpPr txBox="1"/>
          <p:nvPr/>
        </p:nvSpPr>
        <p:spPr>
          <a:xfrm>
            <a:off x="2845376" y="309864"/>
            <a:ext cx="6927272" cy="4770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5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ANEXOS</a:t>
            </a:r>
            <a:endParaRPr lang="es-ES" sz="25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903B85F-BF7A-46AD-9C2B-38C66371A719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08E029A-B322-479C-9491-1F48F9B71D7C}"/>
              </a:ext>
            </a:extLst>
          </p:cNvPr>
          <p:cNvCxnSpPr>
            <a:cxnSpLocks/>
          </p:cNvCxnSpPr>
          <p:nvPr/>
        </p:nvCxnSpPr>
        <p:spPr>
          <a:xfrm>
            <a:off x="3067913" y="309864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B96A8B6-A1B0-4CAF-BEA1-4C238686C094}"/>
              </a:ext>
            </a:extLst>
          </p:cNvPr>
          <p:cNvCxnSpPr>
            <a:cxnSpLocks/>
          </p:cNvCxnSpPr>
          <p:nvPr/>
        </p:nvCxnSpPr>
        <p:spPr>
          <a:xfrm>
            <a:off x="5149785" y="4392118"/>
            <a:ext cx="0" cy="71873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AD17CB-0E13-4E7F-813A-243B59A3703D}"/>
              </a:ext>
            </a:extLst>
          </p:cNvPr>
          <p:cNvSpPr txBox="1"/>
          <p:nvPr/>
        </p:nvSpPr>
        <p:spPr>
          <a:xfrm>
            <a:off x="496007" y="5110849"/>
            <a:ext cx="96673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ANEXO 5 – FORMATO DE RETIRO DE PERSONAL</a:t>
            </a:r>
          </a:p>
          <a:p>
            <a:pPr algn="ctr"/>
            <a:endParaRPr lang="es-CO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formato de traslado y rotación debe estar totalmente diligenciado.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 recomienda que reporten retiros de personal inmediata mente con el formato presente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Debe estar firmado por la persona quien solicita dicho tramite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Suministrar formato PDF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34158773-71B4-45E9-AF18-307C2471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7107" r="6658" b="7105"/>
          <a:stretch/>
        </p:blipFill>
        <p:spPr>
          <a:xfrm>
            <a:off x="1057472" y="1096782"/>
            <a:ext cx="8184626" cy="34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5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921B381-0231-48C3-94F0-7DBBCE82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3670A5A-17DE-40F0-A6AE-95F0BD9D0758}"/>
              </a:ext>
            </a:extLst>
          </p:cNvPr>
          <p:cNvSpPr/>
          <p:nvPr/>
        </p:nvSpPr>
        <p:spPr>
          <a:xfrm>
            <a:off x="2845376" y="39813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42EF86-93F6-4B13-B9CF-54565879F7D6}"/>
              </a:ext>
            </a:extLst>
          </p:cNvPr>
          <p:cNvSpPr txBox="1"/>
          <p:nvPr/>
        </p:nvSpPr>
        <p:spPr>
          <a:xfrm>
            <a:off x="2845376" y="309864"/>
            <a:ext cx="6927272" cy="4770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5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ANEXOS</a:t>
            </a:r>
            <a:endParaRPr lang="es-ES" sz="25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903B85F-BF7A-46AD-9C2B-38C66371A719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08E029A-B322-479C-9491-1F48F9B71D7C}"/>
              </a:ext>
            </a:extLst>
          </p:cNvPr>
          <p:cNvCxnSpPr>
            <a:cxnSpLocks/>
          </p:cNvCxnSpPr>
          <p:nvPr/>
        </p:nvCxnSpPr>
        <p:spPr>
          <a:xfrm>
            <a:off x="3067913" y="309864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B96A8B6-A1B0-4CAF-BEA1-4C238686C094}"/>
              </a:ext>
            </a:extLst>
          </p:cNvPr>
          <p:cNvCxnSpPr>
            <a:cxnSpLocks/>
          </p:cNvCxnSpPr>
          <p:nvPr/>
        </p:nvCxnSpPr>
        <p:spPr>
          <a:xfrm>
            <a:off x="4901784" y="3781250"/>
            <a:ext cx="66772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AD17CB-0E13-4E7F-813A-243B59A3703D}"/>
              </a:ext>
            </a:extLst>
          </p:cNvPr>
          <p:cNvSpPr txBox="1"/>
          <p:nvPr/>
        </p:nvSpPr>
        <p:spPr>
          <a:xfrm>
            <a:off x="5385549" y="2034063"/>
            <a:ext cx="470506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ANEXO 6 – FORMATO DE RECOMENDACIONES Y RESTRICCIONES</a:t>
            </a:r>
          </a:p>
          <a:p>
            <a:pPr algn="ctr"/>
            <a:endParaRPr lang="es-CO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formato de recomendaciones y restricciones debe estar totalmente diligenciado.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Debe estar totalmente firmado ( Representante legal, Responsable SST, Trabajador y el Inspector de obra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Suministrar formato PDF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 presenta dicha documento cuando el examen medico del trabajador presentan conceptos médicos de seguimiento como recomendaciones y restricciones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730138-8ACA-8972-769E-CE11DBA24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76" y="1129207"/>
            <a:ext cx="4423410" cy="56359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416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130B239-F71E-4B19-92F0-6E2A2711F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24C668A-0FC9-439C-A0C5-CD28A4676A74}"/>
              </a:ext>
            </a:extLst>
          </p:cNvPr>
          <p:cNvSpPr/>
          <p:nvPr/>
        </p:nvSpPr>
        <p:spPr>
          <a:xfrm>
            <a:off x="2845376" y="39813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E0DD85-F1A4-4FC1-81BB-888A65627392}"/>
              </a:ext>
            </a:extLst>
          </p:cNvPr>
          <p:cNvSpPr txBox="1"/>
          <p:nvPr/>
        </p:nvSpPr>
        <p:spPr>
          <a:xfrm>
            <a:off x="2845376" y="309864"/>
            <a:ext cx="6927272" cy="4770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5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EJEMPLOS</a:t>
            </a:r>
            <a:endParaRPr lang="es-ES" sz="25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693C75F-CACC-4B5C-B6C0-0787F201F7BB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3963B40-650F-4E45-99E1-0FA3E51EF342}"/>
              </a:ext>
            </a:extLst>
          </p:cNvPr>
          <p:cNvCxnSpPr>
            <a:cxnSpLocks/>
          </p:cNvCxnSpPr>
          <p:nvPr/>
        </p:nvCxnSpPr>
        <p:spPr>
          <a:xfrm>
            <a:off x="3067913" y="309864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Tabla&#10;&#10;Descripción generada automáticamente con confianza media">
            <a:extLst>
              <a:ext uri="{FF2B5EF4-FFF2-40B4-BE49-F238E27FC236}">
                <a16:creationId xmlns:a16="http://schemas.microsoft.com/office/drawing/2014/main" id="{A317C4DC-7F9E-42A9-88BA-93DE2F302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1"/>
          <a:stretch/>
        </p:blipFill>
        <p:spPr>
          <a:xfrm>
            <a:off x="174057" y="1096782"/>
            <a:ext cx="3930484" cy="569156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5A43290-29AE-49FB-B601-4E50773960A1}"/>
              </a:ext>
            </a:extLst>
          </p:cNvPr>
          <p:cNvCxnSpPr>
            <a:cxnSpLocks/>
          </p:cNvCxnSpPr>
          <p:nvPr/>
        </p:nvCxnSpPr>
        <p:spPr>
          <a:xfrm>
            <a:off x="4287187" y="3781250"/>
            <a:ext cx="66772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9282564-6CD7-4056-A96D-225D3B2CA990}"/>
              </a:ext>
            </a:extLst>
          </p:cNvPr>
          <p:cNvSpPr txBox="1"/>
          <p:nvPr/>
        </p:nvSpPr>
        <p:spPr>
          <a:xfrm>
            <a:off x="4956751" y="1605445"/>
            <a:ext cx="470506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EJEMPLO 1 – EXAMEN MEDICO</a:t>
            </a:r>
          </a:p>
          <a:p>
            <a:pPr algn="ctr"/>
            <a:endParaRPr lang="es-CO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examen medico debe estar bajo la razón social de su empresa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Debe estar vigente no mayor a 1 año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Debe contar con firma y sello del profesional que lo genera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Debe estar firmado por el trabajador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Recuerde señor contratista que el examen medico se realiza cada vez que realice una vinculación inicial y periódicamente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Validar que la IPS se encuentre registrada en el RUES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En caso de presentar restricciones medicas y recomendaciones anexar el formato de recomendaciones y restricciones mencionado en la presentación anteriormente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0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130B239-F71E-4B19-92F0-6E2A2711F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24C668A-0FC9-439C-A0C5-CD28A4676A74}"/>
              </a:ext>
            </a:extLst>
          </p:cNvPr>
          <p:cNvSpPr/>
          <p:nvPr/>
        </p:nvSpPr>
        <p:spPr>
          <a:xfrm>
            <a:off x="2845376" y="39813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E0DD85-F1A4-4FC1-81BB-888A65627392}"/>
              </a:ext>
            </a:extLst>
          </p:cNvPr>
          <p:cNvSpPr txBox="1"/>
          <p:nvPr/>
        </p:nvSpPr>
        <p:spPr>
          <a:xfrm>
            <a:off x="2845376" y="309864"/>
            <a:ext cx="6927272" cy="4770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5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EJEMPLOS</a:t>
            </a:r>
            <a:endParaRPr lang="es-ES" sz="25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693C75F-CACC-4B5C-B6C0-0787F201F7BB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3963B40-650F-4E45-99E1-0FA3E51EF342}"/>
              </a:ext>
            </a:extLst>
          </p:cNvPr>
          <p:cNvCxnSpPr>
            <a:cxnSpLocks/>
          </p:cNvCxnSpPr>
          <p:nvPr/>
        </p:nvCxnSpPr>
        <p:spPr>
          <a:xfrm>
            <a:off x="3067913" y="309864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79C4811A-4599-4E5F-B3F0-AF0F0A845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30"/>
          <a:stretch/>
        </p:blipFill>
        <p:spPr>
          <a:xfrm>
            <a:off x="2310626" y="1003817"/>
            <a:ext cx="5992081" cy="3608572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8776E7F-5D1D-40B6-9FCA-5B14B73F2047}"/>
              </a:ext>
            </a:extLst>
          </p:cNvPr>
          <p:cNvCxnSpPr>
            <a:cxnSpLocks/>
          </p:cNvCxnSpPr>
          <p:nvPr/>
        </p:nvCxnSpPr>
        <p:spPr>
          <a:xfrm>
            <a:off x="5486549" y="4612389"/>
            <a:ext cx="0" cy="44444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14815D-5B12-494D-B3D5-74504024A5AE}"/>
              </a:ext>
            </a:extLst>
          </p:cNvPr>
          <p:cNvSpPr txBox="1"/>
          <p:nvPr/>
        </p:nvSpPr>
        <p:spPr>
          <a:xfrm>
            <a:off x="247487" y="5056831"/>
            <a:ext cx="104781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EJEMPLO 2 – CURSO EN ALTURAS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curso en alturas debe ser actualizado cada año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 recomienda que antes de suministrar el documento validar si ya esta registrado en la pagina del Ministerio de trabajo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curso debe contar con firma  del entrenador y representante del centro de entrenamiento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Nombres completo y numero de documento uniforme con la cedula o PP del trabajador </a:t>
            </a:r>
          </a:p>
        </p:txBody>
      </p:sp>
    </p:spTree>
    <p:extLst>
      <p:ext uri="{BB962C8B-B14F-4D97-AF65-F5344CB8AC3E}">
        <p14:creationId xmlns:p14="http://schemas.microsoft.com/office/powerpoint/2010/main" val="3505037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130B239-F71E-4B19-92F0-6E2A2711F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24C668A-0FC9-439C-A0C5-CD28A4676A74}"/>
              </a:ext>
            </a:extLst>
          </p:cNvPr>
          <p:cNvSpPr/>
          <p:nvPr/>
        </p:nvSpPr>
        <p:spPr>
          <a:xfrm>
            <a:off x="2845376" y="39813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E0DD85-F1A4-4FC1-81BB-888A65627392}"/>
              </a:ext>
            </a:extLst>
          </p:cNvPr>
          <p:cNvSpPr txBox="1"/>
          <p:nvPr/>
        </p:nvSpPr>
        <p:spPr>
          <a:xfrm>
            <a:off x="2845376" y="309864"/>
            <a:ext cx="6927272" cy="4770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5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EJEMPLOS</a:t>
            </a:r>
            <a:endParaRPr lang="es-ES" sz="25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693C75F-CACC-4B5C-B6C0-0787F201F7BB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3963B40-650F-4E45-99E1-0FA3E51EF342}"/>
              </a:ext>
            </a:extLst>
          </p:cNvPr>
          <p:cNvCxnSpPr>
            <a:cxnSpLocks/>
          </p:cNvCxnSpPr>
          <p:nvPr/>
        </p:nvCxnSpPr>
        <p:spPr>
          <a:xfrm>
            <a:off x="3067913" y="309864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14815D-5B12-494D-B3D5-74504024A5AE}"/>
              </a:ext>
            </a:extLst>
          </p:cNvPr>
          <p:cNvSpPr txBox="1"/>
          <p:nvPr/>
        </p:nvSpPr>
        <p:spPr>
          <a:xfrm>
            <a:off x="149902" y="1096782"/>
            <a:ext cx="104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EJEMPLO 4 Y 5  – SOPORTE DE FIC VALIDOS  </a:t>
            </a:r>
          </a:p>
        </p:txBody>
      </p:sp>
      <p:pic>
        <p:nvPicPr>
          <p:cNvPr id="13" name="Google Shape;334;p15">
            <a:extLst>
              <a:ext uri="{FF2B5EF4-FFF2-40B4-BE49-F238E27FC236}">
                <a16:creationId xmlns:a16="http://schemas.microsoft.com/office/drawing/2014/main" id="{45E396FE-B083-4327-9C67-D8F73C3DC1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2431" t="10807" r="37718" b="9245"/>
          <a:stretch/>
        </p:blipFill>
        <p:spPr>
          <a:xfrm>
            <a:off x="3141064" y="1536522"/>
            <a:ext cx="4495800" cy="5251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34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24E5414-2AF9-4283-93AD-B64D2226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9A019EF-2638-4BC5-8240-BC9506D6A94C}"/>
              </a:ext>
            </a:extLst>
          </p:cNvPr>
          <p:cNvSpPr/>
          <p:nvPr/>
        </p:nvSpPr>
        <p:spPr>
          <a:xfrm>
            <a:off x="3473910" y="1723424"/>
            <a:ext cx="3990109" cy="629408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6EB6F98-C1ED-4F57-8BE4-170CE86F8F6E}"/>
              </a:ext>
            </a:extLst>
          </p:cNvPr>
          <p:cNvCxnSpPr>
            <a:cxnSpLocks/>
          </p:cNvCxnSpPr>
          <p:nvPr/>
        </p:nvCxnSpPr>
        <p:spPr>
          <a:xfrm>
            <a:off x="3536256" y="1106038"/>
            <a:ext cx="3865418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AF34CAA-3BB0-4140-8288-CD6A4011A40F}"/>
              </a:ext>
            </a:extLst>
          </p:cNvPr>
          <p:cNvSpPr txBox="1"/>
          <p:nvPr/>
        </p:nvSpPr>
        <p:spPr>
          <a:xfrm>
            <a:off x="3740046" y="1723424"/>
            <a:ext cx="3470564" cy="61555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r>
              <a:rPr lang="es-CO" dirty="0"/>
              <a:t> 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6E579B4-DFA1-44FD-973F-1629D0A09857}"/>
              </a:ext>
            </a:extLst>
          </p:cNvPr>
          <p:cNvCxnSpPr>
            <a:cxnSpLocks/>
          </p:cNvCxnSpPr>
          <p:nvPr/>
        </p:nvCxnSpPr>
        <p:spPr>
          <a:xfrm>
            <a:off x="3536256" y="2283784"/>
            <a:ext cx="3865418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2F08F7F-41B4-459D-AAB1-4FA074DF8FAB}"/>
              </a:ext>
            </a:extLst>
          </p:cNvPr>
          <p:cNvSpPr txBox="1"/>
          <p:nvPr/>
        </p:nvSpPr>
        <p:spPr>
          <a:xfrm>
            <a:off x="506032" y="2458455"/>
            <a:ext cx="88807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0201" algn="just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Información de  documentos requeridos para la vinculación del contratista ante el área de CVC.</a:t>
            </a:r>
          </a:p>
          <a:p>
            <a:pPr marL="457200" lvl="0" indent="-340201" algn="just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Información de documentos requeridos para el ingreso de los trabajadores por parte del contratista ante el área de CVC.</a:t>
            </a:r>
          </a:p>
          <a:p>
            <a:pPr marL="457200" lvl="0" indent="-340201" algn="just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Plataforma SITE DE TRABAJO SEGURO</a:t>
            </a:r>
          </a:p>
          <a:p>
            <a:pPr marL="457200" lvl="0" indent="-340201" algn="just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Información proceso de validación de Seguridad Social y FIC</a:t>
            </a:r>
          </a:p>
          <a:p>
            <a:pPr marL="457200" lvl="0" indent="-340201" algn="just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Información del proceso de validación de FIC </a:t>
            </a:r>
          </a:p>
          <a:p>
            <a:pPr marL="457200" lvl="0" indent="-340201" algn="just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Información de Inducción, reinducción y capacitación</a:t>
            </a:r>
          </a:p>
          <a:p>
            <a:pPr marL="457200" lvl="0" indent="-340201" algn="just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Novedades varias ( Actualizaciones, retiro, traslado y rotación)</a:t>
            </a:r>
          </a:p>
          <a:p>
            <a:pPr marL="457200" lvl="0" indent="-340201" algn="just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Anexos </a:t>
            </a:r>
          </a:p>
          <a:p>
            <a:pPr marL="457200" lvl="0" indent="-340201" algn="just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Ejemplos de documentación</a:t>
            </a:r>
          </a:p>
          <a:p>
            <a:pPr marL="457200" lvl="0" indent="-340201" algn="just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Temas varios</a:t>
            </a:r>
            <a:endParaRPr lang="es-ES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Maven Pro"/>
            </a:endParaRPr>
          </a:p>
          <a:p>
            <a:pPr marL="457200" lvl="0" indent="-340201" algn="just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s-E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Maven Pro"/>
              </a:rPr>
              <a:t>Horarios establecidos </a:t>
            </a:r>
            <a:endParaRPr lang="es-ES" sz="20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3A8E7B1-F28C-44E0-8EA1-52F3B2C5A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579082"/>
              </p:ext>
            </p:extLst>
          </p:nvPr>
        </p:nvGraphicFramePr>
        <p:xfrm>
          <a:off x="2728210" y="549131"/>
          <a:ext cx="830455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3816">
                  <a:extLst>
                    <a:ext uri="{9D8B030D-6E8A-4147-A177-3AD203B41FA5}">
                      <a16:colId xmlns:a16="http://schemas.microsoft.com/office/drawing/2014/main" val="1047850977"/>
                    </a:ext>
                  </a:extLst>
                </a:gridCol>
                <a:gridCol w="3709948">
                  <a:extLst>
                    <a:ext uri="{9D8B030D-6E8A-4147-A177-3AD203B41FA5}">
                      <a16:colId xmlns:a16="http://schemas.microsoft.com/office/drawing/2014/main" val="2271663599"/>
                    </a:ext>
                  </a:extLst>
                </a:gridCol>
                <a:gridCol w="2550787">
                  <a:extLst>
                    <a:ext uri="{9D8B030D-6E8A-4147-A177-3AD203B41FA5}">
                      <a16:colId xmlns:a16="http://schemas.microsoft.com/office/drawing/2014/main" val="3078990375"/>
                    </a:ext>
                  </a:extLst>
                </a:gridCol>
              </a:tblGrid>
              <a:tr h="84346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INDUCCIÓN Y CAPACITACIÓN DE CONTRATISTAS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CODIGO: CVC-IYCDC-003</a:t>
                      </a:r>
                    </a:p>
                    <a:p>
                      <a:r>
                        <a:rPr lang="es-CO" b="1" dirty="0"/>
                        <a:t>VERSIÓN:003</a:t>
                      </a:r>
                    </a:p>
                    <a:p>
                      <a:r>
                        <a:rPr lang="es-CO" b="1" dirty="0"/>
                        <a:t>FECHA: 25 febrero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24234"/>
                  </a:ext>
                </a:extLst>
              </a:tr>
            </a:tbl>
          </a:graphicData>
        </a:graphic>
      </p:graphicFrame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BFF0156-4845-4079-8370-F8ED71289699}"/>
              </a:ext>
            </a:extLst>
          </p:cNvPr>
          <p:cNvCxnSpPr>
            <a:cxnSpLocks/>
          </p:cNvCxnSpPr>
          <p:nvPr/>
        </p:nvCxnSpPr>
        <p:spPr>
          <a:xfrm>
            <a:off x="3598601" y="1800420"/>
            <a:ext cx="3865418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Facilities Management Services - Gestión de instalaciones | Jelpit">
            <a:extLst>
              <a:ext uri="{FF2B5EF4-FFF2-40B4-BE49-F238E27FC236}">
                <a16:creationId xmlns:a16="http://schemas.microsoft.com/office/drawing/2014/main" id="{02744E34-90A3-463E-871C-B2C7DB8A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10" y="609507"/>
            <a:ext cx="2023672" cy="8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2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130B239-F71E-4B19-92F0-6E2A2711F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24C668A-0FC9-439C-A0C5-CD28A4676A74}"/>
              </a:ext>
            </a:extLst>
          </p:cNvPr>
          <p:cNvSpPr/>
          <p:nvPr/>
        </p:nvSpPr>
        <p:spPr>
          <a:xfrm>
            <a:off x="2845376" y="39813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E0DD85-F1A4-4FC1-81BB-888A65627392}"/>
              </a:ext>
            </a:extLst>
          </p:cNvPr>
          <p:cNvSpPr txBox="1"/>
          <p:nvPr/>
        </p:nvSpPr>
        <p:spPr>
          <a:xfrm>
            <a:off x="2845376" y="309864"/>
            <a:ext cx="6927272" cy="4770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5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EJEMPLOS</a:t>
            </a:r>
            <a:endParaRPr lang="es-ES" sz="25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693C75F-CACC-4B5C-B6C0-0787F201F7BB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3963B40-650F-4E45-99E1-0FA3E51EF342}"/>
              </a:ext>
            </a:extLst>
          </p:cNvPr>
          <p:cNvCxnSpPr>
            <a:cxnSpLocks/>
          </p:cNvCxnSpPr>
          <p:nvPr/>
        </p:nvCxnSpPr>
        <p:spPr>
          <a:xfrm>
            <a:off x="3067913" y="309864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14815D-5B12-494D-B3D5-74504024A5AE}"/>
              </a:ext>
            </a:extLst>
          </p:cNvPr>
          <p:cNvSpPr txBox="1"/>
          <p:nvPr/>
        </p:nvSpPr>
        <p:spPr>
          <a:xfrm>
            <a:off x="149902" y="1096782"/>
            <a:ext cx="104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EJEMPLO 4 Y 5 – SOPORTE DE FIC VALIDOS  </a:t>
            </a:r>
          </a:p>
        </p:txBody>
      </p:sp>
      <p:pic>
        <p:nvPicPr>
          <p:cNvPr id="15" name="Imagen 14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F1222346-BF62-4D17-813A-03748350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" y="1463745"/>
            <a:ext cx="4452079" cy="5384500"/>
          </a:xfrm>
          <a:prstGeom prst="rect">
            <a:avLst/>
          </a:prstGeom>
        </p:spPr>
      </p:pic>
      <p:pic>
        <p:nvPicPr>
          <p:cNvPr id="17" name="Imagen 1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A2F4296-19D5-4B5A-A04F-A6B9A13D2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36" y="1504355"/>
            <a:ext cx="4623973" cy="55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6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130B239-F71E-4B19-92F0-6E2A2711F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24C668A-0FC9-439C-A0C5-CD28A4676A74}"/>
              </a:ext>
            </a:extLst>
          </p:cNvPr>
          <p:cNvSpPr/>
          <p:nvPr/>
        </p:nvSpPr>
        <p:spPr>
          <a:xfrm>
            <a:off x="2845376" y="39813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E0DD85-F1A4-4FC1-81BB-888A65627392}"/>
              </a:ext>
            </a:extLst>
          </p:cNvPr>
          <p:cNvSpPr txBox="1"/>
          <p:nvPr/>
        </p:nvSpPr>
        <p:spPr>
          <a:xfrm>
            <a:off x="2845376" y="309864"/>
            <a:ext cx="6927272" cy="4770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5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EJEMPLOS</a:t>
            </a:r>
            <a:endParaRPr lang="es-ES" sz="25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693C75F-CACC-4B5C-B6C0-0787F201F7BB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3963B40-650F-4E45-99E1-0FA3E51EF342}"/>
              </a:ext>
            </a:extLst>
          </p:cNvPr>
          <p:cNvCxnSpPr>
            <a:cxnSpLocks/>
          </p:cNvCxnSpPr>
          <p:nvPr/>
        </p:nvCxnSpPr>
        <p:spPr>
          <a:xfrm>
            <a:off x="3067913" y="309864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14815D-5B12-494D-B3D5-74504024A5AE}"/>
              </a:ext>
            </a:extLst>
          </p:cNvPr>
          <p:cNvSpPr txBox="1"/>
          <p:nvPr/>
        </p:nvSpPr>
        <p:spPr>
          <a:xfrm>
            <a:off x="-254833" y="1081163"/>
            <a:ext cx="104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EJEMPLO SOPORTE NO ES VALIDO    </a:t>
            </a:r>
          </a:p>
        </p:txBody>
      </p:sp>
      <p:pic>
        <p:nvPicPr>
          <p:cNvPr id="14" name="Google Shape;335;p15">
            <a:extLst>
              <a:ext uri="{FF2B5EF4-FFF2-40B4-BE49-F238E27FC236}">
                <a16:creationId xmlns:a16="http://schemas.microsoft.com/office/drawing/2014/main" id="{4FAF5123-429E-48FB-8BDF-B3C279A50A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060" t="10673" r="33463" b="9047"/>
          <a:stretch/>
        </p:blipFill>
        <p:spPr>
          <a:xfrm>
            <a:off x="911812" y="1704607"/>
            <a:ext cx="4762500" cy="525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 descr="Insignia de cruz con relleno sólido">
            <a:extLst>
              <a:ext uri="{FF2B5EF4-FFF2-40B4-BE49-F238E27FC236}">
                <a16:creationId xmlns:a16="http://schemas.microsoft.com/office/drawing/2014/main" id="{BAB9A755-C833-4133-9FAB-EE1ADEA5B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5331" y="865668"/>
            <a:ext cx="914400" cy="914400"/>
          </a:xfrm>
          <a:prstGeom prst="rect">
            <a:avLst/>
          </a:prstGeom>
        </p:spPr>
      </p:pic>
      <p:pic>
        <p:nvPicPr>
          <p:cNvPr id="15" name="Gráfico 14" descr="Insignia de cruz con relleno sólido">
            <a:extLst>
              <a:ext uri="{FF2B5EF4-FFF2-40B4-BE49-F238E27FC236}">
                <a16:creationId xmlns:a16="http://schemas.microsoft.com/office/drawing/2014/main" id="{C0302FDC-76C7-4DAC-A042-0C7A80680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464" y="824248"/>
            <a:ext cx="914400" cy="914400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74F71AB-4396-4518-A8FD-D0A72C217100}"/>
              </a:ext>
            </a:extLst>
          </p:cNvPr>
          <p:cNvCxnSpPr/>
          <p:nvPr/>
        </p:nvCxnSpPr>
        <p:spPr>
          <a:xfrm>
            <a:off x="5061679" y="4122295"/>
            <a:ext cx="103432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2D4357-A7CC-4092-9FF8-5DCEEBC1956A}"/>
              </a:ext>
            </a:extLst>
          </p:cNvPr>
          <p:cNvSpPr txBox="1"/>
          <p:nvPr/>
        </p:nvSpPr>
        <p:spPr>
          <a:xfrm>
            <a:off x="6140032" y="2576012"/>
            <a:ext cx="3682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presente soporte no es valido por los siguientes motivos: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Debe tener reflejado numero de trabajadores por los cuales paga.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Reflejarse nombre de la obra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Indicar numero de contrato 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Que identifique el tipo de pago Mensual Ordinario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Reflejarse nombre de la regional 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5889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F4389E2-6FAE-4BC5-BE3D-AFCEF61EA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68F11E0-1A37-4553-A2BD-2D9D723A3438}"/>
              </a:ext>
            </a:extLst>
          </p:cNvPr>
          <p:cNvSpPr/>
          <p:nvPr/>
        </p:nvSpPr>
        <p:spPr>
          <a:xfrm>
            <a:off x="2845376" y="-35138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TEMAS VARIOS </a:t>
            </a:r>
            <a:r>
              <a:rPr lang="es-CO" sz="22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TENER EN CUENTA</a:t>
            </a:r>
            <a:endParaRPr lang="es-CO" sz="22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D6F1A22-F457-40AD-A6CC-B1A77FDBE538}"/>
              </a:ext>
            </a:extLst>
          </p:cNvPr>
          <p:cNvCxnSpPr>
            <a:cxnSpLocks/>
          </p:cNvCxnSpPr>
          <p:nvPr/>
        </p:nvCxnSpPr>
        <p:spPr>
          <a:xfrm>
            <a:off x="3037932" y="204933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BE9F179-947B-4A0C-8C67-31E51FAD76DF}"/>
              </a:ext>
            </a:extLst>
          </p:cNvPr>
          <p:cNvCxnSpPr>
            <a:cxnSpLocks/>
          </p:cNvCxnSpPr>
          <p:nvPr/>
        </p:nvCxnSpPr>
        <p:spPr>
          <a:xfrm>
            <a:off x="3037932" y="852009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3F999B-BA24-4939-8892-8E9DBD5A7A5A}"/>
              </a:ext>
            </a:extLst>
          </p:cNvPr>
          <p:cNvSpPr txBox="1"/>
          <p:nvPr/>
        </p:nvSpPr>
        <p:spPr>
          <a:xfrm>
            <a:off x="909007" y="5764929"/>
            <a:ext cx="6316480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575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Todos los miércoles de 11 a 12m se tendrá un espacio para resolver inquietudes en el siguiente link </a:t>
            </a:r>
            <a:r>
              <a:rPr lang="es-ES" sz="1400" b="1" u="sng" dirty="0">
                <a:solidFill>
                  <a:schemeClr val="hlin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3"/>
              </a:rPr>
              <a:t>https://meet.google.com/kjc-mtsx-ebd?authuser=1&amp;hs=122</a:t>
            </a:r>
            <a:r>
              <a:rPr lang="es-E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o solicitarlo mediante correo.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1F2C50-285D-47BF-A9BC-CE6FC8253EB4}"/>
              </a:ext>
            </a:extLst>
          </p:cNvPr>
          <p:cNvSpPr txBox="1"/>
          <p:nvPr/>
        </p:nvSpPr>
        <p:spPr>
          <a:xfrm>
            <a:off x="794479" y="1172228"/>
            <a:ext cx="6490741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194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979"/>
            </a:pPr>
            <a:r>
              <a:rPr lang="es-E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 el caso en el que el contratista indique que el trabajador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</a:t>
            </a:r>
            <a:r>
              <a:rPr lang="es-E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va tener curso en alturas debe enviar una carta especificando el por qué y esto se valida con el líder de SST.</a:t>
            </a:r>
          </a:p>
        </p:txBody>
      </p:sp>
      <p:pic>
        <p:nvPicPr>
          <p:cNvPr id="4" name="Gráfico 3" descr="Insignia 1 contorno">
            <a:extLst>
              <a:ext uri="{FF2B5EF4-FFF2-40B4-BE49-F238E27FC236}">
                <a16:creationId xmlns:a16="http://schemas.microsoft.com/office/drawing/2014/main" id="{1D7760E9-08F5-4EDF-8B65-8921EFEB1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222" y="1145210"/>
            <a:ext cx="814518" cy="81451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D38AB34-DE49-4602-AEB3-B56B76830DD5}"/>
              </a:ext>
            </a:extLst>
          </p:cNvPr>
          <p:cNvSpPr txBox="1"/>
          <p:nvPr/>
        </p:nvSpPr>
        <p:spPr>
          <a:xfrm>
            <a:off x="4067247" y="1903618"/>
            <a:ext cx="5534833" cy="180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194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868"/>
            </a:pPr>
            <a:r>
              <a:rPr lang="es-E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 un colaborador tiene inasistencia </a:t>
            </a:r>
            <a:r>
              <a:rPr lang="es-ES" sz="14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menor a 1 mes </a:t>
            </a:r>
            <a:r>
              <a:rPr lang="es-E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 acuerdo a la fecha en la que estamos realizando la activación, en estos casos se activará con su respectiva justificación de su ausencia, pero en caso que la inasistencia sea </a:t>
            </a:r>
            <a:r>
              <a:rPr lang="es-ES" sz="14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mayor a 30 días</a:t>
            </a:r>
            <a:r>
              <a:rPr lang="es-E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se debe retomar el proceso de ingreso a la obra enviando toda la documentación nuevamente para realizar el proceso de ingreso a obra.</a:t>
            </a:r>
          </a:p>
        </p:txBody>
      </p:sp>
      <p:pic>
        <p:nvPicPr>
          <p:cNvPr id="16" name="Gráfico 15" descr="Insignia con relleno sólido">
            <a:extLst>
              <a:ext uri="{FF2B5EF4-FFF2-40B4-BE49-F238E27FC236}">
                <a16:creationId xmlns:a16="http://schemas.microsoft.com/office/drawing/2014/main" id="{7677F307-914A-421B-B622-8D086B1EEB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3585" y="2206720"/>
            <a:ext cx="883395" cy="88339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10C05CA-FA2A-4346-B3DB-2EEE5E1F8998}"/>
              </a:ext>
            </a:extLst>
          </p:cNvPr>
          <p:cNvSpPr txBox="1"/>
          <p:nvPr/>
        </p:nvSpPr>
        <p:spPr>
          <a:xfrm>
            <a:off x="968740" y="3705431"/>
            <a:ext cx="6316481" cy="106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194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979"/>
            </a:pPr>
            <a:r>
              <a:rPr lang="es-E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 hay una novedad de suspensión disciplinaria se debe informar  por correo a CVC, indicando  el nombre, número de CC, fecha de inicio y final de la suspensión y el motivo de la suspensión. Esta información se validará con el líder de SST.</a:t>
            </a:r>
          </a:p>
        </p:txBody>
      </p:sp>
      <p:pic>
        <p:nvPicPr>
          <p:cNvPr id="20" name="Gráfico 19" descr="Insignia 3 contorno">
            <a:extLst>
              <a:ext uri="{FF2B5EF4-FFF2-40B4-BE49-F238E27FC236}">
                <a16:creationId xmlns:a16="http://schemas.microsoft.com/office/drawing/2014/main" id="{1457475E-2FBF-43B3-96CF-323E8616A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8032" y="3785875"/>
            <a:ext cx="896161" cy="896161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B4BC78F-F72F-4625-A586-9C5298EC6AFB}"/>
              </a:ext>
            </a:extLst>
          </p:cNvPr>
          <p:cNvSpPr txBox="1"/>
          <p:nvPr/>
        </p:nvSpPr>
        <p:spPr>
          <a:xfrm>
            <a:off x="4126980" y="4812546"/>
            <a:ext cx="6316480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575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Reportar mediante un correo al área de CVC las vacaciones, licencias, permisos, incapacidades por enfermedad general, entre otras con su respectivo soporte de sus trabajadores activos.</a:t>
            </a:r>
          </a:p>
        </p:txBody>
      </p:sp>
      <p:pic>
        <p:nvPicPr>
          <p:cNvPr id="24" name="Gráfico 23" descr="Insignia 4 con relleno sólido">
            <a:extLst>
              <a:ext uri="{FF2B5EF4-FFF2-40B4-BE49-F238E27FC236}">
                <a16:creationId xmlns:a16="http://schemas.microsoft.com/office/drawing/2014/main" id="{8C1F37D1-6CE0-4C12-BCE7-1F055D7B4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3585" y="4803397"/>
            <a:ext cx="883395" cy="883395"/>
          </a:xfrm>
          <a:prstGeom prst="rect">
            <a:avLst/>
          </a:prstGeom>
        </p:spPr>
      </p:pic>
      <p:pic>
        <p:nvPicPr>
          <p:cNvPr id="26" name="Gráfico 25" descr="Insignia 5 contorno">
            <a:extLst>
              <a:ext uri="{FF2B5EF4-FFF2-40B4-BE49-F238E27FC236}">
                <a16:creationId xmlns:a16="http://schemas.microsoft.com/office/drawing/2014/main" id="{DB75DC97-E9A8-442B-B6DC-783BE4FFFB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8032" y="5712790"/>
            <a:ext cx="896161" cy="8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92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C5293B79-18E6-4B31-8FAA-4F94FAD58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81"/>
            <a:ext cx="12192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A39E9CA-E7F2-4794-92A5-70937CE33DA0}"/>
              </a:ext>
            </a:extLst>
          </p:cNvPr>
          <p:cNvSpPr/>
          <p:nvPr/>
        </p:nvSpPr>
        <p:spPr>
          <a:xfrm>
            <a:off x="2935317" y="444547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2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HORARIOS</a:t>
            </a:r>
            <a:endParaRPr lang="es-CO" sz="22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DF57D72-5B57-40FB-B545-853EBC749107}"/>
              </a:ext>
            </a:extLst>
          </p:cNvPr>
          <p:cNvCxnSpPr>
            <a:cxnSpLocks/>
          </p:cNvCxnSpPr>
          <p:nvPr/>
        </p:nvCxnSpPr>
        <p:spPr>
          <a:xfrm>
            <a:off x="3067913" y="1196783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256068E-A3A8-4A09-83DA-C219D64C5EC3}"/>
              </a:ext>
            </a:extLst>
          </p:cNvPr>
          <p:cNvCxnSpPr>
            <a:cxnSpLocks/>
          </p:cNvCxnSpPr>
          <p:nvPr/>
        </p:nvCxnSpPr>
        <p:spPr>
          <a:xfrm>
            <a:off x="3067913" y="674625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áfico 10" descr="Auricular con relleno sólido">
            <a:extLst>
              <a:ext uri="{FF2B5EF4-FFF2-40B4-BE49-F238E27FC236}">
                <a16:creationId xmlns:a16="http://schemas.microsoft.com/office/drawing/2014/main" id="{D1D8D937-313D-48B1-BCF3-A2CB85A0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542" y="2271632"/>
            <a:ext cx="799475" cy="799475"/>
          </a:xfrm>
          <a:prstGeom prst="rect">
            <a:avLst/>
          </a:prstGeom>
        </p:spPr>
      </p:pic>
      <p:pic>
        <p:nvPicPr>
          <p:cNvPr id="13" name="Gráfico 12" descr="Centro de llamadas con relleno sólido">
            <a:extLst>
              <a:ext uri="{FF2B5EF4-FFF2-40B4-BE49-F238E27FC236}">
                <a16:creationId xmlns:a16="http://schemas.microsoft.com/office/drawing/2014/main" id="{F202D6C4-A56A-4F59-B3BD-63284B67D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068" y="2119229"/>
            <a:ext cx="951878" cy="951878"/>
          </a:xfrm>
          <a:prstGeom prst="rect">
            <a:avLst/>
          </a:prstGeom>
        </p:spPr>
      </p:pic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E4DFC9E9-D1FC-46B7-A427-DBFBAC6F045A}"/>
              </a:ext>
            </a:extLst>
          </p:cNvPr>
          <p:cNvSpPr/>
          <p:nvPr/>
        </p:nvSpPr>
        <p:spPr>
          <a:xfrm>
            <a:off x="2000263" y="2308543"/>
            <a:ext cx="2308485" cy="683303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LINEAS DE ATENCIÓN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DE3C39D-8390-43E7-AFAB-0379C74BE371}"/>
              </a:ext>
            </a:extLst>
          </p:cNvPr>
          <p:cNvSpPr txBox="1"/>
          <p:nvPr/>
        </p:nvSpPr>
        <p:spPr>
          <a:xfrm>
            <a:off x="4448065" y="1922669"/>
            <a:ext cx="23084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3135784038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3208355835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3208614375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3118764436</a:t>
            </a:r>
          </a:p>
        </p:txBody>
      </p:sp>
      <p:pic>
        <p:nvPicPr>
          <p:cNvPr id="22" name="Gráfico 21" descr="Correo electrónico con relleno sólido">
            <a:extLst>
              <a:ext uri="{FF2B5EF4-FFF2-40B4-BE49-F238E27FC236}">
                <a16:creationId xmlns:a16="http://schemas.microsoft.com/office/drawing/2014/main" id="{90F31205-9369-4831-8225-318BB6C596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1691" y="4080088"/>
            <a:ext cx="914400" cy="914400"/>
          </a:xfrm>
          <a:prstGeom prst="rect">
            <a:avLst/>
          </a:prstGeom>
        </p:spPr>
      </p:pic>
      <p:pic>
        <p:nvPicPr>
          <p:cNvPr id="24" name="Gráfico 23" descr="Enviar con relleno sólido">
            <a:extLst>
              <a:ext uri="{FF2B5EF4-FFF2-40B4-BE49-F238E27FC236}">
                <a16:creationId xmlns:a16="http://schemas.microsoft.com/office/drawing/2014/main" id="{A8495783-334B-452E-A816-B82F9CBA7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212915">
            <a:off x="88410" y="4146114"/>
            <a:ext cx="914400" cy="914400"/>
          </a:xfrm>
          <a:prstGeom prst="rect">
            <a:avLst/>
          </a:prstGeom>
        </p:spPr>
      </p:pic>
      <p:sp>
        <p:nvSpPr>
          <p:cNvPr id="26" name="Flecha: pentágono 25">
            <a:extLst>
              <a:ext uri="{FF2B5EF4-FFF2-40B4-BE49-F238E27FC236}">
                <a16:creationId xmlns:a16="http://schemas.microsoft.com/office/drawing/2014/main" id="{CCBB5639-9EB6-4DA5-BA0F-F81A73C136F7}"/>
              </a:ext>
            </a:extLst>
          </p:cNvPr>
          <p:cNvSpPr/>
          <p:nvPr/>
        </p:nvSpPr>
        <p:spPr>
          <a:xfrm>
            <a:off x="2000263" y="4261662"/>
            <a:ext cx="2308485" cy="683303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CORREOS ELECTRONICOS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08FF809-4C16-4EF0-8093-C2D323CC4D3B}"/>
              </a:ext>
            </a:extLst>
          </p:cNvPr>
          <p:cNvSpPr txBox="1"/>
          <p:nvPr/>
        </p:nvSpPr>
        <p:spPr>
          <a:xfrm>
            <a:off x="4242708" y="3512474"/>
            <a:ext cx="405125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Regional COSTA:</a:t>
            </a:r>
          </a:p>
          <a:p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centrocvccosta@constructorabolivar.com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Regional TOLIMA:</a:t>
            </a:r>
          </a:p>
          <a:p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centrocvcibague@constructorabolivar.com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Regional BOGOTÁ, CUNDINAMARCA:</a:t>
            </a:r>
          </a:p>
          <a:p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centrocvcbogota@constructorabolivar.com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Coordinador de CVC ( Solo para casos específicos):</a:t>
            </a:r>
          </a:p>
          <a:p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centrocvc@constructorabolivar.com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CD64DFE-2740-4D58-8C02-5FD3A573ADC3}"/>
              </a:ext>
            </a:extLst>
          </p:cNvPr>
          <p:cNvSpPr/>
          <p:nvPr/>
        </p:nvSpPr>
        <p:spPr>
          <a:xfrm>
            <a:off x="6608814" y="2179192"/>
            <a:ext cx="3882726" cy="886770"/>
          </a:xfrm>
          <a:prstGeom prst="rect">
            <a:avLst/>
          </a:prstGeom>
          <a:solidFill>
            <a:srgbClr val="1D7D2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Lunes a Viernes en horario de 7:00 am A 5:00 pm</a:t>
            </a:r>
          </a:p>
          <a:p>
            <a:pPr algn="ctr"/>
            <a:r>
              <a:rPr lang="es-CO" dirty="0"/>
              <a:t>Sábados de 7:00 am a 12 Medio día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9A8885B-AE2A-4883-B6B0-B5CCDC834CED}"/>
              </a:ext>
            </a:extLst>
          </p:cNvPr>
          <p:cNvSpPr/>
          <p:nvPr/>
        </p:nvSpPr>
        <p:spPr>
          <a:xfrm>
            <a:off x="8293966" y="4437088"/>
            <a:ext cx="3176116" cy="1224129"/>
          </a:xfrm>
          <a:prstGeom prst="rect">
            <a:avLst/>
          </a:prstGeom>
          <a:solidFill>
            <a:srgbClr val="1D7D2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Lunes a Viernes en horario de 7:00 am A 12 Medio día</a:t>
            </a:r>
          </a:p>
          <a:p>
            <a:pPr algn="ctr"/>
            <a:r>
              <a:rPr lang="es-CO" dirty="0"/>
              <a:t>Sábados en horario de 7:00 am a 9:30 am </a:t>
            </a:r>
          </a:p>
        </p:txBody>
      </p:sp>
    </p:spTree>
    <p:extLst>
      <p:ext uri="{BB962C8B-B14F-4D97-AF65-F5344CB8AC3E}">
        <p14:creationId xmlns:p14="http://schemas.microsoft.com/office/powerpoint/2010/main" val="187076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2E86D456-9788-4AE8-8848-FD31C80D1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51"/>
            <a:ext cx="12192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BFC6D4B-A600-4CCA-9FF0-023B99BB9992}"/>
              </a:ext>
            </a:extLst>
          </p:cNvPr>
          <p:cNvSpPr/>
          <p:nvPr/>
        </p:nvSpPr>
        <p:spPr>
          <a:xfrm>
            <a:off x="3186544" y="105039"/>
            <a:ext cx="6289964" cy="1199553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E232B93-9C31-4E10-BF58-8C9FF0BEC63B}"/>
              </a:ext>
            </a:extLst>
          </p:cNvPr>
          <p:cNvCxnSpPr>
            <a:cxnSpLocks/>
          </p:cNvCxnSpPr>
          <p:nvPr/>
        </p:nvCxnSpPr>
        <p:spPr>
          <a:xfrm>
            <a:off x="3442854" y="271297"/>
            <a:ext cx="5867401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3F4D25ED-EFAF-4876-8B9C-B6D5DCF527C1}"/>
              </a:ext>
            </a:extLst>
          </p:cNvPr>
          <p:cNvSpPr txBox="1"/>
          <p:nvPr/>
        </p:nvSpPr>
        <p:spPr>
          <a:xfrm>
            <a:off x="2999510" y="271297"/>
            <a:ext cx="6601690" cy="86177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DOCUMENTACION PARA REGISTRAR EMPRESA EN EL SISTEMA</a:t>
            </a:r>
            <a:endParaRPr lang="es-CO" sz="250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CA1C947-72CC-4506-B86D-8D373DB781CF}"/>
              </a:ext>
            </a:extLst>
          </p:cNvPr>
          <p:cNvCxnSpPr>
            <a:cxnSpLocks/>
          </p:cNvCxnSpPr>
          <p:nvPr/>
        </p:nvCxnSpPr>
        <p:spPr>
          <a:xfrm>
            <a:off x="3397825" y="1210403"/>
            <a:ext cx="5867401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áfico 13" descr="Insignia 1 con relleno sólido">
            <a:extLst>
              <a:ext uri="{FF2B5EF4-FFF2-40B4-BE49-F238E27FC236}">
                <a16:creationId xmlns:a16="http://schemas.microsoft.com/office/drawing/2014/main" id="{DBE8A007-8F01-4CCC-AE6E-6E5EE1C93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619" y="1470850"/>
            <a:ext cx="547254" cy="547254"/>
          </a:xfrm>
          <a:prstGeom prst="rect">
            <a:avLst/>
          </a:prstGeom>
        </p:spPr>
      </p:pic>
      <p:pic>
        <p:nvPicPr>
          <p:cNvPr id="18" name="Gráfico 17" descr="Insignia con relleno sólido">
            <a:extLst>
              <a:ext uri="{FF2B5EF4-FFF2-40B4-BE49-F238E27FC236}">
                <a16:creationId xmlns:a16="http://schemas.microsoft.com/office/drawing/2014/main" id="{40918314-3154-4D23-93D1-084FFADAD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8521" y="1540120"/>
            <a:ext cx="547254" cy="547254"/>
          </a:xfrm>
          <a:prstGeom prst="rect">
            <a:avLst/>
          </a:prstGeom>
        </p:spPr>
      </p:pic>
      <p:pic>
        <p:nvPicPr>
          <p:cNvPr id="22" name="Gráfico 21" descr="Insignia 3 con relleno sólido">
            <a:extLst>
              <a:ext uri="{FF2B5EF4-FFF2-40B4-BE49-F238E27FC236}">
                <a16:creationId xmlns:a16="http://schemas.microsoft.com/office/drawing/2014/main" id="{944A2841-D668-4284-A240-15DECC4D3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47" y="2543466"/>
            <a:ext cx="547255" cy="547255"/>
          </a:xfrm>
          <a:prstGeom prst="rect">
            <a:avLst/>
          </a:prstGeom>
        </p:spPr>
      </p:pic>
      <p:pic>
        <p:nvPicPr>
          <p:cNvPr id="26" name="Gráfico 25" descr="Insignia 4 con relleno sólido">
            <a:extLst>
              <a:ext uri="{FF2B5EF4-FFF2-40B4-BE49-F238E27FC236}">
                <a16:creationId xmlns:a16="http://schemas.microsoft.com/office/drawing/2014/main" id="{33001F06-3FAD-461D-A4CB-83148C4DCE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92526" y="2421483"/>
            <a:ext cx="547254" cy="547254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556ABF76-8F36-4815-ABB9-B39B91077118}"/>
              </a:ext>
            </a:extLst>
          </p:cNvPr>
          <p:cNvSpPr txBox="1"/>
          <p:nvPr/>
        </p:nvSpPr>
        <p:spPr>
          <a:xfrm>
            <a:off x="584601" y="2350410"/>
            <a:ext cx="4017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Resumen del contrato SINCO o formato de autorización del director de obra ( Solo excepción de no contar con el contrato) </a:t>
            </a:r>
            <a:r>
              <a:rPr lang="es-CO" sz="1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Anexo 1</a:t>
            </a:r>
          </a:p>
        </p:txBody>
      </p:sp>
      <p:pic>
        <p:nvPicPr>
          <p:cNvPr id="30" name="Gráfico 29" descr="Insignia 5 con relleno sólido">
            <a:extLst>
              <a:ext uri="{FF2B5EF4-FFF2-40B4-BE49-F238E27FC236}">
                <a16:creationId xmlns:a16="http://schemas.microsoft.com/office/drawing/2014/main" id="{EBFA8BAE-009B-4216-8A1B-D40CD03CAF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605" y="3774694"/>
            <a:ext cx="547254" cy="547254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81270174-24C2-47F0-8952-F81DD43E286D}"/>
              </a:ext>
            </a:extLst>
          </p:cNvPr>
          <p:cNvSpPr txBox="1"/>
          <p:nvPr/>
        </p:nvSpPr>
        <p:spPr>
          <a:xfrm>
            <a:off x="623032" y="1470850"/>
            <a:ext cx="397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Certificado de afiliación ARL con tasa de riesgo 5 </a:t>
            </a:r>
            <a:r>
              <a:rPr lang="es-CO" sz="1500" b="1" dirty="0">
                <a:latin typeface="Arial" panose="020B0604020202020204" pitchFamily="34" charset="0"/>
                <a:cs typeface="Arial" panose="020B0604020202020204" pitchFamily="34" charset="0"/>
              </a:rPr>
              <a:t>(Expedida no mayor a 30 días) </a:t>
            </a:r>
            <a:endParaRPr lang="es-CO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A04AAD0-48B2-4F35-8D9A-4BFE90E8B43D}"/>
              </a:ext>
            </a:extLst>
          </p:cNvPr>
          <p:cNvSpPr txBox="1"/>
          <p:nvPr/>
        </p:nvSpPr>
        <p:spPr>
          <a:xfrm>
            <a:off x="5292436" y="1515259"/>
            <a:ext cx="40178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Certificado de afiliación CCF </a:t>
            </a:r>
            <a:r>
              <a:rPr lang="es-CO" sz="1500" b="1" dirty="0">
                <a:latin typeface="Arial" panose="020B0604020202020204" pitchFamily="34" charset="0"/>
                <a:cs typeface="Arial" panose="020B0604020202020204" pitchFamily="34" charset="0"/>
              </a:rPr>
              <a:t>(Expedida no mayor a 30 días)</a:t>
            </a:r>
            <a:endParaRPr lang="es-CO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áfico 37" descr="Insignia 7 con relleno sólido">
            <a:extLst>
              <a:ext uri="{FF2B5EF4-FFF2-40B4-BE49-F238E27FC236}">
                <a16:creationId xmlns:a16="http://schemas.microsoft.com/office/drawing/2014/main" id="{F0630E03-B4C5-444A-A5D1-FEC2040083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327" y="4885942"/>
            <a:ext cx="569546" cy="569546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6422BE66-B9C1-4FC1-BDE2-246A61806644}"/>
              </a:ext>
            </a:extLst>
          </p:cNvPr>
          <p:cNvSpPr txBox="1"/>
          <p:nvPr/>
        </p:nvSpPr>
        <p:spPr>
          <a:xfrm>
            <a:off x="5341237" y="2279924"/>
            <a:ext cx="4017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Certificado de implementación del SG-SST con el porcentaje de cumplimiento, conforme resolución 0312 de 2019 ( emitida por ARL o consultor) </a:t>
            </a:r>
            <a:r>
              <a:rPr lang="es-CO" sz="1500" b="1" dirty="0">
                <a:latin typeface="Arial" panose="020B0604020202020204" pitchFamily="34" charset="0"/>
                <a:cs typeface="Arial" panose="020B0604020202020204" pitchFamily="34" charset="0"/>
              </a:rPr>
              <a:t>(Vigente no mayor  a 1 año) </a:t>
            </a:r>
            <a:endParaRPr lang="es-CO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Gráfico 59" descr="Grupo de cactus en flor">
            <a:extLst>
              <a:ext uri="{FF2B5EF4-FFF2-40B4-BE49-F238E27FC236}">
                <a16:creationId xmlns:a16="http://schemas.microsoft.com/office/drawing/2014/main" id="{827D23EF-7E9C-4CFE-9BB3-EAD00CC356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432076" y="5180136"/>
            <a:ext cx="1913220" cy="1913220"/>
          </a:xfrm>
          <a:prstGeom prst="rect">
            <a:avLst/>
          </a:prstGeom>
        </p:spPr>
      </p:pic>
      <p:pic>
        <p:nvPicPr>
          <p:cNvPr id="62" name="Gráfico 61" descr="Nube contorno">
            <a:extLst>
              <a:ext uri="{FF2B5EF4-FFF2-40B4-BE49-F238E27FC236}">
                <a16:creationId xmlns:a16="http://schemas.microsoft.com/office/drawing/2014/main" id="{00676D1F-18BA-47CB-92B8-36D566372C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79145" y="5230767"/>
            <a:ext cx="914400" cy="914400"/>
          </a:xfrm>
          <a:prstGeom prst="rect">
            <a:avLst/>
          </a:prstGeom>
        </p:spPr>
      </p:pic>
      <p:pic>
        <p:nvPicPr>
          <p:cNvPr id="63" name="Gráfico 62" descr="Nube contorno">
            <a:extLst>
              <a:ext uri="{FF2B5EF4-FFF2-40B4-BE49-F238E27FC236}">
                <a16:creationId xmlns:a16="http://schemas.microsoft.com/office/drawing/2014/main" id="{83965FD5-B114-4196-8321-0A6728E991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605235" y="3798192"/>
            <a:ext cx="914400" cy="914400"/>
          </a:xfrm>
          <a:prstGeom prst="rect">
            <a:avLst/>
          </a:prstGeom>
        </p:spPr>
      </p:pic>
      <p:pic>
        <p:nvPicPr>
          <p:cNvPr id="64" name="Gráfico 63" descr="Nube contorno">
            <a:extLst>
              <a:ext uri="{FF2B5EF4-FFF2-40B4-BE49-F238E27FC236}">
                <a16:creationId xmlns:a16="http://schemas.microsoft.com/office/drawing/2014/main" id="{E559B20F-9FF0-4A12-94C8-1536EFED21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500581" y="105039"/>
            <a:ext cx="914400" cy="914400"/>
          </a:xfrm>
          <a:prstGeom prst="rect">
            <a:avLst/>
          </a:prstGeom>
        </p:spPr>
      </p:pic>
      <p:pic>
        <p:nvPicPr>
          <p:cNvPr id="65" name="Gráfico 64" descr="Nube contorno">
            <a:extLst>
              <a:ext uri="{FF2B5EF4-FFF2-40B4-BE49-F238E27FC236}">
                <a16:creationId xmlns:a16="http://schemas.microsoft.com/office/drawing/2014/main" id="{3371906E-D60E-408E-8E19-930FE5F8703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12481" y="556450"/>
            <a:ext cx="914400" cy="914400"/>
          </a:xfrm>
          <a:prstGeom prst="rect">
            <a:avLst/>
          </a:prstGeom>
        </p:spPr>
      </p:pic>
      <p:pic>
        <p:nvPicPr>
          <p:cNvPr id="66" name="Gráfico 65" descr="Nube contorno">
            <a:extLst>
              <a:ext uri="{FF2B5EF4-FFF2-40B4-BE49-F238E27FC236}">
                <a16:creationId xmlns:a16="http://schemas.microsoft.com/office/drawing/2014/main" id="{4B14ACA6-228A-44D9-9C37-F4C61DF6A6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2971800"/>
            <a:ext cx="914400" cy="914400"/>
          </a:xfrm>
          <a:prstGeom prst="rect">
            <a:avLst/>
          </a:prstGeom>
        </p:spPr>
      </p:pic>
      <p:pic>
        <p:nvPicPr>
          <p:cNvPr id="67" name="Gráfico 66" descr="Nube contorno">
            <a:extLst>
              <a:ext uri="{FF2B5EF4-FFF2-40B4-BE49-F238E27FC236}">
                <a16:creationId xmlns:a16="http://schemas.microsoft.com/office/drawing/2014/main" id="{AAEF236D-23D2-4FEF-81EE-204A68EF6C6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20559" y="3613871"/>
            <a:ext cx="914400" cy="914400"/>
          </a:xfrm>
          <a:prstGeom prst="rect">
            <a:avLst/>
          </a:prstGeom>
        </p:spPr>
      </p:pic>
      <p:pic>
        <p:nvPicPr>
          <p:cNvPr id="68" name="Gráfico 67" descr="Nube contorno">
            <a:extLst>
              <a:ext uri="{FF2B5EF4-FFF2-40B4-BE49-F238E27FC236}">
                <a16:creationId xmlns:a16="http://schemas.microsoft.com/office/drawing/2014/main" id="{6DC4935C-698D-4C44-AA05-877A051828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75216" y="5756995"/>
            <a:ext cx="914400" cy="914400"/>
          </a:xfrm>
          <a:prstGeom prst="rect">
            <a:avLst/>
          </a:prstGeom>
        </p:spPr>
      </p:pic>
      <p:pic>
        <p:nvPicPr>
          <p:cNvPr id="69" name="Gráfico 68" descr="Nube contorno">
            <a:extLst>
              <a:ext uri="{FF2B5EF4-FFF2-40B4-BE49-F238E27FC236}">
                <a16:creationId xmlns:a16="http://schemas.microsoft.com/office/drawing/2014/main" id="{744F0CF1-6471-473E-86AF-C200C93E67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53600" y="4680671"/>
            <a:ext cx="914400" cy="9144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2016028D-F4B0-2606-DB90-7EF15DA64177}"/>
              </a:ext>
            </a:extLst>
          </p:cNvPr>
          <p:cNvSpPr txBox="1"/>
          <p:nvPr/>
        </p:nvSpPr>
        <p:spPr>
          <a:xfrm>
            <a:off x="5365590" y="3231609"/>
            <a:ext cx="3993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Si el porcentaje de cumplimiento SG-SST  es menor al 85%, incluir la radicación del plan de acción a la ARL conforme al articulo 28 de la resolución 0312 de 2019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C0C1331-0519-C5A9-BBDE-CBAEB3CD122B}"/>
              </a:ext>
            </a:extLst>
          </p:cNvPr>
          <p:cNvSpPr txBox="1"/>
          <p:nvPr/>
        </p:nvSpPr>
        <p:spPr>
          <a:xfrm>
            <a:off x="596777" y="3560838"/>
            <a:ext cx="3993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Acta de designación del responsable del SG-SST  firmada por el representante legal y responsable. ( deben cumplir con las condiciones art 17 de resolución 0312)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0E813A5-ED74-D683-02A8-2FFF179D849C}"/>
              </a:ext>
            </a:extLst>
          </p:cNvPr>
          <p:cNvSpPr txBox="1"/>
          <p:nvPr/>
        </p:nvSpPr>
        <p:spPr>
          <a:xfrm>
            <a:off x="642582" y="4836377"/>
            <a:ext cx="4031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Licencia de salud ocupacional del profesional responsables del SG-SST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0F16777-1298-2FB2-4D35-9F5F98991E49}"/>
              </a:ext>
            </a:extLst>
          </p:cNvPr>
          <p:cNvSpPr/>
          <p:nvPr/>
        </p:nvSpPr>
        <p:spPr>
          <a:xfrm>
            <a:off x="5292436" y="3884420"/>
            <a:ext cx="4670991" cy="817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A20F988-BBE3-25EB-6210-F254CA9C8E32}"/>
              </a:ext>
            </a:extLst>
          </p:cNvPr>
          <p:cNvSpPr txBox="1"/>
          <p:nvPr/>
        </p:nvSpPr>
        <p:spPr>
          <a:xfrm>
            <a:off x="5325115" y="3978393"/>
            <a:ext cx="45954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dirty="0"/>
              <a:t>Recuerde que debe estar registrado en</a:t>
            </a:r>
          </a:p>
          <a:p>
            <a:pPr algn="ctr"/>
            <a:r>
              <a:rPr lang="es-CO" sz="1500" b="1" dirty="0"/>
              <a:t>abastecimiento para ser creado en Centro CVC</a:t>
            </a:r>
          </a:p>
        </p:txBody>
      </p:sp>
      <p:sp>
        <p:nvSpPr>
          <p:cNvPr id="44" name="Diagrama de flujo: conector 43">
            <a:extLst>
              <a:ext uri="{FF2B5EF4-FFF2-40B4-BE49-F238E27FC236}">
                <a16:creationId xmlns:a16="http://schemas.microsoft.com/office/drawing/2014/main" id="{EC7E5CE3-A84B-A8C3-7F02-E63B03992ECE}"/>
              </a:ext>
            </a:extLst>
          </p:cNvPr>
          <p:cNvSpPr/>
          <p:nvPr/>
        </p:nvSpPr>
        <p:spPr>
          <a:xfrm>
            <a:off x="4754727" y="3831773"/>
            <a:ext cx="914400" cy="938854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5" name="Gráfico 44" descr="Signo de exclamación con relleno sólido">
            <a:extLst>
              <a:ext uri="{FF2B5EF4-FFF2-40B4-BE49-F238E27FC236}">
                <a16:creationId xmlns:a16="http://schemas.microsoft.com/office/drawing/2014/main" id="{44AF127B-8198-38F7-E61A-2084953FFDC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873721" y="3968488"/>
            <a:ext cx="693954" cy="693954"/>
          </a:xfrm>
          <a:prstGeom prst="rect">
            <a:avLst/>
          </a:prstGeom>
        </p:spPr>
      </p:pic>
      <p:sp>
        <p:nvSpPr>
          <p:cNvPr id="13" name="Diagrama de flujo: conector fuera de página 12">
            <a:extLst>
              <a:ext uri="{FF2B5EF4-FFF2-40B4-BE49-F238E27FC236}">
                <a16:creationId xmlns:a16="http://schemas.microsoft.com/office/drawing/2014/main" id="{E8633458-4B9F-DE63-9407-AFEA3F5F92E1}"/>
              </a:ext>
            </a:extLst>
          </p:cNvPr>
          <p:cNvSpPr/>
          <p:nvPr/>
        </p:nvSpPr>
        <p:spPr>
          <a:xfrm rot="5400000">
            <a:off x="7158550" y="3496674"/>
            <a:ext cx="1312655" cy="4297097"/>
          </a:xfrm>
          <a:prstGeom prst="flowChartOffpageConnector">
            <a:avLst/>
          </a:prstGeom>
          <a:ln w="38100"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96B945E-967C-5393-BD38-09B2DD41A902}"/>
              </a:ext>
            </a:extLst>
          </p:cNvPr>
          <p:cNvSpPr txBox="1"/>
          <p:nvPr/>
        </p:nvSpPr>
        <p:spPr>
          <a:xfrm>
            <a:off x="6217708" y="5106199"/>
            <a:ext cx="37457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</a:rPr>
              <a:t>Antes de enviar la documentación y si Usted es contratista NUEVO</a:t>
            </a:r>
          </a:p>
          <a:p>
            <a:pPr algn="ctr"/>
            <a:r>
              <a:rPr lang="es-CO" sz="1100" b="1" dirty="0">
                <a:solidFill>
                  <a:schemeClr val="bg1"/>
                </a:solidFill>
              </a:rPr>
              <a:t>debe asistir de forma obligatoria a la capacitación que realiza</a:t>
            </a:r>
          </a:p>
          <a:p>
            <a:pPr algn="ctr"/>
            <a:r>
              <a:rPr lang="es-CO" sz="1100" b="1" dirty="0">
                <a:solidFill>
                  <a:schemeClr val="bg1"/>
                </a:solidFill>
              </a:rPr>
              <a:t>Centro CVC los miércoles de 11:00am a 12:00m en el siguiente link:</a:t>
            </a:r>
          </a:p>
          <a:p>
            <a:pPr algn="ctr"/>
            <a:r>
              <a:rPr lang="es-CO" sz="1100" b="1" u="sng" dirty="0">
                <a:solidFill>
                  <a:srgbClr val="0070C0"/>
                </a:solidFill>
              </a:rPr>
              <a:t>https://meet.google.com/kjc-mtsx-ebd</a:t>
            </a:r>
          </a:p>
        </p:txBody>
      </p:sp>
    </p:spTree>
    <p:extLst>
      <p:ext uri="{BB962C8B-B14F-4D97-AF65-F5344CB8AC3E}">
        <p14:creationId xmlns:p14="http://schemas.microsoft.com/office/powerpoint/2010/main" val="221494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24E5414-2AF9-4283-93AD-B64D2226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9A019EF-2638-4BC5-8240-BC9506D6A94C}"/>
              </a:ext>
            </a:extLst>
          </p:cNvPr>
          <p:cNvSpPr/>
          <p:nvPr/>
        </p:nvSpPr>
        <p:spPr>
          <a:xfrm>
            <a:off x="3072244" y="263234"/>
            <a:ext cx="650124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6EB6F98-C1ED-4F57-8BE4-170CE86F8F6E}"/>
              </a:ext>
            </a:extLst>
          </p:cNvPr>
          <p:cNvCxnSpPr>
            <a:cxnSpLocks/>
          </p:cNvCxnSpPr>
          <p:nvPr/>
        </p:nvCxnSpPr>
        <p:spPr>
          <a:xfrm>
            <a:off x="3332017" y="409735"/>
            <a:ext cx="6047510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AF34CAA-3BB0-4140-8288-CD6A4011A40F}"/>
              </a:ext>
            </a:extLst>
          </p:cNvPr>
          <p:cNvSpPr txBox="1"/>
          <p:nvPr/>
        </p:nvSpPr>
        <p:spPr>
          <a:xfrm>
            <a:off x="3049730" y="418866"/>
            <a:ext cx="6612083" cy="7694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DOCUMENTACION REGISTRO TRABAJADORES EN EL SISTEMA</a:t>
            </a:r>
            <a:r>
              <a:rPr lang="es-CO" sz="2200" dirty="0"/>
              <a:t> 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6E579B4-DFA1-44FD-973F-1629D0A09857}"/>
              </a:ext>
            </a:extLst>
          </p:cNvPr>
          <p:cNvCxnSpPr>
            <a:cxnSpLocks/>
          </p:cNvCxnSpPr>
          <p:nvPr/>
        </p:nvCxnSpPr>
        <p:spPr>
          <a:xfrm>
            <a:off x="3332017" y="1114316"/>
            <a:ext cx="6047510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 descr="Insignia 1 con relleno sólido">
            <a:extLst>
              <a:ext uri="{FF2B5EF4-FFF2-40B4-BE49-F238E27FC236}">
                <a16:creationId xmlns:a16="http://schemas.microsoft.com/office/drawing/2014/main" id="{3D26601C-C7FA-4501-974D-2C7C956E3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572" y="1382271"/>
            <a:ext cx="536865" cy="53686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59800C-83AF-4AAF-BEB9-92DE87015705}"/>
              </a:ext>
            </a:extLst>
          </p:cNvPr>
          <p:cNvSpPr txBox="1"/>
          <p:nvPr/>
        </p:nvSpPr>
        <p:spPr>
          <a:xfrm>
            <a:off x="720437" y="1482433"/>
            <a:ext cx="4129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Formato de ingreso totalmente diligenciado  </a:t>
            </a:r>
            <a:r>
              <a:rPr lang="es-CO" sz="1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Anexo 2</a:t>
            </a:r>
          </a:p>
        </p:txBody>
      </p:sp>
      <p:pic>
        <p:nvPicPr>
          <p:cNvPr id="15" name="Gráfico 14" descr="Insignia con relleno sólido">
            <a:extLst>
              <a:ext uri="{FF2B5EF4-FFF2-40B4-BE49-F238E27FC236}">
                <a16:creationId xmlns:a16="http://schemas.microsoft.com/office/drawing/2014/main" id="{B723A9D2-E459-480A-9CEA-BF196706B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571" y="2140575"/>
            <a:ext cx="536865" cy="53686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AEE48B1-BC10-4A78-BA75-C8EA7B88296B}"/>
              </a:ext>
            </a:extLst>
          </p:cNvPr>
          <p:cNvSpPr txBox="1"/>
          <p:nvPr/>
        </p:nvSpPr>
        <p:spPr>
          <a:xfrm>
            <a:off x="720436" y="2016649"/>
            <a:ext cx="41294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Copia de cedula 150% , en caso de nacionalidad Venezolana Copia PEP, Pasaporte y cedula Venezolana </a:t>
            </a:r>
            <a:r>
              <a:rPr lang="es-CO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( Legible)</a:t>
            </a:r>
            <a:endParaRPr lang="es-CO" sz="1500" b="1" u="sng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áfico 17" descr="Insignia 3 con relleno sólido">
            <a:extLst>
              <a:ext uri="{FF2B5EF4-FFF2-40B4-BE49-F238E27FC236}">
                <a16:creationId xmlns:a16="http://schemas.microsoft.com/office/drawing/2014/main" id="{D31F3DB7-BF1E-47E5-A2F0-55245317B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571" y="3046834"/>
            <a:ext cx="536865" cy="53686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F95C382-BC8A-4C2A-849A-DD92B839AFBF}"/>
              </a:ext>
            </a:extLst>
          </p:cNvPr>
          <p:cNvSpPr txBox="1"/>
          <p:nvPr/>
        </p:nvSpPr>
        <p:spPr>
          <a:xfrm>
            <a:off x="720435" y="3023726"/>
            <a:ext cx="4166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Examen medico de ingreso (debe ser con la empresa que lo contrato ) </a:t>
            </a:r>
            <a:r>
              <a:rPr lang="es-CO" sz="1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Ejemplo 1</a:t>
            </a:r>
          </a:p>
        </p:txBody>
      </p:sp>
      <p:pic>
        <p:nvPicPr>
          <p:cNvPr id="22" name="Gráfico 21" descr="Insignia 4 con relleno sólido">
            <a:extLst>
              <a:ext uri="{FF2B5EF4-FFF2-40B4-BE49-F238E27FC236}">
                <a16:creationId xmlns:a16="http://schemas.microsoft.com/office/drawing/2014/main" id="{B3F2DE5C-4CC0-4BFE-A147-88EC3012F0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437" y="3782712"/>
            <a:ext cx="553998" cy="55399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B71EB6E-2C1F-4069-ACB2-7F87F44A6C7A}"/>
              </a:ext>
            </a:extLst>
          </p:cNvPr>
          <p:cNvSpPr txBox="1"/>
          <p:nvPr/>
        </p:nvSpPr>
        <p:spPr>
          <a:xfrm>
            <a:off x="645960" y="3768095"/>
            <a:ext cx="4203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Curso  de alturas vigente ( menor a un año) Excepto área de Casino que corresponde Curso en manipulación de alimentos vigente </a:t>
            </a:r>
            <a:r>
              <a:rPr lang="es-CO" sz="1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Ejemplo 2 </a:t>
            </a:r>
          </a:p>
        </p:txBody>
      </p:sp>
      <p:pic>
        <p:nvPicPr>
          <p:cNvPr id="25" name="Gráfico 24" descr="Insignia 5 con relleno sólido">
            <a:extLst>
              <a:ext uri="{FF2B5EF4-FFF2-40B4-BE49-F238E27FC236}">
                <a16:creationId xmlns:a16="http://schemas.microsoft.com/office/drawing/2014/main" id="{58957B9D-5698-4E8A-88F6-38065918CE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630" y="4844102"/>
            <a:ext cx="610746" cy="61074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EDCF19F-ECDD-4A23-A46F-7D56A533C35C}"/>
              </a:ext>
            </a:extLst>
          </p:cNvPr>
          <p:cNvSpPr txBox="1"/>
          <p:nvPr/>
        </p:nvSpPr>
        <p:spPr>
          <a:xfrm>
            <a:off x="682901" y="4903403"/>
            <a:ext cx="4203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Registro de inducción de la empresa conforme al articulo 2.2.4.6.11 Decreto 1072 de 2015</a:t>
            </a:r>
            <a:endParaRPr lang="es-CO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áfico 27" descr="Insignia 6 con relleno sólido">
            <a:extLst>
              <a:ext uri="{FF2B5EF4-FFF2-40B4-BE49-F238E27FC236}">
                <a16:creationId xmlns:a16="http://schemas.microsoft.com/office/drawing/2014/main" id="{DF090446-623B-4BD0-92C0-72303695A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0665" y="5589540"/>
            <a:ext cx="610746" cy="610746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BB98F7CF-F24C-4DC6-9827-C1D86DFDBEA1}"/>
              </a:ext>
            </a:extLst>
          </p:cNvPr>
          <p:cNvSpPr txBox="1"/>
          <p:nvPr/>
        </p:nvSpPr>
        <p:spPr>
          <a:xfrm>
            <a:off x="645960" y="5638203"/>
            <a:ext cx="4240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Certificado de afiliación de ARL con tasa de riesgo 5, expedida no mayor a 30 días </a:t>
            </a:r>
            <a:endParaRPr lang="es-CO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Gráfico 30" descr="Insignia 7 con relleno sólido">
            <a:extLst>
              <a:ext uri="{FF2B5EF4-FFF2-40B4-BE49-F238E27FC236}">
                <a16:creationId xmlns:a16="http://schemas.microsoft.com/office/drawing/2014/main" id="{F15AA403-4788-47D9-A4E2-BC3BA85B82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99763" y="1519598"/>
            <a:ext cx="536865" cy="536865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D57884CE-3793-474A-8C8A-05076A2986A6}"/>
              </a:ext>
            </a:extLst>
          </p:cNvPr>
          <p:cNvSpPr txBox="1"/>
          <p:nvPr/>
        </p:nvSpPr>
        <p:spPr>
          <a:xfrm>
            <a:off x="5700656" y="2447281"/>
            <a:ext cx="4157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Certificado de afiliación de AFP, expedida no mayor a 30 días.</a:t>
            </a:r>
            <a:endParaRPr lang="es-CO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áfico 33" descr="Insignia 8 con relleno sólido">
            <a:extLst>
              <a:ext uri="{FF2B5EF4-FFF2-40B4-BE49-F238E27FC236}">
                <a16:creationId xmlns:a16="http://schemas.microsoft.com/office/drawing/2014/main" id="{10C9C7DE-495F-4101-8775-AC1E90CC6AC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11674" y="2409007"/>
            <a:ext cx="536865" cy="53686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7F4A6A8D-793E-4CF5-B313-2E1C56500607}"/>
              </a:ext>
            </a:extLst>
          </p:cNvPr>
          <p:cNvSpPr txBox="1"/>
          <p:nvPr/>
        </p:nvSpPr>
        <p:spPr>
          <a:xfrm>
            <a:off x="5636628" y="1345293"/>
            <a:ext cx="4157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Certificado de afiliación de la EPS, expedida no mayor a 30 días ( Si el trabajador se acaba de vincular adjuntar formulario de afiliación con su respectivo radicado )</a:t>
            </a:r>
            <a:endParaRPr lang="es-CO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Gráfico 36" descr="Insignia 9 con relleno sólido">
            <a:extLst>
              <a:ext uri="{FF2B5EF4-FFF2-40B4-BE49-F238E27FC236}">
                <a16:creationId xmlns:a16="http://schemas.microsoft.com/office/drawing/2014/main" id="{1F5AB15B-8952-4A70-9E78-A13E947492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139544" y="3143155"/>
            <a:ext cx="561112" cy="561112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D4C25C13-08A2-4575-A9B8-FC0986C2F415}"/>
              </a:ext>
            </a:extLst>
          </p:cNvPr>
          <p:cNvSpPr txBox="1"/>
          <p:nvPr/>
        </p:nvSpPr>
        <p:spPr>
          <a:xfrm>
            <a:off x="5721486" y="3160847"/>
            <a:ext cx="4157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Certificado de afiliación de CCF, expedida no mayor a 30 días.</a:t>
            </a:r>
            <a:endParaRPr lang="es-CO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áfico 39" descr="Insignia 10 con relleno sólido">
            <a:extLst>
              <a:ext uri="{FF2B5EF4-FFF2-40B4-BE49-F238E27FC236}">
                <a16:creationId xmlns:a16="http://schemas.microsoft.com/office/drawing/2014/main" id="{7FF98542-7B67-441A-9FD7-1A325404FF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28662" y="3817907"/>
            <a:ext cx="536865" cy="536865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F50D6D77-76DF-48AC-9441-D816C1AD48D4}"/>
              </a:ext>
            </a:extLst>
          </p:cNvPr>
          <p:cNvSpPr txBox="1"/>
          <p:nvPr/>
        </p:nvSpPr>
        <p:spPr>
          <a:xfrm>
            <a:off x="5696389" y="3817907"/>
            <a:ext cx="42870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Contrato laboral firmado por las dos partes ( No se aceptan contratos de prestación y/o servicios)</a:t>
            </a:r>
            <a:endParaRPr lang="es-CO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077FA565-D8F7-44B8-8BEB-2DA2DF206C5B}"/>
              </a:ext>
            </a:extLst>
          </p:cNvPr>
          <p:cNvSpPr/>
          <p:nvPr/>
        </p:nvSpPr>
        <p:spPr>
          <a:xfrm>
            <a:off x="5138273" y="4679972"/>
            <a:ext cx="517642" cy="55181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100"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163ECF8-64C5-4D6F-9A4D-C147E71E9434}"/>
              </a:ext>
            </a:extLst>
          </p:cNvPr>
          <p:cNvSpPr txBox="1"/>
          <p:nvPr/>
        </p:nvSpPr>
        <p:spPr>
          <a:xfrm>
            <a:off x="5626379" y="4705052"/>
            <a:ext cx="4287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Formato diligenciado protección de datos </a:t>
            </a:r>
            <a:r>
              <a:rPr lang="es-CO" sz="1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Anexo 3</a:t>
            </a:r>
          </a:p>
        </p:txBody>
      </p:sp>
    </p:spTree>
    <p:extLst>
      <p:ext uri="{BB962C8B-B14F-4D97-AF65-F5344CB8AC3E}">
        <p14:creationId xmlns:p14="http://schemas.microsoft.com/office/powerpoint/2010/main" val="32259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24E5414-2AF9-4283-93AD-B64D2226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9A019EF-2638-4BC5-8240-BC9506D6A94C}"/>
              </a:ext>
            </a:extLst>
          </p:cNvPr>
          <p:cNvSpPr/>
          <p:nvPr/>
        </p:nvSpPr>
        <p:spPr>
          <a:xfrm>
            <a:off x="3072244" y="249379"/>
            <a:ext cx="650124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6EB6F98-C1ED-4F57-8BE4-170CE86F8F6E}"/>
              </a:ext>
            </a:extLst>
          </p:cNvPr>
          <p:cNvCxnSpPr>
            <a:cxnSpLocks/>
          </p:cNvCxnSpPr>
          <p:nvPr/>
        </p:nvCxnSpPr>
        <p:spPr>
          <a:xfrm>
            <a:off x="3332017" y="409735"/>
            <a:ext cx="6047510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AF34CAA-3BB0-4140-8288-CD6A4011A40F}"/>
              </a:ext>
            </a:extLst>
          </p:cNvPr>
          <p:cNvSpPr txBox="1"/>
          <p:nvPr/>
        </p:nvSpPr>
        <p:spPr>
          <a:xfrm>
            <a:off x="3049730" y="405012"/>
            <a:ext cx="6612083" cy="7694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DOCUMENTACION REGISTRO TRABAJADORES EN EL SISTEMA</a:t>
            </a:r>
            <a:r>
              <a:rPr lang="es-CO" sz="2200" dirty="0"/>
              <a:t> 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6E579B4-DFA1-44FD-973F-1629D0A09857}"/>
              </a:ext>
            </a:extLst>
          </p:cNvPr>
          <p:cNvCxnSpPr>
            <a:cxnSpLocks/>
          </p:cNvCxnSpPr>
          <p:nvPr/>
        </p:nvCxnSpPr>
        <p:spPr>
          <a:xfrm>
            <a:off x="3332017" y="1138842"/>
            <a:ext cx="6047510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F95C382-BC8A-4C2A-849A-DD92B839AFBF}"/>
              </a:ext>
            </a:extLst>
          </p:cNvPr>
          <p:cNvSpPr txBox="1"/>
          <p:nvPr/>
        </p:nvSpPr>
        <p:spPr>
          <a:xfrm>
            <a:off x="842234" y="1404792"/>
            <a:ext cx="37576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Tarjeta profesional COPNIA o CONTE ( según aplique para técnicos, tecnólogos y profesionales) 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C55022B2-20A3-41DA-80D4-5325AE99572C}"/>
              </a:ext>
            </a:extLst>
          </p:cNvPr>
          <p:cNvSpPr/>
          <p:nvPr/>
        </p:nvSpPr>
        <p:spPr>
          <a:xfrm>
            <a:off x="239734" y="1448100"/>
            <a:ext cx="517642" cy="49989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95E07008-1315-483B-B6F7-0F4BFB0BAFCC}"/>
              </a:ext>
            </a:extLst>
          </p:cNvPr>
          <p:cNvSpPr/>
          <p:nvPr/>
        </p:nvSpPr>
        <p:spPr>
          <a:xfrm>
            <a:off x="239734" y="2280541"/>
            <a:ext cx="517642" cy="49989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5B319C3-7182-4C16-81C2-DB5F1CCBA718}"/>
              </a:ext>
            </a:extLst>
          </p:cNvPr>
          <p:cNvSpPr txBox="1"/>
          <p:nvPr/>
        </p:nvSpPr>
        <p:spPr>
          <a:xfrm>
            <a:off x="842234" y="2278555"/>
            <a:ext cx="3757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Diploma de titulación para la mano de obra calificada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743949EC-E81B-4B3A-A497-73D785AD2FEA}"/>
              </a:ext>
            </a:extLst>
          </p:cNvPr>
          <p:cNvSpPr/>
          <p:nvPr/>
        </p:nvSpPr>
        <p:spPr>
          <a:xfrm>
            <a:off x="239734" y="3080689"/>
            <a:ext cx="517642" cy="49989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7747CD8-7841-4B57-A1B6-BAD9FB71B2F6}"/>
              </a:ext>
            </a:extLst>
          </p:cNvPr>
          <p:cNvSpPr txBox="1"/>
          <p:nvPr/>
        </p:nvSpPr>
        <p:spPr>
          <a:xfrm>
            <a:off x="842234" y="3026584"/>
            <a:ext cx="37576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Protocolo bio-sanitario COVID-19 haber  realizado la encuesta en la plataforma y el curso COVID -19</a:t>
            </a: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BBA4A80B-F37F-407F-A4FE-30C062BC90B1}"/>
              </a:ext>
            </a:extLst>
          </p:cNvPr>
          <p:cNvSpPr/>
          <p:nvPr/>
        </p:nvSpPr>
        <p:spPr>
          <a:xfrm>
            <a:off x="239734" y="3919249"/>
            <a:ext cx="517642" cy="49989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71D09DD-9F5C-4366-8081-43646A65EB1E}"/>
              </a:ext>
            </a:extLst>
          </p:cNvPr>
          <p:cNvSpPr txBox="1"/>
          <p:nvPr/>
        </p:nvSpPr>
        <p:spPr>
          <a:xfrm>
            <a:off x="793153" y="3919249"/>
            <a:ext cx="3757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Licencia en seguridad y salud en el trabajo vigente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C16A35FF-EFDC-4899-B6B9-0EAE4B8CBF65}"/>
              </a:ext>
            </a:extLst>
          </p:cNvPr>
          <p:cNvSpPr/>
          <p:nvPr/>
        </p:nvSpPr>
        <p:spPr>
          <a:xfrm>
            <a:off x="229323" y="4660061"/>
            <a:ext cx="517642" cy="49989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2FA4BF9-CD59-474A-A42E-B78E95AE228F}"/>
              </a:ext>
            </a:extLst>
          </p:cNvPr>
          <p:cNvSpPr txBox="1"/>
          <p:nvPr/>
        </p:nvSpPr>
        <p:spPr>
          <a:xfrm>
            <a:off x="746965" y="4660061"/>
            <a:ext cx="3757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Curso de 50 o 20 Horas del SG-SST emitido de la ARL o SENA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717C0A50-E9D5-4ACB-9351-55F8C9FFBC65}"/>
              </a:ext>
            </a:extLst>
          </p:cNvPr>
          <p:cNvSpPr/>
          <p:nvPr/>
        </p:nvSpPr>
        <p:spPr>
          <a:xfrm>
            <a:off x="219884" y="5400873"/>
            <a:ext cx="517642" cy="49989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18F43418-D008-4FBB-AACA-EB67363A584C}"/>
              </a:ext>
            </a:extLst>
          </p:cNvPr>
          <p:cNvSpPr txBox="1"/>
          <p:nvPr/>
        </p:nvSpPr>
        <p:spPr>
          <a:xfrm>
            <a:off x="737526" y="5473386"/>
            <a:ext cx="3757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Curso de Coordinador de trabajo en alturas</a:t>
            </a: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86CD9358-34E7-4737-A6B9-8E3DD6D57026}"/>
              </a:ext>
            </a:extLst>
          </p:cNvPr>
          <p:cNvCxnSpPr/>
          <p:nvPr/>
        </p:nvCxnSpPr>
        <p:spPr>
          <a:xfrm>
            <a:off x="4876800" y="2535381"/>
            <a:ext cx="845127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47849215-4613-493C-AF77-6BF1263F862C}"/>
              </a:ext>
            </a:extLst>
          </p:cNvPr>
          <p:cNvCxnSpPr/>
          <p:nvPr/>
        </p:nvCxnSpPr>
        <p:spPr>
          <a:xfrm>
            <a:off x="4765964" y="4128653"/>
            <a:ext cx="845127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CB18455B-8FE0-41BB-A841-E43A8E3296C4}"/>
              </a:ext>
            </a:extLst>
          </p:cNvPr>
          <p:cNvCxnSpPr/>
          <p:nvPr/>
        </p:nvCxnSpPr>
        <p:spPr>
          <a:xfrm>
            <a:off x="4765964" y="4729332"/>
            <a:ext cx="845127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54A6A560-767C-4013-828F-86C83B8E6214}"/>
              </a:ext>
            </a:extLst>
          </p:cNvPr>
          <p:cNvCxnSpPr/>
          <p:nvPr/>
        </p:nvCxnSpPr>
        <p:spPr>
          <a:xfrm>
            <a:off x="4765964" y="5473386"/>
            <a:ext cx="845127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D9920E6F-FAA9-4F11-9AB2-C75CB5E2AAAA}"/>
              </a:ext>
            </a:extLst>
          </p:cNvPr>
          <p:cNvSpPr/>
          <p:nvPr/>
        </p:nvSpPr>
        <p:spPr>
          <a:xfrm>
            <a:off x="5991963" y="2309382"/>
            <a:ext cx="3200400" cy="4710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 para todos los cargos que tengan nivel académico superior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F38A4C19-E1E7-47D1-81BC-73AE72D589DF}"/>
              </a:ext>
            </a:extLst>
          </p:cNvPr>
          <p:cNvSpPr/>
          <p:nvPr/>
        </p:nvSpPr>
        <p:spPr>
          <a:xfrm>
            <a:off x="5991963" y="3933668"/>
            <a:ext cx="3200400" cy="17051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 para Inspector SST-HSEQ</a:t>
            </a:r>
          </a:p>
        </p:txBody>
      </p:sp>
    </p:spTree>
    <p:extLst>
      <p:ext uri="{BB962C8B-B14F-4D97-AF65-F5344CB8AC3E}">
        <p14:creationId xmlns:p14="http://schemas.microsoft.com/office/powerpoint/2010/main" val="178960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99A4C84-8CA7-4FC9-9A05-F36A3DCDE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92"/>
            <a:ext cx="12192000" cy="6858000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41A5D79-3479-478C-BA86-BFD6FE6BC152}"/>
              </a:ext>
            </a:extLst>
          </p:cNvPr>
          <p:cNvSpPr/>
          <p:nvPr/>
        </p:nvSpPr>
        <p:spPr>
          <a:xfrm>
            <a:off x="2845376" y="142472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75217F-C8A3-4FDA-9D3E-56EE111E2828}"/>
              </a:ext>
            </a:extLst>
          </p:cNvPr>
          <p:cNvSpPr txBox="1"/>
          <p:nvPr/>
        </p:nvSpPr>
        <p:spPr>
          <a:xfrm>
            <a:off x="3049730" y="405012"/>
            <a:ext cx="6612083" cy="43088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endParaRPr lang="es-CO" sz="2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4564B8-223C-48E4-8B8C-FE82355A025C}"/>
              </a:ext>
            </a:extLst>
          </p:cNvPr>
          <p:cNvSpPr txBox="1"/>
          <p:nvPr/>
        </p:nvSpPr>
        <p:spPr>
          <a:xfrm>
            <a:off x="2789958" y="281901"/>
            <a:ext cx="6927272" cy="110799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</a:pPr>
            <a:r>
              <a:rPr lang="es-ES" sz="2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VERIFICAR SU ENCUESTA DE BIOSEGURIDAD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</a:pPr>
            <a:r>
              <a:rPr lang="es-ES" sz="2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 LA PLATAFORMA SITE DE TRABAJO SEGURO</a:t>
            </a:r>
            <a:endParaRPr lang="es-ES" sz="2200" dirty="0"/>
          </a:p>
          <a:p>
            <a:pPr algn="ctr"/>
            <a:endParaRPr lang="es-CO" sz="22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9973325-A313-44F4-9B4E-D7D8418FE89B}"/>
              </a:ext>
            </a:extLst>
          </p:cNvPr>
          <p:cNvCxnSpPr>
            <a:cxnSpLocks/>
          </p:cNvCxnSpPr>
          <p:nvPr/>
        </p:nvCxnSpPr>
        <p:spPr>
          <a:xfrm>
            <a:off x="3049730" y="281901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9774165-E2D4-4975-ABFD-3C60349B5DC2}"/>
              </a:ext>
            </a:extLst>
          </p:cNvPr>
          <p:cNvCxnSpPr>
            <a:cxnSpLocks/>
          </p:cNvCxnSpPr>
          <p:nvPr/>
        </p:nvCxnSpPr>
        <p:spPr>
          <a:xfrm>
            <a:off x="3049730" y="1047829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B91F31-0D6C-4E61-9455-C0D26690D8DB}"/>
              </a:ext>
            </a:extLst>
          </p:cNvPr>
          <p:cNvSpPr txBox="1"/>
          <p:nvPr/>
        </p:nvSpPr>
        <p:spPr>
          <a:xfrm>
            <a:off x="187035" y="1259760"/>
            <a:ext cx="93448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Ten en cuenta la siguiente pagina como herramienta para información y tener a la mano documentación de los diferentes procesos y procedimientos del área de CVC 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u="sng" dirty="0">
                <a:solidFill>
                  <a:schemeClr val="hlin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3"/>
              </a:rPr>
              <a:t>https://sites.google.com/constructorabolivar.com/trabajo-seguro/constructora-bol%C3%ADvar/contratistas</a:t>
            </a:r>
            <a:r>
              <a:rPr lang="es-E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</a:p>
        </p:txBody>
      </p:sp>
      <p:pic>
        <p:nvPicPr>
          <p:cNvPr id="13" name="Gráfico 12" descr="Insignia 1 con relleno sólido">
            <a:extLst>
              <a:ext uri="{FF2B5EF4-FFF2-40B4-BE49-F238E27FC236}">
                <a16:creationId xmlns:a16="http://schemas.microsoft.com/office/drawing/2014/main" id="{65E3ECED-AE85-4DB3-B801-10535BD20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0504" y="2399707"/>
            <a:ext cx="789711" cy="789711"/>
          </a:xfrm>
          <a:prstGeom prst="rect">
            <a:avLst/>
          </a:prstGeom>
        </p:spPr>
      </p:pic>
      <p:pic>
        <p:nvPicPr>
          <p:cNvPr id="17" name="Gráfico 16" descr="Insignia con relleno sólido">
            <a:extLst>
              <a:ext uri="{FF2B5EF4-FFF2-40B4-BE49-F238E27FC236}">
                <a16:creationId xmlns:a16="http://schemas.microsoft.com/office/drawing/2014/main" id="{AF6E2592-C4DE-435D-9F02-888600663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1117" y="3807777"/>
            <a:ext cx="789711" cy="789711"/>
          </a:xfrm>
          <a:prstGeom prst="rect">
            <a:avLst/>
          </a:prstGeom>
        </p:spPr>
      </p:pic>
      <p:pic>
        <p:nvPicPr>
          <p:cNvPr id="19" name="Gráfico 18" descr="Insignia 3 con relleno sólido">
            <a:extLst>
              <a:ext uri="{FF2B5EF4-FFF2-40B4-BE49-F238E27FC236}">
                <a16:creationId xmlns:a16="http://schemas.microsoft.com/office/drawing/2014/main" id="{1BAC89DB-86EF-4166-B9E1-F39953610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95677" y="2115221"/>
            <a:ext cx="789711" cy="7897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03B65AB-006F-E1BB-854F-39FE088401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8642" y="4813396"/>
            <a:ext cx="3585734" cy="17627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537777A-EB1F-0D75-B3CB-53712F3DA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6266" y="2961145"/>
            <a:ext cx="4144708" cy="19838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047E991-A158-2364-860C-37ABB0D646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89" y="3263905"/>
            <a:ext cx="3923400" cy="17332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Arco 22">
            <a:extLst>
              <a:ext uri="{FF2B5EF4-FFF2-40B4-BE49-F238E27FC236}">
                <a16:creationId xmlns:a16="http://schemas.microsoft.com/office/drawing/2014/main" id="{912D2BF6-3FD6-FAE8-7244-11FBDBBB0EB3}"/>
              </a:ext>
            </a:extLst>
          </p:cNvPr>
          <p:cNvSpPr/>
          <p:nvPr/>
        </p:nvSpPr>
        <p:spPr>
          <a:xfrm>
            <a:off x="8596261" y="3246367"/>
            <a:ext cx="3051242" cy="717946"/>
          </a:xfrm>
          <a:prstGeom prst="arc">
            <a:avLst>
              <a:gd name="adj1" fmla="val 16200000"/>
              <a:gd name="adj2" fmla="val 15602727"/>
            </a:avLst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44790DC5-C601-1B54-75F4-B1CB535F66ED}"/>
              </a:ext>
            </a:extLst>
          </p:cNvPr>
          <p:cNvSpPr/>
          <p:nvPr/>
        </p:nvSpPr>
        <p:spPr>
          <a:xfrm>
            <a:off x="1869950" y="3941205"/>
            <a:ext cx="1120017" cy="717946"/>
          </a:xfrm>
          <a:prstGeom prst="arc">
            <a:avLst>
              <a:gd name="adj1" fmla="val 16200000"/>
              <a:gd name="adj2" fmla="val 15602727"/>
            </a:avLst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477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C08508F-6343-4574-806C-F104566B7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D432EB0-9C8E-46FC-9749-FFEAD04226C2}"/>
              </a:ext>
            </a:extLst>
          </p:cNvPr>
          <p:cNvSpPr/>
          <p:nvPr/>
        </p:nvSpPr>
        <p:spPr>
          <a:xfrm>
            <a:off x="2845376" y="128618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ADC733-6BAF-4E1B-9341-D785626A1D7D}"/>
              </a:ext>
            </a:extLst>
          </p:cNvPr>
          <p:cNvSpPr txBox="1"/>
          <p:nvPr/>
        </p:nvSpPr>
        <p:spPr>
          <a:xfrm>
            <a:off x="2845376" y="351427"/>
            <a:ext cx="6927272" cy="4770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5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SEGURIDAD SOCIAL</a:t>
            </a:r>
            <a:endParaRPr lang="es-ES" sz="25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6BC9E31-88A1-4CAE-A53E-32153EAC7D53}"/>
              </a:ext>
            </a:extLst>
          </p:cNvPr>
          <p:cNvCxnSpPr>
            <a:cxnSpLocks/>
          </p:cNvCxnSpPr>
          <p:nvPr/>
        </p:nvCxnSpPr>
        <p:spPr>
          <a:xfrm>
            <a:off x="3049730" y="881574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4A3B914-3FC0-49ED-835C-13B4699E4107}"/>
              </a:ext>
            </a:extLst>
          </p:cNvPr>
          <p:cNvCxnSpPr>
            <a:cxnSpLocks/>
          </p:cNvCxnSpPr>
          <p:nvPr/>
        </p:nvCxnSpPr>
        <p:spPr>
          <a:xfrm>
            <a:off x="3049730" y="244265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51206D98-2967-44E2-A26C-18F892D7BD18}"/>
              </a:ext>
            </a:extLst>
          </p:cNvPr>
          <p:cNvSpPr txBox="1"/>
          <p:nvPr/>
        </p:nvSpPr>
        <p:spPr>
          <a:xfrm>
            <a:off x="8660" y="1170773"/>
            <a:ext cx="9337964" cy="591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9"/>
              <a:buNone/>
            </a:pPr>
            <a:r>
              <a:rPr lang="es-ES" sz="16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Para el envío de las planillas del pago de la Seguridad Social y el FIC</a:t>
            </a:r>
            <a:r>
              <a:rPr lang="es-E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la </a:t>
            </a:r>
            <a:r>
              <a:rPr lang="es-ES" sz="16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Constructora Bolívar SAS diseño un formulario para que de manera amigable y funcional se envíe la información.</a:t>
            </a:r>
            <a:endParaRPr lang="es-ES" sz="16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0A1542-19E6-43CC-A52D-FB3D1D04CB0C}"/>
              </a:ext>
            </a:extLst>
          </p:cNvPr>
          <p:cNvSpPr/>
          <p:nvPr/>
        </p:nvSpPr>
        <p:spPr>
          <a:xfrm>
            <a:off x="2845376" y="1935099"/>
            <a:ext cx="6492588" cy="12466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</a:p>
          <a:p>
            <a:pPr algn="ctr"/>
            <a:r>
              <a:rPr lang="es-CO" sz="1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https://script.google.com/a/macros/constructorabolivar.com/s/AKfycbwmqmpVQTa2iFhpId4abL-dUEJhusnCOM-yoDUX-xjyj2WIhjbv/exec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565110C4-2436-42AC-B8F7-C24B5F214947}"/>
              </a:ext>
            </a:extLst>
          </p:cNvPr>
          <p:cNvSpPr/>
          <p:nvPr/>
        </p:nvSpPr>
        <p:spPr>
          <a:xfrm>
            <a:off x="611401" y="1894319"/>
            <a:ext cx="1910200" cy="14270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Formulario seguridad social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10954E2-A1B5-4D6C-A23A-58B53CBD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42" y="3453050"/>
            <a:ext cx="9272085" cy="3276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5510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C08508F-6343-4574-806C-F104566B7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D432EB0-9C8E-46FC-9749-FFEAD04226C2}"/>
              </a:ext>
            </a:extLst>
          </p:cNvPr>
          <p:cNvSpPr/>
          <p:nvPr/>
        </p:nvSpPr>
        <p:spPr>
          <a:xfrm>
            <a:off x="2845376" y="128618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ADC733-6BAF-4E1B-9341-D785626A1D7D}"/>
              </a:ext>
            </a:extLst>
          </p:cNvPr>
          <p:cNvSpPr txBox="1"/>
          <p:nvPr/>
        </p:nvSpPr>
        <p:spPr>
          <a:xfrm>
            <a:off x="2845376" y="309864"/>
            <a:ext cx="6927272" cy="4770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5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SEGURIDAD SOCIAL</a:t>
            </a:r>
            <a:endParaRPr lang="es-ES" sz="25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6BC9E31-88A1-4CAE-A53E-32153EAC7D53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4A3B914-3FC0-49ED-835C-13B4699E4107}"/>
              </a:ext>
            </a:extLst>
          </p:cNvPr>
          <p:cNvCxnSpPr>
            <a:cxnSpLocks/>
          </p:cNvCxnSpPr>
          <p:nvPr/>
        </p:nvCxnSpPr>
        <p:spPr>
          <a:xfrm>
            <a:off x="3049730" y="258120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251FD2-61A2-4E5E-B6B6-BD64E77D9F8C}"/>
              </a:ext>
            </a:extLst>
          </p:cNvPr>
          <p:cNvSpPr txBox="1"/>
          <p:nvPr/>
        </p:nvSpPr>
        <p:spPr>
          <a:xfrm>
            <a:off x="578551" y="1772025"/>
            <a:ext cx="6320998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2454" marR="0" lvl="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s-ES" sz="160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1.Diligenciar y suministrar la planilla de seguridad dos o un día antes de que se venza</a:t>
            </a:r>
          </a:p>
        </p:txBody>
      </p: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CBF4C700-AAB5-4612-86D0-0F0E814D2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116" y="1831493"/>
            <a:ext cx="505809" cy="50580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1E72337-7EEA-473C-97DF-55E62F2DBADB}"/>
              </a:ext>
            </a:extLst>
          </p:cNvPr>
          <p:cNvSpPr txBox="1"/>
          <p:nvPr/>
        </p:nvSpPr>
        <p:spPr>
          <a:xfrm>
            <a:off x="460066" y="1180581"/>
            <a:ext cx="9312582" cy="591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9"/>
              <a:buNone/>
            </a:pPr>
            <a:r>
              <a:rPr lang="es-E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Para la recepción y validación exitosa de la seguridad social se solicita que por favor el contratista tenga en cuenta los siguientes puntos:</a:t>
            </a:r>
          </a:p>
        </p:txBody>
      </p:sp>
      <p:pic>
        <p:nvPicPr>
          <p:cNvPr id="15" name="Gráfico 14" descr="Marca de insignia1 con relleno sólido">
            <a:extLst>
              <a:ext uri="{FF2B5EF4-FFF2-40B4-BE49-F238E27FC236}">
                <a16:creationId xmlns:a16="http://schemas.microsoft.com/office/drawing/2014/main" id="{41811B5B-36A0-4431-8176-0FD0D11A8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5283" y="2441972"/>
            <a:ext cx="505809" cy="50580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EF2BC85-97AA-45DD-8B83-E7337F2C85C5}"/>
              </a:ext>
            </a:extLst>
          </p:cNvPr>
          <p:cNvSpPr txBox="1"/>
          <p:nvPr/>
        </p:nvSpPr>
        <p:spPr>
          <a:xfrm>
            <a:off x="4115283" y="2401675"/>
            <a:ext cx="5491853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2454" marR="0" lvl="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s-ES" sz="160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2.Validar que la planilla seguridad social este en formato de PDF </a:t>
            </a:r>
          </a:p>
        </p:txBody>
      </p:sp>
      <p:pic>
        <p:nvPicPr>
          <p:cNvPr id="18" name="Gráfico 17" descr="Marca de insignia1 con relleno sólido">
            <a:extLst>
              <a:ext uri="{FF2B5EF4-FFF2-40B4-BE49-F238E27FC236}">
                <a16:creationId xmlns:a16="http://schemas.microsoft.com/office/drawing/2014/main" id="{63B33A19-1CD4-4A5B-9785-EDFA71C58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115" y="2895601"/>
            <a:ext cx="505809" cy="50580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5ACFB00-FBE7-4609-8B2F-836802E8BB5B}"/>
              </a:ext>
            </a:extLst>
          </p:cNvPr>
          <p:cNvSpPr txBox="1"/>
          <p:nvPr/>
        </p:nvSpPr>
        <p:spPr>
          <a:xfrm>
            <a:off x="639834" y="2972110"/>
            <a:ext cx="6198432" cy="35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2454" marR="0" lvl="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s-E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3. La planilla debe ser tipo E o Y, I </a:t>
            </a:r>
          </a:p>
        </p:txBody>
      </p:sp>
      <p:pic>
        <p:nvPicPr>
          <p:cNvPr id="21" name="Gráfico 20" descr="Marca de insignia1 con relleno sólido">
            <a:extLst>
              <a:ext uri="{FF2B5EF4-FFF2-40B4-BE49-F238E27FC236}">
                <a16:creationId xmlns:a16="http://schemas.microsoft.com/office/drawing/2014/main" id="{A99CBE6F-655D-4BCF-B0CD-582565F20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9960" y="3503336"/>
            <a:ext cx="505809" cy="50580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F1AF819-E24D-448F-B088-FB95A5A15A13}"/>
              </a:ext>
            </a:extLst>
          </p:cNvPr>
          <p:cNvSpPr txBox="1"/>
          <p:nvPr/>
        </p:nvSpPr>
        <p:spPr>
          <a:xfrm>
            <a:off x="4115283" y="3384266"/>
            <a:ext cx="5491853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2454" marR="0" lvl="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s-E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4. Ratificar que sea el periodo de pago sea el adecuado al mes</a:t>
            </a:r>
          </a:p>
        </p:txBody>
      </p: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CA5892BB-3900-4AFF-B600-C9AB31F86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163" y="4137517"/>
            <a:ext cx="505809" cy="50580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A93EEA7-09C7-47DC-9771-43A3D9FFB51D}"/>
              </a:ext>
            </a:extLst>
          </p:cNvPr>
          <p:cNvSpPr txBox="1"/>
          <p:nvPr/>
        </p:nvSpPr>
        <p:spPr>
          <a:xfrm>
            <a:off x="578551" y="4110508"/>
            <a:ext cx="6337090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2454" marR="0" lvl="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s-ES" sz="160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5.Verificar que la planilla que suministren se encuentre en estado Pagada con su respectiva fecha de pago.</a:t>
            </a:r>
          </a:p>
        </p:txBody>
      </p:sp>
      <p:pic>
        <p:nvPicPr>
          <p:cNvPr id="27" name="Gráfico 26" descr="Marca de insignia1 con relleno sólido">
            <a:extLst>
              <a:ext uri="{FF2B5EF4-FFF2-40B4-BE49-F238E27FC236}">
                <a16:creationId xmlns:a16="http://schemas.microsoft.com/office/drawing/2014/main" id="{46FEFFCC-DF0D-4301-A42E-DF7E4256A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9959" y="4759212"/>
            <a:ext cx="505809" cy="505809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64BA1696-9205-4D18-BCE9-E191B9E491D7}"/>
              </a:ext>
            </a:extLst>
          </p:cNvPr>
          <p:cNvSpPr txBox="1"/>
          <p:nvPr/>
        </p:nvSpPr>
        <p:spPr>
          <a:xfrm>
            <a:off x="4107237" y="4710877"/>
            <a:ext cx="6206477" cy="6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2454" marR="0" lvl="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s-E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6. Validar que la planilla esté descargada directamente del operador y NO escaneada.</a:t>
            </a:r>
          </a:p>
        </p:txBody>
      </p:sp>
      <p:pic>
        <p:nvPicPr>
          <p:cNvPr id="30" name="Gráfico 29" descr="Marca de insignia1 con relleno sólido">
            <a:extLst>
              <a:ext uri="{FF2B5EF4-FFF2-40B4-BE49-F238E27FC236}">
                <a16:creationId xmlns:a16="http://schemas.microsoft.com/office/drawing/2014/main" id="{E575606D-786B-4443-BCA2-B5AC90127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163" y="5424514"/>
            <a:ext cx="505809" cy="505809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3159B96F-74F9-4723-BCAC-CED7E2164834}"/>
              </a:ext>
            </a:extLst>
          </p:cNvPr>
          <p:cNvSpPr txBox="1"/>
          <p:nvPr/>
        </p:nvSpPr>
        <p:spPr>
          <a:xfrm>
            <a:off x="639834" y="5319693"/>
            <a:ext cx="6487928" cy="917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2454" marR="0" lvl="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s-E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7. Revisar antes de suministrar a planilla que se encuentre TODO el personal que se encuentra en las obras de CONSTRUCTORA BOLIVAR SAS </a:t>
            </a:r>
            <a:endParaRPr lang="es-ES" sz="1600" i="0" u="none" strike="noStrike" cap="none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98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75BBDE4-4E61-4889-B0C4-B358E751A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49EFCED-094B-4BF6-AC26-559AC74DC1A1}"/>
              </a:ext>
            </a:extLst>
          </p:cNvPr>
          <p:cNvSpPr/>
          <p:nvPr/>
        </p:nvSpPr>
        <p:spPr>
          <a:xfrm>
            <a:off x="2845376" y="128618"/>
            <a:ext cx="6816437" cy="955965"/>
          </a:xfrm>
          <a:prstGeom prst="roundRect">
            <a:avLst/>
          </a:prstGeom>
          <a:solidFill>
            <a:srgbClr val="1D7D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1453E8-C159-4924-B869-742D79B57020}"/>
              </a:ext>
            </a:extLst>
          </p:cNvPr>
          <p:cNvSpPr txBox="1"/>
          <p:nvPr/>
        </p:nvSpPr>
        <p:spPr>
          <a:xfrm>
            <a:off x="2944954" y="221879"/>
            <a:ext cx="6617279" cy="7694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s-E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FIC -</a:t>
            </a:r>
            <a:r>
              <a:rPr lang="es-E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Fondo Nacional de Formación Profesional de la Industria de la Construcción</a:t>
            </a:r>
            <a:endParaRPr lang="es-E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9098DD8-510A-4D9F-93EF-256B98382F25}"/>
              </a:ext>
            </a:extLst>
          </p:cNvPr>
          <p:cNvCxnSpPr>
            <a:cxnSpLocks/>
          </p:cNvCxnSpPr>
          <p:nvPr/>
        </p:nvCxnSpPr>
        <p:spPr>
          <a:xfrm>
            <a:off x="3049730" y="920347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9C7FA72-9C15-44B6-BAE9-3CEB8CD4D85A}"/>
              </a:ext>
            </a:extLst>
          </p:cNvPr>
          <p:cNvCxnSpPr>
            <a:cxnSpLocks/>
          </p:cNvCxnSpPr>
          <p:nvPr/>
        </p:nvCxnSpPr>
        <p:spPr>
          <a:xfrm>
            <a:off x="3049730" y="221879"/>
            <a:ext cx="64821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0E9E9E-0C9B-4589-82C5-65514D1A5AB0}"/>
              </a:ext>
            </a:extLst>
          </p:cNvPr>
          <p:cNvSpPr txBox="1"/>
          <p:nvPr/>
        </p:nvSpPr>
        <p:spPr>
          <a:xfrm>
            <a:off x="3029" y="1084581"/>
            <a:ext cx="9658784" cy="272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515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211"/>
            </a:pPr>
            <a:r>
              <a:rPr lang="es-ES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 el mismo LINK para diligenciamiento del formulario de seguridad social, se encuentra ubicado un espacio especifico para que suministre información del FIC y cargue soportes de pago, Por favor tener en cuenta la siguiente información: </a:t>
            </a:r>
          </a:p>
          <a:p>
            <a:pPr marL="481415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211"/>
              <a:buFont typeface="+mj-lt"/>
              <a:buAutoNum type="arabicPeriod"/>
            </a:pPr>
            <a:r>
              <a:rPr lang="es-ES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FIC es una contribución obligatoria y destinado a los empleadores del sector de la construcción.</a:t>
            </a:r>
          </a:p>
          <a:p>
            <a:pPr marL="481415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211"/>
              <a:buFont typeface="+mj-lt"/>
              <a:buAutoNum type="arabicPeriod"/>
            </a:pPr>
            <a:r>
              <a:rPr lang="es-ES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 objeto de proceso de fiscalización</a:t>
            </a:r>
          </a:p>
          <a:p>
            <a:pPr marL="481415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211"/>
              <a:buFont typeface="+mj-lt"/>
              <a:buAutoNum type="arabicPeriod"/>
            </a:pPr>
            <a:r>
              <a:rPr lang="es-ES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Estos fondos se destinan al Fondo Nacional de Formación Profesional de la industria de la construcción</a:t>
            </a:r>
          </a:p>
          <a:p>
            <a:pPr marL="481415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211"/>
              <a:buFont typeface="+mj-lt"/>
              <a:buAutoNum type="arabicPeriod"/>
            </a:pPr>
            <a:r>
              <a:rPr lang="es-ES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Constructora Bolívar a partir del 1 de Junio/21 como directriz administrativa no se precede actualizar en el sistema ARHI la respectiva Seguridad social, si no presentan el soporte de pago del FIC.</a:t>
            </a:r>
          </a:p>
          <a:p>
            <a:pPr marL="481415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211"/>
              <a:buFont typeface="+mj-lt"/>
              <a:buAutoNum type="arabicPeriod"/>
            </a:pPr>
            <a:r>
              <a:rPr lang="es-ES" sz="15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Constructora Bolívar determinó y exige que el método del pago del FIC es de manera  mensual por número de colaboradores que ingresen a obra por regional.</a:t>
            </a:r>
          </a:p>
        </p:txBody>
      </p:sp>
      <p:pic>
        <p:nvPicPr>
          <p:cNvPr id="12" name="Google Shape;329;p14">
            <a:extLst>
              <a:ext uri="{FF2B5EF4-FFF2-40B4-BE49-F238E27FC236}">
                <a16:creationId xmlns:a16="http://schemas.microsoft.com/office/drawing/2014/main" id="{32C10D86-F745-4A7E-A965-D42C5C1592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334" t="40700" r="20771" b="17331"/>
          <a:stretch/>
        </p:blipFill>
        <p:spPr>
          <a:xfrm>
            <a:off x="2075799" y="3808917"/>
            <a:ext cx="6389327" cy="2876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17293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2068</Words>
  <Application>Microsoft Office PowerPoint</Application>
  <PresentationFormat>Panorámica</PresentationFormat>
  <Paragraphs>188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Maven Pro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Tovar Nuñez Katherin Julieth</dc:creator>
  <cp:lastModifiedBy>Ivonne Vanessa Quintero Velásquez</cp:lastModifiedBy>
  <cp:revision>2</cp:revision>
  <dcterms:created xsi:type="dcterms:W3CDTF">2022-02-23T13:52:30Z</dcterms:created>
  <dcterms:modified xsi:type="dcterms:W3CDTF">2022-07-11T20:06:36Z</dcterms:modified>
</cp:coreProperties>
</file>