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2" r:id="rId3"/>
    <p:sldId id="265" r:id="rId4"/>
    <p:sldId id="269" r:id="rId5"/>
    <p:sldId id="258" r:id="rId6"/>
    <p:sldId id="271" r:id="rId7"/>
    <p:sldId id="270" r:id="rId8"/>
    <p:sldId id="272" r:id="rId9"/>
    <p:sldId id="274" r:id="rId10"/>
    <p:sldId id="273" r:id="rId11"/>
    <p:sldId id="275" r:id="rId12"/>
    <p:sldId id="281" r:id="rId13"/>
    <p:sldId id="284" r:id="rId14"/>
    <p:sldId id="267" r:id="rId15"/>
    <p:sldId id="278" r:id="rId16"/>
    <p:sldId id="264" r:id="rId1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bios lr" initials="cl" lastIdx="1" clrIdx="0">
    <p:extLst>
      <p:ext uri="{19B8F6BF-5375-455C-9EA6-DF929625EA0E}">
        <p15:presenceInfo xmlns:p15="http://schemas.microsoft.com/office/powerpoint/2012/main" userId="cambios l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1610"/>
    <a:srgbClr val="FF5050"/>
    <a:srgbClr val="131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0876" autoAdjust="0"/>
  </p:normalViewPr>
  <p:slideViewPr>
    <p:cSldViewPr snapToGrid="0">
      <p:cViewPr varScale="1">
        <p:scale>
          <a:sx n="67" d="100"/>
          <a:sy n="67"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0A0219-05B5-4C3B-A99E-418353ACE0D5}" type="doc">
      <dgm:prSet loTypeId="urn:microsoft.com/office/officeart/2005/8/layout/radial6" loCatId="cycle" qsTypeId="urn:microsoft.com/office/officeart/2005/8/quickstyle/3d4" qsCatId="3D" csTypeId="urn:microsoft.com/office/officeart/2005/8/colors/accent1_2" csCatId="accent1" phldr="1"/>
      <dgm:spPr/>
      <dgm:t>
        <a:bodyPr/>
        <a:lstStyle/>
        <a:p>
          <a:endParaRPr lang="es-ES"/>
        </a:p>
      </dgm:t>
    </dgm:pt>
    <dgm:pt modelId="{1767EFFF-7B81-4A87-8574-58DD89A38056}">
      <dgm:prSet phldrT="[Texto]"/>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dirty="0" smtClean="0"/>
            <a:t>Estrategias </a:t>
          </a:r>
          <a:endParaRPr lang="es-ES" dirty="0"/>
        </a:p>
      </dgm:t>
    </dgm:pt>
    <dgm:pt modelId="{123C257D-965C-4D12-BFE5-9A6C79A5DA8B}" type="parTrans" cxnId="{D913BBDF-AE92-4A89-8BFB-6BECA47FBB63}">
      <dgm:prSet/>
      <dgm:spPr/>
      <dgm:t>
        <a:bodyPr/>
        <a:lstStyle/>
        <a:p>
          <a:endParaRPr lang="es-ES"/>
        </a:p>
      </dgm:t>
    </dgm:pt>
    <dgm:pt modelId="{1BC45616-F199-419D-8E51-F808E20D69DB}" type="sibTrans" cxnId="{D913BBDF-AE92-4A89-8BFB-6BECA47FBB63}">
      <dgm:prSet/>
      <dgm:spPr/>
      <dgm:t>
        <a:bodyPr/>
        <a:lstStyle/>
        <a:p>
          <a:endParaRPr lang="es-ES"/>
        </a:p>
      </dgm:t>
    </dgm:pt>
    <dgm:pt modelId="{923FE941-D164-4197-8D88-FD109978A046}">
      <dgm:prSet phldrT="[Texto]"/>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b="1" dirty="0" smtClean="0">
              <a:latin typeface="+mj-lt"/>
            </a:rPr>
            <a:t>Dirección</a:t>
          </a:r>
          <a:r>
            <a:rPr lang="es-ES" dirty="0" smtClean="0"/>
            <a:t> </a:t>
          </a:r>
          <a:endParaRPr lang="es-ES" dirty="0"/>
        </a:p>
      </dgm:t>
    </dgm:pt>
    <dgm:pt modelId="{AFC98EF1-2A1A-439F-8BA0-F7575AEC5939}" type="parTrans" cxnId="{7041641E-262B-4457-AE50-C206E29A2C98}">
      <dgm:prSet/>
      <dgm:spPr/>
      <dgm:t>
        <a:bodyPr/>
        <a:lstStyle/>
        <a:p>
          <a:endParaRPr lang="es-ES"/>
        </a:p>
      </dgm:t>
    </dgm:pt>
    <dgm:pt modelId="{02B2739D-6CC0-4088-88AC-C81052F8B0D7}" type="sibTrans" cxnId="{7041641E-262B-4457-AE50-C206E29A2C98}">
      <dgm:prSet/>
      <dgm:spPr>
        <a:solidFill>
          <a:srgbClr val="F81610"/>
        </a:solidFill>
      </dgm:spPr>
      <dgm:t>
        <a:bodyPr/>
        <a:lstStyle/>
        <a:p>
          <a:endParaRPr lang="es-ES"/>
        </a:p>
      </dgm:t>
    </dgm:pt>
    <dgm:pt modelId="{8F2DA226-CB02-443F-8E05-F0D2EF3DD3C0}">
      <dgm:prSet phldrT="[Texto]"/>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b="1" dirty="0" smtClean="0">
              <a:latin typeface="+mj-lt"/>
            </a:rPr>
            <a:t>Formación </a:t>
          </a:r>
          <a:r>
            <a:rPr lang="es-ES" dirty="0" smtClean="0"/>
            <a:t> </a:t>
          </a:r>
          <a:endParaRPr lang="es-ES" dirty="0"/>
        </a:p>
      </dgm:t>
    </dgm:pt>
    <dgm:pt modelId="{42E30A4D-2EAF-4FB8-94CE-069D9F4B13FE}" type="parTrans" cxnId="{254FD044-1851-4887-B392-C15C92915616}">
      <dgm:prSet/>
      <dgm:spPr/>
      <dgm:t>
        <a:bodyPr/>
        <a:lstStyle/>
        <a:p>
          <a:endParaRPr lang="es-ES"/>
        </a:p>
      </dgm:t>
    </dgm:pt>
    <dgm:pt modelId="{A1E1594B-2DDB-49FF-9278-93B875760FC9}" type="sibTrans" cxnId="{254FD044-1851-4887-B392-C15C92915616}">
      <dgm:prSet/>
      <dgm:spPr>
        <a:solidFill>
          <a:srgbClr val="F81610"/>
        </a:solidFill>
      </dgm:spPr>
      <dgm:t>
        <a:bodyPr/>
        <a:lstStyle/>
        <a:p>
          <a:endParaRPr lang="es-ES"/>
        </a:p>
      </dgm:t>
    </dgm:pt>
    <dgm:pt modelId="{5F059128-02CC-4424-B9E6-AFD5421CAD80}">
      <dgm:prSet phldrT="[Texto]"/>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b="1" dirty="0" smtClean="0">
              <a:latin typeface="+mj-lt"/>
            </a:rPr>
            <a:t>Sistemas de información </a:t>
          </a:r>
          <a:endParaRPr lang="es-ES" b="1" dirty="0">
            <a:latin typeface="+mj-lt"/>
          </a:endParaRPr>
        </a:p>
      </dgm:t>
    </dgm:pt>
    <dgm:pt modelId="{C73E5560-3D8E-4A7C-9785-7ECE0DB35D63}" type="parTrans" cxnId="{32703054-F4E8-436C-BF45-2C577B9BF11A}">
      <dgm:prSet/>
      <dgm:spPr/>
      <dgm:t>
        <a:bodyPr/>
        <a:lstStyle/>
        <a:p>
          <a:endParaRPr lang="es-ES"/>
        </a:p>
      </dgm:t>
    </dgm:pt>
    <dgm:pt modelId="{42CABB81-9C46-4EF6-9C29-405944D4187A}" type="sibTrans" cxnId="{32703054-F4E8-436C-BF45-2C577B9BF11A}">
      <dgm:prSet/>
      <dgm:spPr>
        <a:solidFill>
          <a:srgbClr val="F81610"/>
        </a:solidFill>
      </dgm:spPr>
      <dgm:t>
        <a:bodyPr/>
        <a:lstStyle/>
        <a:p>
          <a:endParaRPr lang="es-ES"/>
        </a:p>
      </dgm:t>
    </dgm:pt>
    <dgm:pt modelId="{6717057A-75FF-41AE-8DD1-AFFEE7C5C220}">
      <dgm:prSet phldrT="[Texto]"/>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b="1" dirty="0" smtClean="0">
              <a:latin typeface="+mj-lt"/>
            </a:rPr>
            <a:t>Gestion TIC </a:t>
          </a:r>
          <a:endParaRPr lang="es-ES" b="1" dirty="0">
            <a:latin typeface="+mj-lt"/>
          </a:endParaRPr>
        </a:p>
      </dgm:t>
    </dgm:pt>
    <dgm:pt modelId="{EBF814D5-CE31-422E-8F1D-7C7C073AC177}" type="parTrans" cxnId="{B0662C12-F140-4334-8925-CAA1374BF770}">
      <dgm:prSet/>
      <dgm:spPr/>
      <dgm:t>
        <a:bodyPr/>
        <a:lstStyle/>
        <a:p>
          <a:endParaRPr lang="es-ES"/>
        </a:p>
      </dgm:t>
    </dgm:pt>
    <dgm:pt modelId="{B42C90CD-1633-48B7-B8A7-6BCF1368E06C}" type="sibTrans" cxnId="{B0662C12-F140-4334-8925-CAA1374BF770}">
      <dgm:prSet/>
      <dgm:spPr>
        <a:solidFill>
          <a:srgbClr val="F81610"/>
        </a:solidFill>
      </dgm:spPr>
      <dgm:t>
        <a:bodyPr/>
        <a:lstStyle/>
        <a:p>
          <a:endParaRPr lang="es-ES"/>
        </a:p>
      </dgm:t>
    </dgm:pt>
    <dgm:pt modelId="{BA899225-1BD0-4F50-9539-6785F1409E04}" type="pres">
      <dgm:prSet presAssocID="{C60A0219-05B5-4C3B-A99E-418353ACE0D5}" presName="Name0" presStyleCnt="0">
        <dgm:presLayoutVars>
          <dgm:chMax val="1"/>
          <dgm:dir/>
          <dgm:animLvl val="ctr"/>
          <dgm:resizeHandles val="exact"/>
        </dgm:presLayoutVars>
      </dgm:prSet>
      <dgm:spPr/>
      <dgm:t>
        <a:bodyPr/>
        <a:lstStyle/>
        <a:p>
          <a:endParaRPr lang="es-ES"/>
        </a:p>
      </dgm:t>
    </dgm:pt>
    <dgm:pt modelId="{3FA41A0E-7E2D-4F16-940A-A50D92AADE42}" type="pres">
      <dgm:prSet presAssocID="{1767EFFF-7B81-4A87-8574-58DD89A38056}" presName="centerShape" presStyleLbl="node0" presStyleIdx="0" presStyleCnt="1" custScaleX="88910" custScaleY="89263"/>
      <dgm:spPr/>
      <dgm:t>
        <a:bodyPr/>
        <a:lstStyle/>
        <a:p>
          <a:endParaRPr lang="es-ES"/>
        </a:p>
      </dgm:t>
    </dgm:pt>
    <dgm:pt modelId="{658E6B53-C562-4C27-9493-04ADA91480FA}" type="pres">
      <dgm:prSet presAssocID="{923FE941-D164-4197-8D88-FD109978A046}" presName="node" presStyleLbl="node1" presStyleIdx="0" presStyleCnt="4" custRadScaleRad="85772" custRadScaleInc="0">
        <dgm:presLayoutVars>
          <dgm:bulletEnabled val="1"/>
        </dgm:presLayoutVars>
      </dgm:prSet>
      <dgm:spPr/>
      <dgm:t>
        <a:bodyPr/>
        <a:lstStyle/>
        <a:p>
          <a:endParaRPr lang="es-ES"/>
        </a:p>
      </dgm:t>
    </dgm:pt>
    <dgm:pt modelId="{DA0F82F4-42BC-488A-837E-75AD5B4BA019}" type="pres">
      <dgm:prSet presAssocID="{923FE941-D164-4197-8D88-FD109978A046}" presName="dummy" presStyleCnt="0"/>
      <dgm:spPr/>
    </dgm:pt>
    <dgm:pt modelId="{2A57FA9F-7917-4FD5-9C41-D88C879C12E7}" type="pres">
      <dgm:prSet presAssocID="{02B2739D-6CC0-4088-88AC-C81052F8B0D7}" presName="sibTrans" presStyleLbl="sibTrans2D1" presStyleIdx="0" presStyleCnt="4"/>
      <dgm:spPr/>
      <dgm:t>
        <a:bodyPr/>
        <a:lstStyle/>
        <a:p>
          <a:endParaRPr lang="es-ES"/>
        </a:p>
      </dgm:t>
    </dgm:pt>
    <dgm:pt modelId="{4F3B77A8-BE89-4707-B468-DE5A6100168A}" type="pres">
      <dgm:prSet presAssocID="{8F2DA226-CB02-443F-8E05-F0D2EF3DD3C0}" presName="node" presStyleLbl="node1" presStyleIdx="1" presStyleCnt="4" custRadScaleRad="88018">
        <dgm:presLayoutVars>
          <dgm:bulletEnabled val="1"/>
        </dgm:presLayoutVars>
      </dgm:prSet>
      <dgm:spPr/>
      <dgm:t>
        <a:bodyPr/>
        <a:lstStyle/>
        <a:p>
          <a:endParaRPr lang="es-ES"/>
        </a:p>
      </dgm:t>
    </dgm:pt>
    <dgm:pt modelId="{B0B8FF12-CDE2-4622-940D-34B649B0358D}" type="pres">
      <dgm:prSet presAssocID="{8F2DA226-CB02-443F-8E05-F0D2EF3DD3C0}" presName="dummy" presStyleCnt="0"/>
      <dgm:spPr/>
    </dgm:pt>
    <dgm:pt modelId="{8A4E851C-AFCA-46C3-A4FB-A0918378EFA0}" type="pres">
      <dgm:prSet presAssocID="{A1E1594B-2DDB-49FF-9278-93B875760FC9}" presName="sibTrans" presStyleLbl="sibTrans2D1" presStyleIdx="1" presStyleCnt="4"/>
      <dgm:spPr/>
      <dgm:t>
        <a:bodyPr/>
        <a:lstStyle/>
        <a:p>
          <a:endParaRPr lang="es-ES"/>
        </a:p>
      </dgm:t>
    </dgm:pt>
    <dgm:pt modelId="{DC655C67-004B-4816-8E58-ECC62EC4589F}" type="pres">
      <dgm:prSet presAssocID="{5F059128-02CC-4424-B9E6-AFD5421CAD80}" presName="node" presStyleLbl="node1" presStyleIdx="2" presStyleCnt="4" custScaleX="115674" custRadScaleRad="88767" custRadScaleInc="0">
        <dgm:presLayoutVars>
          <dgm:bulletEnabled val="1"/>
        </dgm:presLayoutVars>
      </dgm:prSet>
      <dgm:spPr/>
      <dgm:t>
        <a:bodyPr/>
        <a:lstStyle/>
        <a:p>
          <a:endParaRPr lang="es-ES"/>
        </a:p>
      </dgm:t>
    </dgm:pt>
    <dgm:pt modelId="{46B7A245-D570-4A0F-A407-F7D649EE5277}" type="pres">
      <dgm:prSet presAssocID="{5F059128-02CC-4424-B9E6-AFD5421CAD80}" presName="dummy" presStyleCnt="0"/>
      <dgm:spPr/>
    </dgm:pt>
    <dgm:pt modelId="{28888527-2D28-472D-96DF-DAD8FD5D72C0}" type="pres">
      <dgm:prSet presAssocID="{42CABB81-9C46-4EF6-9C29-405944D4187A}" presName="sibTrans" presStyleLbl="sibTrans2D1" presStyleIdx="2" presStyleCnt="4"/>
      <dgm:spPr/>
      <dgm:t>
        <a:bodyPr/>
        <a:lstStyle/>
        <a:p>
          <a:endParaRPr lang="es-ES"/>
        </a:p>
      </dgm:t>
    </dgm:pt>
    <dgm:pt modelId="{41640EB9-26BF-43B8-8EA2-E8B2B9B39A02}" type="pres">
      <dgm:prSet presAssocID="{6717057A-75FF-41AE-8DD1-AFFEE7C5C220}" presName="node" presStyleLbl="node1" presStyleIdx="3" presStyleCnt="4" custRadScaleRad="87270">
        <dgm:presLayoutVars>
          <dgm:bulletEnabled val="1"/>
        </dgm:presLayoutVars>
      </dgm:prSet>
      <dgm:spPr/>
      <dgm:t>
        <a:bodyPr/>
        <a:lstStyle/>
        <a:p>
          <a:endParaRPr lang="es-ES"/>
        </a:p>
      </dgm:t>
    </dgm:pt>
    <dgm:pt modelId="{BF8E7CE1-AABF-4E98-A368-528112B50504}" type="pres">
      <dgm:prSet presAssocID="{6717057A-75FF-41AE-8DD1-AFFEE7C5C220}" presName="dummy" presStyleCnt="0"/>
      <dgm:spPr/>
    </dgm:pt>
    <dgm:pt modelId="{668A172C-FF53-43A5-B3B2-A0C64D6C1AFC}" type="pres">
      <dgm:prSet presAssocID="{B42C90CD-1633-48B7-B8A7-6BCF1368E06C}" presName="sibTrans" presStyleLbl="sibTrans2D1" presStyleIdx="3" presStyleCnt="4"/>
      <dgm:spPr/>
      <dgm:t>
        <a:bodyPr/>
        <a:lstStyle/>
        <a:p>
          <a:endParaRPr lang="es-ES"/>
        </a:p>
      </dgm:t>
    </dgm:pt>
  </dgm:ptLst>
  <dgm:cxnLst>
    <dgm:cxn modelId="{8626668A-A0CD-4FBC-A65C-6F314B7F5CD7}" type="presOf" srcId="{5F059128-02CC-4424-B9E6-AFD5421CAD80}" destId="{DC655C67-004B-4816-8E58-ECC62EC4589F}" srcOrd="0" destOrd="0" presId="urn:microsoft.com/office/officeart/2005/8/layout/radial6"/>
    <dgm:cxn modelId="{67264B33-D727-4057-8D87-DC618FB563B6}" type="presOf" srcId="{42CABB81-9C46-4EF6-9C29-405944D4187A}" destId="{28888527-2D28-472D-96DF-DAD8FD5D72C0}" srcOrd="0" destOrd="0" presId="urn:microsoft.com/office/officeart/2005/8/layout/radial6"/>
    <dgm:cxn modelId="{B0662C12-F140-4334-8925-CAA1374BF770}" srcId="{1767EFFF-7B81-4A87-8574-58DD89A38056}" destId="{6717057A-75FF-41AE-8DD1-AFFEE7C5C220}" srcOrd="3" destOrd="0" parTransId="{EBF814D5-CE31-422E-8F1D-7C7C073AC177}" sibTransId="{B42C90CD-1633-48B7-B8A7-6BCF1368E06C}"/>
    <dgm:cxn modelId="{1D563A5F-D664-42EB-B62F-E83C98F3645A}" type="presOf" srcId="{C60A0219-05B5-4C3B-A99E-418353ACE0D5}" destId="{BA899225-1BD0-4F50-9539-6785F1409E04}" srcOrd="0" destOrd="0" presId="urn:microsoft.com/office/officeart/2005/8/layout/radial6"/>
    <dgm:cxn modelId="{B4346E55-CE6F-49BA-928F-EED4BABFA394}" type="presOf" srcId="{8F2DA226-CB02-443F-8E05-F0D2EF3DD3C0}" destId="{4F3B77A8-BE89-4707-B468-DE5A6100168A}" srcOrd="0" destOrd="0" presId="urn:microsoft.com/office/officeart/2005/8/layout/radial6"/>
    <dgm:cxn modelId="{7041641E-262B-4457-AE50-C206E29A2C98}" srcId="{1767EFFF-7B81-4A87-8574-58DD89A38056}" destId="{923FE941-D164-4197-8D88-FD109978A046}" srcOrd="0" destOrd="0" parTransId="{AFC98EF1-2A1A-439F-8BA0-F7575AEC5939}" sibTransId="{02B2739D-6CC0-4088-88AC-C81052F8B0D7}"/>
    <dgm:cxn modelId="{EED4B70F-967A-4591-91CB-78AE117FFF6A}" type="presOf" srcId="{B42C90CD-1633-48B7-B8A7-6BCF1368E06C}" destId="{668A172C-FF53-43A5-B3B2-A0C64D6C1AFC}" srcOrd="0" destOrd="0" presId="urn:microsoft.com/office/officeart/2005/8/layout/radial6"/>
    <dgm:cxn modelId="{929D5B30-AFF8-4912-92BD-A9A8E093F324}" type="presOf" srcId="{923FE941-D164-4197-8D88-FD109978A046}" destId="{658E6B53-C562-4C27-9493-04ADA91480FA}" srcOrd="0" destOrd="0" presId="urn:microsoft.com/office/officeart/2005/8/layout/radial6"/>
    <dgm:cxn modelId="{254FD044-1851-4887-B392-C15C92915616}" srcId="{1767EFFF-7B81-4A87-8574-58DD89A38056}" destId="{8F2DA226-CB02-443F-8E05-F0D2EF3DD3C0}" srcOrd="1" destOrd="0" parTransId="{42E30A4D-2EAF-4FB8-94CE-069D9F4B13FE}" sibTransId="{A1E1594B-2DDB-49FF-9278-93B875760FC9}"/>
    <dgm:cxn modelId="{25336AC1-4839-4D88-9BDC-283AA976E590}" type="presOf" srcId="{02B2739D-6CC0-4088-88AC-C81052F8B0D7}" destId="{2A57FA9F-7917-4FD5-9C41-D88C879C12E7}" srcOrd="0" destOrd="0" presId="urn:microsoft.com/office/officeart/2005/8/layout/radial6"/>
    <dgm:cxn modelId="{78F52CE1-6C88-402B-A3C1-D2BB86CFF802}" type="presOf" srcId="{A1E1594B-2DDB-49FF-9278-93B875760FC9}" destId="{8A4E851C-AFCA-46C3-A4FB-A0918378EFA0}" srcOrd="0" destOrd="0" presId="urn:microsoft.com/office/officeart/2005/8/layout/radial6"/>
    <dgm:cxn modelId="{997E43C8-BFAE-41E9-BCFB-2DE7F749D703}" type="presOf" srcId="{6717057A-75FF-41AE-8DD1-AFFEE7C5C220}" destId="{41640EB9-26BF-43B8-8EA2-E8B2B9B39A02}" srcOrd="0" destOrd="0" presId="urn:microsoft.com/office/officeart/2005/8/layout/radial6"/>
    <dgm:cxn modelId="{32703054-F4E8-436C-BF45-2C577B9BF11A}" srcId="{1767EFFF-7B81-4A87-8574-58DD89A38056}" destId="{5F059128-02CC-4424-B9E6-AFD5421CAD80}" srcOrd="2" destOrd="0" parTransId="{C73E5560-3D8E-4A7C-9785-7ECE0DB35D63}" sibTransId="{42CABB81-9C46-4EF6-9C29-405944D4187A}"/>
    <dgm:cxn modelId="{D913BBDF-AE92-4A89-8BFB-6BECA47FBB63}" srcId="{C60A0219-05B5-4C3B-A99E-418353ACE0D5}" destId="{1767EFFF-7B81-4A87-8574-58DD89A38056}" srcOrd="0" destOrd="0" parTransId="{123C257D-965C-4D12-BFE5-9A6C79A5DA8B}" sibTransId="{1BC45616-F199-419D-8E51-F808E20D69DB}"/>
    <dgm:cxn modelId="{68A9BB0C-01B4-4E2F-959E-0F517D0A7FFB}" type="presOf" srcId="{1767EFFF-7B81-4A87-8574-58DD89A38056}" destId="{3FA41A0E-7E2D-4F16-940A-A50D92AADE42}" srcOrd="0" destOrd="0" presId="urn:microsoft.com/office/officeart/2005/8/layout/radial6"/>
    <dgm:cxn modelId="{58FEE7A5-C3B6-412B-BCE5-7B9A6FAB1CCE}" type="presParOf" srcId="{BA899225-1BD0-4F50-9539-6785F1409E04}" destId="{3FA41A0E-7E2D-4F16-940A-A50D92AADE42}" srcOrd="0" destOrd="0" presId="urn:microsoft.com/office/officeart/2005/8/layout/radial6"/>
    <dgm:cxn modelId="{9C46F102-8DDD-4986-9204-EB143F074AAB}" type="presParOf" srcId="{BA899225-1BD0-4F50-9539-6785F1409E04}" destId="{658E6B53-C562-4C27-9493-04ADA91480FA}" srcOrd="1" destOrd="0" presId="urn:microsoft.com/office/officeart/2005/8/layout/radial6"/>
    <dgm:cxn modelId="{DE1D688F-F14C-4573-B48F-CE372FF2BB0E}" type="presParOf" srcId="{BA899225-1BD0-4F50-9539-6785F1409E04}" destId="{DA0F82F4-42BC-488A-837E-75AD5B4BA019}" srcOrd="2" destOrd="0" presId="urn:microsoft.com/office/officeart/2005/8/layout/radial6"/>
    <dgm:cxn modelId="{F6E4EB2B-E415-444D-A215-EF4FA2BE1223}" type="presParOf" srcId="{BA899225-1BD0-4F50-9539-6785F1409E04}" destId="{2A57FA9F-7917-4FD5-9C41-D88C879C12E7}" srcOrd="3" destOrd="0" presId="urn:microsoft.com/office/officeart/2005/8/layout/radial6"/>
    <dgm:cxn modelId="{2B92365F-DDFB-47E3-8775-A406B3F58AAB}" type="presParOf" srcId="{BA899225-1BD0-4F50-9539-6785F1409E04}" destId="{4F3B77A8-BE89-4707-B468-DE5A6100168A}" srcOrd="4" destOrd="0" presId="urn:microsoft.com/office/officeart/2005/8/layout/radial6"/>
    <dgm:cxn modelId="{74D433A0-5FBF-4B60-92E2-75D62522370E}" type="presParOf" srcId="{BA899225-1BD0-4F50-9539-6785F1409E04}" destId="{B0B8FF12-CDE2-4622-940D-34B649B0358D}" srcOrd="5" destOrd="0" presId="urn:microsoft.com/office/officeart/2005/8/layout/radial6"/>
    <dgm:cxn modelId="{F0D052BB-D52F-452D-AD39-007E02373F85}" type="presParOf" srcId="{BA899225-1BD0-4F50-9539-6785F1409E04}" destId="{8A4E851C-AFCA-46C3-A4FB-A0918378EFA0}" srcOrd="6" destOrd="0" presId="urn:microsoft.com/office/officeart/2005/8/layout/radial6"/>
    <dgm:cxn modelId="{A1BD7AA5-B2E1-41E4-82CB-24A9805C4E55}" type="presParOf" srcId="{BA899225-1BD0-4F50-9539-6785F1409E04}" destId="{DC655C67-004B-4816-8E58-ECC62EC4589F}" srcOrd="7" destOrd="0" presId="urn:microsoft.com/office/officeart/2005/8/layout/radial6"/>
    <dgm:cxn modelId="{37610C75-4C26-4844-87FF-94228F3095CA}" type="presParOf" srcId="{BA899225-1BD0-4F50-9539-6785F1409E04}" destId="{46B7A245-D570-4A0F-A407-F7D649EE5277}" srcOrd="8" destOrd="0" presId="urn:microsoft.com/office/officeart/2005/8/layout/radial6"/>
    <dgm:cxn modelId="{7732C5E0-7676-4D87-9AAC-246890F232FC}" type="presParOf" srcId="{BA899225-1BD0-4F50-9539-6785F1409E04}" destId="{28888527-2D28-472D-96DF-DAD8FD5D72C0}" srcOrd="9" destOrd="0" presId="urn:microsoft.com/office/officeart/2005/8/layout/radial6"/>
    <dgm:cxn modelId="{F99299A7-4081-4176-8225-43CA44A9441B}" type="presParOf" srcId="{BA899225-1BD0-4F50-9539-6785F1409E04}" destId="{41640EB9-26BF-43B8-8EA2-E8B2B9B39A02}" srcOrd="10" destOrd="0" presId="urn:microsoft.com/office/officeart/2005/8/layout/radial6"/>
    <dgm:cxn modelId="{0D9157D2-30B3-49DE-BF76-3F47A1804668}" type="presParOf" srcId="{BA899225-1BD0-4F50-9539-6785F1409E04}" destId="{BF8E7CE1-AABF-4E98-A368-528112B50504}" srcOrd="11" destOrd="0" presId="urn:microsoft.com/office/officeart/2005/8/layout/radial6"/>
    <dgm:cxn modelId="{45BF5934-566C-4B85-B29D-E313EE7AF840}" type="presParOf" srcId="{BA899225-1BD0-4F50-9539-6785F1409E04}" destId="{668A172C-FF53-43A5-B3B2-A0C64D6C1AFC}"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A172C-FF53-43A5-B3B2-A0C64D6C1AFC}">
      <dsp:nvSpPr>
        <dsp:cNvPr id="0" name=""/>
        <dsp:cNvSpPr/>
      </dsp:nvSpPr>
      <dsp:spPr>
        <a:xfrm>
          <a:off x="1781319" y="777162"/>
          <a:ext cx="3595087" cy="3595087"/>
        </a:xfrm>
        <a:prstGeom prst="blockArc">
          <a:avLst>
            <a:gd name="adj1" fmla="val 11266492"/>
            <a:gd name="adj2" fmla="val 15793027"/>
            <a:gd name="adj3" fmla="val 4643"/>
          </a:avLst>
        </a:prstGeom>
        <a:solidFill>
          <a:srgbClr val="F81610"/>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28888527-2D28-472D-96DF-DAD8FD5D72C0}">
      <dsp:nvSpPr>
        <dsp:cNvPr id="0" name=""/>
        <dsp:cNvSpPr/>
      </dsp:nvSpPr>
      <dsp:spPr>
        <a:xfrm>
          <a:off x="1787775" y="355474"/>
          <a:ext cx="3595087" cy="3595087"/>
        </a:xfrm>
        <a:prstGeom prst="blockArc">
          <a:avLst>
            <a:gd name="adj1" fmla="val 5819705"/>
            <a:gd name="adj2" fmla="val 10438762"/>
            <a:gd name="adj3" fmla="val 4643"/>
          </a:avLst>
        </a:prstGeom>
        <a:solidFill>
          <a:srgbClr val="F81610"/>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8A4E851C-AFCA-46C3-A4FB-A0918378EFA0}">
      <dsp:nvSpPr>
        <dsp:cNvPr id="0" name=""/>
        <dsp:cNvSpPr/>
      </dsp:nvSpPr>
      <dsp:spPr>
        <a:xfrm>
          <a:off x="1373416" y="353893"/>
          <a:ext cx="3595087" cy="3595087"/>
        </a:xfrm>
        <a:prstGeom prst="blockArc">
          <a:avLst>
            <a:gd name="adj1" fmla="val 364350"/>
            <a:gd name="adj2" fmla="val 5006520"/>
            <a:gd name="adj3" fmla="val 4643"/>
          </a:avLst>
        </a:prstGeom>
        <a:solidFill>
          <a:srgbClr val="F81610"/>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2A57FA9F-7917-4FD5-9C41-D88C879C12E7}">
      <dsp:nvSpPr>
        <dsp:cNvPr id="0" name=""/>
        <dsp:cNvSpPr/>
      </dsp:nvSpPr>
      <dsp:spPr>
        <a:xfrm>
          <a:off x="1379915" y="778697"/>
          <a:ext cx="3595087" cy="3595087"/>
        </a:xfrm>
        <a:prstGeom prst="blockArc">
          <a:avLst>
            <a:gd name="adj1" fmla="val 16580674"/>
            <a:gd name="adj2" fmla="val 21130474"/>
            <a:gd name="adj3" fmla="val 4643"/>
          </a:avLst>
        </a:prstGeom>
        <a:solidFill>
          <a:srgbClr val="F81610"/>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3FA41A0E-7E2D-4F16-940A-A50D92AADE42}">
      <dsp:nvSpPr>
        <dsp:cNvPr id="0" name=""/>
        <dsp:cNvSpPr/>
      </dsp:nvSpPr>
      <dsp:spPr>
        <a:xfrm>
          <a:off x="2635264" y="1598031"/>
          <a:ext cx="1472449" cy="1478295"/>
        </a:xfrm>
        <a:prstGeom prst="ellipse">
          <a:avLst/>
        </a:prstGeom>
        <a:solidFill>
          <a:schemeClr val="accent1">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kern="1200" dirty="0" smtClean="0"/>
            <a:t>Estrategias </a:t>
          </a:r>
          <a:endParaRPr lang="es-ES" sz="1700" kern="1200" dirty="0"/>
        </a:p>
      </dsp:txBody>
      <dsp:txXfrm>
        <a:off x="2850899" y="1814522"/>
        <a:ext cx="1041179" cy="1045313"/>
      </dsp:txXfrm>
    </dsp:sp>
    <dsp:sp modelId="{658E6B53-C562-4C27-9493-04ADA91480FA}">
      <dsp:nvSpPr>
        <dsp:cNvPr id="0" name=""/>
        <dsp:cNvSpPr/>
      </dsp:nvSpPr>
      <dsp:spPr>
        <a:xfrm>
          <a:off x="2791850" y="251546"/>
          <a:ext cx="1159278" cy="1159278"/>
        </a:xfrm>
        <a:prstGeom prst="ellipse">
          <a:avLst/>
        </a:prstGeom>
        <a:solidFill>
          <a:schemeClr val="accent1">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mj-lt"/>
            </a:rPr>
            <a:t>Dirección</a:t>
          </a:r>
          <a:r>
            <a:rPr lang="es-ES" sz="1400" kern="1200" dirty="0" smtClean="0"/>
            <a:t> </a:t>
          </a:r>
          <a:endParaRPr lang="es-ES" sz="1400" kern="1200" dirty="0"/>
        </a:p>
      </dsp:txBody>
      <dsp:txXfrm>
        <a:off x="2961622" y="421318"/>
        <a:ext cx="819734" cy="819734"/>
      </dsp:txXfrm>
    </dsp:sp>
    <dsp:sp modelId="{4F3B77A8-BE89-4707-B468-DE5A6100168A}">
      <dsp:nvSpPr>
        <dsp:cNvPr id="0" name=""/>
        <dsp:cNvSpPr/>
      </dsp:nvSpPr>
      <dsp:spPr>
        <a:xfrm>
          <a:off x="4337278" y="1757539"/>
          <a:ext cx="1159278" cy="1159278"/>
        </a:xfrm>
        <a:prstGeom prst="ellipse">
          <a:avLst/>
        </a:prstGeom>
        <a:solidFill>
          <a:schemeClr val="accent1">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mj-lt"/>
            </a:rPr>
            <a:t>Formación </a:t>
          </a:r>
          <a:r>
            <a:rPr lang="es-ES" sz="1400" kern="1200" dirty="0" smtClean="0"/>
            <a:t> </a:t>
          </a:r>
          <a:endParaRPr lang="es-ES" sz="1400" kern="1200" dirty="0"/>
        </a:p>
      </dsp:txBody>
      <dsp:txXfrm>
        <a:off x="4507050" y="1927311"/>
        <a:ext cx="819734" cy="819734"/>
      </dsp:txXfrm>
    </dsp:sp>
    <dsp:sp modelId="{DC655C67-004B-4816-8E58-ECC62EC4589F}">
      <dsp:nvSpPr>
        <dsp:cNvPr id="0" name=""/>
        <dsp:cNvSpPr/>
      </dsp:nvSpPr>
      <dsp:spPr>
        <a:xfrm>
          <a:off x="2700997" y="3316119"/>
          <a:ext cx="1340984" cy="1159278"/>
        </a:xfrm>
        <a:prstGeom prst="ellipse">
          <a:avLst/>
        </a:prstGeom>
        <a:solidFill>
          <a:schemeClr val="accent1">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mj-lt"/>
            </a:rPr>
            <a:t>Sistemas de información </a:t>
          </a:r>
          <a:endParaRPr lang="es-ES" sz="1400" b="1" kern="1200" dirty="0">
            <a:latin typeface="+mj-lt"/>
          </a:endParaRPr>
        </a:p>
      </dsp:txBody>
      <dsp:txXfrm>
        <a:off x="2897380" y="3485891"/>
        <a:ext cx="948218" cy="819734"/>
      </dsp:txXfrm>
    </dsp:sp>
    <dsp:sp modelId="{41640EB9-26BF-43B8-8EA2-E8B2B9B39A02}">
      <dsp:nvSpPr>
        <dsp:cNvPr id="0" name=""/>
        <dsp:cNvSpPr/>
      </dsp:nvSpPr>
      <dsp:spPr>
        <a:xfrm>
          <a:off x="1259554" y="1757539"/>
          <a:ext cx="1159278" cy="1159278"/>
        </a:xfrm>
        <a:prstGeom prst="ellipse">
          <a:avLst/>
        </a:prstGeom>
        <a:solidFill>
          <a:schemeClr val="accent1">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mj-lt"/>
            </a:rPr>
            <a:t>Gestion TIC </a:t>
          </a:r>
          <a:endParaRPr lang="es-ES" sz="1400" b="1" kern="1200" dirty="0">
            <a:latin typeface="+mj-lt"/>
          </a:endParaRPr>
        </a:p>
      </dsp:txBody>
      <dsp:txXfrm>
        <a:off x="1429326" y="1927311"/>
        <a:ext cx="819734" cy="81973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CE822-A3B0-4BEE-9319-9473CB55D5FF}" type="datetimeFigureOut">
              <a:rPr lang="es-ES" smtClean="0"/>
              <a:t>07/06/2018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5B7703-A7BB-4F2C-99C5-8536F1D1707C}" type="slidenum">
              <a:rPr lang="es-ES" smtClean="0"/>
              <a:t>‹Nº›</a:t>
            </a:fld>
            <a:endParaRPr lang="es-ES"/>
          </a:p>
        </p:txBody>
      </p:sp>
    </p:spTree>
    <p:extLst>
      <p:ext uri="{BB962C8B-B14F-4D97-AF65-F5344CB8AC3E}">
        <p14:creationId xmlns:p14="http://schemas.microsoft.com/office/powerpoint/2010/main" val="719902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C5B7703-A7BB-4F2C-99C5-8536F1D1707C}" type="slidenum">
              <a:rPr lang="es-ES" smtClean="0"/>
              <a:t>3</a:t>
            </a:fld>
            <a:endParaRPr lang="es-ES"/>
          </a:p>
        </p:txBody>
      </p:sp>
    </p:spTree>
    <p:extLst>
      <p:ext uri="{BB962C8B-B14F-4D97-AF65-F5344CB8AC3E}">
        <p14:creationId xmlns:p14="http://schemas.microsoft.com/office/powerpoint/2010/main" val="1195096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C5B7703-A7BB-4F2C-99C5-8536F1D1707C}" type="slidenum">
              <a:rPr lang="es-ES" smtClean="0"/>
              <a:t>16</a:t>
            </a:fld>
            <a:endParaRPr lang="es-ES"/>
          </a:p>
        </p:txBody>
      </p:sp>
    </p:spTree>
    <p:extLst>
      <p:ext uri="{BB962C8B-B14F-4D97-AF65-F5344CB8AC3E}">
        <p14:creationId xmlns:p14="http://schemas.microsoft.com/office/powerpoint/2010/main" val="3636561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EEE93097-CB6F-472C-8ADE-8DEFF6D6B602}" type="datetimeFigureOut">
              <a:rPr lang="es-CO" smtClean="0"/>
              <a:t>7/06/2018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7DEB841-63AD-4C58-9595-A86D7B6D0071}" type="slidenum">
              <a:rPr lang="es-CO" smtClean="0"/>
              <a:t>‹Nº›</a:t>
            </a:fld>
            <a:endParaRPr lang="es-CO"/>
          </a:p>
        </p:txBody>
      </p:sp>
    </p:spTree>
    <p:extLst>
      <p:ext uri="{BB962C8B-B14F-4D97-AF65-F5344CB8AC3E}">
        <p14:creationId xmlns:p14="http://schemas.microsoft.com/office/powerpoint/2010/main" val="1728486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EE93097-CB6F-472C-8ADE-8DEFF6D6B602}" type="datetimeFigureOut">
              <a:rPr lang="es-CO" smtClean="0"/>
              <a:t>7/06/2018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7DEB841-63AD-4C58-9595-A86D7B6D0071}" type="slidenum">
              <a:rPr lang="es-CO" smtClean="0"/>
              <a:t>‹Nº›</a:t>
            </a:fld>
            <a:endParaRPr lang="es-CO"/>
          </a:p>
        </p:txBody>
      </p:sp>
    </p:spTree>
    <p:extLst>
      <p:ext uri="{BB962C8B-B14F-4D97-AF65-F5344CB8AC3E}">
        <p14:creationId xmlns:p14="http://schemas.microsoft.com/office/powerpoint/2010/main" val="2484847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EE93097-CB6F-472C-8ADE-8DEFF6D6B602}" type="datetimeFigureOut">
              <a:rPr lang="es-CO" smtClean="0"/>
              <a:t>7/06/2018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7DEB841-63AD-4C58-9595-A86D7B6D0071}" type="slidenum">
              <a:rPr lang="es-CO" smtClean="0"/>
              <a:t>‹Nº›</a:t>
            </a:fld>
            <a:endParaRPr lang="es-CO"/>
          </a:p>
        </p:txBody>
      </p:sp>
    </p:spTree>
    <p:extLst>
      <p:ext uri="{BB962C8B-B14F-4D97-AF65-F5344CB8AC3E}">
        <p14:creationId xmlns:p14="http://schemas.microsoft.com/office/powerpoint/2010/main" val="219771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EE93097-CB6F-472C-8ADE-8DEFF6D6B602}" type="datetimeFigureOut">
              <a:rPr lang="es-CO" smtClean="0"/>
              <a:t>7/06/2018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7DEB841-63AD-4C58-9595-A86D7B6D0071}" type="slidenum">
              <a:rPr lang="es-CO" smtClean="0"/>
              <a:t>‹Nº›</a:t>
            </a:fld>
            <a:endParaRPr lang="es-CO"/>
          </a:p>
        </p:txBody>
      </p:sp>
    </p:spTree>
    <p:extLst>
      <p:ext uri="{BB962C8B-B14F-4D97-AF65-F5344CB8AC3E}">
        <p14:creationId xmlns:p14="http://schemas.microsoft.com/office/powerpoint/2010/main" val="46233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EEE93097-CB6F-472C-8ADE-8DEFF6D6B602}" type="datetimeFigureOut">
              <a:rPr lang="es-CO" smtClean="0"/>
              <a:t>7/06/2018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7DEB841-63AD-4C58-9595-A86D7B6D0071}" type="slidenum">
              <a:rPr lang="es-CO" smtClean="0"/>
              <a:t>‹Nº›</a:t>
            </a:fld>
            <a:endParaRPr lang="es-CO"/>
          </a:p>
        </p:txBody>
      </p:sp>
    </p:spTree>
    <p:extLst>
      <p:ext uri="{BB962C8B-B14F-4D97-AF65-F5344CB8AC3E}">
        <p14:creationId xmlns:p14="http://schemas.microsoft.com/office/powerpoint/2010/main" val="2084637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EEE93097-CB6F-472C-8ADE-8DEFF6D6B602}" type="datetimeFigureOut">
              <a:rPr lang="es-CO" smtClean="0"/>
              <a:t>7/06/2018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7DEB841-63AD-4C58-9595-A86D7B6D0071}" type="slidenum">
              <a:rPr lang="es-CO" smtClean="0"/>
              <a:t>‹Nº›</a:t>
            </a:fld>
            <a:endParaRPr lang="es-CO"/>
          </a:p>
        </p:txBody>
      </p:sp>
    </p:spTree>
    <p:extLst>
      <p:ext uri="{BB962C8B-B14F-4D97-AF65-F5344CB8AC3E}">
        <p14:creationId xmlns:p14="http://schemas.microsoft.com/office/powerpoint/2010/main" val="636996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EEE93097-CB6F-472C-8ADE-8DEFF6D6B602}" type="datetimeFigureOut">
              <a:rPr lang="es-CO" smtClean="0"/>
              <a:t>7/06/2018</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07DEB841-63AD-4C58-9595-A86D7B6D0071}" type="slidenum">
              <a:rPr lang="es-CO" smtClean="0"/>
              <a:t>‹Nº›</a:t>
            </a:fld>
            <a:endParaRPr lang="es-CO"/>
          </a:p>
        </p:txBody>
      </p:sp>
    </p:spTree>
    <p:extLst>
      <p:ext uri="{BB962C8B-B14F-4D97-AF65-F5344CB8AC3E}">
        <p14:creationId xmlns:p14="http://schemas.microsoft.com/office/powerpoint/2010/main" val="88058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EEE93097-CB6F-472C-8ADE-8DEFF6D6B602}" type="datetimeFigureOut">
              <a:rPr lang="es-CO" smtClean="0"/>
              <a:t>7/06/2018</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07DEB841-63AD-4C58-9595-A86D7B6D0071}" type="slidenum">
              <a:rPr lang="es-CO" smtClean="0"/>
              <a:t>‹Nº›</a:t>
            </a:fld>
            <a:endParaRPr lang="es-CO"/>
          </a:p>
        </p:txBody>
      </p:sp>
    </p:spTree>
    <p:extLst>
      <p:ext uri="{BB962C8B-B14F-4D97-AF65-F5344CB8AC3E}">
        <p14:creationId xmlns:p14="http://schemas.microsoft.com/office/powerpoint/2010/main" val="148754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EE93097-CB6F-472C-8ADE-8DEFF6D6B602}" type="datetimeFigureOut">
              <a:rPr lang="es-CO" smtClean="0"/>
              <a:t>7/06/2018</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07DEB841-63AD-4C58-9595-A86D7B6D0071}" type="slidenum">
              <a:rPr lang="es-CO" smtClean="0"/>
              <a:t>‹Nº›</a:t>
            </a:fld>
            <a:endParaRPr lang="es-CO"/>
          </a:p>
        </p:txBody>
      </p:sp>
    </p:spTree>
    <p:extLst>
      <p:ext uri="{BB962C8B-B14F-4D97-AF65-F5344CB8AC3E}">
        <p14:creationId xmlns:p14="http://schemas.microsoft.com/office/powerpoint/2010/main" val="1589074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EE93097-CB6F-472C-8ADE-8DEFF6D6B602}" type="datetimeFigureOut">
              <a:rPr lang="es-CO" smtClean="0"/>
              <a:t>7/06/2018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7DEB841-63AD-4C58-9595-A86D7B6D0071}" type="slidenum">
              <a:rPr lang="es-CO" smtClean="0"/>
              <a:t>‹Nº›</a:t>
            </a:fld>
            <a:endParaRPr lang="es-CO"/>
          </a:p>
        </p:txBody>
      </p:sp>
    </p:spTree>
    <p:extLst>
      <p:ext uri="{BB962C8B-B14F-4D97-AF65-F5344CB8AC3E}">
        <p14:creationId xmlns:p14="http://schemas.microsoft.com/office/powerpoint/2010/main" val="357799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EE93097-CB6F-472C-8ADE-8DEFF6D6B602}" type="datetimeFigureOut">
              <a:rPr lang="es-CO" smtClean="0"/>
              <a:t>7/06/2018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7DEB841-63AD-4C58-9595-A86D7B6D0071}" type="slidenum">
              <a:rPr lang="es-CO" smtClean="0"/>
              <a:t>‹Nº›</a:t>
            </a:fld>
            <a:endParaRPr lang="es-CO"/>
          </a:p>
        </p:txBody>
      </p:sp>
    </p:spTree>
    <p:extLst>
      <p:ext uri="{BB962C8B-B14F-4D97-AF65-F5344CB8AC3E}">
        <p14:creationId xmlns:p14="http://schemas.microsoft.com/office/powerpoint/2010/main" val="282181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93097-CB6F-472C-8ADE-8DEFF6D6B602}" type="datetimeFigureOut">
              <a:rPr lang="es-CO" smtClean="0"/>
              <a:t>7/06/2018</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EB841-63AD-4C58-9595-A86D7B6D0071}" type="slidenum">
              <a:rPr lang="es-CO" smtClean="0"/>
              <a:t>‹Nº›</a:t>
            </a:fld>
            <a:endParaRPr lang="es-CO"/>
          </a:p>
        </p:txBody>
      </p:sp>
    </p:spTree>
    <p:extLst>
      <p:ext uri="{BB962C8B-B14F-4D97-AF65-F5344CB8AC3E}">
        <p14:creationId xmlns:p14="http://schemas.microsoft.com/office/powerpoint/2010/main" val="1478971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colpridem2018.wixsite.com/misitio" TargetMode="External"/><Relationship Id="rId3" Type="http://schemas.openxmlformats.org/officeDocument/2006/relationships/diagramLayout" Target="../diagrams/layout1.xml"/><Relationship Id="rId7" Type="http://schemas.openxmlformats.org/officeDocument/2006/relationships/image" Target="../media/image16.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326255" y="441438"/>
            <a:ext cx="7421880" cy="1114097"/>
          </a:xfrm>
        </p:spPr>
        <p:txBody>
          <a:bodyPr>
            <a:normAutofit fontScale="90000"/>
          </a:bodyPr>
          <a:lstStyle/>
          <a:p>
            <a:r>
              <a:rPr lang="es-ES" dirty="0"/>
              <a:t> </a:t>
            </a:r>
            <a:br>
              <a:rPr lang="es-ES" dirty="0"/>
            </a:br>
            <a:r>
              <a:rPr lang="es-ES" sz="2000" b="1" dirty="0"/>
              <a:t>PLAN ESTRATÉGICO PARA LA REDUCCIÓN DE LA VULNERABILIDAD SOCIAL CON EL USO DE LAS TIC DE LOS JÓVENES DEL COLEGIO PRIMERO DE MAYO DE LA CIUDAD DE CÚCUTA</a:t>
            </a:r>
          </a:p>
        </p:txBody>
      </p:sp>
      <p:sp>
        <p:nvSpPr>
          <p:cNvPr id="3" name="Subtítulo 2"/>
          <p:cNvSpPr>
            <a:spLocks noGrp="1"/>
          </p:cNvSpPr>
          <p:nvPr>
            <p:ph type="subTitle" idx="1"/>
          </p:nvPr>
        </p:nvSpPr>
        <p:spPr>
          <a:xfrm>
            <a:off x="4338374" y="3013351"/>
            <a:ext cx="7753350" cy="923716"/>
          </a:xfrm>
        </p:spPr>
        <p:txBody>
          <a:bodyPr>
            <a:normAutofit/>
          </a:bodyPr>
          <a:lstStyle/>
          <a:p>
            <a:r>
              <a:rPr lang="es-ES" sz="1800" b="1" dirty="0">
                <a:latin typeface="+mj-lt"/>
                <a:ea typeface="+mj-ea"/>
                <a:cs typeface="+mj-cs"/>
              </a:rPr>
              <a:t>KAREN ROCIO DIAZ MENDOZA, ID 000632851</a:t>
            </a:r>
            <a:endParaRPr lang="es-CO" sz="1800" b="1" dirty="0">
              <a:latin typeface="+mj-lt"/>
              <a:ea typeface="+mj-ea"/>
              <a:cs typeface="+mj-cs"/>
            </a:endParaRPr>
          </a:p>
          <a:p>
            <a:r>
              <a:rPr lang="es-ES" sz="1800" b="1" dirty="0">
                <a:latin typeface="+mj-lt"/>
                <a:ea typeface="+mj-ea"/>
                <a:cs typeface="+mj-cs"/>
              </a:rPr>
              <a:t>MAYRA ALEJANDRA PEÑARANDA, ID 000633579</a:t>
            </a:r>
            <a:endParaRPr lang="es-CO" sz="1800" b="1" dirty="0">
              <a:latin typeface="+mj-lt"/>
              <a:ea typeface="+mj-ea"/>
              <a:cs typeface="+mj-cs"/>
            </a:endParaRPr>
          </a:p>
        </p:txBody>
      </p:sp>
      <p:sp>
        <p:nvSpPr>
          <p:cNvPr id="4" name="Rectángulo 3"/>
          <p:cNvSpPr/>
          <p:nvPr/>
        </p:nvSpPr>
        <p:spPr>
          <a:xfrm>
            <a:off x="4681964" y="1833749"/>
            <a:ext cx="7066171" cy="830997"/>
          </a:xfrm>
          <a:prstGeom prst="rect">
            <a:avLst/>
          </a:prstGeom>
        </p:spPr>
        <p:txBody>
          <a:bodyPr wrap="square">
            <a:spAutoFit/>
          </a:bodyPr>
          <a:lstStyle/>
          <a:p>
            <a:pPr algn="ctr">
              <a:lnSpc>
                <a:spcPct val="150000"/>
              </a:lnSpc>
              <a:spcAft>
                <a:spcPts val="0"/>
              </a:spcAft>
            </a:pPr>
            <a:r>
              <a:rPr lang="es-ES" sz="1600" b="1" dirty="0">
                <a:latin typeface="+mj-lt"/>
                <a:ea typeface="+mj-ea"/>
                <a:cs typeface="+mj-cs"/>
              </a:rPr>
              <a:t>Trabajo de grado presentado como requisito para optar al título de Especialista en Gerencia de Proyectos.</a:t>
            </a:r>
            <a:endParaRPr lang="es-CO" sz="1600" b="1" dirty="0">
              <a:latin typeface="+mj-lt"/>
              <a:ea typeface="+mj-ea"/>
              <a:cs typeface="+mj-cs"/>
            </a:endParaRPr>
          </a:p>
        </p:txBody>
      </p:sp>
      <p:sp>
        <p:nvSpPr>
          <p:cNvPr id="5" name="Rectángulo 4"/>
          <p:cNvSpPr/>
          <p:nvPr/>
        </p:nvSpPr>
        <p:spPr>
          <a:xfrm>
            <a:off x="5059549" y="4091516"/>
            <a:ext cx="6096000" cy="830997"/>
          </a:xfrm>
          <a:prstGeom prst="rect">
            <a:avLst/>
          </a:prstGeom>
        </p:spPr>
        <p:txBody>
          <a:bodyPr>
            <a:spAutoFit/>
          </a:bodyPr>
          <a:lstStyle/>
          <a:p>
            <a:pPr algn="ctr">
              <a:lnSpc>
                <a:spcPct val="150000"/>
              </a:lnSpc>
              <a:spcAft>
                <a:spcPts val="0"/>
              </a:spcAft>
            </a:pPr>
            <a:r>
              <a:rPr lang="es-ES" sz="1600" b="1" dirty="0">
                <a:latin typeface="+mj-lt"/>
                <a:ea typeface="+mj-ea"/>
                <a:cs typeface="+mj-cs"/>
              </a:rPr>
              <a:t>Director proyecto:</a:t>
            </a:r>
            <a:endParaRPr lang="es-CO" sz="1600" b="1" dirty="0">
              <a:latin typeface="+mj-lt"/>
              <a:ea typeface="+mj-ea"/>
              <a:cs typeface="+mj-cs"/>
            </a:endParaRPr>
          </a:p>
          <a:p>
            <a:pPr algn="ctr">
              <a:lnSpc>
                <a:spcPct val="150000"/>
              </a:lnSpc>
              <a:spcAft>
                <a:spcPts val="0"/>
              </a:spcAft>
            </a:pPr>
            <a:r>
              <a:rPr lang="es-ES" sz="1600" b="1" dirty="0">
                <a:latin typeface="+mj-lt"/>
                <a:ea typeface="+mj-ea"/>
                <a:cs typeface="+mj-cs"/>
              </a:rPr>
              <a:t>Carol Liseth Gutiérrez Uribe</a:t>
            </a:r>
            <a:endParaRPr lang="es-CO" sz="1600" b="1" dirty="0">
              <a:latin typeface="+mj-lt"/>
              <a:ea typeface="+mj-ea"/>
              <a:cs typeface="+mj-cs"/>
            </a:endParaRPr>
          </a:p>
        </p:txBody>
      </p:sp>
      <p:sp>
        <p:nvSpPr>
          <p:cNvPr id="6" name="Rectángulo 5"/>
          <p:cNvSpPr/>
          <p:nvPr/>
        </p:nvSpPr>
        <p:spPr>
          <a:xfrm>
            <a:off x="4989195" y="5371253"/>
            <a:ext cx="6096000" cy="1486747"/>
          </a:xfrm>
          <a:prstGeom prst="rect">
            <a:avLst/>
          </a:prstGeom>
        </p:spPr>
        <p:txBody>
          <a:bodyPr>
            <a:spAutoFit/>
          </a:bodyPr>
          <a:lstStyle/>
          <a:p>
            <a:pPr algn="ctr">
              <a:lnSpc>
                <a:spcPct val="150000"/>
              </a:lnSpc>
              <a:spcAft>
                <a:spcPts val="0"/>
              </a:spcAft>
            </a:pPr>
            <a:r>
              <a:rPr lang="es-ES" sz="1400" b="1" dirty="0">
                <a:latin typeface="+mj-lt"/>
                <a:ea typeface="+mj-ea"/>
                <a:cs typeface="+mj-cs"/>
              </a:rPr>
              <a:t>CORPORACIÓN UNIVERSITARIA UNIMINUTO</a:t>
            </a:r>
            <a:endParaRPr lang="es-CO" sz="1400" b="1" dirty="0">
              <a:latin typeface="+mj-lt"/>
              <a:ea typeface="+mj-ea"/>
              <a:cs typeface="+mj-cs"/>
            </a:endParaRPr>
          </a:p>
          <a:p>
            <a:pPr algn="ctr">
              <a:lnSpc>
                <a:spcPct val="150000"/>
              </a:lnSpc>
              <a:spcAft>
                <a:spcPts val="0"/>
              </a:spcAft>
            </a:pPr>
            <a:r>
              <a:rPr lang="es-ES" sz="1400" b="1" dirty="0">
                <a:latin typeface="+mj-lt"/>
                <a:ea typeface="+mj-ea"/>
                <a:cs typeface="+mj-cs"/>
              </a:rPr>
              <a:t>ESPECIALIZACIÓN EN GERENCIA DE PROYECTOS</a:t>
            </a:r>
            <a:endParaRPr lang="es-CO" sz="1400" b="1" dirty="0">
              <a:latin typeface="+mj-lt"/>
              <a:ea typeface="+mj-ea"/>
              <a:cs typeface="+mj-cs"/>
            </a:endParaRPr>
          </a:p>
          <a:p>
            <a:pPr algn="ctr">
              <a:lnSpc>
                <a:spcPct val="150000"/>
              </a:lnSpc>
              <a:spcAft>
                <a:spcPts val="0"/>
              </a:spcAft>
            </a:pPr>
            <a:r>
              <a:rPr lang="es-ES" sz="1400" b="1" dirty="0">
                <a:latin typeface="+mj-lt"/>
                <a:ea typeface="+mj-ea"/>
                <a:cs typeface="+mj-cs"/>
              </a:rPr>
              <a:t>SAN JOSE DE CUCUTA</a:t>
            </a:r>
            <a:endParaRPr lang="es-CO" sz="1400" b="1" dirty="0">
              <a:latin typeface="+mj-lt"/>
              <a:ea typeface="+mj-ea"/>
              <a:cs typeface="+mj-cs"/>
            </a:endParaRPr>
          </a:p>
          <a:p>
            <a:pPr algn="ctr">
              <a:lnSpc>
                <a:spcPct val="150000"/>
              </a:lnSpc>
              <a:spcAft>
                <a:spcPts val="0"/>
              </a:spcAft>
            </a:pPr>
            <a:r>
              <a:rPr lang="es-ES" sz="1400" b="1" dirty="0">
                <a:latin typeface="+mj-lt"/>
                <a:ea typeface="+mj-ea"/>
                <a:cs typeface="+mj-cs"/>
              </a:rPr>
              <a:t>2018</a:t>
            </a:r>
            <a:endParaRPr lang="es-CO" sz="1400" b="1" dirty="0">
              <a:latin typeface="+mj-lt"/>
              <a:ea typeface="+mj-ea"/>
              <a:cs typeface="+mj-cs"/>
            </a:endParaRPr>
          </a:p>
        </p:txBody>
      </p:sp>
    </p:spTree>
    <p:extLst>
      <p:ext uri="{BB962C8B-B14F-4D97-AF65-F5344CB8AC3E}">
        <p14:creationId xmlns:p14="http://schemas.microsoft.com/office/powerpoint/2010/main" val="302772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D5F4F51B-FBC9-4844-9DB3-B42FDE3EBC6F}"/>
              </a:ext>
            </a:extLst>
          </p:cNvPr>
          <p:cNvSpPr/>
          <p:nvPr/>
        </p:nvSpPr>
        <p:spPr>
          <a:xfrm>
            <a:off x="432221" y="3990109"/>
            <a:ext cx="10305052" cy="2757055"/>
          </a:xfrm>
          <a:prstGeom prst="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dirty="0">
                <a:solidFill>
                  <a:schemeClr val="tx1"/>
                </a:solidFill>
                <a:latin typeface="+mj-lt"/>
              </a:rPr>
              <a:t>la población investigada está en todas las entidades del estado que estén relacionadas con la educación en la ciudad de Cúcuta, instituciones de educación de primaria y bachiller, ya que es ahí, donde esta los datos de los problemas que se encuentran en los estudiantes de esas instituciones. se aplicó a una muestra sistemática a los grados 4° y 5° de primaria, y los grados 10° y 11° de bachillerato, considerando que en estos cursos hay edades claves para cuantificar la información de una manera más idónea, es decir de niños de 8 a 10 años y de adolescentes de 15 a 17 años, siendo edades criticas debido a la etapa de creciendo en la que están. Así mismo a los docentes y padres de familia, pues no será la misma situación para un padre con estudios de pregrado con trabajo formal, que para un padre analfabeto con trabajos informales o madres cabeza de hogar. Esta muestra se realizó en el Colegio 1° De Mayo de la ciudadela de San Martín. </a:t>
            </a:r>
          </a:p>
          <a:p>
            <a:pPr algn="just"/>
            <a:endParaRPr lang="es-VE" dirty="0">
              <a:solidFill>
                <a:schemeClr val="tx1"/>
              </a:solidFill>
            </a:endParaRPr>
          </a:p>
        </p:txBody>
      </p:sp>
      <p:sp>
        <p:nvSpPr>
          <p:cNvPr id="10" name="Rectángulo 9">
            <a:extLst>
              <a:ext uri="{FF2B5EF4-FFF2-40B4-BE49-F238E27FC236}">
                <a16:creationId xmlns:a16="http://schemas.microsoft.com/office/drawing/2014/main" id="{A105D7A4-AF30-4C72-884F-14424D18DC47}"/>
              </a:ext>
            </a:extLst>
          </p:cNvPr>
          <p:cNvSpPr/>
          <p:nvPr/>
        </p:nvSpPr>
        <p:spPr>
          <a:xfrm>
            <a:off x="406189" y="1793673"/>
            <a:ext cx="10305052" cy="1635327"/>
          </a:xfrm>
          <a:prstGeom prst="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dirty="0">
                <a:solidFill>
                  <a:schemeClr val="tx1"/>
                </a:solidFill>
                <a:latin typeface="+mj-lt"/>
              </a:rPr>
              <a:t>la naturaleza de investigación del presente proyecto en marca una investigación descriptiva , pues la caracterización de la problemática surge por medio del análisis de la población juvenil de las instituciones educativas ubicadas en la urbanización, San Martín; bajo el modelo de investigación de campo, en el que se describen  los factores que influyen, buscando las causas y los efectos, enmarcado dentro del paradigma cualitativo, recolectando  datos, que permiten hallar soluciones a la problemática. </a:t>
            </a:r>
            <a:endParaRPr lang="es-VE" dirty="0">
              <a:solidFill>
                <a:schemeClr val="tx1"/>
              </a:solidFill>
              <a:latin typeface="+mj-lt"/>
            </a:endParaRPr>
          </a:p>
        </p:txBody>
      </p:sp>
      <p:sp>
        <p:nvSpPr>
          <p:cNvPr id="2" name="Título 1"/>
          <p:cNvSpPr>
            <a:spLocks noGrp="1"/>
          </p:cNvSpPr>
          <p:nvPr>
            <p:ph type="title"/>
          </p:nvPr>
        </p:nvSpPr>
        <p:spPr>
          <a:xfrm>
            <a:off x="0" y="357372"/>
            <a:ext cx="11960772" cy="488635"/>
          </a:xfrm>
        </p:spPr>
        <p:txBody>
          <a:bodyPr>
            <a:normAutofit/>
          </a:bodyPr>
          <a:lstStyle/>
          <a:p>
            <a:pPr algn="ctr"/>
            <a:r>
              <a:rPr lang="es-CO" sz="2400" b="1" dirty="0" smtClean="0">
                <a:solidFill>
                  <a:schemeClr val="bg1"/>
                </a:solidFill>
              </a:rPr>
              <a:t>ENFOQUE </a:t>
            </a:r>
            <a:r>
              <a:rPr lang="es-CO" sz="2400" b="1" dirty="0">
                <a:solidFill>
                  <a:schemeClr val="bg1"/>
                </a:solidFill>
              </a:rPr>
              <a:t>Y DISEÑO METODOLÓGICO</a:t>
            </a:r>
          </a:p>
        </p:txBody>
      </p:sp>
      <p:sp>
        <p:nvSpPr>
          <p:cNvPr id="7" name="21 Rectángulo">
            <a:extLst>
              <a:ext uri="{FF2B5EF4-FFF2-40B4-BE49-F238E27FC236}">
                <a16:creationId xmlns:a16="http://schemas.microsoft.com/office/drawing/2014/main" id="{96B1E5E4-5F76-4A62-834A-52C3DABC8476}"/>
              </a:ext>
            </a:extLst>
          </p:cNvPr>
          <p:cNvSpPr/>
          <p:nvPr/>
        </p:nvSpPr>
        <p:spPr>
          <a:xfrm>
            <a:off x="269711" y="1486525"/>
            <a:ext cx="9025869" cy="357267"/>
          </a:xfrm>
          <a:prstGeom prst="rect">
            <a:avLst/>
          </a:prstGeom>
          <a:solidFill>
            <a:srgbClr val="F8161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r>
              <a:rPr lang="es-ES" sz="1600" b="1" dirty="0">
                <a:latin typeface="+mj-lt"/>
              </a:rPr>
              <a:t>Enfoque metodológico </a:t>
            </a:r>
            <a:endParaRPr lang="es-CO" sz="1600" b="1" dirty="0">
              <a:latin typeface="+mj-lt"/>
            </a:endParaRPr>
          </a:p>
        </p:txBody>
      </p:sp>
      <p:sp>
        <p:nvSpPr>
          <p:cNvPr id="13" name="21 Rectángulo">
            <a:extLst>
              <a:ext uri="{FF2B5EF4-FFF2-40B4-BE49-F238E27FC236}">
                <a16:creationId xmlns:a16="http://schemas.microsoft.com/office/drawing/2014/main" id="{DEB81796-103A-4172-8EDD-F7AB00908835}"/>
              </a:ext>
            </a:extLst>
          </p:cNvPr>
          <p:cNvSpPr/>
          <p:nvPr/>
        </p:nvSpPr>
        <p:spPr>
          <a:xfrm>
            <a:off x="269710" y="3603062"/>
            <a:ext cx="9025869" cy="387047"/>
          </a:xfrm>
          <a:prstGeom prst="rect">
            <a:avLst/>
          </a:prstGeom>
          <a:solidFill>
            <a:srgbClr val="F8161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r>
              <a:rPr lang="es-ES" sz="1600" b="1" dirty="0" smtClean="0">
                <a:latin typeface="+mj-lt"/>
              </a:rPr>
              <a:t>Población </a:t>
            </a:r>
            <a:r>
              <a:rPr lang="es-ES" sz="1600" b="1" dirty="0">
                <a:latin typeface="+mj-lt"/>
              </a:rPr>
              <a:t>y Muestra </a:t>
            </a:r>
            <a:endParaRPr lang="es-CO" sz="1600" b="1" dirty="0">
              <a:latin typeface="+mj-lt"/>
            </a:endParaRPr>
          </a:p>
        </p:txBody>
      </p:sp>
    </p:spTree>
    <p:extLst>
      <p:ext uri="{BB962C8B-B14F-4D97-AF65-F5344CB8AC3E}">
        <p14:creationId xmlns:p14="http://schemas.microsoft.com/office/powerpoint/2010/main" val="4221526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8489" y="269761"/>
            <a:ext cx="11960772" cy="615643"/>
          </a:xfrm>
        </p:spPr>
        <p:txBody>
          <a:bodyPr>
            <a:normAutofit/>
          </a:bodyPr>
          <a:lstStyle/>
          <a:p>
            <a:pPr algn="ctr"/>
            <a:r>
              <a:rPr lang="es-CO" sz="2400" b="1" dirty="0" smtClean="0">
                <a:solidFill>
                  <a:schemeClr val="bg1"/>
                </a:solidFill>
              </a:rPr>
              <a:t>ENFOQUE </a:t>
            </a:r>
            <a:r>
              <a:rPr lang="es-CO" sz="2400" b="1" dirty="0">
                <a:solidFill>
                  <a:schemeClr val="bg1"/>
                </a:solidFill>
              </a:rPr>
              <a:t>Y DISEÑO METODOLÓGICO</a:t>
            </a:r>
          </a:p>
        </p:txBody>
      </p:sp>
      <p:sp>
        <p:nvSpPr>
          <p:cNvPr id="6" name="21 Rectángulo">
            <a:extLst>
              <a:ext uri="{FF2B5EF4-FFF2-40B4-BE49-F238E27FC236}">
                <a16:creationId xmlns:a16="http://schemas.microsoft.com/office/drawing/2014/main" id="{95D60C4B-8914-43BA-9209-8635C2F0BD11}"/>
              </a:ext>
            </a:extLst>
          </p:cNvPr>
          <p:cNvSpPr/>
          <p:nvPr/>
        </p:nvSpPr>
        <p:spPr>
          <a:xfrm>
            <a:off x="695457" y="1791976"/>
            <a:ext cx="9025869" cy="387047"/>
          </a:xfrm>
          <a:prstGeom prst="rect">
            <a:avLst/>
          </a:prstGeom>
          <a:solidFill>
            <a:srgbClr val="F8161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r>
              <a:rPr lang="es-ES" sz="1600" b="1" dirty="0">
                <a:latin typeface="+mj-lt"/>
              </a:rPr>
              <a:t>Técnicas e instrumentos de recolección de datos </a:t>
            </a:r>
            <a:endParaRPr lang="es-CO" sz="1600" b="1" dirty="0">
              <a:latin typeface="+mj-lt"/>
            </a:endParaRPr>
          </a:p>
        </p:txBody>
      </p:sp>
      <p:sp>
        <p:nvSpPr>
          <p:cNvPr id="7" name="Rectángulo 6">
            <a:extLst>
              <a:ext uri="{FF2B5EF4-FFF2-40B4-BE49-F238E27FC236}">
                <a16:creationId xmlns:a16="http://schemas.microsoft.com/office/drawing/2014/main" id="{C941640D-C7AC-41FF-A3CF-8043304838C9}"/>
              </a:ext>
            </a:extLst>
          </p:cNvPr>
          <p:cNvSpPr/>
          <p:nvPr/>
        </p:nvSpPr>
        <p:spPr>
          <a:xfrm>
            <a:off x="695457" y="2179024"/>
            <a:ext cx="10305052" cy="1642350"/>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dirty="0">
                <a:solidFill>
                  <a:schemeClr val="tx1"/>
                </a:solidFill>
                <a:latin typeface="+mj-lt"/>
              </a:rPr>
              <a:t>L</a:t>
            </a:r>
            <a:r>
              <a:rPr lang="es-ES" dirty="0" smtClean="0">
                <a:solidFill>
                  <a:schemeClr val="tx1"/>
                </a:solidFill>
                <a:latin typeface="+mj-lt"/>
              </a:rPr>
              <a:t>as </a:t>
            </a:r>
            <a:r>
              <a:rPr lang="es-ES" dirty="0">
                <a:solidFill>
                  <a:schemeClr val="tx1"/>
                </a:solidFill>
                <a:latin typeface="+mj-lt"/>
              </a:rPr>
              <a:t>técnicas fueron la observación </a:t>
            </a:r>
            <a:r>
              <a:rPr lang="es-ES" smtClean="0">
                <a:solidFill>
                  <a:schemeClr val="tx1"/>
                </a:solidFill>
                <a:latin typeface="+mj-lt"/>
              </a:rPr>
              <a:t>directa y la </a:t>
            </a:r>
            <a:r>
              <a:rPr lang="es-ES" dirty="0">
                <a:solidFill>
                  <a:schemeClr val="tx1"/>
                </a:solidFill>
                <a:latin typeface="+mj-lt"/>
              </a:rPr>
              <a:t>encuesta. En este proyecto la técnica utilizada para obtener esta información seria la observación directa y la encuesta, que permitió conocer en el campo de acción los efectos de esta vulnerabilidad, por medio de la encuesta, obteniendo un % del uso de la internet, para cuantificar y estimar el impacto con respecto a la solución planteada. Aplicando encuestas con preguntas directas, múltiples opciones y otras abiertas para conocer las opiniones de cada uno del grupo de personas. </a:t>
            </a:r>
            <a:endParaRPr lang="es-VE" dirty="0">
              <a:solidFill>
                <a:schemeClr val="tx1"/>
              </a:solidFill>
              <a:latin typeface="+mj-lt"/>
            </a:endParaRPr>
          </a:p>
        </p:txBody>
      </p:sp>
      <p:sp>
        <p:nvSpPr>
          <p:cNvPr id="8" name="Rectángulo 7">
            <a:extLst>
              <a:ext uri="{FF2B5EF4-FFF2-40B4-BE49-F238E27FC236}">
                <a16:creationId xmlns:a16="http://schemas.microsoft.com/office/drawing/2014/main" id="{0158CDCD-FCD2-4D00-9EF2-EFAFD06D6EB7}"/>
              </a:ext>
            </a:extLst>
          </p:cNvPr>
          <p:cNvSpPr/>
          <p:nvPr/>
        </p:nvSpPr>
        <p:spPr>
          <a:xfrm>
            <a:off x="695456" y="4329253"/>
            <a:ext cx="10305052" cy="2150231"/>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r>
              <a:rPr lang="es-CO" dirty="0">
                <a:solidFill>
                  <a:schemeClr val="tx1"/>
                </a:solidFill>
                <a:latin typeface="+mj-lt"/>
              </a:rPr>
              <a:t>Para el análisis de los datos luego de la observación y las encuestas realizadas, el tratamiento estadístico de los datos se hizo a través de gráficos, tablas, cuadros, dibujos diagramas, generado por el análisis de los datos y en base a esto, crear las actividades que generaron las estrategias con las cuales disminuyeron la vulnerabilidad de estos efectos por falta del buen uso de la internet, y luego se determinó cuál fue el impacto en la mitigación de estos efectos, revisando el incremento de este uso y a su vez del impacto progresivo que ha generado.</a:t>
            </a:r>
            <a:endParaRPr lang="es-VE" dirty="0">
              <a:solidFill>
                <a:schemeClr val="tx1"/>
              </a:solidFill>
              <a:latin typeface="+mj-lt"/>
            </a:endParaRPr>
          </a:p>
        </p:txBody>
      </p:sp>
      <p:sp>
        <p:nvSpPr>
          <p:cNvPr id="5" name="21 Rectángulo">
            <a:extLst>
              <a:ext uri="{FF2B5EF4-FFF2-40B4-BE49-F238E27FC236}">
                <a16:creationId xmlns:a16="http://schemas.microsoft.com/office/drawing/2014/main" id="{A1CAEA26-268D-482C-9D5D-556257F2E4BF}"/>
              </a:ext>
            </a:extLst>
          </p:cNvPr>
          <p:cNvSpPr/>
          <p:nvPr/>
        </p:nvSpPr>
        <p:spPr>
          <a:xfrm>
            <a:off x="695456" y="4150620"/>
            <a:ext cx="9025869" cy="357267"/>
          </a:xfrm>
          <a:prstGeom prst="rect">
            <a:avLst/>
          </a:prstGeom>
          <a:solidFill>
            <a:srgbClr val="F8161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r>
              <a:rPr lang="es-CO" sz="1600" b="1" dirty="0">
                <a:latin typeface="+mj-lt"/>
              </a:rPr>
              <a:t>Técnicas y procedimientos y análisis de datos </a:t>
            </a:r>
          </a:p>
        </p:txBody>
      </p:sp>
    </p:spTree>
    <p:extLst>
      <p:ext uri="{BB962C8B-B14F-4D97-AF65-F5344CB8AC3E}">
        <p14:creationId xmlns:p14="http://schemas.microsoft.com/office/powerpoint/2010/main" val="1174960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8474" y="359466"/>
            <a:ext cx="11960772" cy="615643"/>
          </a:xfrm>
        </p:spPr>
        <p:txBody>
          <a:bodyPr>
            <a:normAutofit/>
          </a:bodyPr>
          <a:lstStyle/>
          <a:p>
            <a:pPr algn="ctr"/>
            <a:r>
              <a:rPr lang="es-CO" sz="2400" b="1" dirty="0" smtClean="0">
                <a:solidFill>
                  <a:schemeClr val="bg1"/>
                </a:solidFill>
              </a:rPr>
              <a:t>ENFOQUE </a:t>
            </a:r>
            <a:r>
              <a:rPr lang="es-CO" sz="2400" b="1" dirty="0">
                <a:solidFill>
                  <a:schemeClr val="bg1"/>
                </a:solidFill>
              </a:rPr>
              <a:t>Y DISEÑO METODOLÓGICO</a:t>
            </a:r>
          </a:p>
        </p:txBody>
      </p:sp>
      <p:sp>
        <p:nvSpPr>
          <p:cNvPr id="8" name="Forma libre 7"/>
          <p:cNvSpPr/>
          <p:nvPr/>
        </p:nvSpPr>
        <p:spPr>
          <a:xfrm>
            <a:off x="208474" y="2476482"/>
            <a:ext cx="1577546" cy="643042"/>
          </a:xfrm>
          <a:custGeom>
            <a:avLst/>
            <a:gdLst>
              <a:gd name="connsiteX0" fmla="*/ 0 w 2013512"/>
              <a:gd name="connsiteY0" fmla="*/ 80071 h 800707"/>
              <a:gd name="connsiteX1" fmla="*/ 80071 w 2013512"/>
              <a:gd name="connsiteY1" fmla="*/ 0 h 800707"/>
              <a:gd name="connsiteX2" fmla="*/ 1933441 w 2013512"/>
              <a:gd name="connsiteY2" fmla="*/ 0 h 800707"/>
              <a:gd name="connsiteX3" fmla="*/ 2013512 w 2013512"/>
              <a:gd name="connsiteY3" fmla="*/ 80071 h 800707"/>
              <a:gd name="connsiteX4" fmla="*/ 2013512 w 2013512"/>
              <a:gd name="connsiteY4" fmla="*/ 720636 h 800707"/>
              <a:gd name="connsiteX5" fmla="*/ 1933441 w 2013512"/>
              <a:gd name="connsiteY5" fmla="*/ 800707 h 800707"/>
              <a:gd name="connsiteX6" fmla="*/ 80071 w 2013512"/>
              <a:gd name="connsiteY6" fmla="*/ 800707 h 800707"/>
              <a:gd name="connsiteX7" fmla="*/ 0 w 2013512"/>
              <a:gd name="connsiteY7" fmla="*/ 720636 h 800707"/>
              <a:gd name="connsiteX8" fmla="*/ 0 w 2013512"/>
              <a:gd name="connsiteY8" fmla="*/ 80071 h 80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3512" h="800707">
                <a:moveTo>
                  <a:pt x="0" y="80071"/>
                </a:moveTo>
                <a:cubicBezTo>
                  <a:pt x="0" y="35849"/>
                  <a:pt x="35849" y="0"/>
                  <a:pt x="80071" y="0"/>
                </a:cubicBezTo>
                <a:lnTo>
                  <a:pt x="1933441" y="0"/>
                </a:lnTo>
                <a:cubicBezTo>
                  <a:pt x="1977663" y="0"/>
                  <a:pt x="2013512" y="35849"/>
                  <a:pt x="2013512" y="80071"/>
                </a:cubicBezTo>
                <a:lnTo>
                  <a:pt x="2013512" y="720636"/>
                </a:lnTo>
                <a:cubicBezTo>
                  <a:pt x="2013512" y="764858"/>
                  <a:pt x="1977663" y="800707"/>
                  <a:pt x="1933441" y="800707"/>
                </a:cubicBezTo>
                <a:lnTo>
                  <a:pt x="80071" y="800707"/>
                </a:lnTo>
                <a:cubicBezTo>
                  <a:pt x="35849" y="800707"/>
                  <a:pt x="0" y="764858"/>
                  <a:pt x="0" y="720636"/>
                </a:cubicBezTo>
                <a:lnTo>
                  <a:pt x="0" y="80071"/>
                </a:lnTo>
                <a:close/>
              </a:path>
            </a:pathLst>
          </a:custGeom>
          <a:solidFill>
            <a:srgbClr val="F81610"/>
          </a:solidFill>
          <a:scene3d>
            <a:camera prst="orthographicFront"/>
            <a:lightRig rig="flat" dir="t"/>
          </a:scene3d>
          <a:sp3d prstMaterial="plastic">
            <a:bevelT w="120900" h="88900"/>
            <a:bevelB w="88900" h="31750" prst="angle"/>
          </a:sp3d>
        </p:spPr>
        <p:style>
          <a:lnRef idx="0">
            <a:schemeClr val="accent2">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61552" tIns="48852" rIns="61552" bIns="48852" numCol="1" spcCol="1270" anchor="ctr" anchorCtr="0">
            <a:noAutofit/>
          </a:bodyPr>
          <a:lstStyle/>
          <a:p>
            <a:pPr lvl="0" algn="ctr" defTabSz="889000">
              <a:lnSpc>
                <a:spcPct val="90000"/>
              </a:lnSpc>
              <a:spcBef>
                <a:spcPct val="0"/>
              </a:spcBef>
              <a:spcAft>
                <a:spcPct val="35000"/>
              </a:spcAft>
            </a:pPr>
            <a:r>
              <a:rPr lang="es-VE" sz="2000" b="1" kern="1200" smtClean="0">
                <a:solidFill>
                  <a:schemeClr val="bg1"/>
                </a:solidFill>
                <a:latin typeface="+mj-lt"/>
              </a:rPr>
              <a:t>PARADIGMA</a:t>
            </a:r>
            <a:endParaRPr lang="es-VE" sz="2000" b="1" kern="1200" dirty="0">
              <a:solidFill>
                <a:schemeClr val="bg1"/>
              </a:solidFill>
              <a:latin typeface="+mj-lt"/>
            </a:endParaRPr>
          </a:p>
        </p:txBody>
      </p:sp>
      <p:sp>
        <p:nvSpPr>
          <p:cNvPr id="11" name="Forma libre 10"/>
          <p:cNvSpPr/>
          <p:nvPr/>
        </p:nvSpPr>
        <p:spPr>
          <a:xfrm>
            <a:off x="997247" y="3789441"/>
            <a:ext cx="1575670" cy="629190"/>
          </a:xfrm>
          <a:custGeom>
            <a:avLst/>
            <a:gdLst>
              <a:gd name="connsiteX0" fmla="*/ 0 w 2013512"/>
              <a:gd name="connsiteY0" fmla="*/ 80071 h 800707"/>
              <a:gd name="connsiteX1" fmla="*/ 80071 w 2013512"/>
              <a:gd name="connsiteY1" fmla="*/ 0 h 800707"/>
              <a:gd name="connsiteX2" fmla="*/ 1933441 w 2013512"/>
              <a:gd name="connsiteY2" fmla="*/ 0 h 800707"/>
              <a:gd name="connsiteX3" fmla="*/ 2013512 w 2013512"/>
              <a:gd name="connsiteY3" fmla="*/ 80071 h 800707"/>
              <a:gd name="connsiteX4" fmla="*/ 2013512 w 2013512"/>
              <a:gd name="connsiteY4" fmla="*/ 720636 h 800707"/>
              <a:gd name="connsiteX5" fmla="*/ 1933441 w 2013512"/>
              <a:gd name="connsiteY5" fmla="*/ 800707 h 800707"/>
              <a:gd name="connsiteX6" fmla="*/ 80071 w 2013512"/>
              <a:gd name="connsiteY6" fmla="*/ 800707 h 800707"/>
              <a:gd name="connsiteX7" fmla="*/ 0 w 2013512"/>
              <a:gd name="connsiteY7" fmla="*/ 720636 h 800707"/>
              <a:gd name="connsiteX8" fmla="*/ 0 w 2013512"/>
              <a:gd name="connsiteY8" fmla="*/ 80071 h 80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3512" h="800707">
                <a:moveTo>
                  <a:pt x="0" y="80071"/>
                </a:moveTo>
                <a:cubicBezTo>
                  <a:pt x="0" y="35849"/>
                  <a:pt x="35849" y="0"/>
                  <a:pt x="80071" y="0"/>
                </a:cubicBezTo>
                <a:lnTo>
                  <a:pt x="1933441" y="0"/>
                </a:lnTo>
                <a:cubicBezTo>
                  <a:pt x="1977663" y="0"/>
                  <a:pt x="2013512" y="35849"/>
                  <a:pt x="2013512" y="80071"/>
                </a:cubicBezTo>
                <a:lnTo>
                  <a:pt x="2013512" y="720636"/>
                </a:lnTo>
                <a:cubicBezTo>
                  <a:pt x="2013512" y="764858"/>
                  <a:pt x="1977663" y="800707"/>
                  <a:pt x="1933441" y="800707"/>
                </a:cubicBezTo>
                <a:lnTo>
                  <a:pt x="80071" y="800707"/>
                </a:lnTo>
                <a:cubicBezTo>
                  <a:pt x="35849" y="800707"/>
                  <a:pt x="0" y="764858"/>
                  <a:pt x="0" y="720636"/>
                </a:cubicBezTo>
                <a:lnTo>
                  <a:pt x="0" y="80071"/>
                </a:lnTo>
                <a:close/>
              </a:path>
            </a:pathLst>
          </a:custGeom>
          <a:solidFill>
            <a:srgbClr val="F81610"/>
          </a:solidFill>
          <a:scene3d>
            <a:camera prst="orthographicFront"/>
            <a:lightRig rig="flat" dir="t"/>
          </a:scene3d>
          <a:sp3d prstMaterial="plastic">
            <a:bevelT w="120900" h="88900"/>
            <a:bevelB w="88900" h="31750" prst="angle"/>
          </a:sp3d>
        </p:spPr>
        <p:style>
          <a:lnRef idx="0">
            <a:schemeClr val="accent2">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61552" tIns="48852" rIns="61552" bIns="48852" numCol="1" spcCol="1270" anchor="ctr" anchorCtr="0">
            <a:noAutofit/>
          </a:bodyPr>
          <a:lstStyle/>
          <a:p>
            <a:pPr lvl="0" algn="ctr" defTabSz="889000">
              <a:lnSpc>
                <a:spcPct val="90000"/>
              </a:lnSpc>
              <a:spcBef>
                <a:spcPct val="0"/>
              </a:spcBef>
              <a:spcAft>
                <a:spcPct val="35000"/>
              </a:spcAft>
            </a:pPr>
            <a:r>
              <a:rPr lang="es-VE" b="1" kern="1200" dirty="0" smtClean="0">
                <a:solidFill>
                  <a:schemeClr val="bg1"/>
                </a:solidFill>
                <a:latin typeface="+mj-lt"/>
              </a:rPr>
              <a:t>INVESTIGACIÓN</a:t>
            </a:r>
            <a:endParaRPr lang="es-VE" b="1" kern="1200" dirty="0">
              <a:solidFill>
                <a:schemeClr val="bg1"/>
              </a:solidFill>
              <a:latin typeface="+mj-lt"/>
            </a:endParaRPr>
          </a:p>
        </p:txBody>
      </p:sp>
      <p:sp>
        <p:nvSpPr>
          <p:cNvPr id="13" name="Forma libre 12"/>
          <p:cNvSpPr/>
          <p:nvPr/>
        </p:nvSpPr>
        <p:spPr>
          <a:xfrm>
            <a:off x="2225990" y="5039966"/>
            <a:ext cx="1566144" cy="620235"/>
          </a:xfrm>
          <a:custGeom>
            <a:avLst/>
            <a:gdLst>
              <a:gd name="connsiteX0" fmla="*/ 0 w 2013512"/>
              <a:gd name="connsiteY0" fmla="*/ 80071 h 800707"/>
              <a:gd name="connsiteX1" fmla="*/ 80071 w 2013512"/>
              <a:gd name="connsiteY1" fmla="*/ 0 h 800707"/>
              <a:gd name="connsiteX2" fmla="*/ 1933441 w 2013512"/>
              <a:gd name="connsiteY2" fmla="*/ 0 h 800707"/>
              <a:gd name="connsiteX3" fmla="*/ 2013512 w 2013512"/>
              <a:gd name="connsiteY3" fmla="*/ 80071 h 800707"/>
              <a:gd name="connsiteX4" fmla="*/ 2013512 w 2013512"/>
              <a:gd name="connsiteY4" fmla="*/ 720636 h 800707"/>
              <a:gd name="connsiteX5" fmla="*/ 1933441 w 2013512"/>
              <a:gd name="connsiteY5" fmla="*/ 800707 h 800707"/>
              <a:gd name="connsiteX6" fmla="*/ 80071 w 2013512"/>
              <a:gd name="connsiteY6" fmla="*/ 800707 h 800707"/>
              <a:gd name="connsiteX7" fmla="*/ 0 w 2013512"/>
              <a:gd name="connsiteY7" fmla="*/ 720636 h 800707"/>
              <a:gd name="connsiteX8" fmla="*/ 0 w 2013512"/>
              <a:gd name="connsiteY8" fmla="*/ 80071 h 80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3512" h="800707">
                <a:moveTo>
                  <a:pt x="0" y="80071"/>
                </a:moveTo>
                <a:cubicBezTo>
                  <a:pt x="0" y="35849"/>
                  <a:pt x="35849" y="0"/>
                  <a:pt x="80071" y="0"/>
                </a:cubicBezTo>
                <a:lnTo>
                  <a:pt x="1933441" y="0"/>
                </a:lnTo>
                <a:cubicBezTo>
                  <a:pt x="1977663" y="0"/>
                  <a:pt x="2013512" y="35849"/>
                  <a:pt x="2013512" y="80071"/>
                </a:cubicBezTo>
                <a:lnTo>
                  <a:pt x="2013512" y="720636"/>
                </a:lnTo>
                <a:cubicBezTo>
                  <a:pt x="2013512" y="764858"/>
                  <a:pt x="1977663" y="800707"/>
                  <a:pt x="1933441" y="800707"/>
                </a:cubicBezTo>
                <a:lnTo>
                  <a:pt x="80071" y="800707"/>
                </a:lnTo>
                <a:cubicBezTo>
                  <a:pt x="35849" y="800707"/>
                  <a:pt x="0" y="764858"/>
                  <a:pt x="0" y="720636"/>
                </a:cubicBezTo>
                <a:lnTo>
                  <a:pt x="0" y="80071"/>
                </a:lnTo>
                <a:close/>
              </a:path>
            </a:pathLst>
          </a:custGeom>
          <a:solidFill>
            <a:srgbClr val="F81610"/>
          </a:solidFill>
          <a:scene3d>
            <a:camera prst="orthographicFront"/>
            <a:lightRig rig="flat" dir="t"/>
          </a:scene3d>
          <a:sp3d prstMaterial="plastic">
            <a:bevelT w="120900" h="88900"/>
            <a:bevelB w="88900" h="31750" prst="angle"/>
          </a:sp3d>
        </p:spPr>
        <p:style>
          <a:lnRef idx="0">
            <a:schemeClr val="accent2">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61552" tIns="48852" rIns="61552" bIns="48852" numCol="1" spcCol="1270" anchor="ctr" anchorCtr="0">
            <a:noAutofit/>
          </a:bodyPr>
          <a:lstStyle/>
          <a:p>
            <a:pPr lvl="0" algn="ctr" defTabSz="889000">
              <a:lnSpc>
                <a:spcPct val="90000"/>
              </a:lnSpc>
              <a:spcBef>
                <a:spcPct val="0"/>
              </a:spcBef>
              <a:spcAft>
                <a:spcPct val="35000"/>
              </a:spcAft>
            </a:pPr>
            <a:r>
              <a:rPr lang="es-VE" sz="2000" b="1" kern="1200" smtClean="0">
                <a:solidFill>
                  <a:schemeClr val="bg1"/>
                </a:solidFill>
                <a:latin typeface="+mj-lt"/>
              </a:rPr>
              <a:t>ENFOQUE</a:t>
            </a:r>
            <a:endParaRPr lang="es-VE" sz="2000" b="1" kern="1200" dirty="0">
              <a:solidFill>
                <a:schemeClr val="bg1"/>
              </a:solidFill>
              <a:latin typeface="+mj-lt"/>
            </a:endParaRPr>
          </a:p>
        </p:txBody>
      </p:sp>
      <p:sp>
        <p:nvSpPr>
          <p:cNvPr id="6" name="4 Rectángulo"/>
          <p:cNvSpPr/>
          <p:nvPr/>
        </p:nvSpPr>
        <p:spPr>
          <a:xfrm>
            <a:off x="415026" y="1501750"/>
            <a:ext cx="3834911" cy="817065"/>
          </a:xfrm>
          <a:prstGeom prst="rect">
            <a:avLst/>
          </a:prstGeom>
          <a:solidFill>
            <a:srgbClr val="F8161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s-VE" sz="2400" b="1" dirty="0">
                <a:solidFill>
                  <a:schemeClr val="bg1"/>
                </a:solidFill>
                <a:latin typeface="+mj-lt"/>
              </a:rPr>
              <a:t>NATURALEZA Y TIPO DE INVESTIGACIÓN</a:t>
            </a:r>
          </a:p>
        </p:txBody>
      </p:sp>
      <p:sp>
        <p:nvSpPr>
          <p:cNvPr id="15" name="14 Rectángulo redondeado"/>
          <p:cNvSpPr/>
          <p:nvPr/>
        </p:nvSpPr>
        <p:spPr>
          <a:xfrm>
            <a:off x="437183" y="2966713"/>
            <a:ext cx="1825193" cy="618558"/>
          </a:xfrm>
          <a:prstGeom prst="roundRect">
            <a:avLst>
              <a:gd name="adj" fmla="val 1096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VE" sz="2400" b="1" dirty="0" smtClean="0"/>
              <a:t>Cuantitativo</a:t>
            </a:r>
            <a:endParaRPr lang="es-ES" sz="2400" dirty="0">
              <a:ln w="0"/>
              <a:solidFill>
                <a:schemeClr val="tx1"/>
              </a:solidFill>
            </a:endParaRPr>
          </a:p>
        </p:txBody>
      </p:sp>
      <p:sp>
        <p:nvSpPr>
          <p:cNvPr id="16" name="14 Rectángulo redondeado"/>
          <p:cNvSpPr/>
          <p:nvPr/>
        </p:nvSpPr>
        <p:spPr>
          <a:xfrm>
            <a:off x="1412659" y="4233169"/>
            <a:ext cx="1699434" cy="656816"/>
          </a:xfrm>
          <a:prstGeom prst="roundRect">
            <a:avLst>
              <a:gd name="adj" fmla="val 1096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VE" sz="2400" b="1" dirty="0" smtClean="0"/>
              <a:t>Descriptivo</a:t>
            </a:r>
            <a:endParaRPr lang="es-ES" sz="2400" dirty="0">
              <a:ln w="0"/>
              <a:solidFill>
                <a:schemeClr val="tx1"/>
              </a:solidFill>
            </a:endParaRPr>
          </a:p>
        </p:txBody>
      </p:sp>
      <p:sp>
        <p:nvSpPr>
          <p:cNvPr id="17" name="14 Rectángulo redondeado"/>
          <p:cNvSpPr/>
          <p:nvPr/>
        </p:nvSpPr>
        <p:spPr>
          <a:xfrm>
            <a:off x="2572917" y="5566607"/>
            <a:ext cx="1699434" cy="645299"/>
          </a:xfrm>
          <a:prstGeom prst="roundRect">
            <a:avLst>
              <a:gd name="adj" fmla="val 1096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VE" sz="2400" b="1" dirty="0"/>
              <a:t> </a:t>
            </a:r>
            <a:r>
              <a:rPr lang="es-VE" sz="2400" b="1" dirty="0" smtClean="0"/>
              <a:t>Factible</a:t>
            </a:r>
            <a:endParaRPr lang="es-ES" sz="2400" dirty="0">
              <a:ln w="0"/>
              <a:solidFill>
                <a:schemeClr val="tx1"/>
              </a:solidFill>
            </a:endParaRPr>
          </a:p>
        </p:txBody>
      </p:sp>
      <p:sp>
        <p:nvSpPr>
          <p:cNvPr id="19" name="Rectángulo redondeado 18"/>
          <p:cNvSpPr/>
          <p:nvPr/>
        </p:nvSpPr>
        <p:spPr>
          <a:xfrm>
            <a:off x="4927852" y="1997344"/>
            <a:ext cx="1754832" cy="2738814"/>
          </a:xfrm>
          <a:prstGeom prst="roundRect">
            <a:avLst>
              <a:gd name="adj" fmla="val 10000"/>
            </a:avLst>
          </a:prstGeom>
          <a:solidFill>
            <a:srgbClr val="FF0000"/>
          </a:solid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sp>
      <p:sp>
        <p:nvSpPr>
          <p:cNvPr id="20" name="CuadroTexto 19"/>
          <p:cNvSpPr txBox="1"/>
          <p:nvPr/>
        </p:nvSpPr>
        <p:spPr>
          <a:xfrm>
            <a:off x="4979250" y="1997344"/>
            <a:ext cx="1652037" cy="2849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b="1" kern="1200" dirty="0">
                <a:solidFill>
                  <a:schemeClr val="bg1"/>
                </a:solidFill>
                <a:latin typeface="+mj-lt"/>
                <a:cs typeface="Arial" pitchFamily="34" charset="0"/>
              </a:rPr>
              <a:t>Escenario y Actores Clave</a:t>
            </a:r>
          </a:p>
          <a:p>
            <a:pPr lvl="0" algn="ctr" defTabSz="889000">
              <a:lnSpc>
                <a:spcPct val="90000"/>
              </a:lnSpc>
              <a:spcBef>
                <a:spcPct val="0"/>
              </a:spcBef>
              <a:spcAft>
                <a:spcPct val="35000"/>
              </a:spcAft>
            </a:pPr>
            <a:r>
              <a:rPr lang="es-ES" kern="1200" dirty="0">
                <a:latin typeface="+mj-lt"/>
              </a:rPr>
              <a:t>Colegio 1° De Mayo de la ciudadela de San Martín</a:t>
            </a:r>
            <a:endParaRPr lang="es-CO" b="1" kern="1200" dirty="0">
              <a:solidFill>
                <a:schemeClr val="tx1"/>
              </a:solidFill>
              <a:latin typeface="+mj-lt"/>
              <a:cs typeface="Arial" pitchFamily="34" charset="0"/>
            </a:endParaRPr>
          </a:p>
        </p:txBody>
      </p:sp>
      <p:grpSp>
        <p:nvGrpSpPr>
          <p:cNvPr id="21" name="Grupo 20"/>
          <p:cNvGrpSpPr/>
          <p:nvPr/>
        </p:nvGrpSpPr>
        <p:grpSpPr>
          <a:xfrm>
            <a:off x="7576301" y="1480631"/>
            <a:ext cx="4401624" cy="4371703"/>
            <a:chOff x="3692088" y="197514"/>
            <a:chExt cx="4401624" cy="4371703"/>
          </a:xfrm>
        </p:grpSpPr>
        <p:sp>
          <p:nvSpPr>
            <p:cNvPr id="22" name="Rectángulo redondeado 21"/>
            <p:cNvSpPr/>
            <p:nvPr/>
          </p:nvSpPr>
          <p:spPr>
            <a:xfrm>
              <a:off x="3692088" y="197514"/>
              <a:ext cx="4401624" cy="4371703"/>
            </a:xfrm>
            <a:prstGeom prst="roundRect">
              <a:avLst>
                <a:gd name="adj" fmla="val 10000"/>
              </a:avLst>
            </a:prstGeom>
            <a:solidFill>
              <a:srgbClr val="FF0000"/>
            </a:solidFill>
          </p:spPr>
          <p:style>
            <a:lnRef idx="0">
              <a:schemeClr val="lt1">
                <a:hueOff val="0"/>
                <a:satOff val="0"/>
                <a:lumOff val="0"/>
                <a:alphaOff val="0"/>
              </a:schemeClr>
            </a:lnRef>
            <a:fillRef idx="3">
              <a:scrgbClr r="0" g="0" b="0"/>
            </a:fillRef>
            <a:effectRef idx="3">
              <a:schemeClr val="accent3">
                <a:hueOff val="2710599"/>
                <a:satOff val="100000"/>
                <a:lumOff val="-14706"/>
                <a:alphaOff val="0"/>
              </a:schemeClr>
            </a:effectRef>
            <a:fontRef idx="minor">
              <a:schemeClr val="lt1"/>
            </a:fontRef>
          </p:style>
        </p:sp>
        <p:sp>
          <p:nvSpPr>
            <p:cNvPr id="23" name="CuadroTexto 22"/>
            <p:cNvSpPr txBox="1"/>
            <p:nvPr/>
          </p:nvSpPr>
          <p:spPr>
            <a:xfrm>
              <a:off x="3820131" y="325557"/>
              <a:ext cx="4145538" cy="4115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dirty="0">
                  <a:solidFill>
                    <a:schemeClr val="bg1"/>
                  </a:solidFill>
                  <a:latin typeface="Calibri Light" panose="020F0302020204030204" pitchFamily="34" charset="0"/>
                </a:rPr>
                <a:t>Grados 4° y 5° de primaria, y los grados 10° y 11° de bachillerato.</a:t>
              </a:r>
            </a:p>
            <a:p>
              <a:pPr lvl="0" algn="l" defTabSz="889000">
                <a:lnSpc>
                  <a:spcPct val="90000"/>
                </a:lnSpc>
                <a:spcBef>
                  <a:spcPct val="0"/>
                </a:spcBef>
                <a:spcAft>
                  <a:spcPct val="35000"/>
                </a:spcAft>
              </a:pPr>
              <a:endParaRPr lang="es-ES" sz="2000" b="1" kern="1200" dirty="0">
                <a:solidFill>
                  <a:schemeClr val="bg1"/>
                </a:solidFill>
                <a:latin typeface="Calibri Light" panose="020F0302020204030204" pitchFamily="34" charset="0"/>
                <a:cs typeface="Arial" pitchFamily="34" charset="0"/>
              </a:endParaRPr>
            </a:p>
            <a:p>
              <a:pPr lvl="0" algn="l" defTabSz="889000">
                <a:lnSpc>
                  <a:spcPct val="90000"/>
                </a:lnSpc>
                <a:spcBef>
                  <a:spcPct val="0"/>
                </a:spcBef>
                <a:spcAft>
                  <a:spcPct val="35000"/>
                </a:spcAft>
              </a:pPr>
              <a:r>
                <a:rPr lang="es-ES" sz="2000" b="1" kern="1200" dirty="0">
                  <a:solidFill>
                    <a:schemeClr val="bg1"/>
                  </a:solidFill>
                  <a:latin typeface="Calibri Light" panose="020F0302020204030204" pitchFamily="34" charset="0"/>
                  <a:cs typeface="Arial" pitchFamily="34" charset="0"/>
                </a:rPr>
                <a:t>Estudiantes: N</a:t>
              </a:r>
              <a:r>
                <a:rPr lang="es-ES" sz="2000" b="1" kern="1200" dirty="0">
                  <a:solidFill>
                    <a:schemeClr val="bg1"/>
                  </a:solidFill>
                  <a:latin typeface="Calibri Light" panose="020F0302020204030204" pitchFamily="34" charset="0"/>
                </a:rPr>
                <a:t>iños de 8 a 10 años y de adolescentes de 15 a 17 años.</a:t>
              </a:r>
            </a:p>
            <a:p>
              <a:pPr lvl="0" algn="l" defTabSz="889000">
                <a:lnSpc>
                  <a:spcPct val="90000"/>
                </a:lnSpc>
                <a:spcBef>
                  <a:spcPct val="0"/>
                </a:spcBef>
                <a:spcAft>
                  <a:spcPct val="35000"/>
                </a:spcAft>
              </a:pPr>
              <a:endParaRPr lang="es-ES" sz="2000" b="1" kern="1200" dirty="0">
                <a:solidFill>
                  <a:schemeClr val="bg1"/>
                </a:solidFill>
                <a:latin typeface="Calibri Light" panose="020F0302020204030204" pitchFamily="34" charset="0"/>
              </a:endParaRPr>
            </a:p>
            <a:p>
              <a:pPr lvl="0" algn="l" defTabSz="889000">
                <a:lnSpc>
                  <a:spcPct val="90000"/>
                </a:lnSpc>
                <a:spcBef>
                  <a:spcPct val="0"/>
                </a:spcBef>
                <a:spcAft>
                  <a:spcPct val="35000"/>
                </a:spcAft>
              </a:pPr>
              <a:r>
                <a:rPr lang="es-ES" sz="2000" b="1" kern="1200" dirty="0">
                  <a:solidFill>
                    <a:schemeClr val="bg1"/>
                  </a:solidFill>
                  <a:latin typeface="Calibri Light" panose="020F0302020204030204" pitchFamily="34" charset="0"/>
                </a:rPr>
                <a:t>Docentes.</a:t>
              </a:r>
            </a:p>
            <a:p>
              <a:pPr lvl="0" algn="l" defTabSz="889000">
                <a:lnSpc>
                  <a:spcPct val="90000"/>
                </a:lnSpc>
                <a:spcBef>
                  <a:spcPct val="0"/>
                </a:spcBef>
                <a:spcAft>
                  <a:spcPct val="35000"/>
                </a:spcAft>
              </a:pPr>
              <a:endParaRPr lang="es-ES" sz="2000" b="1" kern="1200" dirty="0">
                <a:solidFill>
                  <a:schemeClr val="bg1"/>
                </a:solidFill>
                <a:latin typeface="Calibri Light" panose="020F0302020204030204" pitchFamily="34" charset="0"/>
              </a:endParaRPr>
            </a:p>
            <a:p>
              <a:pPr lvl="0" algn="l" defTabSz="889000">
                <a:lnSpc>
                  <a:spcPct val="90000"/>
                </a:lnSpc>
                <a:spcBef>
                  <a:spcPct val="0"/>
                </a:spcBef>
                <a:spcAft>
                  <a:spcPct val="35000"/>
                </a:spcAft>
              </a:pPr>
              <a:r>
                <a:rPr lang="es-ES" sz="2000" b="1" kern="1200" dirty="0">
                  <a:solidFill>
                    <a:schemeClr val="bg1"/>
                  </a:solidFill>
                  <a:latin typeface="Calibri Light" panose="020F0302020204030204" pitchFamily="34" charset="0"/>
                </a:rPr>
                <a:t>Padres de familia.</a:t>
              </a:r>
            </a:p>
            <a:p>
              <a:pPr lvl="0" algn="l" defTabSz="889000">
                <a:lnSpc>
                  <a:spcPct val="90000"/>
                </a:lnSpc>
                <a:spcBef>
                  <a:spcPct val="0"/>
                </a:spcBef>
                <a:spcAft>
                  <a:spcPct val="35000"/>
                </a:spcAft>
              </a:pPr>
              <a:endParaRPr lang="es-ES" sz="2000" b="1" kern="1200" dirty="0">
                <a:solidFill>
                  <a:schemeClr val="bg1"/>
                </a:solidFill>
                <a:latin typeface="Calibri Light" panose="020F0302020204030204" pitchFamily="34" charset="0"/>
                <a:cs typeface="Arial" pitchFamily="34" charset="0"/>
              </a:endParaRPr>
            </a:p>
            <a:p>
              <a:pPr lvl="0" algn="l" defTabSz="889000">
                <a:lnSpc>
                  <a:spcPct val="90000"/>
                </a:lnSpc>
                <a:spcBef>
                  <a:spcPct val="0"/>
                </a:spcBef>
                <a:spcAft>
                  <a:spcPct val="35000"/>
                </a:spcAft>
              </a:pPr>
              <a:endParaRPr lang="es-ES" sz="2000" b="1" kern="1200" dirty="0">
                <a:solidFill>
                  <a:schemeClr val="bg1"/>
                </a:solidFill>
                <a:latin typeface="Calibri Light" panose="020F0302020204030204" pitchFamily="34" charset="0"/>
                <a:cs typeface="Arial" pitchFamily="34" charset="0"/>
              </a:endParaRPr>
            </a:p>
          </p:txBody>
        </p:sp>
      </p:grpSp>
      <p:grpSp>
        <p:nvGrpSpPr>
          <p:cNvPr id="24" name="Grupo 23"/>
          <p:cNvGrpSpPr/>
          <p:nvPr/>
        </p:nvGrpSpPr>
        <p:grpSpPr>
          <a:xfrm>
            <a:off x="6897269" y="2965229"/>
            <a:ext cx="550989" cy="874713"/>
            <a:chOff x="2585226" y="1613859"/>
            <a:chExt cx="814094" cy="949351"/>
          </a:xfrm>
        </p:grpSpPr>
        <p:sp>
          <p:nvSpPr>
            <p:cNvPr id="25" name="Flecha derecha 24"/>
            <p:cNvSpPr/>
            <p:nvPr/>
          </p:nvSpPr>
          <p:spPr>
            <a:xfrm>
              <a:off x="2585226" y="1613859"/>
              <a:ext cx="814094" cy="949351"/>
            </a:xfrm>
            <a:prstGeom prst="rightArrow">
              <a:avLst>
                <a:gd name="adj1" fmla="val 60000"/>
                <a:gd name="adj2" fmla="val 50000"/>
              </a:avLst>
            </a:prstGeom>
            <a:solidFill>
              <a:srgbClr val="1317C3"/>
            </a:solid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sp>
        <p:sp>
          <p:nvSpPr>
            <p:cNvPr id="26" name="Flecha derecha 4"/>
            <p:cNvSpPr txBox="1"/>
            <p:nvPr/>
          </p:nvSpPr>
          <p:spPr>
            <a:xfrm>
              <a:off x="2585226" y="1803729"/>
              <a:ext cx="569866" cy="5696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O" sz="1600" kern="1200" dirty="0">
                <a:solidFill>
                  <a:sysClr val="windowText" lastClr="000000"/>
                </a:solidFill>
                <a:latin typeface="Arial" pitchFamily="34" charset="0"/>
                <a:cs typeface="Arial" pitchFamily="34" charset="0"/>
              </a:endParaRPr>
            </a:p>
          </p:txBody>
        </p:sp>
      </p:grpSp>
    </p:spTree>
    <p:extLst>
      <p:ext uri="{BB962C8B-B14F-4D97-AF65-F5344CB8AC3E}">
        <p14:creationId xmlns:p14="http://schemas.microsoft.com/office/powerpoint/2010/main" val="487973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8489" y="269761"/>
            <a:ext cx="11960772" cy="615643"/>
          </a:xfrm>
        </p:spPr>
        <p:txBody>
          <a:bodyPr>
            <a:normAutofit/>
          </a:bodyPr>
          <a:lstStyle/>
          <a:p>
            <a:pPr algn="ctr"/>
            <a:r>
              <a:rPr lang="es-ES" sz="2400" b="1" dirty="0">
                <a:solidFill>
                  <a:schemeClr val="bg1"/>
                </a:solidFill>
              </a:rPr>
              <a:t>PROCESAMIENTO DE LA INFORMACIÓN</a:t>
            </a:r>
            <a:endParaRPr lang="es-CO" sz="2400" b="1" dirty="0">
              <a:solidFill>
                <a:schemeClr val="bg1"/>
              </a:solidFill>
            </a:endParaRPr>
          </a:p>
        </p:txBody>
      </p:sp>
      <p:sp>
        <p:nvSpPr>
          <p:cNvPr id="6" name="21 Rectángulo">
            <a:extLst>
              <a:ext uri="{FF2B5EF4-FFF2-40B4-BE49-F238E27FC236}">
                <a16:creationId xmlns:a16="http://schemas.microsoft.com/office/drawing/2014/main" id="{95D60C4B-8914-43BA-9209-8635C2F0BD11}"/>
              </a:ext>
            </a:extLst>
          </p:cNvPr>
          <p:cNvSpPr/>
          <p:nvPr/>
        </p:nvSpPr>
        <p:spPr>
          <a:xfrm>
            <a:off x="545331" y="1791977"/>
            <a:ext cx="9025869" cy="387047"/>
          </a:xfrm>
          <a:prstGeom prst="rect">
            <a:avLst/>
          </a:prstGeom>
          <a:solidFill>
            <a:srgbClr val="F8161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r>
              <a:rPr lang="es-ES" b="1" dirty="0" smtClean="0">
                <a:latin typeface="+mj-lt"/>
              </a:rPr>
              <a:t>Análisis del instrumento</a:t>
            </a:r>
            <a:endParaRPr lang="es-CO" b="1" dirty="0">
              <a:latin typeface="+mj-lt"/>
            </a:endParaRPr>
          </a:p>
        </p:txBody>
      </p:sp>
      <p:sp>
        <p:nvSpPr>
          <p:cNvPr id="7" name="Rectángulo 6">
            <a:extLst>
              <a:ext uri="{FF2B5EF4-FFF2-40B4-BE49-F238E27FC236}">
                <a16:creationId xmlns:a16="http://schemas.microsoft.com/office/drawing/2014/main" id="{C941640D-C7AC-41FF-A3CF-8043304838C9}"/>
              </a:ext>
            </a:extLst>
          </p:cNvPr>
          <p:cNvSpPr/>
          <p:nvPr/>
        </p:nvSpPr>
        <p:spPr>
          <a:xfrm>
            <a:off x="695457" y="2179024"/>
            <a:ext cx="10305052" cy="2543102"/>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dirty="0"/>
              <a:t>La principal problemática destacada hasta el momento es el mal uso que ha venido dando a las TIC, en este caso medios electrónicos como computadores, </a:t>
            </a:r>
            <a:r>
              <a:rPr lang="es-ES" dirty="0" err="1"/>
              <a:t>tablets</a:t>
            </a:r>
            <a:r>
              <a:rPr lang="es-ES" dirty="0"/>
              <a:t>, celulares, además de esto el fácil acceso de los niños en edades tempranas a páginas web, con contenido no apto para ellos. El uso de redes sociales pone al descubierto a los jóvenes sin ningún tipo de restricción, ellos comparten a diario información preliminar que los delincuentes usan para sus beneficios, es en este montan donde vemos lo vulnerables que pueden llegar a ser, además de que hay poco acompañamiento por parte de los padres, algunos porque no tienen el tiempo suficiente, otros porque simplemente sus habilidades en el manejo de estos medios son limitadas.</a:t>
            </a:r>
            <a:endParaRPr lang="es-CO" dirty="0"/>
          </a:p>
        </p:txBody>
      </p:sp>
    </p:spTree>
    <p:extLst>
      <p:ext uri="{BB962C8B-B14F-4D97-AF65-F5344CB8AC3E}">
        <p14:creationId xmlns:p14="http://schemas.microsoft.com/office/powerpoint/2010/main" val="1131264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53652"/>
            <a:ext cx="10515600" cy="912322"/>
          </a:xfrm>
        </p:spPr>
        <p:txBody>
          <a:bodyPr>
            <a:normAutofit/>
          </a:bodyPr>
          <a:lstStyle/>
          <a:p>
            <a:pPr algn="ctr"/>
            <a:r>
              <a:rPr lang="es-CO" sz="2400" b="1" dirty="0">
                <a:solidFill>
                  <a:schemeClr val="bg1"/>
                </a:solidFill>
              </a:rPr>
              <a:t>PROPUESTA</a:t>
            </a:r>
          </a:p>
        </p:txBody>
      </p:sp>
      <p:pic>
        <p:nvPicPr>
          <p:cNvPr id="5" name="Imagen 4" descr="C:\Users\AUTOEVALUACION_EGPR\Documents\UNIMINUTO EGPR 2018\SEGUIMIENTO PROYECTOS DE GRADO\Proyecto Mayra Peñaranda y Karen Diaz\Imagen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125" y="2410055"/>
            <a:ext cx="6305266" cy="3521122"/>
          </a:xfrm>
          <a:prstGeom prst="rect">
            <a:avLst/>
          </a:prstGeom>
          <a:noFill/>
          <a:ln>
            <a:noFill/>
          </a:ln>
        </p:spPr>
      </p:pic>
      <p:sp>
        <p:nvSpPr>
          <p:cNvPr id="4" name="Rectángulo 3">
            <a:extLst>
              <a:ext uri="{FF2B5EF4-FFF2-40B4-BE49-F238E27FC236}">
                <a16:creationId xmlns:a16="http://schemas.microsoft.com/office/drawing/2014/main" id="{D5F4F51B-FBC9-4844-9DB3-B42FDE3EBC6F}"/>
              </a:ext>
            </a:extLst>
          </p:cNvPr>
          <p:cNvSpPr/>
          <p:nvPr/>
        </p:nvSpPr>
        <p:spPr>
          <a:xfrm>
            <a:off x="6714739" y="2047162"/>
            <a:ext cx="5104223" cy="40533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b="1" dirty="0">
              <a:solidFill>
                <a:schemeClr val="tx1"/>
              </a:solidFill>
            </a:endParaRPr>
          </a:p>
          <a:p>
            <a:pPr marL="285750" indent="-285750" algn="just">
              <a:buFont typeface="Wingdings" panose="05000000000000000000" pitchFamily="2" charset="2"/>
              <a:buChar char="q"/>
            </a:pPr>
            <a:r>
              <a:rPr lang="es-CO" dirty="0">
                <a:solidFill>
                  <a:schemeClr val="tx1"/>
                </a:solidFill>
              </a:rPr>
              <a:t>Analizar el impacto que ha tenido la incorporación de herramientas digitales en los escenarios </a:t>
            </a:r>
            <a:r>
              <a:rPr lang="es-CO" dirty="0" smtClean="0">
                <a:solidFill>
                  <a:schemeClr val="tx1"/>
                </a:solidFill>
              </a:rPr>
              <a:t>educativos.</a:t>
            </a:r>
          </a:p>
          <a:p>
            <a:pPr marL="285750" indent="-285750" algn="just">
              <a:buFont typeface="Wingdings" panose="05000000000000000000" pitchFamily="2" charset="2"/>
              <a:buChar char="q"/>
            </a:pPr>
            <a:endParaRPr lang="es-CO" dirty="0">
              <a:solidFill>
                <a:schemeClr val="tx1"/>
              </a:solidFill>
            </a:endParaRPr>
          </a:p>
          <a:p>
            <a:pPr marL="285750" indent="-285750" algn="just">
              <a:buFont typeface="Wingdings" panose="05000000000000000000" pitchFamily="2" charset="2"/>
              <a:buChar char="q"/>
            </a:pPr>
            <a:r>
              <a:rPr lang="es-CO" dirty="0" smtClean="0">
                <a:solidFill>
                  <a:schemeClr val="tx1"/>
                </a:solidFill>
              </a:rPr>
              <a:t>Crear </a:t>
            </a:r>
            <a:r>
              <a:rPr lang="es-CO" dirty="0">
                <a:solidFill>
                  <a:schemeClr val="tx1"/>
                </a:solidFill>
              </a:rPr>
              <a:t>pautas para el buen uso de las TIC, para que los docentes le den un enfoque formativo como herramienta pedagógica. </a:t>
            </a:r>
            <a:endParaRPr lang="es-CO" dirty="0" smtClean="0">
              <a:solidFill>
                <a:schemeClr val="tx1"/>
              </a:solidFill>
            </a:endParaRPr>
          </a:p>
          <a:p>
            <a:pPr marL="285750" indent="-285750" algn="just">
              <a:buFont typeface="Wingdings" panose="05000000000000000000" pitchFamily="2" charset="2"/>
              <a:buChar char="q"/>
            </a:pPr>
            <a:endParaRPr lang="es-CO" dirty="0">
              <a:solidFill>
                <a:schemeClr val="tx1"/>
              </a:solidFill>
            </a:endParaRPr>
          </a:p>
          <a:p>
            <a:pPr marL="285750" indent="-285750" algn="just">
              <a:buFont typeface="Wingdings" panose="05000000000000000000" pitchFamily="2" charset="2"/>
              <a:buChar char="q"/>
            </a:pPr>
            <a:r>
              <a:rPr lang="es-CO" dirty="0" smtClean="0">
                <a:solidFill>
                  <a:schemeClr val="tx1"/>
                </a:solidFill>
              </a:rPr>
              <a:t>Gestionar </a:t>
            </a:r>
            <a:r>
              <a:rPr lang="es-CO" dirty="0">
                <a:solidFill>
                  <a:schemeClr val="tx1"/>
                </a:solidFill>
              </a:rPr>
              <a:t>una cultura del uso responsable de las TIC en los estudiantes que ayude a disminuir las consecuencias del peligro de su mal uso. </a:t>
            </a:r>
          </a:p>
          <a:p>
            <a:pPr algn="just"/>
            <a:endParaRPr lang="es-VE" dirty="0">
              <a:solidFill>
                <a:schemeClr val="tx1"/>
              </a:solidFill>
            </a:endParaRPr>
          </a:p>
        </p:txBody>
      </p:sp>
      <p:sp>
        <p:nvSpPr>
          <p:cNvPr id="6" name="21 Rectángulo">
            <a:extLst>
              <a:ext uri="{FF2B5EF4-FFF2-40B4-BE49-F238E27FC236}">
                <a16:creationId xmlns:a16="http://schemas.microsoft.com/office/drawing/2014/main" id="{DEB81796-103A-4172-8EDD-F7AB00908835}"/>
              </a:ext>
            </a:extLst>
          </p:cNvPr>
          <p:cNvSpPr/>
          <p:nvPr/>
        </p:nvSpPr>
        <p:spPr>
          <a:xfrm>
            <a:off x="6455391" y="1705970"/>
            <a:ext cx="3941659" cy="534715"/>
          </a:xfrm>
          <a:prstGeom prst="rect">
            <a:avLst/>
          </a:prstGeom>
          <a:solidFill>
            <a:srgbClr val="F8161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r>
              <a:rPr lang="es-ES" b="1" dirty="0" smtClean="0">
                <a:latin typeface="+mj-lt"/>
              </a:rPr>
              <a:t>Objetivos</a:t>
            </a:r>
            <a:endParaRPr lang="es-CO" sz="1600" b="1" dirty="0">
              <a:latin typeface="+mj-lt"/>
            </a:endParaRPr>
          </a:p>
        </p:txBody>
      </p:sp>
    </p:spTree>
    <p:extLst>
      <p:ext uri="{BB962C8B-B14F-4D97-AF65-F5344CB8AC3E}">
        <p14:creationId xmlns:p14="http://schemas.microsoft.com/office/powerpoint/2010/main" val="2970536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4595"/>
            <a:ext cx="10515600" cy="912322"/>
          </a:xfrm>
        </p:spPr>
        <p:txBody>
          <a:bodyPr>
            <a:normAutofit/>
          </a:bodyPr>
          <a:lstStyle/>
          <a:p>
            <a:pPr algn="ctr"/>
            <a:r>
              <a:rPr lang="es-CO" sz="2400" b="1" dirty="0">
                <a:solidFill>
                  <a:schemeClr val="bg1"/>
                </a:solidFill>
              </a:rPr>
              <a:t>PROPUESTA</a:t>
            </a:r>
          </a:p>
        </p:txBody>
      </p:sp>
      <p:graphicFrame>
        <p:nvGraphicFramePr>
          <p:cNvPr id="3" name="Diagrama 2"/>
          <p:cNvGraphicFramePr/>
          <p:nvPr>
            <p:extLst>
              <p:ext uri="{D42A27DB-BD31-4B8C-83A1-F6EECF244321}">
                <p14:modId xmlns:p14="http://schemas.microsoft.com/office/powerpoint/2010/main" val="722209072"/>
              </p:ext>
            </p:extLst>
          </p:nvPr>
        </p:nvGraphicFramePr>
        <p:xfrm>
          <a:off x="312913" y="1405720"/>
          <a:ext cx="6742979" cy="4674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p:nvPr/>
        </p:nvPicPr>
        <p:blipFill rotWithShape="1">
          <a:blip r:embed="rId7">
            <a:extLst>
              <a:ext uri="{28A0092B-C50C-407E-A947-70E740481C1C}">
                <a14:useLocalDpi xmlns:a14="http://schemas.microsoft.com/office/drawing/2010/main" val="0"/>
              </a:ext>
            </a:extLst>
          </a:blip>
          <a:srcRect l="10513" t="8065" r="9847" b="5492"/>
          <a:stretch/>
        </p:blipFill>
        <p:spPr bwMode="auto">
          <a:xfrm>
            <a:off x="7705056" y="1243395"/>
            <a:ext cx="4072962" cy="5415914"/>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1585333" y="6194215"/>
            <a:ext cx="4198137" cy="369332"/>
          </a:xfrm>
          <a:prstGeom prst="rect">
            <a:avLst/>
          </a:prstGeom>
          <a:solidFill>
            <a:schemeClr val="accent1"/>
          </a:solidFill>
        </p:spPr>
        <p:txBody>
          <a:bodyPr wrap="none">
            <a:spAutoFit/>
          </a:bodyPr>
          <a:lstStyle/>
          <a:p>
            <a:r>
              <a:rPr lang="es-ES" dirty="0">
                <a:hlinkClick r:id="rId8"/>
              </a:rPr>
              <a:t>https://colpridem2018.wixsite.com/misitio</a:t>
            </a:r>
            <a:endParaRPr lang="es-ES" dirty="0"/>
          </a:p>
        </p:txBody>
      </p:sp>
    </p:spTree>
    <p:extLst>
      <p:ext uri="{BB962C8B-B14F-4D97-AF65-F5344CB8AC3E}">
        <p14:creationId xmlns:p14="http://schemas.microsoft.com/office/powerpoint/2010/main" val="2007419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3735" y="180947"/>
            <a:ext cx="10515600" cy="801485"/>
          </a:xfrm>
        </p:spPr>
        <p:txBody>
          <a:bodyPr>
            <a:normAutofit/>
          </a:bodyPr>
          <a:lstStyle/>
          <a:p>
            <a:pPr algn="ctr"/>
            <a:r>
              <a:rPr lang="es-CO" sz="2400" b="1" dirty="0">
                <a:solidFill>
                  <a:schemeClr val="bg1"/>
                </a:solidFill>
              </a:rPr>
              <a:t>CONCLUSIONES </a:t>
            </a:r>
            <a:r>
              <a:rPr lang="es-CO" sz="2400" b="1" dirty="0" smtClean="0">
                <a:solidFill>
                  <a:schemeClr val="bg1"/>
                </a:solidFill>
              </a:rPr>
              <a:t>Y RECOMENDACIONES </a:t>
            </a:r>
            <a:endParaRPr lang="es-CO" sz="2400" b="1" dirty="0">
              <a:solidFill>
                <a:schemeClr val="bg1"/>
              </a:solidFill>
            </a:endParaRPr>
          </a:p>
        </p:txBody>
      </p:sp>
      <p:grpSp>
        <p:nvGrpSpPr>
          <p:cNvPr id="4" name="Grupo 3"/>
          <p:cNvGrpSpPr/>
          <p:nvPr/>
        </p:nvGrpSpPr>
        <p:grpSpPr>
          <a:xfrm>
            <a:off x="558654" y="1443444"/>
            <a:ext cx="11265761" cy="4453294"/>
            <a:chOff x="539551" y="1375205"/>
            <a:chExt cx="11265761" cy="4453294"/>
          </a:xfrm>
        </p:grpSpPr>
        <p:sp>
          <p:nvSpPr>
            <p:cNvPr id="5" name="Forma libre 4"/>
            <p:cNvSpPr/>
            <p:nvPr/>
          </p:nvSpPr>
          <p:spPr>
            <a:xfrm>
              <a:off x="1528549" y="1375206"/>
              <a:ext cx="10276763" cy="999504"/>
            </a:xfrm>
            <a:custGeom>
              <a:avLst/>
              <a:gdLst>
                <a:gd name="connsiteX0" fmla="*/ 0 w 8128360"/>
                <a:gd name="connsiteY0" fmla="*/ 0 h 1106700"/>
                <a:gd name="connsiteX1" fmla="*/ 7575010 w 8128360"/>
                <a:gd name="connsiteY1" fmla="*/ 0 h 1106700"/>
                <a:gd name="connsiteX2" fmla="*/ 8128360 w 8128360"/>
                <a:gd name="connsiteY2" fmla="*/ 553350 h 1106700"/>
                <a:gd name="connsiteX3" fmla="*/ 7575010 w 8128360"/>
                <a:gd name="connsiteY3" fmla="*/ 1106700 h 1106700"/>
                <a:gd name="connsiteX4" fmla="*/ 0 w 8128360"/>
                <a:gd name="connsiteY4" fmla="*/ 1106700 h 1106700"/>
                <a:gd name="connsiteX5" fmla="*/ 0 w 8128360"/>
                <a:gd name="connsiteY5" fmla="*/ 0 h 110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360" h="1106700">
                  <a:moveTo>
                    <a:pt x="8128360" y="1106699"/>
                  </a:moveTo>
                  <a:lnTo>
                    <a:pt x="553350" y="1106699"/>
                  </a:lnTo>
                  <a:lnTo>
                    <a:pt x="0" y="553350"/>
                  </a:lnTo>
                  <a:lnTo>
                    <a:pt x="553350" y="1"/>
                  </a:lnTo>
                  <a:lnTo>
                    <a:pt x="8128360" y="1"/>
                  </a:lnTo>
                  <a:lnTo>
                    <a:pt x="8128360" y="1106699"/>
                  </a:lnTo>
                  <a:close/>
                </a:path>
              </a:pathLst>
            </a:custGeom>
            <a:no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4699" tIns="41911" rIns="78232" bIns="41911" numCol="1" spcCol="1270" anchor="ctr" anchorCtr="0">
              <a:noAutofit/>
            </a:bodyPr>
            <a:lstStyle/>
            <a:p>
              <a:pPr lvl="0" algn="just" defTabSz="488950">
                <a:lnSpc>
                  <a:spcPct val="90000"/>
                </a:lnSpc>
                <a:spcBef>
                  <a:spcPct val="0"/>
                </a:spcBef>
                <a:spcAft>
                  <a:spcPct val="35000"/>
                </a:spcAft>
                <a:tabLst/>
              </a:pPr>
              <a:r>
                <a:rPr lang="es-ES" sz="1600" kern="1200" dirty="0" smtClean="0">
                  <a:solidFill>
                    <a:schemeClr val="tx1"/>
                  </a:solidFill>
                  <a:latin typeface="+mj-lt"/>
                </a:rPr>
                <a:t>En la actualidad el mejor escenario de aprendizaje son las instituciones educativas, pues está el caso de que, aunque los procesos de enseñanza son enmarcados por el Ministerio de Educación Nacional, </a:t>
              </a:r>
              <a:r>
                <a:rPr lang="es-CO" sz="1600" kern="1200" dirty="0" smtClean="0">
                  <a:solidFill>
                    <a:schemeClr val="tx1"/>
                  </a:solidFill>
                  <a:latin typeface="+mj-lt"/>
                </a:rPr>
                <a:t>también encontramos niños que son marcados por un contexto sociocultural que determina la presencia </a:t>
              </a:r>
              <a:r>
                <a:rPr lang="es-ES" sz="1600" kern="1200" dirty="0" smtClean="0">
                  <a:solidFill>
                    <a:schemeClr val="tx1"/>
                  </a:solidFill>
                  <a:latin typeface="+mj-lt"/>
                </a:rPr>
                <a:t>de algunas problemáticas escolares durante su proceso educativo.</a:t>
              </a:r>
              <a:endParaRPr lang="es-ES" sz="1600" kern="1200" dirty="0">
                <a:latin typeface="+mj-lt"/>
              </a:endParaRPr>
            </a:p>
          </p:txBody>
        </p:sp>
        <p:sp>
          <p:nvSpPr>
            <p:cNvPr id="6" name="Flecha derecha 5"/>
            <p:cNvSpPr/>
            <p:nvPr/>
          </p:nvSpPr>
          <p:spPr>
            <a:xfrm>
              <a:off x="539551" y="1375205"/>
              <a:ext cx="788367" cy="876536"/>
            </a:xfrm>
            <a:prstGeom prst="rightArrow">
              <a:avLst/>
            </a:prstGeom>
            <a:solidFill>
              <a:srgbClr val="FF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Forma libre 6"/>
            <p:cNvSpPr/>
            <p:nvPr/>
          </p:nvSpPr>
          <p:spPr>
            <a:xfrm>
              <a:off x="1528547" y="2524765"/>
              <a:ext cx="10276763" cy="996538"/>
            </a:xfrm>
            <a:custGeom>
              <a:avLst/>
              <a:gdLst>
                <a:gd name="connsiteX0" fmla="*/ 0 w 7747872"/>
                <a:gd name="connsiteY0" fmla="*/ 0 h 1106700"/>
                <a:gd name="connsiteX1" fmla="*/ 7194522 w 7747872"/>
                <a:gd name="connsiteY1" fmla="*/ 0 h 1106700"/>
                <a:gd name="connsiteX2" fmla="*/ 7747872 w 7747872"/>
                <a:gd name="connsiteY2" fmla="*/ 553350 h 1106700"/>
                <a:gd name="connsiteX3" fmla="*/ 7194522 w 7747872"/>
                <a:gd name="connsiteY3" fmla="*/ 1106700 h 1106700"/>
                <a:gd name="connsiteX4" fmla="*/ 0 w 7747872"/>
                <a:gd name="connsiteY4" fmla="*/ 1106700 h 1106700"/>
                <a:gd name="connsiteX5" fmla="*/ 0 w 7747872"/>
                <a:gd name="connsiteY5" fmla="*/ 0 h 110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7872" h="1106700">
                  <a:moveTo>
                    <a:pt x="7747872" y="1106699"/>
                  </a:moveTo>
                  <a:lnTo>
                    <a:pt x="553350" y="1106699"/>
                  </a:lnTo>
                  <a:lnTo>
                    <a:pt x="0" y="553350"/>
                  </a:lnTo>
                  <a:lnTo>
                    <a:pt x="553350" y="1"/>
                  </a:lnTo>
                  <a:lnTo>
                    <a:pt x="7747872" y="1"/>
                  </a:lnTo>
                  <a:lnTo>
                    <a:pt x="7747872" y="1106699"/>
                  </a:lnTo>
                  <a:close/>
                </a:path>
              </a:pathLst>
            </a:custGeom>
            <a:no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4699" tIns="41910" rIns="78232" bIns="41911" numCol="1" spcCol="1270" anchor="ctr" anchorCtr="0">
              <a:noAutofit/>
            </a:bodyPr>
            <a:lstStyle/>
            <a:p>
              <a:pPr lvl="0" algn="just" defTabSz="488950">
                <a:lnSpc>
                  <a:spcPct val="90000"/>
                </a:lnSpc>
                <a:spcBef>
                  <a:spcPct val="0"/>
                </a:spcBef>
                <a:spcAft>
                  <a:spcPct val="35000"/>
                </a:spcAft>
              </a:pPr>
              <a:r>
                <a:rPr lang="es-CO" sz="1600" kern="1200" dirty="0" smtClean="0">
                  <a:solidFill>
                    <a:schemeClr val="tx1"/>
                  </a:solidFill>
                  <a:latin typeface="+mj-lt"/>
                </a:rPr>
                <a:t>En el caso de los docentes apropiarse de las herramientas de las TIC para aplicarlas en su ambiente educativo, podrían agilizar ciertos procesos de aprendizaje y optimizar los tiempos, involucrando a los estudiantes desde niños a las buenas prácticas de la tecnología, pero también es común que, aunque se haga el esfuerzo para ajustarse a las TIC, algunos prefieren las prácticas tradicionales. </a:t>
              </a:r>
              <a:endParaRPr lang="es-ES" sz="1600" kern="1200" dirty="0">
                <a:solidFill>
                  <a:schemeClr val="tx1"/>
                </a:solidFill>
              </a:endParaRPr>
            </a:p>
          </p:txBody>
        </p:sp>
        <p:sp>
          <p:nvSpPr>
            <p:cNvPr id="9" name="Forma libre 8"/>
            <p:cNvSpPr/>
            <p:nvPr/>
          </p:nvSpPr>
          <p:spPr>
            <a:xfrm>
              <a:off x="1528548" y="3671358"/>
              <a:ext cx="10276762" cy="996538"/>
            </a:xfrm>
            <a:custGeom>
              <a:avLst/>
              <a:gdLst>
                <a:gd name="connsiteX0" fmla="*/ 0 w 7437160"/>
                <a:gd name="connsiteY0" fmla="*/ 0 h 1106700"/>
                <a:gd name="connsiteX1" fmla="*/ 6883810 w 7437160"/>
                <a:gd name="connsiteY1" fmla="*/ 0 h 1106700"/>
                <a:gd name="connsiteX2" fmla="*/ 7437160 w 7437160"/>
                <a:gd name="connsiteY2" fmla="*/ 553350 h 1106700"/>
                <a:gd name="connsiteX3" fmla="*/ 6883810 w 7437160"/>
                <a:gd name="connsiteY3" fmla="*/ 1106700 h 1106700"/>
                <a:gd name="connsiteX4" fmla="*/ 0 w 7437160"/>
                <a:gd name="connsiteY4" fmla="*/ 1106700 h 1106700"/>
                <a:gd name="connsiteX5" fmla="*/ 0 w 7437160"/>
                <a:gd name="connsiteY5" fmla="*/ 0 h 110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37160" h="1106700">
                  <a:moveTo>
                    <a:pt x="7437160" y="1106699"/>
                  </a:moveTo>
                  <a:lnTo>
                    <a:pt x="553350" y="1106699"/>
                  </a:lnTo>
                  <a:lnTo>
                    <a:pt x="0" y="553350"/>
                  </a:lnTo>
                  <a:lnTo>
                    <a:pt x="553350" y="1"/>
                  </a:lnTo>
                  <a:lnTo>
                    <a:pt x="7437160" y="1"/>
                  </a:lnTo>
                  <a:lnTo>
                    <a:pt x="7437160" y="1106699"/>
                  </a:lnTo>
                  <a:close/>
                </a:path>
              </a:pathLst>
            </a:custGeom>
            <a:no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4699" tIns="41911" rIns="78232" bIns="41910" numCol="1" spcCol="1270" anchor="ctr" anchorCtr="0">
              <a:noAutofit/>
            </a:bodyPr>
            <a:lstStyle/>
            <a:p>
              <a:pPr lvl="0" algn="just" defTabSz="488950">
                <a:lnSpc>
                  <a:spcPct val="90000"/>
                </a:lnSpc>
                <a:spcBef>
                  <a:spcPct val="0"/>
                </a:spcBef>
                <a:spcAft>
                  <a:spcPct val="35000"/>
                </a:spcAft>
              </a:pPr>
              <a:r>
                <a:rPr lang="es-CO" sz="1600" kern="1200" dirty="0" smtClean="0">
                  <a:solidFill>
                    <a:schemeClr val="tx1"/>
                  </a:solidFill>
                  <a:latin typeface="+mj-lt"/>
                </a:rPr>
                <a:t>La sociedad globalizada exige la inclusión de herramientas basadas en la tecnología y la información, para que la práctica educativa genere un gusto por aprender y que responda a las necesidades de la sociedad actual, pero nos encontramos con los problemas del mal uso de estas herramientas, que, por una desinformación y malas prácticas, no genera el impacto pedagógico y social que se espera de estas</a:t>
              </a:r>
              <a:r>
                <a:rPr lang="es-CO" sz="1600" b="1" kern="1200" dirty="0" smtClean="0">
                  <a:solidFill>
                    <a:schemeClr val="tx1"/>
                  </a:solidFill>
                  <a:latin typeface="+mj-lt"/>
                </a:rPr>
                <a:t>. </a:t>
              </a:r>
            </a:p>
          </p:txBody>
        </p:sp>
        <p:sp>
          <p:nvSpPr>
            <p:cNvPr id="11" name="Forma libre 10"/>
            <p:cNvSpPr/>
            <p:nvPr/>
          </p:nvSpPr>
          <p:spPr>
            <a:xfrm>
              <a:off x="1528546" y="4831961"/>
              <a:ext cx="10276763" cy="996538"/>
            </a:xfrm>
            <a:custGeom>
              <a:avLst/>
              <a:gdLst>
                <a:gd name="connsiteX0" fmla="*/ 0 w 7650514"/>
                <a:gd name="connsiteY0" fmla="*/ 0 h 1106700"/>
                <a:gd name="connsiteX1" fmla="*/ 7097164 w 7650514"/>
                <a:gd name="connsiteY1" fmla="*/ 0 h 1106700"/>
                <a:gd name="connsiteX2" fmla="*/ 7650514 w 7650514"/>
                <a:gd name="connsiteY2" fmla="*/ 553350 h 1106700"/>
                <a:gd name="connsiteX3" fmla="*/ 7097164 w 7650514"/>
                <a:gd name="connsiteY3" fmla="*/ 1106700 h 1106700"/>
                <a:gd name="connsiteX4" fmla="*/ 0 w 7650514"/>
                <a:gd name="connsiteY4" fmla="*/ 1106700 h 1106700"/>
                <a:gd name="connsiteX5" fmla="*/ 0 w 7650514"/>
                <a:gd name="connsiteY5" fmla="*/ 0 h 110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0514" h="1106700">
                  <a:moveTo>
                    <a:pt x="7650514" y="1106699"/>
                  </a:moveTo>
                  <a:lnTo>
                    <a:pt x="553350" y="1106699"/>
                  </a:lnTo>
                  <a:lnTo>
                    <a:pt x="0" y="553350"/>
                  </a:lnTo>
                  <a:lnTo>
                    <a:pt x="553350" y="1"/>
                  </a:lnTo>
                  <a:lnTo>
                    <a:pt x="7650514" y="1"/>
                  </a:lnTo>
                  <a:lnTo>
                    <a:pt x="7650514" y="1106699"/>
                  </a:lnTo>
                  <a:close/>
                </a:path>
              </a:pathLst>
            </a:custGeom>
            <a:no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4699" tIns="41911" rIns="78232" bIns="41910" numCol="1" spcCol="1270" anchor="ctr" anchorCtr="0">
              <a:noAutofit/>
            </a:bodyPr>
            <a:lstStyle/>
            <a:p>
              <a:pPr lvl="0" algn="just" defTabSz="488950">
                <a:lnSpc>
                  <a:spcPct val="90000"/>
                </a:lnSpc>
                <a:spcBef>
                  <a:spcPct val="0"/>
                </a:spcBef>
                <a:spcAft>
                  <a:spcPct val="35000"/>
                </a:spcAft>
              </a:pPr>
              <a:r>
                <a:rPr lang="es-CO" sz="1600" dirty="0" smtClean="0">
                  <a:solidFill>
                    <a:schemeClr val="tx1"/>
                  </a:solidFill>
                  <a:latin typeface="+mj-lt"/>
                </a:rPr>
                <a:t>En el caso de los padres de familia, aunque manifiestan saber usar un computador o un Smartphone, en su gran mayoría no saben cómo estar pendiente de las redes sociales de sus hijos, no saben que publican o con quien chatean, incluso no conocen si existe o no plataformas pedagógicas, esto confirma que la falta de información influye en el concepto erróneo que estas tecnologías solo sirven para temas sociales.</a:t>
              </a:r>
              <a:endParaRPr lang="es-ES" sz="1600" dirty="0">
                <a:solidFill>
                  <a:schemeClr val="tx1"/>
                </a:solidFill>
                <a:latin typeface="+mj-lt"/>
              </a:endParaRPr>
            </a:p>
          </p:txBody>
        </p:sp>
      </p:grpSp>
      <p:sp>
        <p:nvSpPr>
          <p:cNvPr id="13" name="Flecha derecha 12"/>
          <p:cNvSpPr/>
          <p:nvPr/>
        </p:nvSpPr>
        <p:spPr>
          <a:xfrm>
            <a:off x="422176" y="2653005"/>
            <a:ext cx="788367" cy="876536"/>
          </a:xfrm>
          <a:prstGeom prst="rightArrow">
            <a:avLst/>
          </a:prstGeom>
          <a:solidFill>
            <a:srgbClr val="FF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lecha derecha 13"/>
          <p:cNvSpPr/>
          <p:nvPr/>
        </p:nvSpPr>
        <p:spPr>
          <a:xfrm>
            <a:off x="422176" y="5020202"/>
            <a:ext cx="788367" cy="876536"/>
          </a:xfrm>
          <a:prstGeom prst="rightArrow">
            <a:avLst/>
          </a:prstGeom>
          <a:solidFill>
            <a:srgbClr val="FF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lecha derecha 14"/>
          <p:cNvSpPr/>
          <p:nvPr/>
        </p:nvSpPr>
        <p:spPr>
          <a:xfrm>
            <a:off x="422176" y="3799598"/>
            <a:ext cx="788367" cy="876536"/>
          </a:xfrm>
          <a:prstGeom prst="rightArrow">
            <a:avLst/>
          </a:prstGeom>
          <a:solidFill>
            <a:srgbClr val="FF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100194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87843" y="285941"/>
            <a:ext cx="5136891" cy="615643"/>
          </a:xfrm>
        </p:spPr>
        <p:txBody>
          <a:bodyPr>
            <a:normAutofit/>
          </a:bodyPr>
          <a:lstStyle/>
          <a:p>
            <a:pPr algn="ctr"/>
            <a:r>
              <a:rPr lang="es-CO" sz="2400" b="1" dirty="0" smtClean="0">
                <a:solidFill>
                  <a:schemeClr val="bg1"/>
                </a:solidFill>
              </a:rPr>
              <a:t>PLANEAMIENTO DEL PROBLEMA </a:t>
            </a:r>
            <a:endParaRPr lang="es-CO" sz="2400" b="1" dirty="0">
              <a:solidFill>
                <a:schemeClr val="bg1"/>
              </a:solidFill>
            </a:endParaRPr>
          </a:p>
        </p:txBody>
      </p:sp>
      <p:grpSp>
        <p:nvGrpSpPr>
          <p:cNvPr id="15" name="Grupo 14"/>
          <p:cNvGrpSpPr/>
          <p:nvPr/>
        </p:nvGrpSpPr>
        <p:grpSpPr>
          <a:xfrm>
            <a:off x="1850036" y="1770004"/>
            <a:ext cx="8222138" cy="4910375"/>
            <a:chOff x="1964851" y="1154101"/>
            <a:chExt cx="8222138" cy="4910375"/>
          </a:xfrm>
        </p:grpSpPr>
        <p:grpSp>
          <p:nvGrpSpPr>
            <p:cNvPr id="16" name="Grupo 15"/>
            <p:cNvGrpSpPr/>
            <p:nvPr/>
          </p:nvGrpSpPr>
          <p:grpSpPr>
            <a:xfrm>
              <a:off x="1964851" y="1714499"/>
              <a:ext cx="8222138" cy="4349977"/>
              <a:chOff x="993300" y="719594"/>
              <a:chExt cx="9763199" cy="5444896"/>
            </a:xfrm>
          </p:grpSpPr>
          <p:pic>
            <p:nvPicPr>
              <p:cNvPr id="28" name="Picture 4" descr="Resultado de imagen para PELIGRO DE LAS REDES SOC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3235" y="957053"/>
                <a:ext cx="2074024" cy="12165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Resultado de imagen para PELIGRO DE LAS REDES SOC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206" y="4701770"/>
                <a:ext cx="2105053" cy="141595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Resultado de imagen para PELIGRO DE LAS REDES SOC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1975" y="2577287"/>
                <a:ext cx="3180557" cy="168427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Resultado de imagen para PELIGRO DE LAS REDES SOCIA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3300" y="719594"/>
                <a:ext cx="2661887" cy="149731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Resultado de imagen para PELIGRO DE LAS REDES SOCIAL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1601" y="2443698"/>
                <a:ext cx="2364897" cy="177367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2" descr="La imagen puede contener: una o varias personas, personas sentadas e interi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91602" y="797966"/>
                <a:ext cx="2364897" cy="141893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4" descr="La imagen puede contener: 5 personas, personas sentada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09564" y="4572747"/>
                <a:ext cx="2346934" cy="155043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6" descr="Resultado de imagen para peligro interne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3300" y="4621941"/>
                <a:ext cx="2745638" cy="154254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8" descr="Resultado de imagen para peligro interne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149" b="21047"/>
              <a:stretch/>
            </p:blipFill>
            <p:spPr bwMode="auto">
              <a:xfrm>
                <a:off x="993300" y="2621475"/>
                <a:ext cx="2734893" cy="1595896"/>
              </a:xfrm>
              <a:prstGeom prst="rect">
                <a:avLst/>
              </a:prstGeom>
              <a:noFill/>
              <a:extLst>
                <a:ext uri="{909E8E84-426E-40DD-AFC4-6F175D3DCCD1}">
                  <a14:hiddenFill xmlns:a14="http://schemas.microsoft.com/office/drawing/2010/main">
                    <a:solidFill>
                      <a:srgbClr val="FFFFFF"/>
                    </a:solidFill>
                  </a14:hiddenFill>
                </a:ext>
              </a:extLst>
            </p:spPr>
          </p:pic>
          <p:sp>
            <p:nvSpPr>
              <p:cNvPr id="37" name="Flecha abajo 36"/>
              <p:cNvSpPr/>
              <p:nvPr/>
            </p:nvSpPr>
            <p:spPr>
              <a:xfrm>
                <a:off x="5750438" y="4283765"/>
                <a:ext cx="128587" cy="3747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Flecha arriba 37"/>
              <p:cNvSpPr/>
              <p:nvPr/>
            </p:nvSpPr>
            <p:spPr>
              <a:xfrm>
                <a:off x="5793298" y="2216905"/>
                <a:ext cx="207451" cy="31708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9" name="Conector recto de flecha 38"/>
              <p:cNvCxnSpPr/>
              <p:nvPr/>
            </p:nvCxnSpPr>
            <p:spPr>
              <a:xfrm flipH="1" flipV="1">
                <a:off x="3738938" y="2137076"/>
                <a:ext cx="633037" cy="1282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p:cNvCxnSpPr>
                <a:endCxn id="36" idx="3"/>
              </p:cNvCxnSpPr>
              <p:nvPr/>
            </p:nvCxnSpPr>
            <p:spPr>
              <a:xfrm flipH="1">
                <a:off x="3728193" y="3419423"/>
                <a:ext cx="5774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p:nvPr/>
            </p:nvCxnSpPr>
            <p:spPr>
              <a:xfrm flipH="1">
                <a:off x="3738938" y="3419423"/>
                <a:ext cx="633037" cy="2138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a:stCxn id="30" idx="3"/>
              </p:cNvCxnSpPr>
              <p:nvPr/>
            </p:nvCxnSpPr>
            <p:spPr>
              <a:xfrm flipV="1">
                <a:off x="7552532" y="1750113"/>
                <a:ext cx="799742" cy="1669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p:nvPr/>
            </p:nvCxnSpPr>
            <p:spPr>
              <a:xfrm>
                <a:off x="7552532" y="3419423"/>
                <a:ext cx="5171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a:stCxn id="30" idx="3"/>
              </p:cNvCxnSpPr>
              <p:nvPr/>
            </p:nvCxnSpPr>
            <p:spPr>
              <a:xfrm>
                <a:off x="7552532" y="3419423"/>
                <a:ext cx="839069" cy="1724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5" name="CuadroTexto 24"/>
            <p:cNvSpPr txBox="1"/>
            <p:nvPr/>
          </p:nvSpPr>
          <p:spPr>
            <a:xfrm>
              <a:off x="8314122" y="1265823"/>
              <a:ext cx="1769245" cy="369332"/>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ES" dirty="0" smtClean="0">
                  <a:solidFill>
                    <a:schemeClr val="bg1"/>
                  </a:solidFill>
                </a:rPr>
                <a:t>Soluciones </a:t>
              </a:r>
              <a:r>
                <a:rPr lang="es-ES" dirty="0" smtClean="0"/>
                <a:t> </a:t>
              </a:r>
              <a:endParaRPr lang="es-ES" dirty="0"/>
            </a:p>
          </p:txBody>
        </p:sp>
        <p:sp>
          <p:nvSpPr>
            <p:cNvPr id="26" name="CuadroTexto 25"/>
            <p:cNvSpPr txBox="1"/>
            <p:nvPr/>
          </p:nvSpPr>
          <p:spPr>
            <a:xfrm>
              <a:off x="2142738" y="1292600"/>
              <a:ext cx="1885950" cy="36933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ES" dirty="0" smtClean="0">
                  <a:solidFill>
                    <a:schemeClr val="bg1"/>
                  </a:solidFill>
                </a:rPr>
                <a:t>Peligros </a:t>
              </a:r>
              <a:endParaRPr lang="es-ES" dirty="0">
                <a:solidFill>
                  <a:schemeClr val="bg1"/>
                </a:solidFill>
              </a:endParaRPr>
            </a:p>
          </p:txBody>
        </p:sp>
        <p:sp>
          <p:nvSpPr>
            <p:cNvPr id="27" name="CuadroTexto 26"/>
            <p:cNvSpPr txBox="1"/>
            <p:nvPr/>
          </p:nvSpPr>
          <p:spPr>
            <a:xfrm>
              <a:off x="5157411" y="1154101"/>
              <a:ext cx="1828800" cy="646331"/>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S" dirty="0" smtClean="0">
                  <a:solidFill>
                    <a:schemeClr val="bg1"/>
                  </a:solidFill>
                </a:rPr>
                <a:t>Mecanismos de ataque </a:t>
              </a:r>
              <a:endParaRPr lang="es-ES" dirty="0">
                <a:solidFill>
                  <a:schemeClr val="bg1"/>
                </a:solidFill>
              </a:endParaRPr>
            </a:p>
          </p:txBody>
        </p:sp>
      </p:grpSp>
    </p:spTree>
    <p:extLst>
      <p:ext uri="{BB962C8B-B14F-4D97-AF65-F5344CB8AC3E}">
        <p14:creationId xmlns:p14="http://schemas.microsoft.com/office/powerpoint/2010/main" val="3923145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1989" y="180973"/>
            <a:ext cx="10515600" cy="815340"/>
          </a:xfrm>
        </p:spPr>
        <p:txBody>
          <a:bodyPr>
            <a:normAutofit/>
          </a:bodyPr>
          <a:lstStyle/>
          <a:p>
            <a:pPr algn="ctr"/>
            <a:r>
              <a:rPr lang="es-CO" sz="2400" b="1" dirty="0">
                <a:solidFill>
                  <a:schemeClr val="bg1"/>
                </a:solidFill>
              </a:rPr>
              <a:t>OBJETIVOS</a:t>
            </a:r>
          </a:p>
        </p:txBody>
      </p:sp>
      <p:sp>
        <p:nvSpPr>
          <p:cNvPr id="5" name="14 Rectángulo redondeado"/>
          <p:cNvSpPr/>
          <p:nvPr/>
        </p:nvSpPr>
        <p:spPr>
          <a:xfrm>
            <a:off x="838200" y="2183379"/>
            <a:ext cx="10515600" cy="901015"/>
          </a:xfrm>
          <a:prstGeom prst="roundRect">
            <a:avLst>
              <a:gd name="adj" fmla="val 10969"/>
            </a:avLst>
          </a:prstGeom>
          <a:ln/>
        </p:spPr>
        <p:style>
          <a:lnRef idx="2">
            <a:schemeClr val="accent1"/>
          </a:lnRef>
          <a:fillRef idx="1">
            <a:schemeClr val="lt1"/>
          </a:fillRef>
          <a:effectRef idx="0">
            <a:schemeClr val="accent1"/>
          </a:effectRef>
          <a:fontRef idx="minor">
            <a:schemeClr val="dk1"/>
          </a:fontRef>
        </p:style>
        <p:txBody>
          <a:bodyPr rtlCol="0" anchor="ctr"/>
          <a:lstStyle/>
          <a:p>
            <a:r>
              <a:rPr lang="es-ES" sz="2000" dirty="0">
                <a:ln w="0"/>
                <a:solidFill>
                  <a:schemeClr val="tx1"/>
                </a:solidFill>
              </a:rPr>
              <a:t>Proponer un plan estratégico para la reducción de la vulnerabilidad social con el uso de las TIC de los jóvenes del Colegio Primero de Mayo. </a:t>
            </a:r>
          </a:p>
        </p:txBody>
      </p:sp>
      <p:grpSp>
        <p:nvGrpSpPr>
          <p:cNvPr id="6" name="4 Grupo"/>
          <p:cNvGrpSpPr/>
          <p:nvPr/>
        </p:nvGrpSpPr>
        <p:grpSpPr>
          <a:xfrm>
            <a:off x="838200" y="1409751"/>
            <a:ext cx="2751161" cy="651556"/>
            <a:chOff x="0" y="-38967"/>
            <a:chExt cx="6847209" cy="995184"/>
          </a:xfrm>
          <a:effectLst>
            <a:glow rad="127000">
              <a:schemeClr val="accent1">
                <a:alpha val="28000"/>
              </a:schemeClr>
            </a:glow>
          </a:effectLst>
        </p:grpSpPr>
        <p:sp>
          <p:nvSpPr>
            <p:cNvPr id="7" name="8 Rectángulo redondeado"/>
            <p:cNvSpPr/>
            <p:nvPr/>
          </p:nvSpPr>
          <p:spPr>
            <a:xfrm>
              <a:off x="0" y="-38967"/>
              <a:ext cx="6847209" cy="985069"/>
            </a:xfrm>
            <a:prstGeom prst="roundRect">
              <a:avLst>
                <a:gd name="adj" fmla="val 10000"/>
              </a:avLst>
            </a:prstGeom>
            <a:solidFill>
              <a:srgbClr val="F8161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9 Rectángulo"/>
            <p:cNvSpPr/>
            <p:nvPr/>
          </p:nvSpPr>
          <p:spPr>
            <a:xfrm>
              <a:off x="28852" y="28852"/>
              <a:ext cx="5668989" cy="9273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1600200">
                <a:lnSpc>
                  <a:spcPct val="50000"/>
                </a:lnSpc>
                <a:spcBef>
                  <a:spcPct val="0"/>
                </a:spcBef>
                <a:spcAft>
                  <a:spcPct val="35000"/>
                </a:spcAft>
              </a:pPr>
              <a:r>
                <a:rPr lang="es-VE" sz="2000" b="1" dirty="0">
                  <a:solidFill>
                    <a:schemeClr val="bg1"/>
                  </a:solidFill>
                  <a:latin typeface="+mj-lt"/>
                  <a:ea typeface="+mj-ea"/>
                  <a:cs typeface="+mj-cs"/>
                </a:rPr>
                <a:t>Objetivo General</a:t>
              </a:r>
            </a:p>
          </p:txBody>
        </p:sp>
      </p:grpSp>
      <p:grpSp>
        <p:nvGrpSpPr>
          <p:cNvPr id="9" name="4 Grupo"/>
          <p:cNvGrpSpPr/>
          <p:nvPr/>
        </p:nvGrpSpPr>
        <p:grpSpPr>
          <a:xfrm>
            <a:off x="849793" y="3363960"/>
            <a:ext cx="2779406" cy="644934"/>
            <a:chOff x="2" y="0"/>
            <a:chExt cx="5697839" cy="985069"/>
          </a:xfrm>
          <a:effectLst>
            <a:glow rad="127000">
              <a:schemeClr val="accent1">
                <a:alpha val="28000"/>
              </a:schemeClr>
            </a:glow>
          </a:effectLst>
        </p:grpSpPr>
        <p:sp>
          <p:nvSpPr>
            <p:cNvPr id="10" name="8 Rectángulo redondeado"/>
            <p:cNvSpPr/>
            <p:nvPr/>
          </p:nvSpPr>
          <p:spPr>
            <a:xfrm>
              <a:off x="2" y="0"/>
              <a:ext cx="5616170" cy="985069"/>
            </a:xfrm>
            <a:prstGeom prst="roundRect">
              <a:avLst>
                <a:gd name="adj" fmla="val 10000"/>
              </a:avLst>
            </a:prstGeom>
            <a:solidFill>
              <a:srgbClr val="F8161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9 Rectángulo"/>
            <p:cNvSpPr/>
            <p:nvPr/>
          </p:nvSpPr>
          <p:spPr>
            <a:xfrm>
              <a:off x="28852" y="28852"/>
              <a:ext cx="5668989" cy="9273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1600200">
                <a:lnSpc>
                  <a:spcPct val="50000"/>
                </a:lnSpc>
                <a:spcBef>
                  <a:spcPct val="0"/>
                </a:spcBef>
                <a:spcAft>
                  <a:spcPct val="35000"/>
                </a:spcAft>
              </a:pPr>
              <a:r>
                <a:rPr lang="es-VE" sz="2400" b="1" dirty="0" smtClean="0">
                  <a:solidFill>
                    <a:schemeClr val="bg1"/>
                  </a:solidFill>
                  <a:latin typeface="+mj-lt"/>
                  <a:ea typeface="+mj-ea"/>
                  <a:cs typeface="+mj-cs"/>
                </a:rPr>
                <a:t>Objetivos </a:t>
              </a:r>
              <a:r>
                <a:rPr lang="es-VE" sz="2400" b="1" dirty="0">
                  <a:solidFill>
                    <a:schemeClr val="bg1"/>
                  </a:solidFill>
                  <a:latin typeface="+mj-lt"/>
                  <a:ea typeface="+mj-ea"/>
                  <a:cs typeface="+mj-cs"/>
                </a:rPr>
                <a:t>Específicos</a:t>
              </a:r>
            </a:p>
          </p:txBody>
        </p:sp>
      </p:grpSp>
      <p:sp>
        <p:nvSpPr>
          <p:cNvPr id="12" name="14 Rectángulo redondeado"/>
          <p:cNvSpPr/>
          <p:nvPr/>
        </p:nvSpPr>
        <p:spPr>
          <a:xfrm>
            <a:off x="863866" y="4127301"/>
            <a:ext cx="10515601" cy="2464568"/>
          </a:xfrm>
          <a:prstGeom prst="roundRect">
            <a:avLst>
              <a:gd name="adj" fmla="val 10969"/>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000" dirty="0">
                <a:ln w="0"/>
                <a:solidFill>
                  <a:schemeClr val="tx1"/>
                </a:solidFill>
              </a:rPr>
              <a:t>Establecer cuáles son los peligros a los cuales están expuestos los estudiantes con el mal uso de las TIC</a:t>
            </a:r>
            <a:r>
              <a:rPr lang="es-CO" sz="2000" dirty="0" smtClean="0">
                <a:ln w="0"/>
                <a:solidFill>
                  <a:schemeClr val="tx1"/>
                </a:solidFill>
              </a:rPr>
              <a:t>.</a:t>
            </a:r>
          </a:p>
          <a:p>
            <a:endParaRPr lang="es-ES" sz="2000" dirty="0">
              <a:ln w="0"/>
              <a:solidFill>
                <a:schemeClr val="tx1"/>
              </a:solidFill>
            </a:endParaRPr>
          </a:p>
          <a:p>
            <a:r>
              <a:rPr lang="es-CO" sz="2000" dirty="0" smtClean="0">
                <a:ln w="0"/>
                <a:solidFill>
                  <a:schemeClr val="tx1"/>
                </a:solidFill>
              </a:rPr>
              <a:t>Determinar </a:t>
            </a:r>
            <a:r>
              <a:rPr lang="es-CO" sz="2000" dirty="0">
                <a:ln w="0"/>
                <a:solidFill>
                  <a:schemeClr val="tx1"/>
                </a:solidFill>
              </a:rPr>
              <a:t>el manejo de las TIC de los padres de familia y docentes desde su relación para la mitigación de la vulnerabilidad de los jóvenes en la red.</a:t>
            </a:r>
            <a:endParaRPr lang="es-ES" sz="2000" dirty="0">
              <a:ln w="0"/>
              <a:solidFill>
                <a:schemeClr val="tx1"/>
              </a:solidFill>
            </a:endParaRPr>
          </a:p>
          <a:p>
            <a:endParaRPr lang="es-ES" sz="2000" dirty="0">
              <a:ln w="0"/>
              <a:solidFill>
                <a:schemeClr val="tx1"/>
              </a:solidFill>
            </a:endParaRPr>
          </a:p>
          <a:p>
            <a:r>
              <a:rPr lang="es-ES" sz="2000" dirty="0" smtClean="0">
                <a:ln w="0"/>
                <a:solidFill>
                  <a:schemeClr val="tx1"/>
                </a:solidFill>
              </a:rPr>
              <a:t>Diseñar </a:t>
            </a:r>
            <a:r>
              <a:rPr lang="es-ES" sz="2000" dirty="0">
                <a:ln w="0"/>
                <a:solidFill>
                  <a:schemeClr val="tx1"/>
                </a:solidFill>
              </a:rPr>
              <a:t>un plan estratégico para la reducción de la vulnerabilidad social con el uso de las TIC de los jóvenes del Colegio Primero de Mayo. </a:t>
            </a:r>
          </a:p>
        </p:txBody>
      </p:sp>
    </p:spTree>
    <p:extLst>
      <p:ext uri="{BB962C8B-B14F-4D97-AF65-F5344CB8AC3E}">
        <p14:creationId xmlns:p14="http://schemas.microsoft.com/office/powerpoint/2010/main" val="1756489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550" y="304996"/>
            <a:ext cx="10515600" cy="581899"/>
          </a:xfrm>
        </p:spPr>
        <p:txBody>
          <a:bodyPr>
            <a:noAutofit/>
          </a:bodyPr>
          <a:lstStyle/>
          <a:p>
            <a:pPr algn="ctr"/>
            <a:r>
              <a:rPr lang="es-CO" sz="2400" b="1" dirty="0">
                <a:solidFill>
                  <a:schemeClr val="bg1"/>
                </a:solidFill>
              </a:rPr>
              <a:t>JUSTIFICACIÓN</a:t>
            </a:r>
          </a:p>
        </p:txBody>
      </p:sp>
      <p:sp>
        <p:nvSpPr>
          <p:cNvPr id="4" name="Forma libre 3"/>
          <p:cNvSpPr/>
          <p:nvPr/>
        </p:nvSpPr>
        <p:spPr>
          <a:xfrm>
            <a:off x="551602" y="1523814"/>
            <a:ext cx="3063298" cy="2365798"/>
          </a:xfrm>
          <a:custGeom>
            <a:avLst/>
            <a:gdLst>
              <a:gd name="connsiteX0" fmla="*/ 182935 w 3063298"/>
              <a:gd name="connsiteY0" fmla="*/ 0 h 2286687"/>
              <a:gd name="connsiteX1" fmla="*/ 2880363 w 3063298"/>
              <a:gd name="connsiteY1" fmla="*/ 0 h 2286687"/>
              <a:gd name="connsiteX2" fmla="*/ 3063298 w 3063298"/>
              <a:gd name="connsiteY2" fmla="*/ 182935 h 2286687"/>
              <a:gd name="connsiteX3" fmla="*/ 3063298 w 3063298"/>
              <a:gd name="connsiteY3" fmla="*/ 2286687 h 2286687"/>
              <a:gd name="connsiteX4" fmla="*/ 3063298 w 3063298"/>
              <a:gd name="connsiteY4" fmla="*/ 2286687 h 2286687"/>
              <a:gd name="connsiteX5" fmla="*/ 0 w 3063298"/>
              <a:gd name="connsiteY5" fmla="*/ 2286687 h 2286687"/>
              <a:gd name="connsiteX6" fmla="*/ 0 w 3063298"/>
              <a:gd name="connsiteY6" fmla="*/ 2286687 h 2286687"/>
              <a:gd name="connsiteX7" fmla="*/ 0 w 3063298"/>
              <a:gd name="connsiteY7" fmla="*/ 182935 h 2286687"/>
              <a:gd name="connsiteX8" fmla="*/ 182935 w 3063298"/>
              <a:gd name="connsiteY8" fmla="*/ 0 h 228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3298" h="2286687">
                <a:moveTo>
                  <a:pt x="182935" y="0"/>
                </a:moveTo>
                <a:lnTo>
                  <a:pt x="2880363" y="0"/>
                </a:lnTo>
                <a:cubicBezTo>
                  <a:pt x="2981395" y="0"/>
                  <a:pt x="3063298" y="81903"/>
                  <a:pt x="3063298" y="182935"/>
                </a:cubicBezTo>
                <a:lnTo>
                  <a:pt x="3063298" y="2286687"/>
                </a:lnTo>
                <a:lnTo>
                  <a:pt x="3063298" y="2286687"/>
                </a:lnTo>
                <a:lnTo>
                  <a:pt x="0" y="2286687"/>
                </a:lnTo>
                <a:lnTo>
                  <a:pt x="0" y="2286687"/>
                </a:lnTo>
                <a:lnTo>
                  <a:pt x="0" y="182935"/>
                </a:lnTo>
                <a:cubicBezTo>
                  <a:pt x="0" y="81903"/>
                  <a:pt x="81903" y="0"/>
                  <a:pt x="182935"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440" tIns="122160" rIns="76440" bIns="22860" numCol="1" spcCol="1270" anchor="t" anchorCtr="0">
            <a:noAutofit/>
          </a:bodyPr>
          <a:lstStyle/>
          <a:p>
            <a:pPr marL="0" lvl="1" algn="just" defTabSz="800100">
              <a:lnSpc>
                <a:spcPct val="90000"/>
              </a:lnSpc>
              <a:spcBef>
                <a:spcPct val="0"/>
              </a:spcBef>
              <a:spcAft>
                <a:spcPct val="15000"/>
              </a:spcAft>
            </a:pPr>
            <a:r>
              <a:rPr lang="es-ES" sz="1800" kern="1200" dirty="0" smtClean="0">
                <a:latin typeface="+mj-lt"/>
              </a:rPr>
              <a:t>La gestión del proyecto, permitió para determinar el análisis de impacto de las TIC en los jóvenes del Colegio Primero </a:t>
            </a:r>
            <a:r>
              <a:rPr lang="es-ES" dirty="0" smtClean="0">
                <a:latin typeface="+mj-lt"/>
              </a:rPr>
              <a:t>De Mayo de la Ciudad de</a:t>
            </a:r>
            <a:r>
              <a:rPr lang="es-ES" sz="1800" kern="1200" dirty="0" smtClean="0">
                <a:latin typeface="+mj-lt"/>
              </a:rPr>
              <a:t> Cúcuta los cuales son descriptores relevantes y pertinentes con los fines de la especialización.</a:t>
            </a:r>
            <a:endParaRPr lang="es-ES" sz="1800" kern="1200" dirty="0">
              <a:latin typeface="+mj-lt"/>
            </a:endParaRPr>
          </a:p>
        </p:txBody>
      </p:sp>
      <p:sp>
        <p:nvSpPr>
          <p:cNvPr id="5" name="Forma libre 4"/>
          <p:cNvSpPr/>
          <p:nvPr/>
        </p:nvSpPr>
        <p:spPr>
          <a:xfrm>
            <a:off x="551602" y="3970494"/>
            <a:ext cx="3063298" cy="435237"/>
          </a:xfrm>
          <a:custGeom>
            <a:avLst/>
            <a:gdLst>
              <a:gd name="connsiteX0" fmla="*/ 0 w 3063298"/>
              <a:gd name="connsiteY0" fmla="*/ 0 h 435237"/>
              <a:gd name="connsiteX1" fmla="*/ 3063298 w 3063298"/>
              <a:gd name="connsiteY1" fmla="*/ 0 h 435237"/>
              <a:gd name="connsiteX2" fmla="*/ 3063298 w 3063298"/>
              <a:gd name="connsiteY2" fmla="*/ 435237 h 435237"/>
              <a:gd name="connsiteX3" fmla="*/ 0 w 3063298"/>
              <a:gd name="connsiteY3" fmla="*/ 435237 h 435237"/>
              <a:gd name="connsiteX4" fmla="*/ 0 w 3063298"/>
              <a:gd name="connsiteY4" fmla="*/ 0 h 435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3298" h="435237">
                <a:moveTo>
                  <a:pt x="0" y="0"/>
                </a:moveTo>
                <a:lnTo>
                  <a:pt x="3063298" y="0"/>
                </a:lnTo>
                <a:lnTo>
                  <a:pt x="3063298" y="435237"/>
                </a:lnTo>
                <a:lnTo>
                  <a:pt x="0" y="435237"/>
                </a:lnTo>
                <a:lnTo>
                  <a:pt x="0" y="0"/>
                </a:lnTo>
                <a:close/>
              </a:path>
            </a:pathLst>
          </a:custGeom>
          <a:solidFill>
            <a:srgbClr val="FF0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0" rIns="941606" bIns="0" numCol="1" spcCol="1270" anchor="ctr" anchorCtr="0">
            <a:noAutofit/>
          </a:bodyPr>
          <a:lstStyle/>
          <a:p>
            <a:pPr lvl="0" algn="l" defTabSz="1244600">
              <a:lnSpc>
                <a:spcPct val="90000"/>
              </a:lnSpc>
              <a:spcBef>
                <a:spcPct val="0"/>
              </a:spcBef>
              <a:spcAft>
                <a:spcPct val="35000"/>
              </a:spcAft>
            </a:pPr>
            <a:r>
              <a:rPr lang="es-ES" sz="2800" kern="1200" dirty="0" smtClean="0"/>
              <a:t>           Teórico  </a:t>
            </a:r>
            <a:endParaRPr lang="es-ES" sz="2800" kern="1200" dirty="0"/>
          </a:p>
        </p:txBody>
      </p:sp>
      <p:sp>
        <p:nvSpPr>
          <p:cNvPr id="8" name="Forma libre 7"/>
          <p:cNvSpPr/>
          <p:nvPr/>
        </p:nvSpPr>
        <p:spPr>
          <a:xfrm>
            <a:off x="4167221" y="2123124"/>
            <a:ext cx="3063298" cy="2286687"/>
          </a:xfrm>
          <a:custGeom>
            <a:avLst/>
            <a:gdLst>
              <a:gd name="connsiteX0" fmla="*/ 182935 w 3063298"/>
              <a:gd name="connsiteY0" fmla="*/ 0 h 2286687"/>
              <a:gd name="connsiteX1" fmla="*/ 2880363 w 3063298"/>
              <a:gd name="connsiteY1" fmla="*/ 0 h 2286687"/>
              <a:gd name="connsiteX2" fmla="*/ 3063298 w 3063298"/>
              <a:gd name="connsiteY2" fmla="*/ 182935 h 2286687"/>
              <a:gd name="connsiteX3" fmla="*/ 3063298 w 3063298"/>
              <a:gd name="connsiteY3" fmla="*/ 2286687 h 2286687"/>
              <a:gd name="connsiteX4" fmla="*/ 3063298 w 3063298"/>
              <a:gd name="connsiteY4" fmla="*/ 2286687 h 2286687"/>
              <a:gd name="connsiteX5" fmla="*/ 0 w 3063298"/>
              <a:gd name="connsiteY5" fmla="*/ 2286687 h 2286687"/>
              <a:gd name="connsiteX6" fmla="*/ 0 w 3063298"/>
              <a:gd name="connsiteY6" fmla="*/ 2286687 h 2286687"/>
              <a:gd name="connsiteX7" fmla="*/ 0 w 3063298"/>
              <a:gd name="connsiteY7" fmla="*/ 182935 h 2286687"/>
              <a:gd name="connsiteX8" fmla="*/ 182935 w 3063298"/>
              <a:gd name="connsiteY8" fmla="*/ 0 h 228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3298" h="2286687">
                <a:moveTo>
                  <a:pt x="182935" y="0"/>
                </a:moveTo>
                <a:lnTo>
                  <a:pt x="2880363" y="0"/>
                </a:lnTo>
                <a:cubicBezTo>
                  <a:pt x="2981395" y="0"/>
                  <a:pt x="3063298" y="81903"/>
                  <a:pt x="3063298" y="182935"/>
                </a:cubicBezTo>
                <a:lnTo>
                  <a:pt x="3063298" y="2286687"/>
                </a:lnTo>
                <a:lnTo>
                  <a:pt x="3063298" y="2286687"/>
                </a:lnTo>
                <a:lnTo>
                  <a:pt x="0" y="2286687"/>
                </a:lnTo>
                <a:lnTo>
                  <a:pt x="0" y="2286687"/>
                </a:lnTo>
                <a:lnTo>
                  <a:pt x="0" y="182935"/>
                </a:lnTo>
                <a:cubicBezTo>
                  <a:pt x="0" y="81903"/>
                  <a:pt x="81903" y="0"/>
                  <a:pt x="182935"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440" tIns="122160" rIns="76440" bIns="22860" numCol="1" spcCol="1270" anchor="t" anchorCtr="0">
            <a:noAutofit/>
          </a:bodyPr>
          <a:lstStyle/>
          <a:p>
            <a:pPr marL="171450" lvl="1" indent="-171450" algn="just" defTabSz="800100">
              <a:lnSpc>
                <a:spcPct val="90000"/>
              </a:lnSpc>
              <a:spcBef>
                <a:spcPct val="0"/>
              </a:spcBef>
              <a:spcAft>
                <a:spcPct val="15000"/>
              </a:spcAft>
              <a:buChar char="••"/>
            </a:pPr>
            <a:endParaRPr lang="es-ES" sz="1800" kern="1200" dirty="0">
              <a:solidFill>
                <a:schemeClr val="tx1"/>
              </a:solidFill>
              <a:effectLst>
                <a:outerShdw blurRad="38100" dist="38100" dir="2700000" algn="tl">
                  <a:srgbClr val="000000">
                    <a:alpha val="43137"/>
                  </a:srgbClr>
                </a:outerShdw>
              </a:effectLst>
              <a:latin typeface="+mj-lt"/>
            </a:endParaRPr>
          </a:p>
          <a:p>
            <a:pPr marL="0" lvl="1" algn="just" defTabSz="800100">
              <a:lnSpc>
                <a:spcPct val="90000"/>
              </a:lnSpc>
              <a:spcBef>
                <a:spcPct val="0"/>
              </a:spcBef>
              <a:spcAft>
                <a:spcPct val="15000"/>
              </a:spcAft>
            </a:pPr>
            <a:r>
              <a:rPr lang="es-ES" sz="1800" kern="1200" dirty="0" smtClean="0">
                <a:solidFill>
                  <a:schemeClr val="tx1"/>
                </a:solidFill>
                <a:latin typeface="+mj-lt"/>
              </a:rPr>
              <a:t>La implementación de instrumentos y </a:t>
            </a:r>
            <a:r>
              <a:rPr lang="es-ES" dirty="0" smtClean="0">
                <a:solidFill>
                  <a:schemeClr val="tx1"/>
                </a:solidFill>
                <a:latin typeface="+mj-lt"/>
              </a:rPr>
              <a:t>procesamiento de la información p</a:t>
            </a:r>
            <a:r>
              <a:rPr lang="es-ES" sz="1800" kern="1200" dirty="0" smtClean="0">
                <a:solidFill>
                  <a:schemeClr val="tx1"/>
                </a:solidFill>
                <a:latin typeface="+mj-lt"/>
              </a:rPr>
              <a:t>ara dar solución a la problemática en el contexto.</a:t>
            </a:r>
            <a:endParaRPr lang="es-ES" sz="1800" kern="1200" dirty="0">
              <a:solidFill>
                <a:schemeClr val="tx1"/>
              </a:solidFill>
              <a:latin typeface="+mj-lt"/>
            </a:endParaRPr>
          </a:p>
        </p:txBody>
      </p:sp>
      <p:sp>
        <p:nvSpPr>
          <p:cNvPr id="9" name="Forma libre 8"/>
          <p:cNvSpPr/>
          <p:nvPr/>
        </p:nvSpPr>
        <p:spPr>
          <a:xfrm>
            <a:off x="4173859" y="4447420"/>
            <a:ext cx="3063298" cy="517114"/>
          </a:xfrm>
          <a:custGeom>
            <a:avLst/>
            <a:gdLst>
              <a:gd name="connsiteX0" fmla="*/ 0 w 3063298"/>
              <a:gd name="connsiteY0" fmla="*/ 0 h 517114"/>
              <a:gd name="connsiteX1" fmla="*/ 3063298 w 3063298"/>
              <a:gd name="connsiteY1" fmla="*/ 0 h 517114"/>
              <a:gd name="connsiteX2" fmla="*/ 3063298 w 3063298"/>
              <a:gd name="connsiteY2" fmla="*/ 517114 h 517114"/>
              <a:gd name="connsiteX3" fmla="*/ 0 w 3063298"/>
              <a:gd name="connsiteY3" fmla="*/ 517114 h 517114"/>
              <a:gd name="connsiteX4" fmla="*/ 0 w 3063298"/>
              <a:gd name="connsiteY4" fmla="*/ 0 h 517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3298" h="517114">
                <a:moveTo>
                  <a:pt x="0" y="0"/>
                </a:moveTo>
                <a:lnTo>
                  <a:pt x="3063298" y="0"/>
                </a:lnTo>
                <a:lnTo>
                  <a:pt x="3063298" y="517114"/>
                </a:lnTo>
                <a:lnTo>
                  <a:pt x="0" y="517114"/>
                </a:lnTo>
                <a:lnTo>
                  <a:pt x="0" y="0"/>
                </a:lnTo>
                <a:close/>
              </a:path>
            </a:pathLst>
          </a:custGeom>
          <a:solidFill>
            <a:srgbClr val="FF0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0" rIns="941606" bIns="0" numCol="1" spcCol="1270" anchor="ctr" anchorCtr="0">
            <a:noAutofit/>
          </a:bodyPr>
          <a:lstStyle/>
          <a:p>
            <a:pPr lvl="0" algn="ctr" defTabSz="1244600">
              <a:lnSpc>
                <a:spcPct val="90000"/>
              </a:lnSpc>
              <a:spcBef>
                <a:spcPct val="0"/>
              </a:spcBef>
              <a:spcAft>
                <a:spcPct val="35000"/>
              </a:spcAft>
            </a:pPr>
            <a:r>
              <a:rPr lang="es-ES" sz="2800" kern="1200" dirty="0" smtClean="0"/>
              <a:t>          Práctico </a:t>
            </a:r>
            <a:endParaRPr lang="es-ES" sz="2800" kern="1200" dirty="0"/>
          </a:p>
        </p:txBody>
      </p:sp>
      <p:sp>
        <p:nvSpPr>
          <p:cNvPr id="11" name="Forma libre 10"/>
          <p:cNvSpPr/>
          <p:nvPr/>
        </p:nvSpPr>
        <p:spPr>
          <a:xfrm>
            <a:off x="7845439" y="1523814"/>
            <a:ext cx="3641710" cy="3757870"/>
          </a:xfrm>
          <a:custGeom>
            <a:avLst/>
            <a:gdLst>
              <a:gd name="connsiteX0" fmla="*/ 245064 w 3063298"/>
              <a:gd name="connsiteY0" fmla="*/ 0 h 3201866"/>
              <a:gd name="connsiteX1" fmla="*/ 2818234 w 3063298"/>
              <a:gd name="connsiteY1" fmla="*/ 0 h 3201866"/>
              <a:gd name="connsiteX2" fmla="*/ 3063298 w 3063298"/>
              <a:gd name="connsiteY2" fmla="*/ 245064 h 3201866"/>
              <a:gd name="connsiteX3" fmla="*/ 3063298 w 3063298"/>
              <a:gd name="connsiteY3" fmla="*/ 3201866 h 3201866"/>
              <a:gd name="connsiteX4" fmla="*/ 3063298 w 3063298"/>
              <a:gd name="connsiteY4" fmla="*/ 3201866 h 3201866"/>
              <a:gd name="connsiteX5" fmla="*/ 0 w 3063298"/>
              <a:gd name="connsiteY5" fmla="*/ 3201866 h 3201866"/>
              <a:gd name="connsiteX6" fmla="*/ 0 w 3063298"/>
              <a:gd name="connsiteY6" fmla="*/ 3201866 h 3201866"/>
              <a:gd name="connsiteX7" fmla="*/ 0 w 3063298"/>
              <a:gd name="connsiteY7" fmla="*/ 245064 h 3201866"/>
              <a:gd name="connsiteX8" fmla="*/ 245064 w 3063298"/>
              <a:gd name="connsiteY8" fmla="*/ 0 h 320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3298" h="3201866">
                <a:moveTo>
                  <a:pt x="245064" y="0"/>
                </a:moveTo>
                <a:lnTo>
                  <a:pt x="2818234" y="0"/>
                </a:lnTo>
                <a:cubicBezTo>
                  <a:pt x="2953579" y="0"/>
                  <a:pt x="3063298" y="109719"/>
                  <a:pt x="3063298" y="245064"/>
                </a:cubicBezTo>
                <a:lnTo>
                  <a:pt x="3063298" y="3201866"/>
                </a:lnTo>
                <a:lnTo>
                  <a:pt x="3063298" y="3201866"/>
                </a:lnTo>
                <a:lnTo>
                  <a:pt x="0" y="3201866"/>
                </a:lnTo>
                <a:lnTo>
                  <a:pt x="0" y="3201866"/>
                </a:lnTo>
                <a:lnTo>
                  <a:pt x="0" y="245064"/>
                </a:lnTo>
                <a:cubicBezTo>
                  <a:pt x="0" y="109719"/>
                  <a:pt x="109719" y="0"/>
                  <a:pt x="245064"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557" tIns="125117" rIns="89557" bIns="17780" numCol="1" spcCol="1270" anchor="t" anchorCtr="0">
            <a:noAutofit/>
          </a:bodyPr>
          <a:lstStyle/>
          <a:p>
            <a:pPr marL="0" lvl="1" algn="just" defTabSz="622300">
              <a:lnSpc>
                <a:spcPct val="90000"/>
              </a:lnSpc>
              <a:spcBef>
                <a:spcPct val="0"/>
              </a:spcBef>
              <a:spcAft>
                <a:spcPct val="15000"/>
              </a:spcAft>
            </a:pPr>
            <a:r>
              <a:rPr lang="es-ES" kern="1200" dirty="0" smtClean="0">
                <a:latin typeface="+mj-lt"/>
              </a:rPr>
              <a:t>Plantea estrategias a nivel investigativo y gerencial referente a las pautas del buen uso de las TIC, los cuidados y el beneficio del buen uso de herramientas webs o de </a:t>
            </a:r>
            <a:r>
              <a:rPr lang="es-ES" dirty="0" smtClean="0">
                <a:latin typeface="+mj-lt"/>
              </a:rPr>
              <a:t>Smartphone. </a:t>
            </a:r>
            <a:r>
              <a:rPr lang="es-ES" kern="1200" dirty="0" smtClean="0">
                <a:latin typeface="+mj-lt"/>
              </a:rPr>
              <a:t>Implementando los elementos pertinentes en la institución educativa que fue seleccionada, teniendo en cuenta los resultados luego de aplicar el instrumento de investigación directamente a los actores clave, y generando el plan estratégico para mitigar estos efectos</a:t>
            </a:r>
            <a:r>
              <a:rPr lang="es-ES" sz="1400" kern="1200" dirty="0" smtClean="0">
                <a:latin typeface="+mj-lt"/>
              </a:rPr>
              <a:t>.</a:t>
            </a:r>
            <a:endParaRPr lang="es-ES" sz="1400" kern="1200" dirty="0">
              <a:latin typeface="+mj-lt"/>
            </a:endParaRPr>
          </a:p>
        </p:txBody>
      </p:sp>
      <p:sp>
        <p:nvSpPr>
          <p:cNvPr id="12" name="Forma libre 11"/>
          <p:cNvSpPr/>
          <p:nvPr/>
        </p:nvSpPr>
        <p:spPr>
          <a:xfrm>
            <a:off x="7904721" y="5432216"/>
            <a:ext cx="3582428" cy="486387"/>
          </a:xfrm>
          <a:custGeom>
            <a:avLst/>
            <a:gdLst>
              <a:gd name="connsiteX0" fmla="*/ 0 w 3063298"/>
              <a:gd name="connsiteY0" fmla="*/ 0 h 486387"/>
              <a:gd name="connsiteX1" fmla="*/ 3063298 w 3063298"/>
              <a:gd name="connsiteY1" fmla="*/ 0 h 486387"/>
              <a:gd name="connsiteX2" fmla="*/ 3063298 w 3063298"/>
              <a:gd name="connsiteY2" fmla="*/ 486387 h 486387"/>
              <a:gd name="connsiteX3" fmla="*/ 0 w 3063298"/>
              <a:gd name="connsiteY3" fmla="*/ 486387 h 486387"/>
              <a:gd name="connsiteX4" fmla="*/ 0 w 3063298"/>
              <a:gd name="connsiteY4" fmla="*/ 0 h 48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3298" h="486387">
                <a:moveTo>
                  <a:pt x="0" y="0"/>
                </a:moveTo>
                <a:lnTo>
                  <a:pt x="3063298" y="0"/>
                </a:lnTo>
                <a:lnTo>
                  <a:pt x="3063298" y="486387"/>
                </a:lnTo>
                <a:lnTo>
                  <a:pt x="0" y="486387"/>
                </a:lnTo>
                <a:lnTo>
                  <a:pt x="0" y="0"/>
                </a:lnTo>
                <a:close/>
              </a:path>
            </a:pathLst>
          </a:custGeom>
          <a:solidFill>
            <a:srgbClr val="FF0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0" rIns="941606" bIns="0" numCol="1" spcCol="1270" anchor="ctr" anchorCtr="0">
            <a:noAutofit/>
          </a:bodyPr>
          <a:lstStyle/>
          <a:p>
            <a:pPr lvl="0" algn="ctr" defTabSz="1244600">
              <a:lnSpc>
                <a:spcPct val="90000"/>
              </a:lnSpc>
              <a:spcBef>
                <a:spcPct val="0"/>
              </a:spcBef>
              <a:spcAft>
                <a:spcPct val="35000"/>
              </a:spcAft>
            </a:pPr>
            <a:r>
              <a:rPr lang="es-ES" sz="2800" kern="1200" dirty="0" smtClean="0"/>
              <a:t>      Metodológico </a:t>
            </a:r>
            <a:endParaRPr lang="es-ES" sz="2800" kern="1200" dirty="0"/>
          </a:p>
        </p:txBody>
      </p:sp>
    </p:spTree>
    <p:extLst>
      <p:ext uri="{BB962C8B-B14F-4D97-AF65-F5344CB8AC3E}">
        <p14:creationId xmlns:p14="http://schemas.microsoft.com/office/powerpoint/2010/main" val="66577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4015" y="263572"/>
            <a:ext cx="10515600" cy="647174"/>
          </a:xfrm>
        </p:spPr>
        <p:txBody>
          <a:bodyPr>
            <a:normAutofit/>
          </a:bodyPr>
          <a:lstStyle/>
          <a:p>
            <a:pPr algn="ctr"/>
            <a:r>
              <a:rPr lang="es-CO" sz="2400" b="1" dirty="0" smtClean="0">
                <a:solidFill>
                  <a:schemeClr val="bg1"/>
                </a:solidFill>
              </a:rPr>
              <a:t>MARCO REFERENCIAL</a:t>
            </a:r>
            <a:endParaRPr lang="es-CO" sz="2400" b="1" dirty="0">
              <a:solidFill>
                <a:schemeClr val="bg1"/>
              </a:solidFill>
            </a:endParaRPr>
          </a:p>
        </p:txBody>
      </p:sp>
      <p:sp>
        <p:nvSpPr>
          <p:cNvPr id="5" name="4 Rectángulo">
            <a:extLst>
              <a:ext uri="{FF2B5EF4-FFF2-40B4-BE49-F238E27FC236}">
                <a16:creationId xmlns:a16="http://schemas.microsoft.com/office/drawing/2014/main" id="{1DDC853E-C68F-4FF7-BCA3-A7C53C5DA5E5}"/>
              </a:ext>
            </a:extLst>
          </p:cNvPr>
          <p:cNvSpPr/>
          <p:nvPr/>
        </p:nvSpPr>
        <p:spPr>
          <a:xfrm>
            <a:off x="285720" y="4513375"/>
            <a:ext cx="11068080" cy="2230179"/>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just"/>
            <a:r>
              <a:rPr lang="es-ES" dirty="0"/>
              <a:t>En el ámbito nacional, Echeverri, G. (2016), presentó su artículo sobre la formación de capacidades para fomentar el diálogo entre culturas, a través de las TIC. Medellín, Colombia. Con el propósito de analizar su pertinencia en la creación y fortalecimiento de capacidades para una comunicación digital que fomente el diálogo intercultural, en la comunidad universitaria. El programa se enfoca en las necesidades de la población afrodescendiente como una comunidad en situación de vulnerabilidad. </a:t>
            </a:r>
            <a:r>
              <a:rPr lang="es-VE" b="1" dirty="0"/>
              <a:t>Aporte:</a:t>
            </a:r>
            <a:r>
              <a:rPr lang="es-VE" dirty="0"/>
              <a:t> Esta investigación </a:t>
            </a:r>
            <a:r>
              <a:rPr lang="es-ES" dirty="0"/>
              <a:t>permite </a:t>
            </a:r>
            <a:r>
              <a:rPr lang="es-ES" dirty="0" smtClean="0"/>
              <a:t>evidenciar </a:t>
            </a:r>
            <a:r>
              <a:rPr lang="es-ES" dirty="0"/>
              <a:t>en Colombia entre tantas cosas, la desigualdad de razas y socioeconómica influyen en el buen desarrollo educativo, por ende, en la implementación de las TIC para disminuir la vulnerabilidad social.</a:t>
            </a:r>
            <a:endParaRPr lang="es-CO" dirty="0"/>
          </a:p>
        </p:txBody>
      </p:sp>
      <p:sp>
        <p:nvSpPr>
          <p:cNvPr id="6" name="4 Rectángulo"/>
          <p:cNvSpPr/>
          <p:nvPr/>
        </p:nvSpPr>
        <p:spPr>
          <a:xfrm>
            <a:off x="285719" y="1945259"/>
            <a:ext cx="11088487" cy="2230179"/>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just"/>
            <a:r>
              <a:rPr lang="es-ES" dirty="0"/>
              <a:t>En el ámbito internacional, Román, M. y Murillo, F. (2014) presentaron su investigación en el Segundo Estudio Comparativo y Explicativo (SERCE) de la UNESCO. Sao Paulo, Brasil. La cual llevó por título: Disponibilidad y uso de TIC en escuelas latinoamericanas: incidencia en el rendimiento escolar. </a:t>
            </a:r>
            <a:r>
              <a:rPr lang="es-ES" b="1" dirty="0"/>
              <a:t>Aporte: </a:t>
            </a:r>
            <a:r>
              <a:rPr lang="es-ES" dirty="0"/>
              <a:t>En esta investigación se justificó la importancia que estima la incidencia del acceso y uso de computadoras en el logro escolar que obtienen los estudiantes latinoamericanos de 6° de primaria en Matemáticas y Lectura. Para ello, y mediante modelos multinivel de cuatro niveles (alumno, aula, escuela y país), se analiza información de dieciséis países de América Latina, cerca de 91.000 estudiantes de sexto grado y algo más de 3.000 docentes, disponible en la base de datos de la UNESCO.</a:t>
            </a:r>
            <a:endParaRPr lang="es-CO" dirty="0"/>
          </a:p>
        </p:txBody>
      </p:sp>
      <p:grpSp>
        <p:nvGrpSpPr>
          <p:cNvPr id="7" name="18 Grupo"/>
          <p:cNvGrpSpPr/>
          <p:nvPr/>
        </p:nvGrpSpPr>
        <p:grpSpPr>
          <a:xfrm>
            <a:off x="8214239" y="4014286"/>
            <a:ext cx="3159968" cy="529438"/>
            <a:chOff x="1751356" y="3778979"/>
            <a:chExt cx="5863235" cy="829532"/>
          </a:xfrm>
        </p:grpSpPr>
        <p:sp>
          <p:nvSpPr>
            <p:cNvPr id="8" name="19 Rectángulo redondeado"/>
            <p:cNvSpPr/>
            <p:nvPr/>
          </p:nvSpPr>
          <p:spPr>
            <a:xfrm>
              <a:off x="1751356" y="3778979"/>
              <a:ext cx="5863235" cy="829532"/>
            </a:xfrm>
            <a:prstGeom prst="roundRect">
              <a:avLst>
                <a:gd name="adj" fmla="val 10000"/>
              </a:avLst>
            </a:prstGeom>
            <a:solidFill>
              <a:srgbClr val="F8161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20 Rectángulo"/>
            <p:cNvSpPr/>
            <p:nvPr/>
          </p:nvSpPr>
          <p:spPr>
            <a:xfrm>
              <a:off x="1775652" y="3803275"/>
              <a:ext cx="5475605" cy="780940"/>
            </a:xfrm>
            <a:prstGeom prst="rect">
              <a:avLst/>
            </a:prstGeom>
            <a:solidFill>
              <a:srgbClr val="F8161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1" defTabSz="800100">
                <a:spcBef>
                  <a:spcPct val="0"/>
                </a:spcBef>
                <a:spcAft>
                  <a:spcPct val="15000"/>
                </a:spcAft>
              </a:pPr>
              <a:r>
                <a:rPr lang="es-ES" sz="2800" b="1" dirty="0">
                  <a:latin typeface="+mj-lt"/>
                </a:rPr>
                <a:t>Nacional</a:t>
              </a:r>
              <a:endParaRPr lang="es-VE" sz="2800" b="1" dirty="0">
                <a:latin typeface="+mj-lt"/>
              </a:endParaRPr>
            </a:p>
          </p:txBody>
        </p:sp>
      </p:grpSp>
      <p:grpSp>
        <p:nvGrpSpPr>
          <p:cNvPr id="10" name="15 Grupo"/>
          <p:cNvGrpSpPr/>
          <p:nvPr/>
        </p:nvGrpSpPr>
        <p:grpSpPr>
          <a:xfrm>
            <a:off x="336914" y="1540082"/>
            <a:ext cx="3240360" cy="529438"/>
            <a:chOff x="1751356" y="3778979"/>
            <a:chExt cx="5863235" cy="829532"/>
          </a:xfrm>
        </p:grpSpPr>
        <p:sp>
          <p:nvSpPr>
            <p:cNvPr id="11" name="16 Rectángulo redondeado"/>
            <p:cNvSpPr/>
            <p:nvPr/>
          </p:nvSpPr>
          <p:spPr>
            <a:xfrm>
              <a:off x="1751356" y="3778979"/>
              <a:ext cx="5863235" cy="829532"/>
            </a:xfrm>
            <a:prstGeom prst="roundRect">
              <a:avLst>
                <a:gd name="adj" fmla="val 10000"/>
              </a:avLst>
            </a:prstGeom>
            <a:solidFill>
              <a:srgbClr val="F8161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17 Rectángulo"/>
            <p:cNvSpPr/>
            <p:nvPr/>
          </p:nvSpPr>
          <p:spPr>
            <a:xfrm>
              <a:off x="1775652" y="3803275"/>
              <a:ext cx="5475605" cy="780940"/>
            </a:xfrm>
            <a:prstGeom prst="rect">
              <a:avLst/>
            </a:prstGeom>
            <a:solidFill>
              <a:srgbClr val="F8161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1" defTabSz="800100">
                <a:spcBef>
                  <a:spcPct val="0"/>
                </a:spcBef>
                <a:spcAft>
                  <a:spcPct val="15000"/>
                </a:spcAft>
              </a:pPr>
              <a:r>
                <a:rPr lang="es-ES" sz="2800" b="1" dirty="0">
                  <a:latin typeface="+mj-lt"/>
                </a:rPr>
                <a:t>Internacional</a:t>
              </a:r>
              <a:endParaRPr lang="es-VE" sz="2800" b="1" kern="1200" dirty="0">
                <a:solidFill>
                  <a:schemeClr val="tx1"/>
                </a:solidFill>
                <a:latin typeface="+mj-lt"/>
              </a:endParaRPr>
            </a:p>
          </p:txBody>
        </p:sp>
      </p:grpSp>
      <p:pic>
        <p:nvPicPr>
          <p:cNvPr id="13" name="21 Imagen" descr="Resultado de imagen para bandera de colombia con escudo">
            <a:extLst>
              <a:ext uri="{FF2B5EF4-FFF2-40B4-BE49-F238E27FC236}">
                <a16:creationId xmlns:a16="http://schemas.microsoft.com/office/drawing/2014/main" id="{C73723E6-5BE3-4323-9757-FA10575C2719}"/>
              </a:ext>
            </a:extLst>
          </p:cNvPr>
          <p:cNvPicPr/>
          <p:nvPr/>
        </p:nvPicPr>
        <p:blipFill>
          <a:blip r:embed="rId2"/>
          <a:srcRect/>
          <a:stretch>
            <a:fillRect/>
          </a:stretch>
        </p:blipFill>
        <p:spPr bwMode="auto">
          <a:xfrm>
            <a:off x="10288946" y="4029793"/>
            <a:ext cx="990669" cy="500066"/>
          </a:xfrm>
          <a:prstGeom prst="rect">
            <a:avLst/>
          </a:prstGeom>
          <a:noFill/>
          <a:ln w="9525">
            <a:noFill/>
            <a:miter lim="800000"/>
            <a:headEnd/>
            <a:tailEnd/>
          </a:ln>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4402" y="1540082"/>
            <a:ext cx="812471" cy="525730"/>
          </a:xfrm>
          <a:prstGeom prst="rect">
            <a:avLst/>
          </a:prstGeom>
        </p:spPr>
      </p:pic>
    </p:spTree>
    <p:extLst>
      <p:ext uri="{BB962C8B-B14F-4D97-AF65-F5344CB8AC3E}">
        <p14:creationId xmlns:p14="http://schemas.microsoft.com/office/powerpoint/2010/main" val="2720180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2162" y="286992"/>
            <a:ext cx="10515600" cy="647174"/>
          </a:xfrm>
        </p:spPr>
        <p:txBody>
          <a:bodyPr>
            <a:normAutofit/>
          </a:bodyPr>
          <a:lstStyle/>
          <a:p>
            <a:pPr algn="ctr"/>
            <a:r>
              <a:rPr lang="es-CO" sz="2400" b="1" dirty="0" smtClean="0">
                <a:solidFill>
                  <a:schemeClr val="bg1"/>
                </a:solidFill>
              </a:rPr>
              <a:t>MARCO </a:t>
            </a:r>
            <a:r>
              <a:rPr lang="es-CO" sz="2400" b="1" dirty="0">
                <a:solidFill>
                  <a:schemeClr val="bg1"/>
                </a:solidFill>
              </a:rPr>
              <a:t>REFERENCIAL</a:t>
            </a:r>
          </a:p>
        </p:txBody>
      </p:sp>
      <p:sp>
        <p:nvSpPr>
          <p:cNvPr id="6" name="4 Rectángulo"/>
          <p:cNvSpPr/>
          <p:nvPr/>
        </p:nvSpPr>
        <p:spPr>
          <a:xfrm>
            <a:off x="285719" y="2659960"/>
            <a:ext cx="11088487" cy="2230179"/>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just"/>
            <a:r>
              <a:rPr lang="es-ES" dirty="0"/>
              <a:t>Hernández, C., Arévalo, M. y Gamboa, A. (2016), con el título</a:t>
            </a:r>
            <a:r>
              <a:rPr lang="es-ES" b="1" dirty="0"/>
              <a:t>: </a:t>
            </a:r>
            <a:r>
              <a:rPr lang="es-ES" dirty="0"/>
              <a:t>Competencias TIC para el Desarrollo Profesional Docente en Educación Básica. Mostrando resultados de una investigación mayor en instituciones educativas de la ciudad de Cúcuta sobre competencias TIC y su integración a la práctica pedagógica. </a:t>
            </a:r>
          </a:p>
          <a:p>
            <a:pPr algn="just"/>
            <a:r>
              <a:rPr lang="es-ES" b="1" dirty="0"/>
              <a:t>Aporte: </a:t>
            </a:r>
            <a:r>
              <a:rPr lang="es-ES" dirty="0"/>
              <a:t>A pesar de que el autor indica que los profesionales en educación básica hallan iniciado un trayecto en la formación de las TIC e indiquen que han participado en talleres, cursos, no ha sido suficiente, pues los peligros para los niños y jóvenes aún prevalecen en los colegios de la ciudad.</a:t>
            </a:r>
            <a:endParaRPr lang="es-CO" dirty="0"/>
          </a:p>
        </p:txBody>
      </p:sp>
      <p:grpSp>
        <p:nvGrpSpPr>
          <p:cNvPr id="10" name="15 Grupo"/>
          <p:cNvGrpSpPr/>
          <p:nvPr/>
        </p:nvGrpSpPr>
        <p:grpSpPr>
          <a:xfrm>
            <a:off x="336914" y="2107643"/>
            <a:ext cx="3240360" cy="529438"/>
            <a:chOff x="1751356" y="3778979"/>
            <a:chExt cx="5863235" cy="829532"/>
          </a:xfrm>
        </p:grpSpPr>
        <p:sp>
          <p:nvSpPr>
            <p:cNvPr id="11" name="16 Rectángulo redondeado"/>
            <p:cNvSpPr/>
            <p:nvPr/>
          </p:nvSpPr>
          <p:spPr>
            <a:xfrm>
              <a:off x="1751356" y="3778979"/>
              <a:ext cx="5863235" cy="829532"/>
            </a:xfrm>
            <a:prstGeom prst="roundRect">
              <a:avLst>
                <a:gd name="adj" fmla="val 10000"/>
              </a:avLst>
            </a:prstGeom>
            <a:solidFill>
              <a:srgbClr val="F8161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17 Rectángulo"/>
            <p:cNvSpPr/>
            <p:nvPr/>
          </p:nvSpPr>
          <p:spPr>
            <a:xfrm>
              <a:off x="1775652" y="3803275"/>
              <a:ext cx="5475605" cy="780940"/>
            </a:xfrm>
            <a:prstGeom prst="rect">
              <a:avLst/>
            </a:prstGeom>
            <a:solidFill>
              <a:srgbClr val="F8161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1" defTabSz="800100">
                <a:spcBef>
                  <a:spcPct val="0"/>
                </a:spcBef>
                <a:spcAft>
                  <a:spcPct val="15000"/>
                </a:spcAft>
              </a:pPr>
              <a:r>
                <a:rPr lang="es-ES" sz="3200" b="1" dirty="0">
                  <a:latin typeface="+mj-lt"/>
                </a:rPr>
                <a:t>Regional</a:t>
              </a:r>
              <a:endParaRPr lang="es-VE" sz="3200" b="1" kern="1200" dirty="0">
                <a:solidFill>
                  <a:schemeClr val="tx1"/>
                </a:solidFill>
                <a:latin typeface="+mj-lt"/>
              </a:endParaRPr>
            </a:p>
          </p:txBody>
        </p:sp>
      </p:gr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6566" y="2076113"/>
            <a:ext cx="870308" cy="579150"/>
          </a:xfrm>
          <a:prstGeom prst="rect">
            <a:avLst/>
          </a:prstGeom>
        </p:spPr>
      </p:pic>
    </p:spTree>
    <p:extLst>
      <p:ext uri="{BB962C8B-B14F-4D97-AF65-F5344CB8AC3E}">
        <p14:creationId xmlns:p14="http://schemas.microsoft.com/office/powerpoint/2010/main" val="2410107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79143" y="316281"/>
            <a:ext cx="10515600" cy="647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400" b="1" dirty="0" smtClean="0">
                <a:solidFill>
                  <a:schemeClr val="bg1"/>
                </a:solidFill>
              </a:rPr>
              <a:t>MARCO </a:t>
            </a:r>
            <a:r>
              <a:rPr lang="es-CO" sz="2400" b="1" dirty="0">
                <a:solidFill>
                  <a:schemeClr val="bg1"/>
                </a:solidFill>
              </a:rPr>
              <a:t>REFERENCIAL</a:t>
            </a:r>
          </a:p>
        </p:txBody>
      </p:sp>
      <p:sp>
        <p:nvSpPr>
          <p:cNvPr id="7" name="12 Rectángulo"/>
          <p:cNvSpPr/>
          <p:nvPr/>
        </p:nvSpPr>
        <p:spPr>
          <a:xfrm>
            <a:off x="743609" y="3834336"/>
            <a:ext cx="10134597" cy="1194194"/>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r>
              <a:rPr lang="es-ES" dirty="0"/>
              <a:t>La sociedad del conocimiento y la tecnología informatizada: La sociedad del conocimiento es aquella en que la mayoría de los trabajos requieren una educación formal y la capacidad para adquirir y aplicar conocimiento teórico y analítico; es una sociedad en la cual las personas tienen el hábito de aprender permanentemente.</a:t>
            </a:r>
            <a:endParaRPr lang="es-VE" dirty="0">
              <a:solidFill>
                <a:schemeClr val="tx1"/>
              </a:solidFill>
            </a:endParaRPr>
          </a:p>
        </p:txBody>
      </p:sp>
      <p:grpSp>
        <p:nvGrpSpPr>
          <p:cNvPr id="8" name="19 Grupo"/>
          <p:cNvGrpSpPr/>
          <p:nvPr/>
        </p:nvGrpSpPr>
        <p:grpSpPr>
          <a:xfrm>
            <a:off x="429600" y="3375604"/>
            <a:ext cx="7128792" cy="474685"/>
            <a:chOff x="1751356" y="4009954"/>
            <a:chExt cx="5863235" cy="598555"/>
          </a:xfrm>
          <a:solidFill>
            <a:srgbClr val="FF0000"/>
          </a:solidFill>
        </p:grpSpPr>
        <p:sp>
          <p:nvSpPr>
            <p:cNvPr id="9" name="20 Rectángulo redondeado"/>
            <p:cNvSpPr/>
            <p:nvPr/>
          </p:nvSpPr>
          <p:spPr>
            <a:xfrm>
              <a:off x="1751356" y="4009954"/>
              <a:ext cx="5863235" cy="598555"/>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21 Rectángulo"/>
            <p:cNvSpPr/>
            <p:nvPr/>
          </p:nvSpPr>
          <p:spPr>
            <a:xfrm>
              <a:off x="1775652" y="4009955"/>
              <a:ext cx="5838939" cy="5742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r>
                <a:rPr lang="es-ES" sz="2400" b="1" dirty="0">
                  <a:latin typeface="+mj-lt"/>
                </a:rPr>
                <a:t>TIC en la educación.</a:t>
              </a:r>
              <a:r>
                <a:rPr lang="es-CO" sz="2400" b="1" dirty="0">
                  <a:latin typeface="+mj-lt"/>
                </a:rPr>
                <a:t> </a:t>
              </a:r>
              <a:r>
                <a:rPr lang="es-ES" sz="2400" b="1" dirty="0">
                  <a:latin typeface="+mj-lt"/>
                </a:rPr>
                <a:t>(Riveros V. y Mendoza, M. 2005)</a:t>
              </a:r>
              <a:endParaRPr lang="es-CO" sz="2400" b="1" dirty="0">
                <a:latin typeface="+mj-lt"/>
              </a:endParaRPr>
            </a:p>
          </p:txBody>
        </p:sp>
      </p:grpSp>
      <p:sp>
        <p:nvSpPr>
          <p:cNvPr id="11" name="22 Rectángulo"/>
          <p:cNvSpPr/>
          <p:nvPr/>
        </p:nvSpPr>
        <p:spPr>
          <a:xfrm>
            <a:off x="743609" y="5517612"/>
            <a:ext cx="10061025" cy="1238956"/>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r>
              <a:rPr lang="es-ES" dirty="0"/>
              <a:t>Dentro de su teoría y sociología de la comunicación se plantea un tema muy importante que abarca todo el objeto de estudio de este proyecto, enfocado en el uso diario por parte de los jóvenes. </a:t>
            </a:r>
            <a:endParaRPr lang="es-CO" dirty="0"/>
          </a:p>
        </p:txBody>
      </p:sp>
      <p:grpSp>
        <p:nvGrpSpPr>
          <p:cNvPr id="12" name="27 Grupo"/>
          <p:cNvGrpSpPr/>
          <p:nvPr/>
        </p:nvGrpSpPr>
        <p:grpSpPr>
          <a:xfrm>
            <a:off x="459140" y="5202621"/>
            <a:ext cx="7142660" cy="466411"/>
            <a:chOff x="715488" y="4929198"/>
            <a:chExt cx="7142660" cy="648922"/>
          </a:xfrm>
        </p:grpSpPr>
        <p:sp>
          <p:nvSpPr>
            <p:cNvPr id="13" name="24 Rectángulo redondeado"/>
            <p:cNvSpPr/>
            <p:nvPr/>
          </p:nvSpPr>
          <p:spPr>
            <a:xfrm>
              <a:off x="715488" y="4929198"/>
              <a:ext cx="7142660" cy="648922"/>
            </a:xfrm>
            <a:prstGeom prst="roundRect">
              <a:avLst>
                <a:gd name="adj" fmla="val 10000"/>
              </a:avLst>
            </a:prstGeom>
            <a:solidFill>
              <a:srgbClr val="F8161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25 Rectángulo"/>
            <p:cNvSpPr/>
            <p:nvPr/>
          </p:nvSpPr>
          <p:spPr>
            <a:xfrm>
              <a:off x="745028" y="5000636"/>
              <a:ext cx="6657494" cy="577484"/>
            </a:xfrm>
            <a:prstGeom prst="rect">
              <a:avLst/>
            </a:prstGeom>
            <a:solidFill>
              <a:srgbClr val="F8161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r>
                <a:rPr lang="es-ES" sz="2400" b="1" dirty="0">
                  <a:latin typeface="+mj-lt"/>
                </a:rPr>
                <a:t>Valor agregado de las TIC. (</a:t>
              </a:r>
              <a:r>
                <a:rPr lang="es-ES" sz="2400" b="1" dirty="0" err="1">
                  <a:latin typeface="+mj-lt"/>
                </a:rPr>
                <a:t>Bernete</a:t>
              </a:r>
              <a:r>
                <a:rPr lang="es-ES" sz="2400" b="1" dirty="0">
                  <a:latin typeface="+mj-lt"/>
                </a:rPr>
                <a:t>, F. 2004 )</a:t>
              </a:r>
              <a:endParaRPr lang="es-VE" sz="2400" b="1" dirty="0">
                <a:latin typeface="+mj-lt"/>
              </a:endParaRPr>
            </a:p>
          </p:txBody>
        </p:sp>
      </p:grpSp>
      <p:sp>
        <p:nvSpPr>
          <p:cNvPr id="15" name="12 Rectángulo">
            <a:extLst>
              <a:ext uri="{FF2B5EF4-FFF2-40B4-BE49-F238E27FC236}">
                <a16:creationId xmlns:a16="http://schemas.microsoft.com/office/drawing/2014/main" id="{27E1D3A5-527C-4A88-AEA1-0E2068DFF235}"/>
              </a:ext>
            </a:extLst>
          </p:cNvPr>
          <p:cNvSpPr/>
          <p:nvPr/>
        </p:nvSpPr>
        <p:spPr>
          <a:xfrm>
            <a:off x="743610" y="1935691"/>
            <a:ext cx="10134597" cy="124894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r>
              <a:rPr lang="es-ES" dirty="0"/>
              <a:t>Son el conjunto de recursos, herramientas, equipos, programas informáticos, aplicaciones, redes y medios, que permiten la compilación, procesamiento, almacenamiento, transmisión de información como: Voz, datos, texto, vídeo e imágenes.</a:t>
            </a:r>
            <a:endParaRPr lang="es-CO" dirty="0"/>
          </a:p>
        </p:txBody>
      </p:sp>
      <p:grpSp>
        <p:nvGrpSpPr>
          <p:cNvPr id="16" name="19 Grupo">
            <a:extLst>
              <a:ext uri="{FF2B5EF4-FFF2-40B4-BE49-F238E27FC236}">
                <a16:creationId xmlns:a16="http://schemas.microsoft.com/office/drawing/2014/main" id="{E1D72D8E-9B07-460D-A654-65B9C4DB4F86}"/>
              </a:ext>
            </a:extLst>
          </p:cNvPr>
          <p:cNvGrpSpPr/>
          <p:nvPr/>
        </p:nvGrpSpPr>
        <p:grpSpPr>
          <a:xfrm>
            <a:off x="406921" y="1593418"/>
            <a:ext cx="9062900" cy="522259"/>
            <a:chOff x="1751356" y="3778979"/>
            <a:chExt cx="5945983" cy="829532"/>
          </a:xfrm>
          <a:solidFill>
            <a:srgbClr val="F81610"/>
          </a:solidFill>
        </p:grpSpPr>
        <p:sp>
          <p:nvSpPr>
            <p:cNvPr id="17" name="20 Rectángulo redondeado">
              <a:extLst>
                <a:ext uri="{FF2B5EF4-FFF2-40B4-BE49-F238E27FC236}">
                  <a16:creationId xmlns:a16="http://schemas.microsoft.com/office/drawing/2014/main" id="{B747922D-DBDB-4ADE-A5D6-B170930ECB27}"/>
                </a:ext>
              </a:extLst>
            </p:cNvPr>
            <p:cNvSpPr/>
            <p:nvPr/>
          </p:nvSpPr>
          <p:spPr>
            <a:xfrm>
              <a:off x="1751356" y="3778979"/>
              <a:ext cx="5863235" cy="829532"/>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21 Rectángulo">
              <a:extLst>
                <a:ext uri="{FF2B5EF4-FFF2-40B4-BE49-F238E27FC236}">
                  <a16:creationId xmlns:a16="http://schemas.microsoft.com/office/drawing/2014/main" id="{51BA85EF-7F75-4AFD-B7B2-75081148BE35}"/>
                </a:ext>
              </a:extLst>
            </p:cNvPr>
            <p:cNvSpPr/>
            <p:nvPr/>
          </p:nvSpPr>
          <p:spPr>
            <a:xfrm>
              <a:off x="1775651" y="3803275"/>
              <a:ext cx="5921688" cy="7761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r>
                <a:rPr lang="es-ES" sz="2400" b="1" dirty="0">
                  <a:latin typeface="+mj-lt"/>
                </a:rPr>
                <a:t>Tecnologías de la Información y Comunicación: TIC (Ministerio TIC 2013)</a:t>
              </a:r>
              <a:endParaRPr lang="es-CO" sz="2400" b="1" dirty="0">
                <a:latin typeface="+mj-lt"/>
              </a:endParaRPr>
            </a:p>
          </p:txBody>
        </p:sp>
      </p:grpSp>
    </p:spTree>
    <p:extLst>
      <p:ext uri="{BB962C8B-B14F-4D97-AF65-F5344CB8AC3E}">
        <p14:creationId xmlns:p14="http://schemas.microsoft.com/office/powerpoint/2010/main" val="340375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742666" y="347395"/>
            <a:ext cx="10515600" cy="5483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400" b="1" dirty="0" smtClean="0">
                <a:solidFill>
                  <a:schemeClr val="bg1"/>
                </a:solidFill>
              </a:rPr>
              <a:t>MARCO </a:t>
            </a:r>
            <a:r>
              <a:rPr lang="es-CO" sz="2400" b="1" dirty="0">
                <a:solidFill>
                  <a:schemeClr val="bg1"/>
                </a:solidFill>
              </a:rPr>
              <a:t>REFERENCIAL</a:t>
            </a:r>
          </a:p>
        </p:txBody>
      </p:sp>
      <p:sp>
        <p:nvSpPr>
          <p:cNvPr id="7" name="12 Rectángulo"/>
          <p:cNvSpPr/>
          <p:nvPr/>
        </p:nvSpPr>
        <p:spPr>
          <a:xfrm>
            <a:off x="591209" y="3488680"/>
            <a:ext cx="10134597" cy="150385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r>
              <a:rPr lang="es-ES" sz="1600" dirty="0"/>
              <a:t>Qué sentido tiene para los jóvenes el uso de las redes sociales generadas en Internet: qué representa para cada persona (por ejemplo, una vía de comunicación íntima, una vía para dar a conocer lo que uno considera más propio y procurar que se valore lo propio), qué papel juegan estas prácticas en la sociabilidad, en el desarrollo identitario, etc. Los mayores no sabemos bien qué representa el uso de las redes para los jóvenes. Y ellos no saben lo extraño que puede ser ese mundo para los adultos. Para los mayores es un tercer entorno, muy diferente del segundo (el urbano) y éste muy diferente del primero (el natural o rural</a:t>
            </a:r>
            <a:r>
              <a:rPr lang="es-ES" sz="1600" dirty="0" smtClean="0"/>
              <a:t>).</a:t>
            </a:r>
            <a:endParaRPr lang="es-VE" sz="1600" dirty="0">
              <a:solidFill>
                <a:schemeClr val="tx1"/>
              </a:solidFill>
            </a:endParaRPr>
          </a:p>
        </p:txBody>
      </p:sp>
      <p:grpSp>
        <p:nvGrpSpPr>
          <p:cNvPr id="8" name="19 Grupo"/>
          <p:cNvGrpSpPr/>
          <p:nvPr/>
        </p:nvGrpSpPr>
        <p:grpSpPr>
          <a:xfrm>
            <a:off x="468380" y="3101014"/>
            <a:ext cx="7728865" cy="409782"/>
            <a:chOff x="1656671" y="4005839"/>
            <a:chExt cx="5957920" cy="602670"/>
          </a:xfrm>
          <a:solidFill>
            <a:srgbClr val="FF0000"/>
          </a:solidFill>
        </p:grpSpPr>
        <p:sp>
          <p:nvSpPr>
            <p:cNvPr id="9" name="20 Rectángulo redondeado"/>
            <p:cNvSpPr/>
            <p:nvPr/>
          </p:nvSpPr>
          <p:spPr>
            <a:xfrm>
              <a:off x="1751356" y="4009954"/>
              <a:ext cx="5863235" cy="598555"/>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21 Rectángulo"/>
            <p:cNvSpPr/>
            <p:nvPr/>
          </p:nvSpPr>
          <p:spPr>
            <a:xfrm>
              <a:off x="1656671" y="4005839"/>
              <a:ext cx="5838939" cy="5742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r>
                <a:rPr lang="es-CO" b="1" dirty="0" smtClean="0">
                  <a:latin typeface="+mj-lt"/>
                </a:rPr>
                <a:t>Uso de las redes sociales generada en la internet. (Echeverría, J. 1999)</a:t>
              </a:r>
              <a:endParaRPr lang="es-CO" b="1" dirty="0">
                <a:latin typeface="+mj-lt"/>
              </a:endParaRPr>
            </a:p>
          </p:txBody>
        </p:sp>
      </p:grpSp>
      <p:sp>
        <p:nvSpPr>
          <p:cNvPr id="11" name="22 Rectángulo"/>
          <p:cNvSpPr/>
          <p:nvPr/>
        </p:nvSpPr>
        <p:spPr>
          <a:xfrm>
            <a:off x="591209" y="5413781"/>
            <a:ext cx="10061025" cy="1305673"/>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r>
              <a:rPr lang="es-ES" dirty="0"/>
              <a:t>Este enfoque de la vulnerabilidad social, al hacer hincapié en lo que los carenciados tienen, en lugar de lo que les falta, y al parecer su situación como el resultado de un desajuste entre recursos y posibilidades que ofrece el entorno, da pie a sugerir que la vulnerabilidad puede ser el resultado de una incapacidad de adaptación a las condiciones del medio, antes que de la hostilidad del mismo</a:t>
            </a:r>
            <a:endParaRPr lang="es-CO" dirty="0"/>
          </a:p>
        </p:txBody>
      </p:sp>
      <p:grpSp>
        <p:nvGrpSpPr>
          <p:cNvPr id="12" name="27 Grupo"/>
          <p:cNvGrpSpPr/>
          <p:nvPr/>
        </p:nvGrpSpPr>
        <p:grpSpPr>
          <a:xfrm>
            <a:off x="468379" y="5097372"/>
            <a:ext cx="7142660" cy="422323"/>
            <a:chOff x="847557" y="4847144"/>
            <a:chExt cx="7142660" cy="648922"/>
          </a:xfrm>
        </p:grpSpPr>
        <p:sp>
          <p:nvSpPr>
            <p:cNvPr id="13" name="24 Rectángulo redondeado"/>
            <p:cNvSpPr/>
            <p:nvPr/>
          </p:nvSpPr>
          <p:spPr>
            <a:xfrm>
              <a:off x="847557" y="4847144"/>
              <a:ext cx="7142660" cy="648922"/>
            </a:xfrm>
            <a:prstGeom prst="roundRect">
              <a:avLst>
                <a:gd name="adj" fmla="val 10000"/>
              </a:avLst>
            </a:prstGeom>
            <a:solidFill>
              <a:srgbClr val="F8161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25 Rectángulo"/>
            <p:cNvSpPr/>
            <p:nvPr/>
          </p:nvSpPr>
          <p:spPr>
            <a:xfrm>
              <a:off x="879075" y="5012896"/>
              <a:ext cx="6657494" cy="369710"/>
            </a:xfrm>
            <a:prstGeom prst="rect">
              <a:avLst/>
            </a:prstGeom>
            <a:solidFill>
              <a:srgbClr val="F8161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r>
                <a:rPr lang="es-ES" b="1" dirty="0" smtClean="0">
                  <a:latin typeface="+mj-lt"/>
                </a:rPr>
                <a:t>Vulnerabilidad social , (</a:t>
              </a:r>
              <a:r>
                <a:rPr lang="es-ES" dirty="0" err="1"/>
                <a:t>Labrunee</a:t>
              </a:r>
              <a:r>
                <a:rPr lang="es-ES" dirty="0"/>
                <a:t>, M. </a:t>
              </a:r>
              <a:r>
                <a:rPr lang="es-ES" dirty="0" smtClean="0"/>
                <a:t>2002)	</a:t>
              </a:r>
              <a:endParaRPr lang="es-VE" sz="2400" b="1" dirty="0">
                <a:latin typeface="+mj-lt"/>
              </a:endParaRPr>
            </a:p>
          </p:txBody>
        </p:sp>
      </p:grpSp>
      <p:sp>
        <p:nvSpPr>
          <p:cNvPr id="15" name="12 Rectángulo">
            <a:extLst>
              <a:ext uri="{FF2B5EF4-FFF2-40B4-BE49-F238E27FC236}">
                <a16:creationId xmlns:a16="http://schemas.microsoft.com/office/drawing/2014/main" id="{27E1D3A5-527C-4A88-AEA1-0E2068DFF235}"/>
              </a:ext>
            </a:extLst>
          </p:cNvPr>
          <p:cNvSpPr/>
          <p:nvPr/>
        </p:nvSpPr>
        <p:spPr>
          <a:xfrm>
            <a:off x="591209" y="1712575"/>
            <a:ext cx="10134597" cy="124894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r>
              <a:rPr lang="es-ES" dirty="0"/>
              <a:t>Las redes sociales son sitios de internet que permiten a las personas conectarse con sus amigos e incluso realizar nuevas amistades, de manera virtual, y compartir contenidos, interactuar, crear comunidades sobre intereses similares: trabajo, lecturas, juegos, amistad, relaciones amorosas, relaciones comerciales</a:t>
            </a:r>
            <a:endParaRPr lang="es-CO" dirty="0"/>
          </a:p>
        </p:txBody>
      </p:sp>
      <p:sp>
        <p:nvSpPr>
          <p:cNvPr id="18" name="21 Rectángulo">
            <a:extLst>
              <a:ext uri="{FF2B5EF4-FFF2-40B4-BE49-F238E27FC236}">
                <a16:creationId xmlns:a16="http://schemas.microsoft.com/office/drawing/2014/main" id="{51BA85EF-7F75-4AFD-B7B2-75081148BE35}"/>
              </a:ext>
            </a:extLst>
          </p:cNvPr>
          <p:cNvSpPr/>
          <p:nvPr/>
        </p:nvSpPr>
        <p:spPr>
          <a:xfrm>
            <a:off x="468379" y="1494123"/>
            <a:ext cx="9025869" cy="329032"/>
          </a:xfrm>
          <a:prstGeom prst="rect">
            <a:avLst/>
          </a:prstGeom>
          <a:solidFill>
            <a:srgbClr val="F8161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r>
              <a:rPr lang="es-ES" sz="2000" b="1" dirty="0" smtClean="0">
                <a:latin typeface="+mj-lt"/>
              </a:rPr>
              <a:t>Redes Sociales. (conectar igualdad )  </a:t>
            </a:r>
            <a:endParaRPr lang="es-CO" sz="2000" b="1" dirty="0">
              <a:latin typeface="+mj-lt"/>
            </a:endParaRPr>
          </a:p>
        </p:txBody>
      </p:sp>
    </p:spTree>
    <p:extLst>
      <p:ext uri="{BB962C8B-B14F-4D97-AF65-F5344CB8AC3E}">
        <p14:creationId xmlns:p14="http://schemas.microsoft.com/office/powerpoint/2010/main" val="3099659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715370" y="269080"/>
            <a:ext cx="10513423" cy="7264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400" b="1" dirty="0" smtClean="0">
                <a:solidFill>
                  <a:schemeClr val="bg1"/>
                </a:solidFill>
              </a:rPr>
              <a:t>BASES </a:t>
            </a:r>
            <a:r>
              <a:rPr lang="es-CO" sz="2400" b="1" dirty="0">
                <a:solidFill>
                  <a:schemeClr val="bg1"/>
                </a:solidFill>
              </a:rPr>
              <a:t>LEGALES</a:t>
            </a:r>
          </a:p>
        </p:txBody>
      </p:sp>
      <p:sp>
        <p:nvSpPr>
          <p:cNvPr id="39" name="21 Rectángulo"/>
          <p:cNvSpPr/>
          <p:nvPr/>
        </p:nvSpPr>
        <p:spPr>
          <a:xfrm>
            <a:off x="268754" y="1224712"/>
            <a:ext cx="5524702" cy="749593"/>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a:r>
              <a:rPr lang="es-VE" sz="2400" b="1" dirty="0">
                <a:solidFill>
                  <a:schemeClr val="bg1"/>
                </a:solidFill>
                <a:latin typeface="+mj-lt"/>
              </a:rPr>
              <a:t>Constitución de la República de Colombia (1991)</a:t>
            </a:r>
          </a:p>
        </p:txBody>
      </p:sp>
      <p:sp>
        <p:nvSpPr>
          <p:cNvPr id="40" name="12 Rectángulo">
            <a:extLst>
              <a:ext uri="{FF2B5EF4-FFF2-40B4-BE49-F238E27FC236}">
                <a16:creationId xmlns:a16="http://schemas.microsoft.com/office/drawing/2014/main" id="{27E1D3A5-527C-4A88-AEA1-0E2068DFF235}"/>
              </a:ext>
            </a:extLst>
          </p:cNvPr>
          <p:cNvSpPr/>
          <p:nvPr/>
        </p:nvSpPr>
        <p:spPr>
          <a:xfrm>
            <a:off x="268755" y="2338310"/>
            <a:ext cx="5524702" cy="1447878"/>
          </a:xfrm>
          <a:prstGeom prst="rect">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endParaRPr lang="es-CO" sz="1600" dirty="0" smtClean="0">
              <a:solidFill>
                <a:schemeClr val="bg1"/>
              </a:solidFill>
            </a:endParaRPr>
          </a:p>
          <a:p>
            <a:r>
              <a:rPr lang="es-CO" sz="1600" dirty="0" smtClean="0">
                <a:solidFill>
                  <a:schemeClr val="bg1"/>
                </a:solidFill>
              </a:rPr>
              <a:t>"</a:t>
            </a:r>
            <a:r>
              <a:rPr lang="es-CO" sz="1600" dirty="0">
                <a:solidFill>
                  <a:schemeClr val="bg1"/>
                </a:solidFill>
              </a:rPr>
              <a:t>La Constitución Política de Colombia promueve el uso activo de las TIC como </a:t>
            </a:r>
            <a:r>
              <a:rPr lang="es-CO" sz="1600" dirty="0" smtClean="0">
                <a:solidFill>
                  <a:schemeClr val="bg1"/>
                </a:solidFill>
              </a:rPr>
              <a:t>herramienta </a:t>
            </a:r>
            <a:r>
              <a:rPr lang="es-CO" sz="1600" dirty="0">
                <a:solidFill>
                  <a:schemeClr val="bg1"/>
                </a:solidFill>
              </a:rPr>
              <a:t>para reducir las brechas económica, social y digital en materia de soluciones informáticas representada en la proclamación de los principios de justicia, equidad, educación, salud, cultura y transparencia"</a:t>
            </a:r>
            <a:r>
              <a:rPr lang="es-CO" dirty="0">
                <a:solidFill>
                  <a:schemeClr val="bg1"/>
                </a:solidFill>
              </a:rPr>
              <a:t> </a:t>
            </a:r>
          </a:p>
          <a:p>
            <a:endParaRPr lang="es-CO" b="1" dirty="0">
              <a:solidFill>
                <a:schemeClr val="bg1"/>
              </a:solidFill>
            </a:endParaRPr>
          </a:p>
        </p:txBody>
      </p:sp>
      <p:sp>
        <p:nvSpPr>
          <p:cNvPr id="41" name="17 Flecha abajo"/>
          <p:cNvSpPr/>
          <p:nvPr/>
        </p:nvSpPr>
        <p:spPr>
          <a:xfrm>
            <a:off x="2682883" y="4741592"/>
            <a:ext cx="560279" cy="324835"/>
          </a:xfrm>
          <a:prstGeom prst="downArrow">
            <a:avLst/>
          </a:prstGeom>
          <a:solidFill>
            <a:srgbClr val="1317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VE" sz="2000" dirty="0"/>
          </a:p>
        </p:txBody>
      </p:sp>
      <p:sp>
        <p:nvSpPr>
          <p:cNvPr id="44" name="21 Rectángulo"/>
          <p:cNvSpPr/>
          <p:nvPr/>
        </p:nvSpPr>
        <p:spPr>
          <a:xfrm>
            <a:off x="6353384" y="3922828"/>
            <a:ext cx="5503396" cy="455418"/>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a:r>
              <a:rPr lang="es-ES" sz="2400" b="1" dirty="0">
                <a:solidFill>
                  <a:schemeClr val="bg1"/>
                </a:solidFill>
                <a:latin typeface="+mj-lt"/>
              </a:rPr>
              <a:t>La Ley 1341 del 30 de julio de 2009 </a:t>
            </a:r>
            <a:endParaRPr lang="es-VE" sz="2400" b="1" dirty="0">
              <a:solidFill>
                <a:schemeClr val="bg1"/>
              </a:solidFill>
              <a:latin typeface="+mj-lt"/>
            </a:endParaRPr>
          </a:p>
        </p:txBody>
      </p:sp>
      <p:sp>
        <p:nvSpPr>
          <p:cNvPr id="49" name="21 Rectángulo"/>
          <p:cNvSpPr/>
          <p:nvPr/>
        </p:nvSpPr>
        <p:spPr>
          <a:xfrm>
            <a:off x="268754" y="3922828"/>
            <a:ext cx="5524702" cy="749593"/>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a:r>
              <a:rPr lang="es-ES" sz="2000" b="1" dirty="0">
                <a:solidFill>
                  <a:schemeClr val="bg1"/>
                </a:solidFill>
                <a:latin typeface="+mj-lt"/>
              </a:rPr>
              <a:t>La Ley 115 de 1994, también denominada Ley General de Educación </a:t>
            </a:r>
            <a:endParaRPr lang="es-VE" sz="2000" b="1" dirty="0">
              <a:solidFill>
                <a:schemeClr val="bg1"/>
              </a:solidFill>
              <a:latin typeface="+mj-lt"/>
            </a:endParaRPr>
          </a:p>
        </p:txBody>
      </p:sp>
      <p:sp>
        <p:nvSpPr>
          <p:cNvPr id="17" name="17 Flecha abajo"/>
          <p:cNvSpPr/>
          <p:nvPr/>
        </p:nvSpPr>
        <p:spPr>
          <a:xfrm>
            <a:off x="2682885" y="1999208"/>
            <a:ext cx="560279" cy="324835"/>
          </a:xfrm>
          <a:prstGeom prst="downArrow">
            <a:avLst/>
          </a:prstGeom>
          <a:solidFill>
            <a:srgbClr val="1317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VE" sz="2000" dirty="0"/>
          </a:p>
        </p:txBody>
      </p:sp>
      <p:sp>
        <p:nvSpPr>
          <p:cNvPr id="20" name="17 Flecha abajo"/>
          <p:cNvSpPr/>
          <p:nvPr/>
        </p:nvSpPr>
        <p:spPr>
          <a:xfrm>
            <a:off x="8824942" y="1998310"/>
            <a:ext cx="560279" cy="324835"/>
          </a:xfrm>
          <a:prstGeom prst="downArrow">
            <a:avLst/>
          </a:prstGeom>
          <a:solidFill>
            <a:srgbClr val="1317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VE" sz="2000" dirty="0"/>
          </a:p>
        </p:txBody>
      </p:sp>
      <p:sp>
        <p:nvSpPr>
          <p:cNvPr id="22" name="21 Rectángulo"/>
          <p:cNvSpPr/>
          <p:nvPr/>
        </p:nvSpPr>
        <p:spPr>
          <a:xfrm>
            <a:off x="6332078" y="1351264"/>
            <a:ext cx="5524702" cy="469733"/>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a:r>
              <a:rPr lang="es-ES" sz="2000" b="1" dirty="0">
                <a:solidFill>
                  <a:schemeClr val="bg1"/>
                </a:solidFill>
                <a:latin typeface="+mj-lt"/>
              </a:rPr>
              <a:t>La Ley </a:t>
            </a:r>
            <a:r>
              <a:rPr lang="es-ES" sz="2000" b="1" dirty="0" smtClean="0">
                <a:solidFill>
                  <a:schemeClr val="bg1"/>
                </a:solidFill>
                <a:latin typeface="+mj-lt"/>
              </a:rPr>
              <a:t>715 del 2001</a:t>
            </a:r>
            <a:endParaRPr lang="es-VE" sz="2000" b="1" dirty="0">
              <a:solidFill>
                <a:schemeClr val="bg1"/>
              </a:solidFill>
              <a:latin typeface="+mj-lt"/>
            </a:endParaRPr>
          </a:p>
        </p:txBody>
      </p:sp>
      <p:sp>
        <p:nvSpPr>
          <p:cNvPr id="24" name="17 Flecha abajo"/>
          <p:cNvSpPr/>
          <p:nvPr/>
        </p:nvSpPr>
        <p:spPr>
          <a:xfrm>
            <a:off x="8824941" y="4672421"/>
            <a:ext cx="560279" cy="324835"/>
          </a:xfrm>
          <a:prstGeom prst="downArrow">
            <a:avLst/>
          </a:prstGeom>
          <a:solidFill>
            <a:srgbClr val="1317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VE" sz="2000" dirty="0"/>
          </a:p>
        </p:txBody>
      </p:sp>
      <p:sp>
        <p:nvSpPr>
          <p:cNvPr id="25" name="12 Rectángulo">
            <a:extLst>
              <a:ext uri="{FF2B5EF4-FFF2-40B4-BE49-F238E27FC236}">
                <a16:creationId xmlns:a16="http://schemas.microsoft.com/office/drawing/2014/main" id="{27E1D3A5-527C-4A88-AEA1-0E2068DFF235}"/>
              </a:ext>
            </a:extLst>
          </p:cNvPr>
          <p:cNvSpPr/>
          <p:nvPr/>
        </p:nvSpPr>
        <p:spPr>
          <a:xfrm>
            <a:off x="268754" y="5173066"/>
            <a:ext cx="5524702" cy="1447878"/>
          </a:xfrm>
          <a:prstGeom prst="rect">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s-CO" sz="1600" dirty="0">
                <a:solidFill>
                  <a:schemeClr val="bg1"/>
                </a:solidFill>
              </a:rPr>
              <a:t>D</a:t>
            </a:r>
            <a:r>
              <a:rPr lang="es-CO" sz="1600" dirty="0" smtClean="0">
                <a:solidFill>
                  <a:schemeClr val="bg1"/>
                </a:solidFill>
              </a:rPr>
              <a:t>entro </a:t>
            </a:r>
            <a:r>
              <a:rPr lang="es-CO" sz="1600" dirty="0">
                <a:solidFill>
                  <a:schemeClr val="bg1"/>
                </a:solidFill>
              </a:rPr>
              <a:t>de los fines de la educación, el numeral 13 cita “La promoción en la persona y en la sociedad de la capacidad para crear, investigar, adoptar la tecnología que se requiere en los procesos de desarrollo del país y le permita al educando ingresar al sector productivo” (Artículo 5)".</a:t>
            </a:r>
            <a:endParaRPr lang="es-CO" b="1" dirty="0">
              <a:solidFill>
                <a:schemeClr val="bg1"/>
              </a:solidFill>
            </a:endParaRPr>
          </a:p>
        </p:txBody>
      </p:sp>
      <p:sp>
        <p:nvSpPr>
          <p:cNvPr id="27" name="12 Rectángulo">
            <a:extLst>
              <a:ext uri="{FF2B5EF4-FFF2-40B4-BE49-F238E27FC236}">
                <a16:creationId xmlns:a16="http://schemas.microsoft.com/office/drawing/2014/main" id="{27E1D3A5-527C-4A88-AEA1-0E2068DFF235}"/>
              </a:ext>
            </a:extLst>
          </p:cNvPr>
          <p:cNvSpPr/>
          <p:nvPr/>
        </p:nvSpPr>
        <p:spPr>
          <a:xfrm>
            <a:off x="6353384" y="2382766"/>
            <a:ext cx="5524702" cy="1245887"/>
          </a:xfrm>
          <a:prstGeom prst="rect">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s-CO" sz="1600" dirty="0" smtClean="0">
                <a:solidFill>
                  <a:schemeClr val="bg1"/>
                </a:solidFill>
              </a:rPr>
              <a:t>Ha </a:t>
            </a:r>
            <a:r>
              <a:rPr lang="es-CO" sz="1600" dirty="0">
                <a:solidFill>
                  <a:schemeClr val="bg1"/>
                </a:solidFill>
              </a:rPr>
              <a:t>brindado la oportunidad de trascender desde un sector “con baja cantidad y calidad de información a un sector con un conjunto completo de información pertinente, oportuna y de calidad en diferentes aspectos relevantes para la gestión de cada nivel en el sector” </a:t>
            </a:r>
            <a:endParaRPr lang="es-CO" b="1" dirty="0">
              <a:solidFill>
                <a:schemeClr val="bg1"/>
              </a:solidFill>
            </a:endParaRPr>
          </a:p>
        </p:txBody>
      </p:sp>
      <p:sp>
        <p:nvSpPr>
          <p:cNvPr id="28" name="12 Rectángulo">
            <a:extLst>
              <a:ext uri="{FF2B5EF4-FFF2-40B4-BE49-F238E27FC236}">
                <a16:creationId xmlns:a16="http://schemas.microsoft.com/office/drawing/2014/main" id="{27E1D3A5-527C-4A88-AEA1-0E2068DFF235}"/>
              </a:ext>
            </a:extLst>
          </p:cNvPr>
          <p:cNvSpPr/>
          <p:nvPr/>
        </p:nvSpPr>
        <p:spPr>
          <a:xfrm>
            <a:off x="6353384" y="5085483"/>
            <a:ext cx="5524702" cy="1146892"/>
          </a:xfrm>
          <a:prstGeom prst="rect">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endParaRPr lang="es-CO" sz="1600" dirty="0" smtClean="0">
              <a:solidFill>
                <a:schemeClr val="bg1"/>
              </a:solidFill>
            </a:endParaRPr>
          </a:p>
          <a:p>
            <a:r>
              <a:rPr lang="es-CO" sz="1600" dirty="0" smtClean="0">
                <a:solidFill>
                  <a:schemeClr val="bg1"/>
                </a:solidFill>
              </a:rPr>
              <a:t>"</a:t>
            </a:r>
            <a:r>
              <a:rPr lang="es-ES" dirty="0">
                <a:solidFill>
                  <a:schemeClr val="bg1"/>
                </a:solidFill>
              </a:rPr>
              <a:t>Esta Ley promueve el acceso y uso de las TIC a través </a:t>
            </a:r>
            <a:r>
              <a:rPr lang="es-ES" dirty="0" smtClean="0">
                <a:solidFill>
                  <a:schemeClr val="bg1"/>
                </a:solidFill>
              </a:rPr>
              <a:t>de </a:t>
            </a:r>
            <a:r>
              <a:rPr lang="es-ES" dirty="0">
                <a:solidFill>
                  <a:schemeClr val="bg1"/>
                </a:solidFill>
              </a:rPr>
              <a:t>su masificación, garantiza la libre competencia, el uso eficiente de la infraestructura y el espectro, y en especial, fortalece la protección de los derechos de los usuarios</a:t>
            </a:r>
            <a:r>
              <a:rPr lang="es-ES" dirty="0" smtClean="0">
                <a:solidFill>
                  <a:schemeClr val="bg1"/>
                </a:solidFill>
              </a:rPr>
              <a:t>."</a:t>
            </a:r>
            <a:r>
              <a:rPr lang="es-CO" dirty="0">
                <a:solidFill>
                  <a:schemeClr val="bg1"/>
                </a:solidFill>
              </a:rPr>
              <a:t> </a:t>
            </a:r>
          </a:p>
          <a:p>
            <a:endParaRPr lang="es-CO" b="1" dirty="0">
              <a:solidFill>
                <a:schemeClr val="bg1"/>
              </a:solidFill>
            </a:endParaRPr>
          </a:p>
        </p:txBody>
      </p:sp>
    </p:spTree>
    <p:extLst>
      <p:ext uri="{BB962C8B-B14F-4D97-AF65-F5344CB8AC3E}">
        <p14:creationId xmlns:p14="http://schemas.microsoft.com/office/powerpoint/2010/main" val="3821098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4034</TotalTime>
  <Words>2466</Words>
  <Application>Microsoft Office PowerPoint</Application>
  <PresentationFormat>Panorámica</PresentationFormat>
  <Paragraphs>117</Paragraphs>
  <Slides>16</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Calibri Light</vt:lpstr>
      <vt:lpstr>Wingdings</vt:lpstr>
      <vt:lpstr>Tema de Office</vt:lpstr>
      <vt:lpstr>  PLAN ESTRATÉGICO PARA LA REDUCCIÓN DE LA VULNERABILIDAD SOCIAL CON EL USO DE LAS TIC DE LOS JÓVENES DEL COLEGIO PRIMERO DE MAYO DE LA CIUDAD DE CÚCUTA</vt:lpstr>
      <vt:lpstr>PLANEAMIENTO DEL PROBLEMA </vt:lpstr>
      <vt:lpstr>OBJETIVOS</vt:lpstr>
      <vt:lpstr>JUSTIFICACIÓN</vt:lpstr>
      <vt:lpstr>MARCO REFERENCIAL</vt:lpstr>
      <vt:lpstr>MARCO REFERENCIAL</vt:lpstr>
      <vt:lpstr>Presentación de PowerPoint</vt:lpstr>
      <vt:lpstr>Presentación de PowerPoint</vt:lpstr>
      <vt:lpstr>Presentación de PowerPoint</vt:lpstr>
      <vt:lpstr>ENFOQUE Y DISEÑO METODOLÓGICO</vt:lpstr>
      <vt:lpstr>ENFOQUE Y DISEÑO METODOLÓGICO</vt:lpstr>
      <vt:lpstr>ENFOQUE Y DISEÑO METODOLÓGICO</vt:lpstr>
      <vt:lpstr>PROCESAMIENTO DE LA INFORMACIÓN</vt:lpstr>
      <vt:lpstr>PROPUESTA</vt:lpstr>
      <vt:lpstr>PROPUESTA</vt:lpstr>
      <vt:lpstr>CONCLUSIONES Y RECOMENDACIONES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Uniminuto</dc:creator>
  <cp:lastModifiedBy>karendiaz0310@gmail.com</cp:lastModifiedBy>
  <cp:revision>68</cp:revision>
  <dcterms:created xsi:type="dcterms:W3CDTF">2018-01-16T19:54:49Z</dcterms:created>
  <dcterms:modified xsi:type="dcterms:W3CDTF">2018-06-07T18:19:20Z</dcterms:modified>
</cp:coreProperties>
</file>