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Google Shape;259;g58e69553de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58e69553d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de títu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texto vertical"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y objetos" type="obj">
  <p:cSld name="OBJECT">
    <p:spTree>
      <p:nvGrpSpPr>
        <p:cNvPr id="17" name="Shape 17"/>
        <p:cNvGrpSpPr/>
        <p:nvPr/>
      </p:nvGrpSpPr>
      <p:grpSpPr>
        <a:xfrm>
          <a:off x="0" y="0"/>
          <a:ext cx="0" cy="0"/>
          <a:chOff x="0" y="0"/>
          <a:chExt cx="0" cy="0"/>
        </a:xfrm>
      </p:grpSpPr>
      <p:sp>
        <p:nvSpPr>
          <p:cNvPr id="18" name="Google Shape;1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cabezado de sección" type="secHead">
  <p:cSld name="SECTION_HEADER">
    <p:spTree>
      <p:nvGrpSpPr>
        <p:cNvPr id="23" name="Shape 23"/>
        <p:cNvGrpSpPr/>
        <p:nvPr/>
      </p:nvGrpSpPr>
      <p:grpSpPr>
        <a:xfrm>
          <a:off x="0" y="0"/>
          <a:ext cx="0" cy="0"/>
          <a:chOff x="0" y="0"/>
          <a:chExt cx="0" cy="0"/>
        </a:xfrm>
      </p:grpSpPr>
      <p:sp>
        <p:nvSpPr>
          <p:cNvPr id="24" name="Google Shape;24;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os objetos" type="twoObj">
  <p:cSld name="TWO_OBJECTS">
    <p:spTree>
      <p:nvGrpSpPr>
        <p:cNvPr id="29" name="Shape 29"/>
        <p:cNvGrpSpPr/>
        <p:nvPr/>
      </p:nvGrpSpPr>
      <p:grpSpPr>
        <a:xfrm>
          <a:off x="0" y="0"/>
          <a:ext cx="0" cy="0"/>
          <a:chOff x="0" y="0"/>
          <a:chExt cx="0" cy="0"/>
        </a:xfrm>
      </p:grpSpPr>
      <p:sp>
        <p:nvSpPr>
          <p:cNvPr id="30" name="Google Shape;30;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ción" type="twoTxTwoObj">
  <p:cSld name="TWO_OBJECTS_WITH_TEXT">
    <p:spTree>
      <p:nvGrpSpPr>
        <p:cNvPr id="36" name="Shape 36"/>
        <p:cNvGrpSpPr/>
        <p:nvPr/>
      </p:nvGrpSpPr>
      <p:grpSpPr>
        <a:xfrm>
          <a:off x="0" y="0"/>
          <a:ext cx="0" cy="0"/>
          <a:chOff x="0" y="0"/>
          <a:chExt cx="0" cy="0"/>
        </a:xfrm>
      </p:grpSpPr>
      <p:sp>
        <p:nvSpPr>
          <p:cNvPr id="37" name="Google Shape;37;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el título"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 blanco" type="blank">
  <p:cSld name="BLANK">
    <p:spTree>
      <p:nvGrpSpPr>
        <p:cNvPr id="50" name="Shape 50"/>
        <p:cNvGrpSpPr/>
        <p:nvPr/>
      </p:nvGrpSpPr>
      <p:grpSpPr>
        <a:xfrm>
          <a:off x="0" y="0"/>
          <a:ext cx="0" cy="0"/>
          <a:chOff x="0" y="0"/>
          <a:chExt cx="0" cy="0"/>
        </a:xfrm>
      </p:grpSpPr>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ido con título"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n con título"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O"/>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9.png"/><Relationship Id="rId6" Type="http://schemas.openxmlformats.org/officeDocument/2006/relationships/image" Target="../media/image12.png"/><Relationship Id="rId7"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0.png"/><Relationship Id="rId5"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8.png"/><Relationship Id="rId5"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23.png"/><Relationship Id="rId5"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3"/>
          <p:cNvSpPr txBox="1"/>
          <p:nvPr>
            <p:ph type="ctrTitle"/>
          </p:nvPr>
        </p:nvSpPr>
        <p:spPr>
          <a:xfrm>
            <a:off x="4491990" y="802323"/>
            <a:ext cx="7421880" cy="2387600"/>
          </a:xfrm>
          <a:prstGeom prst="rect">
            <a:avLst/>
          </a:prstGeom>
          <a:noFill/>
          <a:ln>
            <a:noFill/>
          </a:ln>
        </p:spPr>
        <p:txBody>
          <a:bodyPr anchorCtr="0" anchor="b"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s-CO" sz="2400">
                <a:latin typeface="Arial"/>
                <a:ea typeface="Arial"/>
                <a:cs typeface="Arial"/>
                <a:sym typeface="Arial"/>
              </a:rPr>
              <a:t>PROPUESTA PARA ESTUDIO DE VIABILIDAD PARA LA CREACIÓN DE UN COWORKING PARA ESTUDIANTES CERCA DE LA UNIVERSIDAD MINUTO DE DIOS</a:t>
            </a:r>
            <a:endParaRPr b="1" sz="2400">
              <a:latin typeface="Arial"/>
              <a:ea typeface="Arial"/>
              <a:cs typeface="Arial"/>
              <a:sym typeface="Arial"/>
            </a:endParaRPr>
          </a:p>
        </p:txBody>
      </p:sp>
      <p:sp>
        <p:nvSpPr>
          <p:cNvPr id="85" name="Google Shape;85;p13"/>
          <p:cNvSpPr txBox="1"/>
          <p:nvPr>
            <p:ph idx="1" type="subTitle"/>
          </p:nvPr>
        </p:nvSpPr>
        <p:spPr>
          <a:xfrm>
            <a:off x="4160520" y="3784918"/>
            <a:ext cx="7753350" cy="16557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s-CO"/>
              <a:t>Maria Nelly Cuevas Gomez</a:t>
            </a:r>
            <a:endParaRPr/>
          </a:p>
          <a:p>
            <a:pPr indent="0" lvl="0" marL="0" rtl="0" algn="ctr">
              <a:lnSpc>
                <a:spcPct val="90000"/>
              </a:lnSpc>
              <a:spcBef>
                <a:spcPts val="0"/>
              </a:spcBef>
              <a:spcAft>
                <a:spcPts val="0"/>
              </a:spcAft>
              <a:buClr>
                <a:schemeClr val="dk1"/>
              </a:buClr>
              <a:buSzPts val="2400"/>
              <a:buNone/>
            </a:pPr>
            <a:r>
              <a:rPr lang="es-CO"/>
              <a:t>Maria Fernanda Corredor Rivera</a:t>
            </a:r>
            <a:endParaRPr/>
          </a:p>
          <a:p>
            <a:pPr indent="0" lvl="0" marL="0" rtl="0" algn="l">
              <a:lnSpc>
                <a:spcPct val="90000"/>
              </a:lnSpc>
              <a:spcBef>
                <a:spcPts val="0"/>
              </a:spcBef>
              <a:spcAft>
                <a:spcPts val="0"/>
              </a:spcAft>
              <a:buClr>
                <a:schemeClr val="dk1"/>
              </a:buClr>
              <a:buSzPts val="2400"/>
              <a:buNone/>
            </a:pPr>
            <a:r>
              <a:t/>
            </a:r>
            <a:endParaRPr/>
          </a:p>
          <a:p>
            <a:pPr indent="0" lvl="0" marL="0" rtl="0" algn="ctr">
              <a:lnSpc>
                <a:spcPct val="90000"/>
              </a:lnSpc>
              <a:spcBef>
                <a:spcPts val="0"/>
              </a:spcBef>
              <a:spcAft>
                <a:spcPts val="0"/>
              </a:spcAft>
              <a:buClr>
                <a:schemeClr val="dk1"/>
              </a:buClr>
              <a:buSzPts val="2400"/>
              <a:buNone/>
            </a:pPr>
            <a:r>
              <a:rPr lang="es-CO"/>
              <a:t>Administración de Empresas UVD</a:t>
            </a:r>
            <a:endParaRPr/>
          </a:p>
          <a:p>
            <a:pPr indent="0" lvl="0" marL="0" rtl="0" algn="ctr">
              <a:lnSpc>
                <a:spcPct val="90000"/>
              </a:lnSpc>
              <a:spcBef>
                <a:spcPts val="0"/>
              </a:spcBef>
              <a:spcAft>
                <a:spcPts val="0"/>
              </a:spcAft>
              <a:buClr>
                <a:schemeClr val="dk1"/>
              </a:buClr>
              <a:buSzPts val="2400"/>
              <a:buNone/>
            </a:pPr>
            <a:r>
              <a:rPr lang="es-CO"/>
              <a:t>2019</a:t>
            </a:r>
            <a:endParaRPr/>
          </a:p>
        </p:txBody>
      </p:sp>
      <p:pic>
        <p:nvPicPr>
          <p:cNvPr id="86" name="Google Shape;86;p13"/>
          <p:cNvPicPr preferRelativeResize="0"/>
          <p:nvPr/>
        </p:nvPicPr>
        <p:blipFill>
          <a:blip r:embed="rId4">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838200" y="979125"/>
            <a:ext cx="10515600" cy="890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lang="es-CO"/>
              <a:t>Estrategias de Mercado</a:t>
            </a:r>
            <a:endParaRPr/>
          </a:p>
          <a:p>
            <a:pPr indent="0" lvl="0" marL="0" rtl="0" algn="l">
              <a:lnSpc>
                <a:spcPct val="90000"/>
              </a:lnSpc>
              <a:spcBef>
                <a:spcPts val="0"/>
              </a:spcBef>
              <a:spcAft>
                <a:spcPts val="0"/>
              </a:spcAft>
              <a:buSzPts val="1800"/>
              <a:buNone/>
            </a:pPr>
            <a:r>
              <a:t/>
            </a:r>
            <a:endParaRPr/>
          </a:p>
        </p:txBody>
      </p:sp>
      <p:sp>
        <p:nvSpPr>
          <p:cNvPr id="148" name="Google Shape;148;p22"/>
          <p:cNvSpPr txBox="1"/>
          <p:nvPr>
            <p:ph idx="1" type="body"/>
          </p:nvPr>
        </p:nvSpPr>
        <p:spPr>
          <a:xfrm>
            <a:off x="838200" y="1586475"/>
            <a:ext cx="10515600" cy="4970700"/>
          </a:xfrm>
          <a:prstGeom prst="rect">
            <a:avLst/>
          </a:prstGeom>
          <a:noFill/>
          <a:ln>
            <a:noFill/>
          </a:ln>
        </p:spPr>
        <p:txBody>
          <a:bodyPr anchorCtr="0" anchor="t" bIns="45700" lIns="91425" spcFirstLastPara="1" rIns="91425" wrap="square" tIns="45700">
            <a:noAutofit/>
          </a:bodyPr>
          <a:lstStyle/>
          <a:p>
            <a:pPr indent="-381000" lvl="0" marL="457200" rtl="0" algn="l">
              <a:lnSpc>
                <a:spcPct val="115000"/>
              </a:lnSpc>
              <a:spcBef>
                <a:spcPts val="1400"/>
              </a:spcBef>
              <a:spcAft>
                <a:spcPts val="0"/>
              </a:spcAft>
              <a:buSzPts val="2400"/>
              <a:buFont typeface="Times New Roman"/>
              <a:buChar char="❖"/>
            </a:pPr>
            <a:r>
              <a:rPr b="1" lang="es-CO" sz="2400"/>
              <a:t>Estrategias de Aprovisionamiento (Proveedores)</a:t>
            </a:r>
            <a:r>
              <a:rPr lang="es-CO" sz="2400"/>
              <a:t>: Centro Comercial Unilago y Claro (Internet).</a:t>
            </a:r>
            <a:endParaRPr sz="2400"/>
          </a:p>
          <a:p>
            <a:pPr indent="-381000" lvl="0" marL="457200" rtl="0" algn="l">
              <a:lnSpc>
                <a:spcPct val="115000"/>
              </a:lnSpc>
              <a:spcBef>
                <a:spcPts val="0"/>
              </a:spcBef>
              <a:spcAft>
                <a:spcPts val="0"/>
              </a:spcAft>
              <a:buSzPts val="2400"/>
              <a:buFont typeface="Calibri"/>
              <a:buChar char="❖"/>
            </a:pPr>
            <a:r>
              <a:rPr b="1" lang="es-CO" sz="2400"/>
              <a:t>Estrategias en Precios</a:t>
            </a:r>
            <a:r>
              <a:rPr lang="es-CO" sz="2400"/>
              <a:t>: precios fijos y variables donde se tendrá un valor inicial para la utilización del espacio de Coworking por 3.500 pesos la hora, en el segundo año se pretende aumentar un porcentaje mínimo, también se tendrá en cuenta la compra del mes, semestre o año.</a:t>
            </a:r>
            <a:endParaRPr sz="2400"/>
          </a:p>
          <a:p>
            <a:pPr indent="-381000" lvl="0" marL="457200" rtl="0" algn="l">
              <a:lnSpc>
                <a:spcPct val="115000"/>
              </a:lnSpc>
              <a:spcBef>
                <a:spcPts val="0"/>
              </a:spcBef>
              <a:spcAft>
                <a:spcPts val="0"/>
              </a:spcAft>
              <a:buSzPts val="2400"/>
              <a:buFont typeface="Calibri"/>
              <a:buChar char="❖"/>
            </a:pPr>
            <a:r>
              <a:rPr b="1" lang="es-CO" sz="2400"/>
              <a:t>Estrategias de Promoción y Publicidad</a:t>
            </a:r>
            <a:r>
              <a:rPr lang="es-CO" sz="2400"/>
              <a:t>: La estrategia que se manejará es la combinada, que cuenta con el impulso y la atracción, volantes, acumulación de puntos, redes sociales.</a:t>
            </a:r>
            <a:endParaRPr sz="2400"/>
          </a:p>
          <a:p>
            <a:pPr indent="0" lvl="0" marL="0" rtl="0" algn="l">
              <a:lnSpc>
                <a:spcPct val="90000"/>
              </a:lnSpc>
              <a:spcBef>
                <a:spcPts val="1000"/>
              </a:spcBef>
              <a:spcAft>
                <a:spcPts val="0"/>
              </a:spcAft>
              <a:buSzPts val="1800"/>
              <a:buNone/>
            </a:pPr>
            <a:r>
              <a:t/>
            </a:r>
            <a:endParaRPr/>
          </a:p>
        </p:txBody>
      </p:sp>
      <p:pic>
        <p:nvPicPr>
          <p:cNvPr id="149" name="Google Shape;149;p22"/>
          <p:cNvPicPr preferRelativeResize="0"/>
          <p:nvPr/>
        </p:nvPicPr>
        <p:blipFill>
          <a:blip r:embed="rId3">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3"/>
          <p:cNvSpPr txBox="1"/>
          <p:nvPr>
            <p:ph idx="1" type="body"/>
          </p:nvPr>
        </p:nvSpPr>
        <p:spPr>
          <a:xfrm>
            <a:off x="838200" y="1496550"/>
            <a:ext cx="10515600" cy="4680300"/>
          </a:xfrm>
          <a:prstGeom prst="rect">
            <a:avLst/>
          </a:prstGeom>
          <a:noFill/>
          <a:ln>
            <a:noFill/>
          </a:ln>
        </p:spPr>
        <p:txBody>
          <a:bodyPr anchorCtr="0" anchor="t" bIns="45700" lIns="91425" spcFirstLastPara="1" rIns="91425" wrap="square" tIns="45700">
            <a:noAutofit/>
          </a:bodyPr>
          <a:lstStyle/>
          <a:p>
            <a:pPr indent="-368300" lvl="0" marL="457200" marR="0" rtl="0" algn="just">
              <a:lnSpc>
                <a:spcPct val="115000"/>
              </a:lnSpc>
              <a:spcBef>
                <a:spcPts val="0"/>
              </a:spcBef>
              <a:spcAft>
                <a:spcPts val="0"/>
              </a:spcAft>
              <a:buSzPts val="2200"/>
              <a:buFont typeface="Calibri"/>
              <a:buChar char="❖"/>
            </a:pPr>
            <a:r>
              <a:rPr lang="es-CO" sz="2200"/>
              <a:t>El mercado objetivo, son hombres y mujeres estudiantes con edades comprendidas entre 17 a 55 años de modalidad virtual y a distancia de la Universidad Minuto de Dios (calle 80), ubicada en el barrio Minuto de Dios, en la Zona 10 Engativá de la Ciudad de Bogotá, los cuales cuentan con un nivel socioeconómico medio bajo y medio (estratos 3 y 4), según el (Departamento Nacional de Estadística DANE, 2017)</a:t>
            </a:r>
            <a:endParaRPr sz="2200"/>
          </a:p>
          <a:p>
            <a:pPr indent="-368300" lvl="0" marL="457200" marR="0" rtl="0" algn="just">
              <a:lnSpc>
                <a:spcPct val="115000"/>
              </a:lnSpc>
              <a:spcBef>
                <a:spcPts val="0"/>
              </a:spcBef>
              <a:spcAft>
                <a:spcPts val="0"/>
              </a:spcAft>
              <a:buSzPts val="2200"/>
              <a:buFont typeface="Calibri"/>
              <a:buChar char="❖"/>
            </a:pPr>
            <a:r>
              <a:rPr b="1" lang="es-CO" sz="2200"/>
              <a:t>Sociográfica</a:t>
            </a:r>
            <a:r>
              <a:rPr lang="es-CO" sz="2200"/>
              <a:t>: Estudiantes en formación y docentes de la Universidad Minuto de Dios, los cuales tienen la necesidad de utilizar espacios comunales y servicios de internet para la realización de sus trabajos.</a:t>
            </a:r>
            <a:endParaRPr sz="2200"/>
          </a:p>
          <a:p>
            <a:pPr indent="-368300" lvl="0" marL="457200" marR="0" rtl="0" algn="just">
              <a:lnSpc>
                <a:spcPct val="115000"/>
              </a:lnSpc>
              <a:spcBef>
                <a:spcPts val="0"/>
              </a:spcBef>
              <a:spcAft>
                <a:spcPts val="0"/>
              </a:spcAft>
              <a:buSzPts val="2200"/>
              <a:buFont typeface="Calibri"/>
              <a:buChar char="❖"/>
            </a:pPr>
            <a:r>
              <a:rPr b="1" lang="es-CO" sz="2200"/>
              <a:t>Pictográfica</a:t>
            </a:r>
            <a:r>
              <a:rPr lang="es-CO" sz="2200"/>
              <a:t>: Esta segmentación se realizó de acuerdo con las necesidades que se observaron y mediante encuestas realizadas, al ver la dificultad que tenían los estudiantes para encontrar un sitio en el cual se pudiesen realizar los trabajos pendientes.</a:t>
            </a:r>
            <a:endParaRPr sz="2200"/>
          </a:p>
          <a:p>
            <a:pPr indent="0" lvl="0" marL="457200" marR="0" rtl="0" algn="just">
              <a:lnSpc>
                <a:spcPct val="115000"/>
              </a:lnSpc>
              <a:spcBef>
                <a:spcPts val="0"/>
              </a:spcBef>
              <a:spcAft>
                <a:spcPts val="0"/>
              </a:spcAft>
              <a:buSzPts val="1800"/>
              <a:buNone/>
            </a:pPr>
            <a:r>
              <a:t/>
            </a:r>
            <a:endParaRPr sz="2200"/>
          </a:p>
        </p:txBody>
      </p:sp>
      <p:sp>
        <p:nvSpPr>
          <p:cNvPr id="155" name="Google Shape;155;p23"/>
          <p:cNvSpPr txBox="1"/>
          <p:nvPr>
            <p:ph type="title"/>
          </p:nvPr>
        </p:nvSpPr>
        <p:spPr>
          <a:xfrm>
            <a:off x="838200" y="48795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s-CO"/>
              <a:t>Población Objetivo</a:t>
            </a:r>
            <a:endParaRPr b="1"/>
          </a:p>
        </p:txBody>
      </p:sp>
      <p:pic>
        <p:nvPicPr>
          <p:cNvPr id="156" name="Google Shape;156;p23"/>
          <p:cNvPicPr preferRelativeResize="0"/>
          <p:nvPr/>
        </p:nvPicPr>
        <p:blipFill>
          <a:blip r:embed="rId3">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ph type="title"/>
          </p:nvPr>
        </p:nvSpPr>
        <p:spPr>
          <a:xfrm>
            <a:off x="838200" y="4999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b="1" lang="es-CO"/>
              <a:t>Muestra</a:t>
            </a:r>
            <a:endParaRPr b="1"/>
          </a:p>
        </p:txBody>
      </p:sp>
      <p:sp>
        <p:nvSpPr>
          <p:cNvPr id="162" name="Google Shape;162;p24"/>
          <p:cNvSpPr txBox="1"/>
          <p:nvPr>
            <p:ph idx="1" type="body"/>
          </p:nvPr>
        </p:nvSpPr>
        <p:spPr>
          <a:xfrm>
            <a:off x="838200" y="1825625"/>
            <a:ext cx="10515600" cy="5032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s-CO" sz="2400"/>
              <a:t>La muestra es finita, debido que se tiene la cantidad exacta y los datos se tomaron del total de estudiantes de UNIMINUTO –UVD modalidad distancia tradicional sede principal, de la siguiente manera:</a:t>
            </a:r>
            <a:endParaRPr sz="2400"/>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88900" rtl="0" algn="l">
              <a:lnSpc>
                <a:spcPct val="115000"/>
              </a:lnSpc>
              <a:spcBef>
                <a:spcPts val="0"/>
              </a:spcBef>
              <a:spcAft>
                <a:spcPts val="0"/>
              </a:spcAft>
              <a:buSzPts val="1800"/>
              <a:buNone/>
            </a:pPr>
            <a:r>
              <a:t/>
            </a:r>
            <a:endParaRPr sz="2400"/>
          </a:p>
          <a:p>
            <a:pPr indent="0" lvl="0" marL="88900" rtl="0" algn="l">
              <a:lnSpc>
                <a:spcPct val="115000"/>
              </a:lnSpc>
              <a:spcBef>
                <a:spcPts val="0"/>
              </a:spcBef>
              <a:spcAft>
                <a:spcPts val="0"/>
              </a:spcAft>
              <a:buSzPts val="1800"/>
              <a:buNone/>
            </a:pPr>
            <a:r>
              <a:rPr lang="es-CO" sz="2400"/>
              <a:t>Se realizó una encuesta de 9 preguntas, de las cuales se tomaron las más relevantes que se encuentran a continuación:</a:t>
            </a:r>
            <a:endParaRPr sz="2400"/>
          </a:p>
          <a:p>
            <a:pPr indent="0" lvl="0" marL="88900" rtl="0" algn="l">
              <a:lnSpc>
                <a:spcPct val="115000"/>
              </a:lnSpc>
              <a:spcBef>
                <a:spcPts val="0"/>
              </a:spcBef>
              <a:spcAft>
                <a:spcPts val="0"/>
              </a:spcAft>
              <a:buSzPts val="1800"/>
              <a:buNone/>
            </a:pPr>
            <a:r>
              <a:t/>
            </a:r>
            <a:endParaRPr sz="1100">
              <a:latin typeface="Arial"/>
              <a:ea typeface="Arial"/>
              <a:cs typeface="Arial"/>
              <a:sym typeface="Arial"/>
            </a:endParaRPr>
          </a:p>
          <a:p>
            <a:pPr indent="0" lvl="0" marL="0" rtl="0" algn="l">
              <a:lnSpc>
                <a:spcPct val="90000"/>
              </a:lnSpc>
              <a:spcBef>
                <a:spcPts val="1000"/>
              </a:spcBef>
              <a:spcAft>
                <a:spcPts val="0"/>
              </a:spcAft>
              <a:buSzPts val="1800"/>
              <a:buNone/>
            </a:pPr>
            <a:r>
              <a:t/>
            </a:r>
            <a:endParaRPr/>
          </a:p>
        </p:txBody>
      </p:sp>
      <p:pic>
        <p:nvPicPr>
          <p:cNvPr id="163" name="Google Shape;163;p24"/>
          <p:cNvPicPr preferRelativeResize="0"/>
          <p:nvPr/>
        </p:nvPicPr>
        <p:blipFill rotWithShape="1">
          <a:blip r:embed="rId3">
            <a:alphaModFix/>
          </a:blip>
          <a:srcRect b="0" l="0" r="0" t="0"/>
          <a:stretch/>
        </p:blipFill>
        <p:spPr>
          <a:xfrm>
            <a:off x="3743000" y="3619775"/>
            <a:ext cx="4706000" cy="2036225"/>
          </a:xfrm>
          <a:prstGeom prst="rect">
            <a:avLst/>
          </a:prstGeom>
          <a:noFill/>
          <a:ln>
            <a:noFill/>
          </a:ln>
        </p:spPr>
      </p:pic>
      <p:pic>
        <p:nvPicPr>
          <p:cNvPr id="164" name="Google Shape;164;p24"/>
          <p:cNvPicPr preferRelativeResize="0"/>
          <p:nvPr/>
        </p:nvPicPr>
        <p:blipFill rotWithShape="1">
          <a:blip r:embed="rId4">
            <a:alphaModFix/>
          </a:blip>
          <a:srcRect b="0" l="0" r="0" t="0"/>
          <a:stretch/>
        </p:blipFill>
        <p:spPr>
          <a:xfrm>
            <a:off x="4050825" y="3097425"/>
            <a:ext cx="3200600" cy="657950"/>
          </a:xfrm>
          <a:prstGeom prst="rect">
            <a:avLst/>
          </a:prstGeom>
          <a:noFill/>
          <a:ln>
            <a:noFill/>
          </a:ln>
        </p:spPr>
      </p:pic>
      <p:pic>
        <p:nvPicPr>
          <p:cNvPr id="165" name="Google Shape;165;p24"/>
          <p:cNvPicPr preferRelativeResize="0"/>
          <p:nvPr/>
        </p:nvPicPr>
        <p:blipFill>
          <a:blip r:embed="rId5">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id="170" name="Google Shape;170;p25"/>
          <p:cNvPicPr preferRelativeResize="0"/>
          <p:nvPr/>
        </p:nvPicPr>
        <p:blipFill rotWithShape="1">
          <a:blip r:embed="rId3">
            <a:alphaModFix/>
          </a:blip>
          <a:srcRect b="0" l="0" r="0" t="0"/>
          <a:stretch/>
        </p:blipFill>
        <p:spPr>
          <a:xfrm>
            <a:off x="783675" y="969675"/>
            <a:ext cx="4063325" cy="2732646"/>
          </a:xfrm>
          <a:prstGeom prst="rect">
            <a:avLst/>
          </a:prstGeom>
          <a:noFill/>
          <a:ln>
            <a:noFill/>
          </a:ln>
        </p:spPr>
      </p:pic>
      <p:pic>
        <p:nvPicPr>
          <p:cNvPr id="171" name="Google Shape;171;p25"/>
          <p:cNvPicPr preferRelativeResize="0"/>
          <p:nvPr/>
        </p:nvPicPr>
        <p:blipFill rotWithShape="1">
          <a:blip r:embed="rId4">
            <a:alphaModFix/>
          </a:blip>
          <a:srcRect b="0" l="0" r="0" t="0"/>
          <a:stretch/>
        </p:blipFill>
        <p:spPr>
          <a:xfrm>
            <a:off x="5840975" y="874632"/>
            <a:ext cx="4063325" cy="2827693"/>
          </a:xfrm>
          <a:prstGeom prst="rect">
            <a:avLst/>
          </a:prstGeom>
          <a:noFill/>
          <a:ln>
            <a:noFill/>
          </a:ln>
        </p:spPr>
      </p:pic>
      <p:pic>
        <p:nvPicPr>
          <p:cNvPr id="172" name="Google Shape;172;p25"/>
          <p:cNvPicPr preferRelativeResize="0"/>
          <p:nvPr/>
        </p:nvPicPr>
        <p:blipFill rotWithShape="1">
          <a:blip r:embed="rId5">
            <a:alphaModFix/>
          </a:blip>
          <a:srcRect b="0" l="0" r="0" t="0"/>
          <a:stretch/>
        </p:blipFill>
        <p:spPr>
          <a:xfrm>
            <a:off x="783675" y="3798586"/>
            <a:ext cx="4063325" cy="2720764"/>
          </a:xfrm>
          <a:prstGeom prst="rect">
            <a:avLst/>
          </a:prstGeom>
          <a:noFill/>
          <a:ln>
            <a:noFill/>
          </a:ln>
        </p:spPr>
      </p:pic>
      <p:pic>
        <p:nvPicPr>
          <p:cNvPr id="173" name="Google Shape;173;p25"/>
          <p:cNvPicPr preferRelativeResize="0"/>
          <p:nvPr/>
        </p:nvPicPr>
        <p:blipFill rotWithShape="1">
          <a:blip r:embed="rId6">
            <a:alphaModFix/>
          </a:blip>
          <a:srcRect b="0" l="0" r="0" t="0"/>
          <a:stretch/>
        </p:blipFill>
        <p:spPr>
          <a:xfrm>
            <a:off x="5840975" y="3798575"/>
            <a:ext cx="4063325" cy="2720764"/>
          </a:xfrm>
          <a:prstGeom prst="rect">
            <a:avLst/>
          </a:prstGeom>
          <a:noFill/>
          <a:ln>
            <a:noFill/>
          </a:ln>
        </p:spPr>
      </p:pic>
      <p:pic>
        <p:nvPicPr>
          <p:cNvPr id="174" name="Google Shape;174;p25"/>
          <p:cNvPicPr preferRelativeResize="0"/>
          <p:nvPr/>
        </p:nvPicPr>
        <p:blipFill>
          <a:blip r:embed="rId7">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s-CO"/>
              <a:t>Coworking Comfort Zone</a:t>
            </a:r>
            <a:endParaRPr b="1"/>
          </a:p>
        </p:txBody>
      </p:sp>
      <p:sp>
        <p:nvSpPr>
          <p:cNvPr id="180" name="Google Shape;180;p26"/>
          <p:cNvSpPr txBox="1"/>
          <p:nvPr>
            <p:ph idx="1" type="body"/>
          </p:nvPr>
        </p:nvSpPr>
        <p:spPr>
          <a:xfrm>
            <a:off x="318925" y="139587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s-CO" sz="2400"/>
              <a:t>Se plantea usar la estrategia de precios fijos donde se tendrá un valor inicial para la utilización del espacio de Coworking por $3.500 pesos la hora, que consta de un equipo de cómputo, una línea telefónica, acceso a internet y servicio de impresión y escaneo, teniendo un espacio cómodo y apto para desarrollar sus diferentes actividades académicas.</a:t>
            </a:r>
            <a:endParaRPr sz="2400"/>
          </a:p>
          <a:p>
            <a:pPr indent="0" lvl="0" marL="0" rtl="0" algn="l">
              <a:lnSpc>
                <a:spcPct val="90000"/>
              </a:lnSpc>
              <a:spcBef>
                <a:spcPts val="1000"/>
              </a:spcBef>
              <a:spcAft>
                <a:spcPts val="0"/>
              </a:spcAft>
              <a:buSzPts val="1800"/>
              <a:buNone/>
            </a:pPr>
            <a:r>
              <a:rPr lang="es-CO" sz="2400"/>
              <a:t>Nuestros principales competidores en precios serían:</a:t>
            </a:r>
            <a:endParaRPr sz="2400"/>
          </a:p>
          <a:p>
            <a:pPr indent="0" lvl="0" marL="0" rtl="0" algn="l">
              <a:lnSpc>
                <a:spcPct val="90000"/>
              </a:lnSpc>
              <a:spcBef>
                <a:spcPts val="1000"/>
              </a:spcBef>
              <a:spcAft>
                <a:spcPts val="0"/>
              </a:spcAft>
              <a:buSzPts val="1800"/>
              <a:buNone/>
            </a:pPr>
            <a:r>
              <a:t/>
            </a:r>
            <a:endParaRPr sz="2400"/>
          </a:p>
        </p:txBody>
      </p:sp>
      <p:pic>
        <p:nvPicPr>
          <p:cNvPr id="181" name="Google Shape;181;p26"/>
          <p:cNvPicPr preferRelativeResize="0"/>
          <p:nvPr/>
        </p:nvPicPr>
        <p:blipFill rotWithShape="1">
          <a:blip r:embed="rId3">
            <a:alphaModFix/>
          </a:blip>
          <a:srcRect b="0" l="0" r="0" t="0"/>
          <a:stretch/>
        </p:blipFill>
        <p:spPr>
          <a:xfrm>
            <a:off x="7277400" y="3097000"/>
            <a:ext cx="4179475" cy="2102725"/>
          </a:xfrm>
          <a:prstGeom prst="rect">
            <a:avLst/>
          </a:prstGeom>
          <a:noFill/>
          <a:ln>
            <a:noFill/>
          </a:ln>
        </p:spPr>
      </p:pic>
      <p:pic>
        <p:nvPicPr>
          <p:cNvPr id="182" name="Google Shape;182;p26"/>
          <p:cNvPicPr preferRelativeResize="0"/>
          <p:nvPr/>
        </p:nvPicPr>
        <p:blipFill rotWithShape="1">
          <a:blip r:embed="rId4">
            <a:alphaModFix/>
          </a:blip>
          <a:srcRect b="0" l="0" r="0" t="0"/>
          <a:stretch/>
        </p:blipFill>
        <p:spPr>
          <a:xfrm>
            <a:off x="318925" y="4234700"/>
            <a:ext cx="6948425" cy="1614775"/>
          </a:xfrm>
          <a:prstGeom prst="rect">
            <a:avLst/>
          </a:prstGeom>
          <a:noFill/>
          <a:ln>
            <a:noFill/>
          </a:ln>
        </p:spPr>
      </p:pic>
      <p:pic>
        <p:nvPicPr>
          <p:cNvPr id="183" name="Google Shape;183;p26"/>
          <p:cNvPicPr preferRelativeResize="0"/>
          <p:nvPr/>
        </p:nvPicPr>
        <p:blipFill>
          <a:blip r:embed="rId5">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838200" y="679024"/>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s-CO"/>
              <a:t>Ventajas Competitivas y Propuesta de Valor</a:t>
            </a:r>
            <a:endParaRPr b="1"/>
          </a:p>
        </p:txBody>
      </p:sp>
      <p:sp>
        <p:nvSpPr>
          <p:cNvPr id="189" name="Google Shape;189;p27"/>
          <p:cNvSpPr txBox="1"/>
          <p:nvPr>
            <p:ph idx="1" type="body"/>
          </p:nvPr>
        </p:nvSpPr>
        <p:spPr>
          <a:xfrm>
            <a:off x="838200" y="2004725"/>
            <a:ext cx="10515600" cy="4638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pic>
        <p:nvPicPr>
          <p:cNvPr id="190" name="Google Shape;190;p27"/>
          <p:cNvPicPr preferRelativeResize="0"/>
          <p:nvPr/>
        </p:nvPicPr>
        <p:blipFill rotWithShape="1">
          <a:blip r:embed="rId3">
            <a:alphaModFix/>
          </a:blip>
          <a:srcRect b="0" l="0" r="0" t="0"/>
          <a:stretch/>
        </p:blipFill>
        <p:spPr>
          <a:xfrm>
            <a:off x="2052925" y="1666875"/>
            <a:ext cx="7162800" cy="5191125"/>
          </a:xfrm>
          <a:prstGeom prst="rect">
            <a:avLst/>
          </a:prstGeom>
          <a:noFill/>
          <a:ln>
            <a:noFill/>
          </a:ln>
        </p:spPr>
      </p:pic>
      <p:pic>
        <p:nvPicPr>
          <p:cNvPr id="191" name="Google Shape;191;p27"/>
          <p:cNvPicPr preferRelativeResize="0"/>
          <p:nvPr/>
        </p:nvPicPr>
        <p:blipFill>
          <a:blip r:embed="rId4">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s-CO"/>
              <a:t>Estudio Financiero - inversiones</a:t>
            </a:r>
            <a:endParaRPr b="1"/>
          </a:p>
        </p:txBody>
      </p:sp>
      <p:sp>
        <p:nvSpPr>
          <p:cNvPr id="197" name="Google Shape;197;p28"/>
          <p:cNvSpPr txBox="1"/>
          <p:nvPr>
            <p:ph idx="1" type="body"/>
          </p:nvPr>
        </p:nvSpPr>
        <p:spPr>
          <a:xfrm>
            <a:off x="838200" y="1449600"/>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s-CO" sz="2400">
                <a:latin typeface="Arial"/>
                <a:ea typeface="Arial"/>
                <a:cs typeface="Arial"/>
                <a:sym typeface="Arial"/>
              </a:rPr>
              <a:t>Las inversiones iniciales para el primer año del proyecto son:</a:t>
            </a:r>
            <a:endParaRPr sz="2400">
              <a:latin typeface="Arial"/>
              <a:ea typeface="Arial"/>
              <a:cs typeface="Arial"/>
              <a:sym typeface="Arial"/>
            </a:endParaRPr>
          </a:p>
          <a:p>
            <a:pPr indent="0" lvl="0" marL="0" rtl="0" algn="l">
              <a:lnSpc>
                <a:spcPct val="115000"/>
              </a:lnSpc>
              <a:spcBef>
                <a:spcPts val="1200"/>
              </a:spcBef>
              <a:spcAft>
                <a:spcPts val="0"/>
              </a:spcAft>
              <a:buClr>
                <a:schemeClr val="dk1"/>
              </a:buClr>
              <a:buSzPts val="1100"/>
              <a:buFont typeface="Arial"/>
              <a:buNone/>
            </a:pPr>
            <a:r>
              <a:t/>
            </a:r>
            <a:endParaRPr b="1" sz="2400">
              <a:latin typeface="Arial"/>
              <a:ea typeface="Arial"/>
              <a:cs typeface="Arial"/>
              <a:sym typeface="Arial"/>
            </a:endParaRPr>
          </a:p>
          <a:p>
            <a:pPr indent="0" lvl="0" marL="88900" rtl="0" algn="just">
              <a:lnSpc>
                <a:spcPct val="115000"/>
              </a:lnSpc>
              <a:spcBef>
                <a:spcPts val="200"/>
              </a:spcBef>
              <a:spcAft>
                <a:spcPts val="0"/>
              </a:spcAft>
              <a:buClr>
                <a:schemeClr val="dk1"/>
              </a:buClr>
              <a:buSzPts val="1100"/>
              <a:buFont typeface="Arial"/>
              <a:buNone/>
            </a:pPr>
            <a:r>
              <a:rPr lang="es-CO" sz="2400">
                <a:highlight>
                  <a:srgbClr val="FFFFFF"/>
                </a:highlight>
                <a:latin typeface="Arial"/>
                <a:ea typeface="Arial"/>
                <a:cs typeface="Arial"/>
                <a:sym typeface="Arial"/>
              </a:rPr>
              <a:t> </a:t>
            </a:r>
            <a:endParaRPr sz="2400">
              <a:highlight>
                <a:srgbClr val="FFFFFF"/>
              </a:highlight>
              <a:latin typeface="Arial"/>
              <a:ea typeface="Arial"/>
              <a:cs typeface="Arial"/>
              <a:sym typeface="Arial"/>
            </a:endParaRPr>
          </a:p>
          <a:p>
            <a:pPr indent="0" lvl="0" marL="0" rtl="0" algn="l">
              <a:lnSpc>
                <a:spcPct val="90000"/>
              </a:lnSpc>
              <a:spcBef>
                <a:spcPts val="1000"/>
              </a:spcBef>
              <a:spcAft>
                <a:spcPts val="0"/>
              </a:spcAft>
              <a:buSzPts val="1800"/>
              <a:buNone/>
            </a:pPr>
            <a:r>
              <a:t/>
            </a:r>
            <a:endParaRPr sz="2400"/>
          </a:p>
        </p:txBody>
      </p:sp>
      <p:pic>
        <p:nvPicPr>
          <p:cNvPr id="198" name="Google Shape;198;p28"/>
          <p:cNvPicPr preferRelativeResize="0"/>
          <p:nvPr/>
        </p:nvPicPr>
        <p:blipFill rotWithShape="1">
          <a:blip r:embed="rId3">
            <a:alphaModFix/>
          </a:blip>
          <a:srcRect b="0" l="0" r="0" t="0"/>
          <a:stretch/>
        </p:blipFill>
        <p:spPr>
          <a:xfrm>
            <a:off x="316000" y="2211837"/>
            <a:ext cx="6559150" cy="2434325"/>
          </a:xfrm>
          <a:prstGeom prst="rect">
            <a:avLst/>
          </a:prstGeom>
          <a:noFill/>
          <a:ln>
            <a:noFill/>
          </a:ln>
        </p:spPr>
      </p:pic>
      <p:pic>
        <p:nvPicPr>
          <p:cNvPr id="199" name="Google Shape;199;p28"/>
          <p:cNvPicPr preferRelativeResize="0"/>
          <p:nvPr/>
        </p:nvPicPr>
        <p:blipFill rotWithShape="1">
          <a:blip r:embed="rId4">
            <a:alphaModFix/>
          </a:blip>
          <a:srcRect b="0" l="0" r="0" t="0"/>
          <a:stretch/>
        </p:blipFill>
        <p:spPr>
          <a:xfrm>
            <a:off x="6096004" y="4771867"/>
            <a:ext cx="4868667" cy="1719125"/>
          </a:xfrm>
          <a:prstGeom prst="rect">
            <a:avLst/>
          </a:prstGeom>
          <a:noFill/>
          <a:ln>
            <a:noFill/>
          </a:ln>
        </p:spPr>
      </p:pic>
      <p:pic>
        <p:nvPicPr>
          <p:cNvPr id="200" name="Google Shape;200;p28"/>
          <p:cNvPicPr preferRelativeResize="0"/>
          <p:nvPr/>
        </p:nvPicPr>
        <p:blipFill>
          <a:blip r:embed="rId5">
            <a:alphaModFix/>
          </a:blip>
          <a:stretch>
            <a:fillRect/>
          </a:stretch>
        </p:blipFill>
        <p:spPr>
          <a:xfrm>
            <a:off x="0" y="6018575"/>
            <a:ext cx="3722675" cy="8394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s-CO"/>
              <a:t>Proyecciones</a:t>
            </a:r>
            <a:endParaRPr b="1"/>
          </a:p>
        </p:txBody>
      </p:sp>
      <p:pic>
        <p:nvPicPr>
          <p:cNvPr id="206" name="Google Shape;206;p29"/>
          <p:cNvPicPr preferRelativeResize="0"/>
          <p:nvPr/>
        </p:nvPicPr>
        <p:blipFill rotWithShape="1">
          <a:blip r:embed="rId3">
            <a:alphaModFix/>
          </a:blip>
          <a:srcRect b="0" l="0" r="0" t="0"/>
          <a:stretch/>
        </p:blipFill>
        <p:spPr>
          <a:xfrm>
            <a:off x="2444525" y="1690825"/>
            <a:ext cx="7787474" cy="4672475"/>
          </a:xfrm>
          <a:prstGeom prst="rect">
            <a:avLst/>
          </a:prstGeom>
          <a:noFill/>
          <a:ln>
            <a:noFill/>
          </a:ln>
        </p:spPr>
      </p:pic>
      <p:pic>
        <p:nvPicPr>
          <p:cNvPr id="207" name="Google Shape;207;p29"/>
          <p:cNvPicPr preferRelativeResize="0"/>
          <p:nvPr/>
        </p:nvPicPr>
        <p:blipFill>
          <a:blip r:embed="rId4">
            <a:alphaModFix/>
          </a:blip>
          <a:stretch>
            <a:fillRect/>
          </a:stretch>
        </p:blipFill>
        <p:spPr>
          <a:xfrm>
            <a:off x="8940950" y="6124925"/>
            <a:ext cx="3251050" cy="733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id="212" name="Google Shape;212;p30"/>
          <p:cNvPicPr preferRelativeResize="0"/>
          <p:nvPr/>
        </p:nvPicPr>
        <p:blipFill rotWithShape="1">
          <a:blip r:embed="rId3">
            <a:alphaModFix/>
          </a:blip>
          <a:srcRect b="0" l="0" r="0" t="0"/>
          <a:stretch/>
        </p:blipFill>
        <p:spPr>
          <a:xfrm>
            <a:off x="2654869" y="956763"/>
            <a:ext cx="6257119" cy="4870831"/>
          </a:xfrm>
          <a:prstGeom prst="rect">
            <a:avLst/>
          </a:prstGeom>
          <a:noFill/>
          <a:ln>
            <a:noFill/>
          </a:ln>
        </p:spPr>
      </p:pic>
      <p:pic>
        <p:nvPicPr>
          <p:cNvPr id="213" name="Google Shape;213;p30"/>
          <p:cNvPicPr preferRelativeResize="0"/>
          <p:nvPr/>
        </p:nvPicPr>
        <p:blipFill rotWithShape="1">
          <a:blip r:embed="rId4">
            <a:alphaModFix/>
          </a:blip>
          <a:srcRect b="0" l="0" r="0" t="34206"/>
          <a:stretch/>
        </p:blipFill>
        <p:spPr>
          <a:xfrm>
            <a:off x="1984150" y="5827594"/>
            <a:ext cx="8838525" cy="910916"/>
          </a:xfrm>
          <a:prstGeom prst="rect">
            <a:avLst/>
          </a:prstGeom>
          <a:noFill/>
          <a:ln>
            <a:noFill/>
          </a:ln>
        </p:spPr>
      </p:pic>
      <p:pic>
        <p:nvPicPr>
          <p:cNvPr id="214" name="Google Shape;214;p30"/>
          <p:cNvPicPr preferRelativeResize="0"/>
          <p:nvPr/>
        </p:nvPicPr>
        <p:blipFill>
          <a:blip r:embed="rId5">
            <a:alphaModFix/>
          </a:blip>
          <a:stretch>
            <a:fillRect/>
          </a:stretch>
        </p:blipFill>
        <p:spPr>
          <a:xfrm>
            <a:off x="9675825" y="6268475"/>
            <a:ext cx="2614425" cy="589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s-CO"/>
              <a:t>cronograma de actividades</a:t>
            </a:r>
            <a:endParaRPr b="1"/>
          </a:p>
        </p:txBody>
      </p:sp>
      <p:pic>
        <p:nvPicPr>
          <p:cNvPr id="220" name="Google Shape;220;p31"/>
          <p:cNvPicPr preferRelativeResize="0"/>
          <p:nvPr/>
        </p:nvPicPr>
        <p:blipFill rotWithShape="1">
          <a:blip r:embed="rId3">
            <a:alphaModFix/>
          </a:blip>
          <a:srcRect b="0" l="0" r="0" t="0"/>
          <a:stretch/>
        </p:blipFill>
        <p:spPr>
          <a:xfrm>
            <a:off x="0" y="1549850"/>
            <a:ext cx="6338851" cy="2534025"/>
          </a:xfrm>
          <a:prstGeom prst="rect">
            <a:avLst/>
          </a:prstGeom>
          <a:noFill/>
          <a:ln>
            <a:noFill/>
          </a:ln>
        </p:spPr>
      </p:pic>
      <p:pic>
        <p:nvPicPr>
          <p:cNvPr id="221" name="Google Shape;221;p31"/>
          <p:cNvPicPr preferRelativeResize="0"/>
          <p:nvPr/>
        </p:nvPicPr>
        <p:blipFill rotWithShape="1">
          <a:blip r:embed="rId4">
            <a:alphaModFix/>
          </a:blip>
          <a:srcRect b="0" l="0" r="0" t="0"/>
          <a:stretch/>
        </p:blipFill>
        <p:spPr>
          <a:xfrm>
            <a:off x="5692254" y="4175550"/>
            <a:ext cx="6020397" cy="2420025"/>
          </a:xfrm>
          <a:prstGeom prst="rect">
            <a:avLst/>
          </a:prstGeom>
          <a:noFill/>
          <a:ln>
            <a:noFill/>
          </a:ln>
        </p:spPr>
      </p:pic>
      <p:pic>
        <p:nvPicPr>
          <p:cNvPr id="222" name="Google Shape;222;p31"/>
          <p:cNvPicPr preferRelativeResize="0"/>
          <p:nvPr/>
        </p:nvPicPr>
        <p:blipFill>
          <a:blip r:embed="rId5">
            <a:alphaModFix/>
          </a:blip>
          <a:stretch>
            <a:fillRect/>
          </a:stretch>
        </p:blipFill>
        <p:spPr>
          <a:xfrm>
            <a:off x="0" y="6018575"/>
            <a:ext cx="3722675" cy="8394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4"/>
          <p:cNvSpPr txBox="1"/>
          <p:nvPr>
            <p:ph type="title"/>
          </p:nvPr>
        </p:nvSpPr>
        <p:spPr>
          <a:xfrm>
            <a:off x="838200" y="1013460"/>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dk1"/>
              </a:buClr>
              <a:buSzPts val="1100"/>
              <a:buFont typeface="Arial"/>
              <a:buNone/>
            </a:pPr>
            <a:r>
              <a:rPr b="1" lang="es-CO" sz="2400">
                <a:latin typeface="Arial"/>
                <a:ea typeface="Arial"/>
                <a:cs typeface="Arial"/>
                <a:sym typeface="Arial"/>
              </a:rPr>
              <a:t>COWORKING PARA ESTUDIANTES CERCA DE LA UNIVERSIDAD MINUTO DE DIOS</a:t>
            </a:r>
            <a:endParaRPr/>
          </a:p>
        </p:txBody>
      </p:sp>
      <p:sp>
        <p:nvSpPr>
          <p:cNvPr id="92" name="Google Shape;92;p14"/>
          <p:cNvSpPr txBox="1"/>
          <p:nvPr>
            <p:ph idx="1" type="body"/>
          </p:nvPr>
        </p:nvSpPr>
        <p:spPr>
          <a:xfrm>
            <a:off x="838200" y="2178700"/>
            <a:ext cx="10515600" cy="4486200"/>
          </a:xfrm>
          <a:prstGeom prst="rect">
            <a:avLst/>
          </a:prstGeom>
          <a:noFill/>
          <a:ln>
            <a:noFill/>
          </a:ln>
        </p:spPr>
        <p:txBody>
          <a:bodyPr anchorCtr="0" anchor="t" bIns="45700" lIns="91425" spcFirstLastPara="1" rIns="91425" wrap="square" tIns="45700">
            <a:noAutofit/>
          </a:bodyPr>
          <a:lstStyle/>
          <a:p>
            <a:pPr indent="0" lvl="0" marL="457200" rtl="0" algn="l">
              <a:lnSpc>
                <a:spcPct val="90000"/>
              </a:lnSpc>
              <a:spcBef>
                <a:spcPts val="0"/>
              </a:spcBef>
              <a:spcAft>
                <a:spcPts val="0"/>
              </a:spcAft>
              <a:buSzPts val="1800"/>
              <a:buNone/>
            </a:pPr>
            <a:r>
              <a:t/>
            </a:r>
            <a:endParaRPr sz="2400"/>
          </a:p>
          <a:p>
            <a:pPr indent="0" lvl="0" marL="457200" rtl="0" algn="l">
              <a:lnSpc>
                <a:spcPct val="90000"/>
              </a:lnSpc>
              <a:spcBef>
                <a:spcPts val="0"/>
              </a:spcBef>
              <a:spcAft>
                <a:spcPts val="0"/>
              </a:spcAft>
              <a:buSzPts val="1800"/>
              <a:buNone/>
            </a:pPr>
            <a:r>
              <a:t/>
            </a:r>
            <a:endParaRPr sz="2400"/>
          </a:p>
          <a:p>
            <a:pPr indent="0" lvl="0" marL="457200" rtl="0" algn="l">
              <a:lnSpc>
                <a:spcPct val="90000"/>
              </a:lnSpc>
              <a:spcBef>
                <a:spcPts val="0"/>
              </a:spcBef>
              <a:spcAft>
                <a:spcPts val="0"/>
              </a:spcAft>
              <a:buSzPts val="1800"/>
              <a:buNone/>
            </a:pPr>
            <a:r>
              <a:t/>
            </a:r>
            <a:endParaRPr sz="2400"/>
          </a:p>
          <a:p>
            <a:pPr indent="0" lvl="0" marL="0" rtl="0" algn="l">
              <a:lnSpc>
                <a:spcPct val="90000"/>
              </a:lnSpc>
              <a:spcBef>
                <a:spcPts val="0"/>
              </a:spcBef>
              <a:spcAft>
                <a:spcPts val="0"/>
              </a:spcAft>
              <a:buSzPts val="1800"/>
              <a:buNone/>
            </a:pPr>
            <a:r>
              <a:t/>
            </a:r>
            <a:endParaRPr sz="2400"/>
          </a:p>
          <a:p>
            <a:pPr indent="-381000" lvl="0" marL="457200" rtl="0" algn="l">
              <a:lnSpc>
                <a:spcPct val="90000"/>
              </a:lnSpc>
              <a:spcBef>
                <a:spcPts val="0"/>
              </a:spcBef>
              <a:spcAft>
                <a:spcPts val="0"/>
              </a:spcAft>
              <a:buSzPts val="2400"/>
              <a:buChar char="•"/>
            </a:pPr>
            <a:r>
              <a:rPr lang="es-CO" sz="2400"/>
              <a:t>Es un proyecto dirigido a estudiantes de UNIMINUTO –UVD modalidad distancia tradicional sede principal, “Comfort Zone” es un lugar donde podrán encontrar un espacio altamente adecuado para la concentración de los estudiantes. Para esto, desarrollamos un análisis de viabilidad económica, legal, ambiental y política, que permitió dirigirse a la construcción de un análisis de estudio de mercado.</a:t>
            </a:r>
            <a:endParaRPr sz="2400"/>
          </a:p>
          <a:p>
            <a:pPr indent="0" lvl="0" marL="457200" rtl="0" algn="l">
              <a:lnSpc>
                <a:spcPct val="115000"/>
              </a:lnSpc>
              <a:spcBef>
                <a:spcPts val="0"/>
              </a:spcBef>
              <a:spcAft>
                <a:spcPts val="1600"/>
              </a:spcAft>
              <a:buSzPts val="1800"/>
              <a:buNone/>
            </a:pPr>
            <a:r>
              <a:t/>
            </a:r>
            <a:endParaRPr sz="2400"/>
          </a:p>
        </p:txBody>
      </p:sp>
      <p:pic>
        <p:nvPicPr>
          <p:cNvPr id="93" name="Google Shape;93;p14"/>
          <p:cNvPicPr preferRelativeResize="0"/>
          <p:nvPr/>
        </p:nvPicPr>
        <p:blipFill>
          <a:blip r:embed="rId4">
            <a:alphaModFix/>
          </a:blip>
          <a:stretch>
            <a:fillRect/>
          </a:stretch>
        </p:blipFill>
        <p:spPr>
          <a:xfrm>
            <a:off x="3458500" y="2339025"/>
            <a:ext cx="4833812" cy="1089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b="1" lang="es-CO"/>
              <a:t>Impactos</a:t>
            </a:r>
            <a:endParaRPr/>
          </a:p>
        </p:txBody>
      </p:sp>
      <p:sp>
        <p:nvSpPr>
          <p:cNvPr id="228" name="Google Shape;228;p3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90000"/>
              </a:lnSpc>
              <a:spcBef>
                <a:spcPts val="1000"/>
              </a:spcBef>
              <a:spcAft>
                <a:spcPts val="0"/>
              </a:spcAft>
              <a:buSzPts val="2400"/>
              <a:buChar char="❖"/>
            </a:pPr>
            <a:r>
              <a:rPr b="1" lang="es-CO" sz="2400"/>
              <a:t>Impacto Económico: </a:t>
            </a:r>
            <a:r>
              <a:rPr lang="es-CO" sz="2400"/>
              <a:t>El impacto económico de este proyecto busca el ahorro de las personas, en el momento de realizar trabajos o actividades de sus labores diarias.</a:t>
            </a:r>
            <a:endParaRPr sz="2400"/>
          </a:p>
          <a:p>
            <a:pPr indent="-381000" lvl="0" marL="457200" rtl="0" algn="l">
              <a:lnSpc>
                <a:spcPct val="90000"/>
              </a:lnSpc>
              <a:spcBef>
                <a:spcPts val="0"/>
              </a:spcBef>
              <a:spcAft>
                <a:spcPts val="0"/>
              </a:spcAft>
              <a:buSzPts val="2400"/>
              <a:buChar char="❖"/>
            </a:pPr>
            <a:r>
              <a:rPr b="1" lang="es-CO" sz="2400"/>
              <a:t>Impacto Social: </a:t>
            </a:r>
            <a:r>
              <a:rPr lang="es-CO" sz="2400"/>
              <a:t>La empresa “Comfort Zone”, pretende incentivar a la comunidad estudiantil a la utilización de un espacio adecuado para su concentración, en donde se sientan motivados a la realización de sus trabajos y dispuestos a intercambiar conocimiento con los compañeros de estudio, sin que los factores externos puedan afectarlos.</a:t>
            </a:r>
            <a:endParaRPr sz="2400"/>
          </a:p>
          <a:p>
            <a:pPr indent="-381000" lvl="0" marL="457200" rtl="0" algn="l">
              <a:lnSpc>
                <a:spcPct val="90000"/>
              </a:lnSpc>
              <a:spcBef>
                <a:spcPts val="0"/>
              </a:spcBef>
              <a:spcAft>
                <a:spcPts val="0"/>
              </a:spcAft>
              <a:buSzPts val="2400"/>
              <a:buChar char="❖"/>
            </a:pPr>
            <a:r>
              <a:rPr b="1" lang="es-CO" sz="2400"/>
              <a:t>Impacto Ambiental: </a:t>
            </a:r>
            <a:r>
              <a:rPr lang="es-CO" sz="2400"/>
              <a:t>Se mediará en la utilización de recursos renovables para colaborar con el medio ambiente.</a:t>
            </a:r>
            <a:endParaRPr sz="2400"/>
          </a:p>
          <a:p>
            <a:pPr indent="0" lvl="0" marL="0" rtl="0" algn="l">
              <a:lnSpc>
                <a:spcPct val="90000"/>
              </a:lnSpc>
              <a:spcBef>
                <a:spcPts val="1000"/>
              </a:spcBef>
              <a:spcAft>
                <a:spcPts val="0"/>
              </a:spcAft>
              <a:buSzPts val="1800"/>
              <a:buNone/>
            </a:pPr>
            <a:r>
              <a:t/>
            </a:r>
            <a:endParaRPr/>
          </a:p>
        </p:txBody>
      </p:sp>
      <p:pic>
        <p:nvPicPr>
          <p:cNvPr id="229" name="Google Shape;229;p32"/>
          <p:cNvPicPr preferRelativeResize="0"/>
          <p:nvPr/>
        </p:nvPicPr>
        <p:blipFill>
          <a:blip r:embed="rId3">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3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s-CO"/>
              <a:t>Conclusiones</a:t>
            </a:r>
            <a:endParaRPr b="1"/>
          </a:p>
        </p:txBody>
      </p:sp>
      <p:sp>
        <p:nvSpPr>
          <p:cNvPr id="235" name="Google Shape;235;p33"/>
          <p:cNvSpPr txBox="1"/>
          <p:nvPr>
            <p:ph idx="1" type="body"/>
          </p:nvPr>
        </p:nvSpPr>
        <p:spPr>
          <a:xfrm>
            <a:off x="838200" y="1467500"/>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s-CO" sz="2200"/>
              <a:t> Los Coworking en Colombia alquilan sus espacios para diferentes servicios, sobre todo en un entorno laboral y no estudiantil, es por esto que después de haber desarrollado e investigado la viabilidad del Coworking Comfort Zone para estudiantes se puede concluir que este es un proyecto viable, rentable y que puede ser perdurable con el paso tiempo, ya que este servicio va en creciente por ser una de las mejores formas de ahorro de dinero para la realización de trabajos dado que trae consigo beneficios como disminuir la deserción, las malas notas académicas, la productividad y genera una gran innovación, Este nicho de mercado se presentará para miembros universitarios, obteniendo un trabajo sostenible.</a:t>
            </a:r>
            <a:endParaRPr sz="2200"/>
          </a:p>
          <a:p>
            <a:pPr indent="0" lvl="0" marL="0" rtl="0" algn="l">
              <a:lnSpc>
                <a:spcPct val="90000"/>
              </a:lnSpc>
              <a:spcBef>
                <a:spcPts val="1000"/>
              </a:spcBef>
              <a:spcAft>
                <a:spcPts val="0"/>
              </a:spcAft>
              <a:buSzPts val="1800"/>
              <a:buNone/>
            </a:pPr>
            <a:r>
              <a:rPr lang="es-CO" sz="2200"/>
              <a:t>También se cuenta con que este proyecto dará un valor agregado al sector estudiantil y de formación académica, un servicio innovador pueda llegar a posicionarse de manera eficaz en el mercado.</a:t>
            </a:r>
            <a:endParaRPr sz="2200"/>
          </a:p>
        </p:txBody>
      </p:sp>
      <p:pic>
        <p:nvPicPr>
          <p:cNvPr id="236" name="Google Shape;236;p33"/>
          <p:cNvPicPr preferRelativeResize="0"/>
          <p:nvPr/>
        </p:nvPicPr>
        <p:blipFill>
          <a:blip r:embed="rId3">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s-CO"/>
              <a:t>Referencias Bibliográficas </a:t>
            </a:r>
            <a:endParaRPr b="1"/>
          </a:p>
        </p:txBody>
      </p:sp>
      <p:sp>
        <p:nvSpPr>
          <p:cNvPr id="242" name="Google Shape;242;p3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600"/>
              </a:spcBef>
              <a:spcAft>
                <a:spcPts val="0"/>
              </a:spcAft>
              <a:buSzPts val="1600"/>
              <a:buChar char="•"/>
            </a:pPr>
            <a:r>
              <a:rPr lang="es-CO" sz="1600">
                <a:latin typeface="Arial"/>
                <a:ea typeface="Arial"/>
                <a:cs typeface="Arial"/>
                <a:sym typeface="Arial"/>
              </a:rPr>
              <a:t>Arango Sarmiento, S. (18 de febrero de 20017). </a:t>
            </a:r>
            <a:r>
              <a:rPr i="1" lang="es-CO" sz="1600">
                <a:latin typeface="Arial"/>
                <a:ea typeface="Arial"/>
                <a:cs typeface="Arial"/>
                <a:sym typeface="Arial"/>
              </a:rPr>
              <a:t>Una breve historia del co-working.</a:t>
            </a:r>
            <a:r>
              <a:rPr lang="es-CO" sz="1600">
                <a:latin typeface="Arial"/>
                <a:ea typeface="Arial"/>
                <a:cs typeface="Arial"/>
                <a:sym typeface="Arial"/>
              </a:rPr>
              <a:t> Obtenido de http://www.youngmarketing.co/una-breve-historia-del-co-working/</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Atom House. (11 de marzo de 2013). </a:t>
            </a:r>
            <a:r>
              <a:rPr i="1" lang="es-CO" sz="1600">
                <a:latin typeface="Arial"/>
                <a:ea typeface="Arial"/>
                <a:cs typeface="Arial"/>
                <a:sym typeface="Arial"/>
              </a:rPr>
              <a:t>Atom House: Más que una casa, una comunidad de emprendimiento.</a:t>
            </a:r>
            <a:r>
              <a:rPr lang="es-CO" sz="1600">
                <a:latin typeface="Arial"/>
                <a:ea typeface="Arial"/>
                <a:cs typeface="Arial"/>
                <a:sym typeface="Arial"/>
              </a:rPr>
              <a:t> Obtenido de https://pulsosocial.com/2013/03/11/atom-house-mas-que-una-casa-una-comunidad-de-emprendimiento/</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Bourdieu, P. (1993). </a:t>
            </a:r>
            <a:r>
              <a:rPr i="1" lang="es-CO" sz="1600">
                <a:latin typeface="Arial"/>
                <a:ea typeface="Arial"/>
                <a:cs typeface="Arial"/>
                <a:sym typeface="Arial"/>
              </a:rPr>
              <a:t>Some properties of fields”, en Pierre Bourdieu (ed.) Sociology in question.</a:t>
            </a:r>
            <a:r>
              <a:rPr lang="es-CO" sz="1600">
                <a:latin typeface="Arial"/>
                <a:ea typeface="Arial"/>
                <a:cs typeface="Arial"/>
                <a:sym typeface="Arial"/>
              </a:rPr>
              <a:t> Londres: Sage Publications.</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Canales, A., &amp; De los Ríos, D. (2018). Factores explicativos de la deserción universitaria. </a:t>
            </a:r>
            <a:r>
              <a:rPr i="1" lang="es-CO" sz="1600">
                <a:latin typeface="Arial"/>
                <a:ea typeface="Arial"/>
                <a:cs typeface="Arial"/>
                <a:sym typeface="Arial"/>
              </a:rPr>
              <a:t>Calidad en la Educación, (26) </a:t>
            </a:r>
            <a:r>
              <a:rPr lang="es-CO" sz="1600">
                <a:latin typeface="Arial"/>
                <a:ea typeface="Arial"/>
                <a:cs typeface="Arial"/>
                <a:sym typeface="Arial"/>
              </a:rPr>
              <a:t>, 173-201.</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Claro. (2018). </a:t>
            </a:r>
            <a:r>
              <a:rPr i="1" lang="es-CO" sz="1600">
                <a:latin typeface="Arial"/>
                <a:ea typeface="Arial"/>
                <a:cs typeface="Arial"/>
                <a:sym typeface="Arial"/>
              </a:rPr>
              <a:t>Quienes somos.</a:t>
            </a:r>
            <a:r>
              <a:rPr lang="es-CO" sz="1600">
                <a:latin typeface="Arial"/>
                <a:ea typeface="Arial"/>
                <a:cs typeface="Arial"/>
                <a:sym typeface="Arial"/>
              </a:rPr>
              <a:t> Obtenido de https://www.claro.com/paises/quienes-somos.html</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Departamento Nacional de Estadística DANE. (2017). </a:t>
            </a:r>
            <a:r>
              <a:rPr i="1" lang="es-CO" sz="1600">
                <a:latin typeface="Arial"/>
                <a:ea typeface="Arial"/>
                <a:cs typeface="Arial"/>
                <a:sym typeface="Arial"/>
              </a:rPr>
              <a:t>Estratos Socioeconómicos. </a:t>
            </a:r>
            <a:r>
              <a:rPr lang="es-CO" sz="1600">
                <a:latin typeface="Arial"/>
                <a:ea typeface="Arial"/>
                <a:cs typeface="Arial"/>
                <a:sym typeface="Arial"/>
              </a:rPr>
              <a:t>Obtenido de https://www.dane.gov.co/files/geoestadistica/Preguntas_frecuentes_ estratificacion. pdf</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Dian. (2018). </a:t>
            </a:r>
            <a:r>
              <a:rPr i="1" lang="es-CO" sz="1600">
                <a:latin typeface="Arial"/>
                <a:ea typeface="Arial"/>
                <a:cs typeface="Arial"/>
                <a:sym typeface="Arial"/>
              </a:rPr>
              <a:t>Trámites y servicios.</a:t>
            </a:r>
            <a:r>
              <a:rPr lang="es-CO" sz="1600">
                <a:latin typeface="Arial"/>
                <a:ea typeface="Arial"/>
                <a:cs typeface="Arial"/>
                <a:sym typeface="Arial"/>
              </a:rPr>
              <a:t> Obtenido de https://www.dian.gov.co/Paginas/ Resultados.aspx?k=ciiu</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Dinero.com. (2009). </a:t>
            </a:r>
            <a:r>
              <a:rPr i="1" lang="es-CO" sz="1600">
                <a:latin typeface="Arial"/>
                <a:ea typeface="Arial"/>
                <a:cs typeface="Arial"/>
                <a:sym typeface="Arial"/>
              </a:rPr>
              <a:t>Sas es el tipo de sociedad más usado en Colombia. .</a:t>
            </a:r>
            <a:r>
              <a:rPr lang="es-CO" sz="1600">
                <a:latin typeface="Arial"/>
                <a:ea typeface="Arial"/>
                <a:cs typeface="Arial"/>
                <a:sym typeface="Arial"/>
              </a:rPr>
              <a:t> Obtenido de https://www.dinero.com/negocios/articulo/sas-tipo-sociedad-usado-colombia/84554</a:t>
            </a:r>
            <a:endParaRPr sz="1600"/>
          </a:p>
        </p:txBody>
      </p:sp>
      <p:pic>
        <p:nvPicPr>
          <p:cNvPr id="243" name="Google Shape;243;p34"/>
          <p:cNvPicPr preferRelativeResize="0"/>
          <p:nvPr/>
        </p:nvPicPr>
        <p:blipFill>
          <a:blip r:embed="rId3">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7" name="Shape 247"/>
        <p:cNvGrpSpPr/>
        <p:nvPr/>
      </p:nvGrpSpPr>
      <p:grpSpPr>
        <a:xfrm>
          <a:off x="0" y="0"/>
          <a:ext cx="0" cy="0"/>
          <a:chOff x="0" y="0"/>
          <a:chExt cx="0" cy="0"/>
        </a:xfrm>
      </p:grpSpPr>
      <p:sp>
        <p:nvSpPr>
          <p:cNvPr id="248" name="Google Shape;248;p3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b="1" lang="es-CO"/>
              <a:t>Referencias Bibliográficas </a:t>
            </a:r>
            <a:endParaRPr/>
          </a:p>
        </p:txBody>
      </p:sp>
      <p:sp>
        <p:nvSpPr>
          <p:cNvPr id="249" name="Google Shape;249;p3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600"/>
              </a:spcBef>
              <a:spcAft>
                <a:spcPts val="0"/>
              </a:spcAft>
              <a:buSzPts val="1600"/>
              <a:buChar char="•"/>
            </a:pPr>
            <a:r>
              <a:rPr lang="es-CO" sz="1600">
                <a:latin typeface="Arial"/>
                <a:ea typeface="Arial"/>
                <a:cs typeface="Arial"/>
                <a:sym typeface="Arial"/>
              </a:rPr>
              <a:t>Google maps. (2018). </a:t>
            </a:r>
            <a:r>
              <a:rPr i="1" lang="es-CO" sz="1600">
                <a:latin typeface="Arial"/>
                <a:ea typeface="Arial"/>
                <a:cs typeface="Arial"/>
                <a:sym typeface="Arial"/>
              </a:rPr>
              <a:t>Centro comercial San Francisco. </a:t>
            </a:r>
            <a:r>
              <a:rPr lang="es-CO" sz="1600">
                <a:latin typeface="Arial"/>
                <a:ea typeface="Arial"/>
                <a:cs typeface="Arial"/>
                <a:sym typeface="Arial"/>
              </a:rPr>
              <a:t>Obtenido de https://www.google. com/maps/dir/Universidad+Minuto+de+Dios,+Calle+81b,+Bogot%C3%A1/</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HubBOG. (2019). </a:t>
            </a:r>
            <a:r>
              <a:rPr i="1" lang="es-CO" sz="1600">
                <a:latin typeface="Arial"/>
                <a:ea typeface="Arial"/>
                <a:cs typeface="Arial"/>
                <a:sym typeface="Arial"/>
              </a:rPr>
              <a:t>Coworking: Más que una oficina.</a:t>
            </a:r>
            <a:r>
              <a:rPr lang="es-CO" sz="1600">
                <a:latin typeface="Arial"/>
                <a:ea typeface="Arial"/>
                <a:cs typeface="Arial"/>
                <a:sym typeface="Arial"/>
              </a:rPr>
              <a:t> Obtenido de https://hubbog.com/ coworking/</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Makro.co. (2018). </a:t>
            </a:r>
            <a:r>
              <a:rPr i="1" lang="es-CO" sz="1600">
                <a:latin typeface="Arial"/>
                <a:ea typeface="Arial"/>
                <a:cs typeface="Arial"/>
                <a:sym typeface="Arial"/>
              </a:rPr>
              <a:t>Mayorista de productos.</a:t>
            </a:r>
            <a:r>
              <a:rPr lang="es-CO" sz="1600">
                <a:latin typeface="Arial"/>
                <a:ea typeface="Arial"/>
                <a:cs typeface="Arial"/>
                <a:sym typeface="Arial"/>
              </a:rPr>
              <a:t> Obtenido de http://www.makro.com.co/ empresa/</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Paredes, T. (2018). La importancia de tener un buen lugar para estudiar. Obtenido d : https://trome.pe/familia/estudiar-importancia-buen-lugar-93808https://trome. pe/familia/estudiar-importancia-buen-lugar-93808.</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Portafolio. (4 de diciembre de 2018). </a:t>
            </a:r>
            <a:r>
              <a:rPr i="1" lang="es-CO" sz="1600">
                <a:latin typeface="Arial"/>
                <a:ea typeface="Arial"/>
                <a:cs typeface="Arial"/>
                <a:sym typeface="Arial"/>
              </a:rPr>
              <a:t>Crecen los espacios colaborativos en Bogotá . diciembre 04 DE 2018.</a:t>
            </a:r>
            <a:r>
              <a:rPr lang="es-CO" sz="1600">
                <a:latin typeface="Arial"/>
                <a:ea typeface="Arial"/>
                <a:cs typeface="Arial"/>
                <a:sym typeface="Arial"/>
              </a:rPr>
              <a:t> Obtenido de https://www.portafolio.co/economia/empleo/ crecen-los-espacios-colaborativos-en-bogota-523298</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Portafolio. (8 de enero de 2019). </a:t>
            </a:r>
            <a:r>
              <a:rPr i="1" lang="es-CO" sz="1600">
                <a:latin typeface="Arial"/>
                <a:ea typeface="Arial"/>
                <a:cs typeface="Arial"/>
                <a:sym typeface="Arial"/>
              </a:rPr>
              <a:t>Éxito del coworking hace de Bogotá una ciudad más competitiva.</a:t>
            </a:r>
            <a:r>
              <a:rPr lang="es-CO" sz="1600">
                <a:latin typeface="Arial"/>
                <a:ea typeface="Arial"/>
                <a:cs typeface="Arial"/>
                <a:sym typeface="Arial"/>
              </a:rPr>
              <a:t> Obtenido de https://www.portafolio.co/negocios/emprendimiento/exito-del-coworking-hace-de-bogota-una-ciudad-mas-competitiva-525017</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Probogotá org‎. (2018). </a:t>
            </a:r>
            <a:r>
              <a:rPr i="1" lang="es-CO" sz="1600">
                <a:latin typeface="Arial"/>
                <a:ea typeface="Arial"/>
                <a:cs typeface="Arial"/>
                <a:sym typeface="Arial"/>
              </a:rPr>
              <a:t>Conoce todos los datos sobre Engativá.</a:t>
            </a:r>
            <a:r>
              <a:rPr lang="es-CO" sz="1600">
                <a:latin typeface="Arial"/>
                <a:ea typeface="Arial"/>
                <a:cs typeface="Arial"/>
                <a:sym typeface="Arial"/>
              </a:rPr>
              <a:t> Obtenido de http://probogota.org/localidades/engativa/?gclid=EAIaIQobChMIm_2v-9jD3gIVHIezCh1aEguZEAAYASAAEgJaFfD_BwE</a:t>
            </a:r>
            <a:endParaRPr sz="1600">
              <a:latin typeface="Arial"/>
              <a:ea typeface="Arial"/>
              <a:cs typeface="Arial"/>
              <a:sym typeface="Arial"/>
            </a:endParaRPr>
          </a:p>
          <a:p>
            <a:pPr indent="0" lvl="0" marL="0" rtl="0" algn="l">
              <a:lnSpc>
                <a:spcPct val="90000"/>
              </a:lnSpc>
              <a:spcBef>
                <a:spcPts val="1000"/>
              </a:spcBef>
              <a:spcAft>
                <a:spcPts val="0"/>
              </a:spcAft>
              <a:buSzPts val="1800"/>
              <a:buNone/>
            </a:pPr>
            <a:r>
              <a:t/>
            </a:r>
            <a:endParaRPr sz="1600"/>
          </a:p>
        </p:txBody>
      </p:sp>
      <p:pic>
        <p:nvPicPr>
          <p:cNvPr id="250" name="Google Shape;250;p35"/>
          <p:cNvPicPr preferRelativeResize="0"/>
          <p:nvPr/>
        </p:nvPicPr>
        <p:blipFill>
          <a:blip r:embed="rId3">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36"/>
          <p:cNvSpPr txBox="1"/>
          <p:nvPr>
            <p:ph type="title"/>
          </p:nvPr>
        </p:nvSpPr>
        <p:spPr>
          <a:xfrm>
            <a:off x="838200" y="4999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b="1" lang="es-CO"/>
              <a:t>Referencias Bibliográficas </a:t>
            </a:r>
            <a:endParaRPr/>
          </a:p>
        </p:txBody>
      </p:sp>
      <p:sp>
        <p:nvSpPr>
          <p:cNvPr id="256" name="Google Shape;256;p3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30200" lvl="0" marL="457200" rtl="0" algn="l">
              <a:lnSpc>
                <a:spcPct val="115000"/>
              </a:lnSpc>
              <a:spcBef>
                <a:spcPts val="600"/>
              </a:spcBef>
              <a:spcAft>
                <a:spcPts val="0"/>
              </a:spcAft>
              <a:buSzPts val="1600"/>
              <a:buChar char="•"/>
            </a:pPr>
            <a:r>
              <a:rPr lang="es-CO" sz="1600">
                <a:latin typeface="Arial"/>
                <a:ea typeface="Arial"/>
                <a:cs typeface="Arial"/>
                <a:sym typeface="Arial"/>
              </a:rPr>
              <a:t>Publimetro. (22 de julio de 2018). </a:t>
            </a:r>
            <a:r>
              <a:rPr i="1" lang="es-CO" sz="1600">
                <a:latin typeface="Arial"/>
                <a:ea typeface="Arial"/>
                <a:cs typeface="Arial"/>
                <a:sym typeface="Arial"/>
              </a:rPr>
              <a:t>La nueva esçtrategia de Tostao para arrasar con la competencia.</a:t>
            </a:r>
            <a:r>
              <a:rPr lang="es-CO" sz="1600">
                <a:latin typeface="Arial"/>
                <a:ea typeface="Arial"/>
                <a:cs typeface="Arial"/>
                <a:sym typeface="Arial"/>
              </a:rPr>
              <a:t> Obtenido de https://www.publimetro.co/co/colombia/2018/07/22/la-nueva-estrategia-de-tostao-para-arrasar-con-la-competencia.html</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Revista Diners. (3 de julio de 2018). </a:t>
            </a:r>
            <a:r>
              <a:rPr i="1" lang="es-CO" sz="1600">
                <a:latin typeface="Arial"/>
                <a:ea typeface="Arial"/>
                <a:cs typeface="Arial"/>
                <a:sym typeface="Arial"/>
              </a:rPr>
              <a:t>Cuatro lugares recomendados de coworking en Bogotá.</a:t>
            </a:r>
            <a:r>
              <a:rPr lang="es-CO" sz="1600">
                <a:latin typeface="Arial"/>
                <a:ea typeface="Arial"/>
                <a:cs typeface="Arial"/>
                <a:sym typeface="Arial"/>
              </a:rPr>
              <a:t> Obtenido de https://revistadiners.com.co/actualidad/57305_cuatro-lugares-recomendados-de-coworking-en-bogota/</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Sánchez Padilla, M., Álvarez Chávez, A., Flores Cerón, T., Arias Rico, J., &amp; Saucedo García, M. (5 de junio de 2014). El Reto del Estudiante Universitario ante su Adaptación y Autocuidado como Estrategia para Disminuir Problemas Crónicos Degenerativos: Obtenido de https://repository.uaeh.edu.mx/revistas/index. php/ICSA/article/view/754/3715</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Tierra Firme. (2019). </a:t>
            </a:r>
            <a:r>
              <a:rPr i="1" lang="es-CO" sz="1600">
                <a:latin typeface="Arial"/>
                <a:ea typeface="Arial"/>
                <a:cs typeface="Arial"/>
                <a:sym typeface="Arial"/>
              </a:rPr>
              <a:t>Servicios Coworking Asesoría Y Acompañamiento.</a:t>
            </a:r>
            <a:r>
              <a:rPr lang="es-CO" sz="1600">
                <a:latin typeface="Arial"/>
                <a:ea typeface="Arial"/>
                <a:cs typeface="Arial"/>
                <a:sym typeface="Arial"/>
              </a:rPr>
              <a:t> Obtenido de https://www.civico.com/lugar/tierra-firme-bogota/</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WeWork Bogotá. (2019). </a:t>
            </a:r>
            <a:r>
              <a:rPr i="1" lang="es-CO" sz="1600">
                <a:latin typeface="Arial"/>
                <a:ea typeface="Arial"/>
                <a:cs typeface="Arial"/>
                <a:sym typeface="Arial"/>
              </a:rPr>
              <a:t>Sitios de trabajo.</a:t>
            </a:r>
            <a:r>
              <a:rPr lang="es-CO" sz="1600">
                <a:latin typeface="Arial"/>
                <a:ea typeface="Arial"/>
                <a:cs typeface="Arial"/>
                <a:sym typeface="Arial"/>
              </a:rPr>
              <a:t> Obtenido de https://www.wework.com/es-LA/l/bogota</a:t>
            </a:r>
            <a:endParaRPr sz="1600">
              <a:latin typeface="Arial"/>
              <a:ea typeface="Arial"/>
              <a:cs typeface="Arial"/>
              <a:sym typeface="Arial"/>
            </a:endParaRPr>
          </a:p>
          <a:p>
            <a:pPr indent="-330200" lvl="0" marL="457200" rtl="0" algn="l">
              <a:lnSpc>
                <a:spcPct val="115000"/>
              </a:lnSpc>
              <a:spcBef>
                <a:spcPts val="0"/>
              </a:spcBef>
              <a:spcAft>
                <a:spcPts val="0"/>
              </a:spcAft>
              <a:buSzPts val="1600"/>
              <a:buChar char="•"/>
            </a:pPr>
            <a:r>
              <a:rPr lang="es-CO" sz="1600">
                <a:latin typeface="Arial"/>
                <a:ea typeface="Arial"/>
                <a:cs typeface="Arial"/>
                <a:sym typeface="Arial"/>
              </a:rPr>
              <a:t>Workspot Bogotá. (2019). </a:t>
            </a:r>
            <a:r>
              <a:rPr i="1" lang="es-CO" sz="1600">
                <a:latin typeface="Arial"/>
                <a:ea typeface="Arial"/>
                <a:cs typeface="Arial"/>
                <a:sym typeface="Arial"/>
              </a:rPr>
              <a:t>Espacio de Coworking .</a:t>
            </a:r>
            <a:r>
              <a:rPr lang="es-CO" sz="1600">
                <a:latin typeface="Arial"/>
                <a:ea typeface="Arial"/>
                <a:cs typeface="Arial"/>
                <a:sym typeface="Arial"/>
              </a:rPr>
              <a:t> Obtenido de https://workspot108.com/</a:t>
            </a:r>
            <a:endParaRPr sz="1600"/>
          </a:p>
          <a:p>
            <a:pPr indent="0" lvl="0" marL="0" rtl="0" algn="l">
              <a:lnSpc>
                <a:spcPct val="90000"/>
              </a:lnSpc>
              <a:spcBef>
                <a:spcPts val="1000"/>
              </a:spcBef>
              <a:spcAft>
                <a:spcPts val="0"/>
              </a:spcAft>
              <a:buClr>
                <a:schemeClr val="dk1"/>
              </a:buClr>
              <a:buSzPts val="1100"/>
              <a:buFont typeface="Arial"/>
              <a:buNone/>
            </a:pPr>
            <a:r>
              <a:t/>
            </a:r>
            <a:endParaRPr sz="1600"/>
          </a:p>
          <a:p>
            <a:pPr indent="0" lvl="0" marL="0" rtl="0" algn="l">
              <a:lnSpc>
                <a:spcPct val="90000"/>
              </a:lnSpc>
              <a:spcBef>
                <a:spcPts val="1000"/>
              </a:spcBef>
              <a:spcAft>
                <a:spcPts val="0"/>
              </a:spcAft>
              <a:buSzPts val="1800"/>
              <a:buNone/>
            </a:pPr>
            <a:r>
              <a:t/>
            </a:r>
            <a:endParaRPr sz="1600"/>
          </a:p>
        </p:txBody>
      </p:sp>
      <p:pic>
        <p:nvPicPr>
          <p:cNvPr id="257" name="Google Shape;257;p36"/>
          <p:cNvPicPr preferRelativeResize="0"/>
          <p:nvPr/>
        </p:nvPicPr>
        <p:blipFill>
          <a:blip r:embed="rId3">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1" name="Shape 261"/>
        <p:cNvGrpSpPr/>
        <p:nvPr/>
      </p:nvGrpSpPr>
      <p:grpSpPr>
        <a:xfrm>
          <a:off x="0" y="0"/>
          <a:ext cx="0" cy="0"/>
          <a:chOff x="0" y="0"/>
          <a:chExt cx="0" cy="0"/>
        </a:xfrm>
      </p:grpSpPr>
      <p:pic>
        <p:nvPicPr>
          <p:cNvPr id="262" name="Google Shape;262;p37"/>
          <p:cNvPicPr preferRelativeResize="0"/>
          <p:nvPr/>
        </p:nvPicPr>
        <p:blipFill>
          <a:blip r:embed="rId3">
            <a:alphaModFix/>
          </a:blip>
          <a:stretch>
            <a:fillRect/>
          </a:stretch>
        </p:blipFill>
        <p:spPr>
          <a:xfrm>
            <a:off x="3156397" y="3862025"/>
            <a:ext cx="5879204" cy="1325700"/>
          </a:xfrm>
          <a:prstGeom prst="rect">
            <a:avLst/>
          </a:prstGeom>
          <a:noFill/>
          <a:ln>
            <a:noFill/>
          </a:ln>
        </p:spPr>
      </p:pic>
      <p:sp>
        <p:nvSpPr>
          <p:cNvPr id="263" name="Google Shape;263;p37"/>
          <p:cNvSpPr txBox="1"/>
          <p:nvPr>
            <p:ph type="title"/>
          </p:nvPr>
        </p:nvSpPr>
        <p:spPr>
          <a:xfrm>
            <a:off x="838200" y="2209500"/>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b="1" lang="es-CO" sz="7200"/>
              <a:t>GRACIAS</a:t>
            </a:r>
            <a:r>
              <a:rPr b="1" lang="es-CO" sz="7200"/>
              <a:t> </a:t>
            </a:r>
            <a:endParaRPr sz="7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pic>
        <p:nvPicPr>
          <p:cNvPr id="98" name="Google Shape;98;p15"/>
          <p:cNvPicPr preferRelativeResize="0"/>
          <p:nvPr/>
        </p:nvPicPr>
        <p:blipFill rotWithShape="1">
          <a:blip r:embed="rId3">
            <a:alphaModFix/>
          </a:blip>
          <a:srcRect b="0" l="0" r="0" t="0"/>
          <a:stretch/>
        </p:blipFill>
        <p:spPr>
          <a:xfrm>
            <a:off x="2497900" y="3098600"/>
            <a:ext cx="6437200" cy="3270900"/>
          </a:xfrm>
          <a:prstGeom prst="rect">
            <a:avLst/>
          </a:prstGeom>
          <a:noFill/>
          <a:ln>
            <a:noFill/>
          </a:ln>
        </p:spPr>
      </p:pic>
      <p:sp>
        <p:nvSpPr>
          <p:cNvPr id="99" name="Google Shape;99;p15"/>
          <p:cNvSpPr txBox="1"/>
          <p:nvPr/>
        </p:nvSpPr>
        <p:spPr>
          <a:xfrm>
            <a:off x="0" y="845325"/>
            <a:ext cx="11647800" cy="7071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000000"/>
              </a:buClr>
              <a:buSzPts val="4400"/>
              <a:buFont typeface="Arial"/>
              <a:buNone/>
            </a:pPr>
            <a:r>
              <a:rPr b="1" i="0" lang="es-CO" sz="4400" u="none" cap="none" strike="noStrike">
                <a:solidFill>
                  <a:schemeClr val="dk1"/>
                </a:solidFill>
                <a:latin typeface="Calibri"/>
                <a:ea typeface="Calibri"/>
                <a:cs typeface="Calibri"/>
                <a:sym typeface="Calibri"/>
              </a:rPr>
              <a:t>Estudio Técnico</a:t>
            </a:r>
            <a:endParaRPr b="0" i="0" sz="1400" u="none" cap="none" strike="noStrike">
              <a:solidFill>
                <a:srgbClr val="000000"/>
              </a:solidFill>
              <a:latin typeface="Arial"/>
              <a:ea typeface="Arial"/>
              <a:cs typeface="Arial"/>
              <a:sym typeface="Arial"/>
            </a:endParaRPr>
          </a:p>
        </p:txBody>
      </p:sp>
      <p:sp>
        <p:nvSpPr>
          <p:cNvPr id="100" name="Google Shape;100;p15"/>
          <p:cNvSpPr txBox="1"/>
          <p:nvPr/>
        </p:nvSpPr>
        <p:spPr>
          <a:xfrm>
            <a:off x="116525" y="1742900"/>
            <a:ext cx="12003900" cy="1355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s-CO" sz="2400" u="none" cap="none" strike="noStrike">
                <a:solidFill>
                  <a:schemeClr val="dk1"/>
                </a:solidFill>
                <a:latin typeface="Calibri"/>
                <a:ea typeface="Calibri"/>
                <a:cs typeface="Calibri"/>
                <a:sym typeface="Calibri"/>
              </a:rPr>
              <a:t>El proyecto estará ubicado en zona urbana de la ciudad de Bogotá, exactamente en el Centro Comercial San Francisco avenida 81 73 a 81 Bogotá, sobre la calle 80 frente a la estación de Transmilenio del minuto de dios, a 560 metros (7 minutos) de la Universidad Minuto de Dios</a:t>
            </a:r>
            <a:endParaRPr b="0" i="0" sz="2400" u="none" cap="none" strike="noStrike">
              <a:solidFill>
                <a:srgbClr val="000000"/>
              </a:solidFill>
              <a:latin typeface="Calibri"/>
              <a:ea typeface="Calibri"/>
              <a:cs typeface="Calibri"/>
              <a:sym typeface="Calibri"/>
            </a:endParaRPr>
          </a:p>
        </p:txBody>
      </p:sp>
      <p:pic>
        <p:nvPicPr>
          <p:cNvPr id="101" name="Google Shape;101;p15"/>
          <p:cNvPicPr preferRelativeResize="0"/>
          <p:nvPr/>
        </p:nvPicPr>
        <p:blipFill>
          <a:blip r:embed="rId4">
            <a:alphaModFix/>
          </a:blip>
          <a:stretch>
            <a:fillRect/>
          </a:stretch>
        </p:blipFill>
        <p:spPr>
          <a:xfrm>
            <a:off x="9056159" y="6150900"/>
            <a:ext cx="3135841" cy="70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16"/>
          <p:cNvPicPr preferRelativeResize="0"/>
          <p:nvPr/>
        </p:nvPicPr>
        <p:blipFill rotWithShape="1">
          <a:blip r:embed="rId3">
            <a:alphaModFix/>
          </a:blip>
          <a:srcRect b="0" l="0" r="0" t="0"/>
          <a:stretch/>
        </p:blipFill>
        <p:spPr>
          <a:xfrm>
            <a:off x="76200" y="869600"/>
            <a:ext cx="12039600" cy="5429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838200" y="4999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100"/>
              <a:buFont typeface="Arial"/>
              <a:buNone/>
            </a:pPr>
            <a:r>
              <a:rPr b="1" lang="es-CO"/>
              <a:t>Objetivos</a:t>
            </a:r>
            <a:endParaRPr b="1"/>
          </a:p>
        </p:txBody>
      </p:sp>
      <p:sp>
        <p:nvSpPr>
          <p:cNvPr id="112" name="Google Shape;112;p1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81000" lvl="0" marL="457200" rtl="0" algn="just">
              <a:lnSpc>
                <a:spcPct val="115000"/>
              </a:lnSpc>
              <a:spcBef>
                <a:spcPts val="0"/>
              </a:spcBef>
              <a:spcAft>
                <a:spcPts val="0"/>
              </a:spcAft>
              <a:buSzPts val="2400"/>
              <a:buFont typeface="Calibri"/>
              <a:buChar char="❖"/>
            </a:pPr>
            <a:r>
              <a:rPr lang="es-CO" sz="2400"/>
              <a:t>Crear un espacio para la puesta en marcha del Coworking “Comfort Zone” para estudiantes de la Corporación Universitaria Minuto de Dios y para los alrededores, donde puedan aumentar su concentración y motivación, aislados de factores externos que contribuyan al bajo rendimiento académico</a:t>
            </a:r>
            <a:r>
              <a:rPr lang="es-CO"/>
              <a:t>.</a:t>
            </a:r>
            <a:endParaRPr/>
          </a:p>
          <a:p>
            <a:pPr indent="0" lvl="0" marL="457200" rtl="0" algn="just">
              <a:lnSpc>
                <a:spcPct val="115000"/>
              </a:lnSpc>
              <a:spcBef>
                <a:spcPts val="0"/>
              </a:spcBef>
              <a:spcAft>
                <a:spcPts val="0"/>
              </a:spcAft>
              <a:buSzPts val="1800"/>
              <a:buNone/>
            </a:pPr>
            <a:r>
              <a:t/>
            </a:r>
            <a:endParaRPr/>
          </a:p>
          <a:p>
            <a:pPr indent="-381000" lvl="0" marL="457200" rtl="0" algn="just">
              <a:lnSpc>
                <a:spcPct val="115000"/>
              </a:lnSpc>
              <a:spcBef>
                <a:spcPts val="0"/>
              </a:spcBef>
              <a:spcAft>
                <a:spcPts val="0"/>
              </a:spcAft>
              <a:buSzPts val="2400"/>
              <a:buFont typeface="Calibri"/>
              <a:buChar char="❖"/>
            </a:pPr>
            <a:r>
              <a:rPr lang="es-CO" sz="2400"/>
              <a:t>Ofrecer a los estudiantes una alternativa diferente para la realización de sus actividades académicas, donde puedan aumentar sus habilidades sociales y trabajo en equipo, entre otros.</a:t>
            </a:r>
            <a:endParaRPr sz="2400"/>
          </a:p>
          <a:p>
            <a:pPr indent="0" lvl="0" marL="457200" rtl="0" algn="just">
              <a:lnSpc>
                <a:spcPct val="115000"/>
              </a:lnSpc>
              <a:spcBef>
                <a:spcPts val="0"/>
              </a:spcBef>
              <a:spcAft>
                <a:spcPts val="0"/>
              </a:spcAft>
              <a:buSzPts val="1800"/>
              <a:buNone/>
            </a:pPr>
            <a:r>
              <a:t/>
            </a:r>
            <a:endParaRPr/>
          </a:p>
          <a:p>
            <a:pPr indent="0" lvl="0" marL="0" rtl="0" algn="l">
              <a:lnSpc>
                <a:spcPct val="90000"/>
              </a:lnSpc>
              <a:spcBef>
                <a:spcPts val="1000"/>
              </a:spcBef>
              <a:spcAft>
                <a:spcPts val="0"/>
              </a:spcAft>
              <a:buSzPts val="1800"/>
              <a:buNone/>
            </a:pPr>
            <a:r>
              <a:t/>
            </a:r>
            <a:endParaRPr/>
          </a:p>
        </p:txBody>
      </p:sp>
      <p:pic>
        <p:nvPicPr>
          <p:cNvPr id="113" name="Google Shape;113;p17"/>
          <p:cNvPicPr preferRelativeResize="0"/>
          <p:nvPr/>
        </p:nvPicPr>
        <p:blipFill>
          <a:blip r:embed="rId3">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694950" y="999013"/>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s-CO"/>
              <a:t>Planteamiento del Problema</a:t>
            </a:r>
            <a:endParaRPr b="1"/>
          </a:p>
        </p:txBody>
      </p:sp>
      <p:sp>
        <p:nvSpPr>
          <p:cNvPr id="119" name="Google Shape;119;p18"/>
          <p:cNvSpPr txBox="1"/>
          <p:nvPr>
            <p:ph idx="1" type="body"/>
          </p:nvPr>
        </p:nvSpPr>
        <p:spPr>
          <a:xfrm>
            <a:off x="838200" y="2100675"/>
            <a:ext cx="10515600" cy="455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s-CO" sz="2400"/>
              <a:t>No es fácil encontrar un lugar apropiado para estudiar y concentrarse, la mayoría de las veces las personas se distraen con gran facilidad por factores externos como es el ruido, la temperatura, la ventilación o la iluminación.</a:t>
            </a:r>
            <a:endParaRPr sz="2400"/>
          </a:p>
          <a:p>
            <a:pPr indent="0" lvl="0" marL="0" rtl="0" algn="l">
              <a:lnSpc>
                <a:spcPct val="90000"/>
              </a:lnSpc>
              <a:spcBef>
                <a:spcPts val="1000"/>
              </a:spcBef>
              <a:spcAft>
                <a:spcPts val="0"/>
              </a:spcAft>
              <a:buClr>
                <a:schemeClr val="dk1"/>
              </a:buClr>
              <a:buSzPts val="1100"/>
              <a:buFont typeface="Arial"/>
              <a:buNone/>
            </a:pPr>
            <a:r>
              <a:rPr lang="es-CO" sz="2400"/>
              <a:t>Actualmente existen pocos lugares orientados a mantener la privacidad y concentración del estudiante en lugares independientes al aula de clase, cercanos a la Universidad Minutos de Dios.</a:t>
            </a:r>
            <a:endParaRPr sz="2400"/>
          </a:p>
          <a:p>
            <a:pPr indent="0" lvl="0" marL="0" rtl="0" algn="l">
              <a:lnSpc>
                <a:spcPct val="90000"/>
              </a:lnSpc>
              <a:spcBef>
                <a:spcPts val="1000"/>
              </a:spcBef>
              <a:spcAft>
                <a:spcPts val="0"/>
              </a:spcAft>
              <a:buClr>
                <a:schemeClr val="dk1"/>
              </a:buClr>
              <a:buSzPts val="1100"/>
              <a:buFont typeface="Arial"/>
              <a:buNone/>
            </a:pPr>
            <a:r>
              <a:rPr lang="es-CO" sz="2400"/>
              <a:t>“Muchos pueden considerarlo frívolo, pero no es así. El ambiente donde se estudia influye mucho en los resultados, sobre todo si se trata de escolares y universitarios que tienen mucha distracción”, precisa. </a:t>
            </a:r>
            <a:r>
              <a:rPr lang="es-CO" sz="1800"/>
              <a:t>(Gutiérrez, I. 2018)</a:t>
            </a:r>
            <a:endParaRPr sz="1800"/>
          </a:p>
          <a:p>
            <a:pPr indent="0" lvl="0" marL="0" rtl="0" algn="l">
              <a:lnSpc>
                <a:spcPct val="90000"/>
              </a:lnSpc>
              <a:spcBef>
                <a:spcPts val="1000"/>
              </a:spcBef>
              <a:spcAft>
                <a:spcPts val="0"/>
              </a:spcAft>
              <a:buSzPts val="1800"/>
              <a:buNone/>
            </a:pPr>
            <a:r>
              <a:t/>
            </a:r>
            <a:endParaRPr sz="2400"/>
          </a:p>
          <a:p>
            <a:pPr indent="0" lvl="0" marL="0" rtl="0" algn="l">
              <a:lnSpc>
                <a:spcPct val="90000"/>
              </a:lnSpc>
              <a:spcBef>
                <a:spcPts val="1000"/>
              </a:spcBef>
              <a:spcAft>
                <a:spcPts val="0"/>
              </a:spcAft>
              <a:buSzPts val="1800"/>
              <a:buNone/>
            </a:pPr>
            <a:r>
              <a:t/>
            </a:r>
            <a:endParaRPr sz="2400"/>
          </a:p>
        </p:txBody>
      </p:sp>
      <p:pic>
        <p:nvPicPr>
          <p:cNvPr id="120" name="Google Shape;120;p18"/>
          <p:cNvPicPr preferRelativeResize="0"/>
          <p:nvPr/>
        </p:nvPicPr>
        <p:blipFill rotWithShape="1">
          <a:blip r:embed="rId3">
            <a:alphaModFix/>
          </a:blip>
          <a:srcRect b="0" l="0" r="0" t="0"/>
          <a:stretch/>
        </p:blipFill>
        <p:spPr>
          <a:xfrm>
            <a:off x="10488475" y="903825"/>
            <a:ext cx="1019175" cy="1516075"/>
          </a:xfrm>
          <a:prstGeom prst="rect">
            <a:avLst/>
          </a:prstGeom>
          <a:noFill/>
          <a:ln>
            <a:noFill/>
          </a:ln>
        </p:spPr>
      </p:pic>
      <p:pic>
        <p:nvPicPr>
          <p:cNvPr id="121" name="Google Shape;121;p18"/>
          <p:cNvPicPr preferRelativeResize="0"/>
          <p:nvPr/>
        </p:nvPicPr>
        <p:blipFill>
          <a:blip r:embed="rId4">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838200" y="4999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s-CO"/>
              <a:t>Justificación</a:t>
            </a:r>
            <a:endParaRPr b="1"/>
          </a:p>
        </p:txBody>
      </p:sp>
      <p:sp>
        <p:nvSpPr>
          <p:cNvPr id="127" name="Google Shape;127;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100"/>
              <a:buNone/>
            </a:pPr>
            <a:r>
              <a:t/>
            </a:r>
            <a:endParaRPr sz="2400"/>
          </a:p>
          <a:p>
            <a:pPr indent="0" lvl="0" marL="0" rtl="0" algn="l">
              <a:lnSpc>
                <a:spcPct val="90000"/>
              </a:lnSpc>
              <a:spcBef>
                <a:spcPts val="1000"/>
              </a:spcBef>
              <a:spcAft>
                <a:spcPts val="0"/>
              </a:spcAft>
              <a:buSzPts val="1100"/>
              <a:buNone/>
            </a:pPr>
            <a:r>
              <a:rPr lang="es-CO" sz="2400"/>
              <a:t>Este estudio de viabilidad fue creado teniendo en cuenta el alto impacto para los estudiantes el no contar con espacios adecuados para la realización de actividades académicas. Se necesita que el estudiante tenga espacios adecuados, para el desarrollo de sus actividades y así fortalecer el aprendizaje adquirido en el aula de clase. </a:t>
            </a:r>
            <a:endParaRPr sz="2400"/>
          </a:p>
          <a:p>
            <a:pPr indent="0" lvl="0" marL="0" rtl="0" algn="l">
              <a:lnSpc>
                <a:spcPct val="90000"/>
              </a:lnSpc>
              <a:spcBef>
                <a:spcPts val="1000"/>
              </a:spcBef>
              <a:spcAft>
                <a:spcPts val="0"/>
              </a:spcAft>
              <a:buClr>
                <a:schemeClr val="dk1"/>
              </a:buClr>
              <a:buSzPts val="1100"/>
              <a:buFont typeface="Arial"/>
              <a:buNone/>
            </a:pPr>
            <a:r>
              <a:rPr lang="es-CO" sz="2400"/>
              <a:t>Es por eso que con el Coworking “Comfort Zone” queremos ayudar a crear espacios que permitan el desarrollo de actividades académicas extracurriculares para mejorar el desempeño estudiantil.</a:t>
            </a:r>
            <a:endParaRPr sz="2400"/>
          </a:p>
          <a:p>
            <a:pPr indent="0" lvl="0" marL="0" rtl="0" algn="l">
              <a:lnSpc>
                <a:spcPct val="90000"/>
              </a:lnSpc>
              <a:spcBef>
                <a:spcPts val="1000"/>
              </a:spcBef>
              <a:spcAft>
                <a:spcPts val="0"/>
              </a:spcAft>
              <a:buClr>
                <a:schemeClr val="dk1"/>
              </a:buClr>
              <a:buSzPts val="1100"/>
              <a:buFont typeface="Arial"/>
              <a:buNone/>
            </a:pPr>
            <a:r>
              <a:t/>
            </a:r>
            <a:endParaRPr sz="2400"/>
          </a:p>
          <a:p>
            <a:pPr indent="0" lvl="0" marL="0" rtl="0" algn="l">
              <a:lnSpc>
                <a:spcPct val="90000"/>
              </a:lnSpc>
              <a:spcBef>
                <a:spcPts val="1000"/>
              </a:spcBef>
              <a:spcAft>
                <a:spcPts val="0"/>
              </a:spcAft>
              <a:buSzPts val="1800"/>
              <a:buNone/>
            </a:pPr>
            <a:r>
              <a:t/>
            </a:r>
            <a:endParaRPr sz="2400"/>
          </a:p>
        </p:txBody>
      </p:sp>
      <p:pic>
        <p:nvPicPr>
          <p:cNvPr id="128" name="Google Shape;128;p19"/>
          <p:cNvPicPr preferRelativeResize="0"/>
          <p:nvPr/>
        </p:nvPicPr>
        <p:blipFill>
          <a:blip r:embed="rId3">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838200" y="4999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s-CO"/>
              <a:t>Antecedentes</a:t>
            </a:r>
            <a:endParaRPr b="1"/>
          </a:p>
        </p:txBody>
      </p:sp>
      <p:sp>
        <p:nvSpPr>
          <p:cNvPr id="134" name="Google Shape;134;p20"/>
          <p:cNvSpPr txBox="1"/>
          <p:nvPr>
            <p:ph idx="1" type="body"/>
          </p:nvPr>
        </p:nvSpPr>
        <p:spPr>
          <a:xfrm>
            <a:off x="838200" y="1825625"/>
            <a:ext cx="10515600" cy="4507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100"/>
              <a:buNone/>
            </a:pPr>
            <a:r>
              <a:rPr lang="es-CO" sz="2400"/>
              <a:t>En 1995 se fundó en Berlín C-base, uno de los primeros hacklabs en el mundo los cuales eran espacios orientados al trabajo en comunidad.</a:t>
            </a:r>
            <a:endParaRPr sz="2400"/>
          </a:p>
          <a:p>
            <a:pPr indent="0" lvl="0" marL="0" rtl="0" algn="l">
              <a:lnSpc>
                <a:spcPct val="90000"/>
              </a:lnSpc>
              <a:spcBef>
                <a:spcPts val="1000"/>
              </a:spcBef>
              <a:spcAft>
                <a:spcPts val="0"/>
              </a:spcAft>
              <a:buClr>
                <a:schemeClr val="dk1"/>
              </a:buClr>
              <a:buSzPts val="1100"/>
              <a:buFont typeface="Arial"/>
              <a:buNone/>
            </a:pPr>
            <a:r>
              <a:rPr lang="es-CO" sz="2400"/>
              <a:t>En 1999 Bernard DeKoven acuño el término coworking, como manera de identificar el trabajo en equipo y colaborativo, de personas que trabajan en un mismo espacio pero en diferentes proyectos. En 2002 C-base hizo posible la conexión a sus redes WIFI y promovieron el acceso gratis y público a internet.</a:t>
            </a:r>
            <a:endParaRPr sz="2400"/>
          </a:p>
          <a:p>
            <a:pPr indent="0" lvl="0" marL="0" rtl="0" algn="l">
              <a:lnSpc>
                <a:spcPct val="90000"/>
              </a:lnSpc>
              <a:spcBef>
                <a:spcPts val="1000"/>
              </a:spcBef>
              <a:spcAft>
                <a:spcPts val="0"/>
              </a:spcAft>
              <a:buSzPts val="1100"/>
              <a:buNone/>
            </a:pPr>
            <a:r>
              <a:rPr lang="es-CO" sz="2400"/>
              <a:t>En 2005 que nació oficialmente el primer coworking en la ciudad de San Francisco.</a:t>
            </a:r>
            <a:endParaRPr sz="2400"/>
          </a:p>
          <a:p>
            <a:pPr indent="0" lvl="0" marL="0" rtl="0" algn="l">
              <a:lnSpc>
                <a:spcPct val="100000"/>
              </a:lnSpc>
              <a:spcBef>
                <a:spcPts val="0"/>
              </a:spcBef>
              <a:spcAft>
                <a:spcPts val="0"/>
              </a:spcAft>
              <a:buSzPts val="1100"/>
              <a:buNone/>
            </a:pPr>
            <a:r>
              <a:rPr lang="es-CO" sz="2400"/>
              <a:t>En Bogotá, se encuentran espacios de coworking tales como: 80 Once de Spaces se encuentra frente al Parque El Nogal en la Zona Rosa de Bogotá, Buró 26, Tierra Firme Santa Bárbara, los cuales son alquilados por horas, días, semanas, meses o años.</a:t>
            </a:r>
            <a:endParaRPr sz="2400"/>
          </a:p>
        </p:txBody>
      </p:sp>
      <p:pic>
        <p:nvPicPr>
          <p:cNvPr id="135" name="Google Shape;135;p20"/>
          <p:cNvPicPr preferRelativeResize="0"/>
          <p:nvPr/>
        </p:nvPicPr>
        <p:blipFill>
          <a:blip r:embed="rId3">
            <a:alphaModFix/>
          </a:blip>
          <a:stretch>
            <a:fillRect/>
          </a:stretch>
        </p:blipFill>
        <p:spPr>
          <a:xfrm>
            <a:off x="8469325" y="6018575"/>
            <a:ext cx="3722675" cy="839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838200" y="5175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s-CO"/>
              <a:t>Efectos y 	Causas</a:t>
            </a:r>
            <a:endParaRPr b="1"/>
          </a:p>
        </p:txBody>
      </p:sp>
      <p:pic>
        <p:nvPicPr>
          <p:cNvPr id="141" name="Google Shape;141;p21"/>
          <p:cNvPicPr preferRelativeResize="0"/>
          <p:nvPr/>
        </p:nvPicPr>
        <p:blipFill>
          <a:blip r:embed="rId3">
            <a:alphaModFix/>
          </a:blip>
          <a:stretch>
            <a:fillRect/>
          </a:stretch>
        </p:blipFill>
        <p:spPr>
          <a:xfrm>
            <a:off x="8469325" y="6018575"/>
            <a:ext cx="3722675" cy="839425"/>
          </a:xfrm>
          <a:prstGeom prst="rect">
            <a:avLst/>
          </a:prstGeom>
          <a:noFill/>
          <a:ln>
            <a:noFill/>
          </a:ln>
        </p:spPr>
      </p:pic>
      <p:sp>
        <p:nvSpPr>
          <p:cNvPr id="142" name="Google Shape;142;p21"/>
          <p:cNvSpPr txBox="1"/>
          <p:nvPr>
            <p:ph idx="1" type="body"/>
          </p:nvPr>
        </p:nvSpPr>
        <p:spPr>
          <a:xfrm>
            <a:off x="838200" y="1444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s-CO" sz="2400">
                <a:solidFill>
                  <a:srgbClr val="000000"/>
                </a:solidFill>
              </a:rPr>
              <a:t>Cuando los estudiantes universitarios no tienen un autoaprendizaje, una autorregulación y tampoco una buena alimentación pueden no tener la iniciativa de comenzar o terminar sus estudios. según El Espectador (2018), Un informe del Banco Mundial concluyó que Colombia es el segundo país en A. Latina con mayor tasa de deserción en educación superior, pero el que ofrece al graduado el mejor retorno de esta inversión.</a:t>
            </a:r>
            <a:endParaRPr sz="2400">
              <a:solidFill>
                <a:srgbClr val="000000"/>
              </a:solidFill>
            </a:endParaRPr>
          </a:p>
          <a:p>
            <a:pPr indent="0" lvl="0" marL="0" rtl="0" algn="l">
              <a:lnSpc>
                <a:spcPct val="90000"/>
              </a:lnSpc>
              <a:spcBef>
                <a:spcPts val="1000"/>
              </a:spcBef>
              <a:spcAft>
                <a:spcPts val="0"/>
              </a:spcAft>
              <a:buSzPts val="1800"/>
              <a:buNone/>
            </a:pPr>
            <a:r>
              <a:rPr lang="es-CO" sz="2400">
                <a:solidFill>
                  <a:srgbClr val="000000"/>
                </a:solidFill>
              </a:rPr>
              <a:t>Para el analista en educación superior, Carlos Mario Lopera, los factores académicos, económicos, sociales y emocionales influyen en el aumento del índice. Añadió que “las mayores deserciones se dan en primero y segundo semestre. Puede ser porque los estudiantes se decepcionan de la carrera o porque económicamente no pueden seguir”. Con base en estas características, varias instituciones se han visto en la obligación de replantear sus estrategias. (El Espectador, 2018)</a:t>
            </a:r>
            <a:endParaRPr sz="24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