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Lst>
  <p:notesMasterIdLst>
    <p:notesMasterId r:id="rId19"/>
  </p:notesMasterIdLst>
  <p:sldIdLst>
    <p:sldId id="256" r:id="rId2"/>
    <p:sldId id="281" r:id="rId3"/>
    <p:sldId id="283" r:id="rId4"/>
    <p:sldId id="287" r:id="rId5"/>
    <p:sldId id="299" r:id="rId6"/>
    <p:sldId id="296" r:id="rId7"/>
    <p:sldId id="300" r:id="rId8"/>
    <p:sldId id="298" r:id="rId9"/>
    <p:sldId id="302" r:id="rId10"/>
    <p:sldId id="280" r:id="rId11"/>
    <p:sldId id="297" r:id="rId12"/>
    <p:sldId id="285" r:id="rId13"/>
    <p:sldId id="301" r:id="rId14"/>
    <p:sldId id="288" r:id="rId15"/>
    <p:sldId id="286" r:id="rId16"/>
    <p:sldId id="289" r:id="rId17"/>
    <p:sldId id="279" r:id="rId18"/>
  </p:sldIdLst>
  <p:sldSz cx="12192000" cy="6858000"/>
  <p:notesSz cx="6858000" cy="9144000"/>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F81BD"/>
    <a:srgbClr val="FFCC00"/>
    <a:srgbClr val="D296F4"/>
    <a:srgbClr val="C46666"/>
    <a:srgbClr val="DACE32"/>
    <a:srgbClr val="A5B458"/>
    <a:srgbClr val="F5DA1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5758FB7-9AC5-4552-8A53-C91805E547FA}" styleName="Estilo temático 1 - Énfasis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152" autoAdjust="0"/>
    <p:restoredTop sz="93653" autoAdjust="0"/>
  </p:normalViewPr>
  <p:slideViewPr>
    <p:cSldViewPr>
      <p:cViewPr varScale="1">
        <p:scale>
          <a:sx n="72" d="100"/>
          <a:sy n="72" d="100"/>
        </p:scale>
        <p:origin x="1008" y="66"/>
      </p:cViewPr>
      <p:guideLst>
        <p:guide orient="horz" pos="2160"/>
        <p:guide pos="384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CO"/>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3E4AD24-F4EF-484F-8C30-5523F3299FB0}" type="datetimeFigureOut">
              <a:rPr lang="es-CO" smtClean="0"/>
              <a:pPr/>
              <a:t>31/05/2021</a:t>
            </a:fld>
            <a:endParaRPr lang="es-CO"/>
          </a:p>
        </p:txBody>
      </p:sp>
      <p:sp>
        <p:nvSpPr>
          <p:cNvPr id="4" name="3 Marcador de imagen de diapositiva"/>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s-CO"/>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CO"/>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3FEFEF3-0AEA-4495-90FD-FC91E01C74BD}" type="slidenum">
              <a:rPr lang="es-CO" smtClean="0"/>
              <a:pPr/>
              <a:t>‹Nº›</a:t>
            </a:fld>
            <a:endParaRPr lang="es-CO"/>
          </a:p>
        </p:txBody>
      </p:sp>
    </p:spTree>
    <p:extLst>
      <p:ext uri="{BB962C8B-B14F-4D97-AF65-F5344CB8AC3E}">
        <p14:creationId xmlns:p14="http://schemas.microsoft.com/office/powerpoint/2010/main" val="37820684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381000" y="685800"/>
            <a:ext cx="6096000" cy="3429000"/>
          </a:xfrm>
        </p:spPr>
      </p:sp>
      <p:sp>
        <p:nvSpPr>
          <p:cNvPr id="3" name="2 Marcador de notas"/>
          <p:cNvSpPr>
            <a:spLocks noGrp="1"/>
          </p:cNvSpPr>
          <p:nvPr>
            <p:ph type="body" idx="1"/>
          </p:nvPr>
        </p:nvSpPr>
        <p:spPr/>
        <p:txBody>
          <a:bodyPr>
            <a:normAutofit/>
          </a:bodyPr>
          <a:lstStyle/>
          <a:p>
            <a:endParaRPr lang="es-CO" b="1" dirty="0"/>
          </a:p>
        </p:txBody>
      </p:sp>
      <p:sp>
        <p:nvSpPr>
          <p:cNvPr id="4" name="3 Marcador de número de diapositiva"/>
          <p:cNvSpPr>
            <a:spLocks noGrp="1"/>
          </p:cNvSpPr>
          <p:nvPr>
            <p:ph type="sldNum" sz="quarter" idx="10"/>
          </p:nvPr>
        </p:nvSpPr>
        <p:spPr/>
        <p:txBody>
          <a:bodyPr/>
          <a:lstStyle/>
          <a:p>
            <a:fld id="{23FEFEF3-0AEA-4495-90FD-FC91E01C74BD}" type="slidenum">
              <a:rPr lang="es-CO" smtClean="0"/>
              <a:pPr/>
              <a:t>2</a:t>
            </a:fld>
            <a:endParaRPr lang="es-CO"/>
          </a:p>
        </p:txBody>
      </p:sp>
    </p:spTree>
    <p:extLst>
      <p:ext uri="{BB962C8B-B14F-4D97-AF65-F5344CB8AC3E}">
        <p14:creationId xmlns:p14="http://schemas.microsoft.com/office/powerpoint/2010/main" val="32569476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23FEFEF3-0AEA-4495-90FD-FC91E01C74BD}" type="slidenum">
              <a:rPr lang="es-CO" smtClean="0"/>
              <a:pPr/>
              <a:t>4</a:t>
            </a:fld>
            <a:endParaRPr lang="es-CO"/>
          </a:p>
        </p:txBody>
      </p:sp>
    </p:spTree>
    <p:extLst>
      <p:ext uri="{BB962C8B-B14F-4D97-AF65-F5344CB8AC3E}">
        <p14:creationId xmlns:p14="http://schemas.microsoft.com/office/powerpoint/2010/main" val="42086249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23FEFEF3-0AEA-4495-90FD-FC91E01C74BD}" type="slidenum">
              <a:rPr lang="es-CO" smtClean="0"/>
              <a:pPr/>
              <a:t>5</a:t>
            </a:fld>
            <a:endParaRPr lang="es-CO"/>
          </a:p>
        </p:txBody>
      </p:sp>
    </p:spTree>
    <p:extLst>
      <p:ext uri="{BB962C8B-B14F-4D97-AF65-F5344CB8AC3E}">
        <p14:creationId xmlns:p14="http://schemas.microsoft.com/office/powerpoint/2010/main" val="3243511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23FEFEF3-0AEA-4495-90FD-FC91E01C74BD}" type="slidenum">
              <a:rPr lang="es-CO" smtClean="0"/>
              <a:pPr/>
              <a:t>6</a:t>
            </a:fld>
            <a:endParaRPr lang="es-CO"/>
          </a:p>
        </p:txBody>
      </p:sp>
    </p:spTree>
    <p:extLst>
      <p:ext uri="{BB962C8B-B14F-4D97-AF65-F5344CB8AC3E}">
        <p14:creationId xmlns:p14="http://schemas.microsoft.com/office/powerpoint/2010/main" val="39290949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23FEFEF3-0AEA-4495-90FD-FC91E01C74BD}" type="slidenum">
              <a:rPr lang="es-CO" smtClean="0"/>
              <a:pPr/>
              <a:t>11</a:t>
            </a:fld>
            <a:endParaRPr lang="es-CO"/>
          </a:p>
        </p:txBody>
      </p:sp>
    </p:spTree>
    <p:extLst>
      <p:ext uri="{BB962C8B-B14F-4D97-AF65-F5344CB8AC3E}">
        <p14:creationId xmlns:p14="http://schemas.microsoft.com/office/powerpoint/2010/main" val="35410042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23FEFEF3-0AEA-4495-90FD-FC91E01C74BD}" type="slidenum">
              <a:rPr lang="es-CO" smtClean="0"/>
              <a:pPr/>
              <a:t>15</a:t>
            </a:fld>
            <a:endParaRPr lang="es-CO"/>
          </a:p>
        </p:txBody>
      </p:sp>
    </p:spTree>
    <p:extLst>
      <p:ext uri="{BB962C8B-B14F-4D97-AF65-F5344CB8AC3E}">
        <p14:creationId xmlns:p14="http://schemas.microsoft.com/office/powerpoint/2010/main" val="27033163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2130427"/>
            <a:ext cx="10363200" cy="1470025"/>
          </a:xfrm>
        </p:spPr>
        <p:txBody>
          <a:bodyPr/>
          <a:lstStyle/>
          <a:p>
            <a:r>
              <a:rPr lang="es-ES"/>
              <a:t>Haga clic para modificar el estilo de título del patrón</a:t>
            </a:r>
            <a:endParaRPr lang="es-CO"/>
          </a:p>
        </p:txBody>
      </p:sp>
      <p:sp>
        <p:nvSpPr>
          <p:cNvPr id="3" name="2 Subtítulo"/>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s-CO"/>
          </a:p>
        </p:txBody>
      </p:sp>
      <p:sp>
        <p:nvSpPr>
          <p:cNvPr id="4" name="3 Marcador de fecha"/>
          <p:cNvSpPr>
            <a:spLocks noGrp="1"/>
          </p:cNvSpPr>
          <p:nvPr>
            <p:ph type="dt" sz="half" idx="10"/>
          </p:nvPr>
        </p:nvSpPr>
        <p:spPr/>
        <p:txBody>
          <a:bodyPr/>
          <a:lstStyle/>
          <a:p>
            <a:fld id="{820EDE1F-A851-45E6-BD3F-C1FE28938B90}" type="datetimeFigureOut">
              <a:rPr lang="es-CO" smtClean="0"/>
              <a:pPr/>
              <a:t>31/05/2021</a:t>
            </a:fld>
            <a:endParaRPr lang="es-CO"/>
          </a:p>
        </p:txBody>
      </p:sp>
      <p:sp>
        <p:nvSpPr>
          <p:cNvPr id="5" name="4 Marcador de pie de página"/>
          <p:cNvSpPr>
            <a:spLocks noGrp="1"/>
          </p:cNvSpPr>
          <p:nvPr>
            <p:ph type="ftr" sz="quarter" idx="11"/>
          </p:nvPr>
        </p:nvSpPr>
        <p:spPr/>
        <p:txBody>
          <a:bodyPr/>
          <a:lstStyle/>
          <a:p>
            <a:endParaRPr lang="es-CO"/>
          </a:p>
        </p:txBody>
      </p:sp>
      <p:sp>
        <p:nvSpPr>
          <p:cNvPr id="6" name="5 Marcador de número de diapositiva"/>
          <p:cNvSpPr>
            <a:spLocks noGrp="1"/>
          </p:cNvSpPr>
          <p:nvPr>
            <p:ph type="sldNum" sz="quarter" idx="12"/>
          </p:nvPr>
        </p:nvSpPr>
        <p:spPr/>
        <p:txBody>
          <a:bodyPr/>
          <a:lstStyle/>
          <a:p>
            <a:fld id="{B21414AF-8DB7-463F-B17C-41ADD51B244F}" type="slidenum">
              <a:rPr lang="es-CO" smtClean="0"/>
              <a:pPr/>
              <a:t>‹Nº›</a:t>
            </a:fld>
            <a:endParaRPr lang="es-CO"/>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CO"/>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3 Marcador de fecha"/>
          <p:cNvSpPr>
            <a:spLocks noGrp="1"/>
          </p:cNvSpPr>
          <p:nvPr>
            <p:ph type="dt" sz="half" idx="10"/>
          </p:nvPr>
        </p:nvSpPr>
        <p:spPr/>
        <p:txBody>
          <a:bodyPr/>
          <a:lstStyle/>
          <a:p>
            <a:fld id="{820EDE1F-A851-45E6-BD3F-C1FE28938B90}" type="datetimeFigureOut">
              <a:rPr lang="es-CO" smtClean="0"/>
              <a:pPr/>
              <a:t>31/05/2021</a:t>
            </a:fld>
            <a:endParaRPr lang="es-CO"/>
          </a:p>
        </p:txBody>
      </p:sp>
      <p:sp>
        <p:nvSpPr>
          <p:cNvPr id="5" name="4 Marcador de pie de página"/>
          <p:cNvSpPr>
            <a:spLocks noGrp="1"/>
          </p:cNvSpPr>
          <p:nvPr>
            <p:ph type="ftr" sz="quarter" idx="11"/>
          </p:nvPr>
        </p:nvSpPr>
        <p:spPr/>
        <p:txBody>
          <a:bodyPr/>
          <a:lstStyle/>
          <a:p>
            <a:endParaRPr lang="es-CO"/>
          </a:p>
        </p:txBody>
      </p:sp>
      <p:sp>
        <p:nvSpPr>
          <p:cNvPr id="6" name="5 Marcador de número de diapositiva"/>
          <p:cNvSpPr>
            <a:spLocks noGrp="1"/>
          </p:cNvSpPr>
          <p:nvPr>
            <p:ph type="sldNum" sz="quarter" idx="12"/>
          </p:nvPr>
        </p:nvSpPr>
        <p:spPr/>
        <p:txBody>
          <a:bodyPr/>
          <a:lstStyle/>
          <a:p>
            <a:fld id="{B21414AF-8DB7-463F-B17C-41ADD51B244F}" type="slidenum">
              <a:rPr lang="es-CO" smtClean="0"/>
              <a:pPr/>
              <a:t>‹Nº›</a:t>
            </a:fld>
            <a:endParaRPr lang="es-CO"/>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06376"/>
            <a:ext cx="2743200" cy="4387851"/>
          </a:xfrm>
        </p:spPr>
        <p:txBody>
          <a:bodyPr vert="eaVert"/>
          <a:lstStyle/>
          <a:p>
            <a:r>
              <a:rPr lang="es-ES"/>
              <a:t>Haga clic para modificar el estilo de título del patrón</a:t>
            </a:r>
            <a:endParaRPr lang="es-CO"/>
          </a:p>
        </p:txBody>
      </p:sp>
      <p:sp>
        <p:nvSpPr>
          <p:cNvPr id="3" name="2 Marcador de texto vertical"/>
          <p:cNvSpPr>
            <a:spLocks noGrp="1"/>
          </p:cNvSpPr>
          <p:nvPr>
            <p:ph type="body" orient="vert" idx="1"/>
          </p:nvPr>
        </p:nvSpPr>
        <p:spPr>
          <a:xfrm>
            <a:off x="609600" y="206376"/>
            <a:ext cx="8026400" cy="4387851"/>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3 Marcador de fecha"/>
          <p:cNvSpPr>
            <a:spLocks noGrp="1"/>
          </p:cNvSpPr>
          <p:nvPr>
            <p:ph type="dt" sz="half" idx="10"/>
          </p:nvPr>
        </p:nvSpPr>
        <p:spPr/>
        <p:txBody>
          <a:bodyPr/>
          <a:lstStyle/>
          <a:p>
            <a:fld id="{820EDE1F-A851-45E6-BD3F-C1FE28938B90}" type="datetimeFigureOut">
              <a:rPr lang="es-CO" smtClean="0"/>
              <a:pPr/>
              <a:t>31/05/2021</a:t>
            </a:fld>
            <a:endParaRPr lang="es-CO"/>
          </a:p>
        </p:txBody>
      </p:sp>
      <p:sp>
        <p:nvSpPr>
          <p:cNvPr id="5" name="4 Marcador de pie de página"/>
          <p:cNvSpPr>
            <a:spLocks noGrp="1"/>
          </p:cNvSpPr>
          <p:nvPr>
            <p:ph type="ftr" sz="quarter" idx="11"/>
          </p:nvPr>
        </p:nvSpPr>
        <p:spPr/>
        <p:txBody>
          <a:bodyPr/>
          <a:lstStyle/>
          <a:p>
            <a:endParaRPr lang="es-CO"/>
          </a:p>
        </p:txBody>
      </p:sp>
      <p:sp>
        <p:nvSpPr>
          <p:cNvPr id="6" name="5 Marcador de número de diapositiva"/>
          <p:cNvSpPr>
            <a:spLocks noGrp="1"/>
          </p:cNvSpPr>
          <p:nvPr>
            <p:ph type="sldNum" sz="quarter" idx="12"/>
          </p:nvPr>
        </p:nvSpPr>
        <p:spPr/>
        <p:txBody>
          <a:bodyPr/>
          <a:lstStyle/>
          <a:p>
            <a:fld id="{B21414AF-8DB7-463F-B17C-41ADD51B244F}" type="slidenum">
              <a:rPr lang="es-CO" smtClean="0"/>
              <a:pPr/>
              <a:t>‹Nº›</a:t>
            </a:fld>
            <a:endParaRPr lang="es-CO"/>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CO"/>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3 Marcador de fecha"/>
          <p:cNvSpPr>
            <a:spLocks noGrp="1"/>
          </p:cNvSpPr>
          <p:nvPr>
            <p:ph type="dt" sz="half" idx="10"/>
          </p:nvPr>
        </p:nvSpPr>
        <p:spPr/>
        <p:txBody>
          <a:bodyPr/>
          <a:lstStyle/>
          <a:p>
            <a:fld id="{820EDE1F-A851-45E6-BD3F-C1FE28938B90}" type="datetimeFigureOut">
              <a:rPr lang="es-CO" smtClean="0"/>
              <a:pPr/>
              <a:t>31/05/2021</a:t>
            </a:fld>
            <a:endParaRPr lang="es-CO"/>
          </a:p>
        </p:txBody>
      </p:sp>
      <p:sp>
        <p:nvSpPr>
          <p:cNvPr id="5" name="4 Marcador de pie de página"/>
          <p:cNvSpPr>
            <a:spLocks noGrp="1"/>
          </p:cNvSpPr>
          <p:nvPr>
            <p:ph type="ftr" sz="quarter" idx="11"/>
          </p:nvPr>
        </p:nvSpPr>
        <p:spPr/>
        <p:txBody>
          <a:bodyPr/>
          <a:lstStyle/>
          <a:p>
            <a:endParaRPr lang="es-CO"/>
          </a:p>
        </p:txBody>
      </p:sp>
      <p:sp>
        <p:nvSpPr>
          <p:cNvPr id="6" name="5 Marcador de número de diapositiva"/>
          <p:cNvSpPr>
            <a:spLocks noGrp="1"/>
          </p:cNvSpPr>
          <p:nvPr>
            <p:ph type="sldNum" sz="quarter" idx="12"/>
          </p:nvPr>
        </p:nvSpPr>
        <p:spPr/>
        <p:txBody>
          <a:bodyPr/>
          <a:lstStyle/>
          <a:p>
            <a:fld id="{B21414AF-8DB7-463F-B17C-41ADD51B244F}" type="slidenum">
              <a:rPr lang="es-CO" smtClean="0"/>
              <a:pPr/>
              <a:t>‹Nº›</a:t>
            </a:fld>
            <a:endParaRPr lang="es-CO"/>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6902"/>
            <a:ext cx="10363200" cy="1362075"/>
          </a:xfrm>
        </p:spPr>
        <p:txBody>
          <a:bodyPr anchor="t"/>
          <a:lstStyle>
            <a:lvl1pPr algn="l">
              <a:defRPr sz="4000" b="1" cap="all"/>
            </a:lvl1pPr>
          </a:lstStyle>
          <a:p>
            <a:r>
              <a:rPr lang="es-ES"/>
              <a:t>Haga clic para modificar el estilo de título del patrón</a:t>
            </a:r>
            <a:endParaRPr lang="es-CO"/>
          </a:p>
        </p:txBody>
      </p:sp>
      <p:sp>
        <p:nvSpPr>
          <p:cNvPr id="3" name="2 Marcador de texto"/>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p>
            <a:fld id="{820EDE1F-A851-45E6-BD3F-C1FE28938B90}" type="datetimeFigureOut">
              <a:rPr lang="es-CO" smtClean="0"/>
              <a:pPr/>
              <a:t>31/05/2021</a:t>
            </a:fld>
            <a:endParaRPr lang="es-CO"/>
          </a:p>
        </p:txBody>
      </p:sp>
      <p:sp>
        <p:nvSpPr>
          <p:cNvPr id="5" name="4 Marcador de pie de página"/>
          <p:cNvSpPr>
            <a:spLocks noGrp="1"/>
          </p:cNvSpPr>
          <p:nvPr>
            <p:ph type="ftr" sz="quarter" idx="11"/>
          </p:nvPr>
        </p:nvSpPr>
        <p:spPr/>
        <p:txBody>
          <a:bodyPr/>
          <a:lstStyle/>
          <a:p>
            <a:endParaRPr lang="es-CO"/>
          </a:p>
        </p:txBody>
      </p:sp>
      <p:sp>
        <p:nvSpPr>
          <p:cNvPr id="6" name="5 Marcador de número de diapositiva"/>
          <p:cNvSpPr>
            <a:spLocks noGrp="1"/>
          </p:cNvSpPr>
          <p:nvPr>
            <p:ph type="sldNum" sz="quarter" idx="12"/>
          </p:nvPr>
        </p:nvSpPr>
        <p:spPr/>
        <p:txBody>
          <a:bodyPr/>
          <a:lstStyle/>
          <a:p>
            <a:fld id="{B21414AF-8DB7-463F-B17C-41ADD51B244F}" type="slidenum">
              <a:rPr lang="es-CO" smtClean="0"/>
              <a:pPr/>
              <a:t>‹Nº›</a:t>
            </a:fld>
            <a:endParaRPr lang="es-CO"/>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CO"/>
          </a:p>
        </p:txBody>
      </p:sp>
      <p:sp>
        <p:nvSpPr>
          <p:cNvPr id="3" name="2 Marcador de contenido"/>
          <p:cNvSpPr>
            <a:spLocks noGrp="1"/>
          </p:cNvSpPr>
          <p:nvPr>
            <p:ph sz="half" idx="1"/>
          </p:nvPr>
        </p:nvSpPr>
        <p:spPr>
          <a:xfrm>
            <a:off x="609600" y="1200152"/>
            <a:ext cx="53848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3 Marcador de contenido"/>
          <p:cNvSpPr>
            <a:spLocks noGrp="1"/>
          </p:cNvSpPr>
          <p:nvPr>
            <p:ph sz="half" idx="2"/>
          </p:nvPr>
        </p:nvSpPr>
        <p:spPr>
          <a:xfrm>
            <a:off x="6197600" y="1200152"/>
            <a:ext cx="53848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4 Marcador de fecha"/>
          <p:cNvSpPr>
            <a:spLocks noGrp="1"/>
          </p:cNvSpPr>
          <p:nvPr>
            <p:ph type="dt" sz="half" idx="10"/>
          </p:nvPr>
        </p:nvSpPr>
        <p:spPr/>
        <p:txBody>
          <a:bodyPr/>
          <a:lstStyle/>
          <a:p>
            <a:fld id="{820EDE1F-A851-45E6-BD3F-C1FE28938B90}" type="datetimeFigureOut">
              <a:rPr lang="es-CO" smtClean="0"/>
              <a:pPr/>
              <a:t>31/05/2021</a:t>
            </a:fld>
            <a:endParaRPr lang="es-CO"/>
          </a:p>
        </p:txBody>
      </p:sp>
      <p:sp>
        <p:nvSpPr>
          <p:cNvPr id="6" name="5 Marcador de pie de página"/>
          <p:cNvSpPr>
            <a:spLocks noGrp="1"/>
          </p:cNvSpPr>
          <p:nvPr>
            <p:ph type="ftr" sz="quarter" idx="11"/>
          </p:nvPr>
        </p:nvSpPr>
        <p:spPr/>
        <p:txBody>
          <a:bodyPr/>
          <a:lstStyle/>
          <a:p>
            <a:endParaRPr lang="es-CO"/>
          </a:p>
        </p:txBody>
      </p:sp>
      <p:sp>
        <p:nvSpPr>
          <p:cNvPr id="7" name="6 Marcador de número de diapositiva"/>
          <p:cNvSpPr>
            <a:spLocks noGrp="1"/>
          </p:cNvSpPr>
          <p:nvPr>
            <p:ph type="sldNum" sz="quarter" idx="12"/>
          </p:nvPr>
        </p:nvSpPr>
        <p:spPr/>
        <p:txBody>
          <a:bodyPr/>
          <a:lstStyle/>
          <a:p>
            <a:fld id="{B21414AF-8DB7-463F-B17C-41ADD51B244F}" type="slidenum">
              <a:rPr lang="es-CO" smtClean="0"/>
              <a:pPr/>
              <a:t>‹Nº›</a:t>
            </a:fld>
            <a:endParaRPr lang="es-CO"/>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9"/>
            <a:ext cx="10972800" cy="1143000"/>
          </a:xfrm>
        </p:spPr>
        <p:txBody>
          <a:bodyPr/>
          <a:lstStyle>
            <a:lvl1pPr>
              <a:defRPr/>
            </a:lvl1pPr>
          </a:lstStyle>
          <a:p>
            <a:r>
              <a:rPr lang="es-ES"/>
              <a:t>Haga clic para modificar el estilo de título del patrón</a:t>
            </a:r>
            <a:endParaRPr lang="es-CO"/>
          </a:p>
        </p:txBody>
      </p:sp>
      <p:sp>
        <p:nvSpPr>
          <p:cNvPr id="3" name="2 Marcador de texto"/>
          <p:cNvSpPr>
            <a:spLocks noGrp="1"/>
          </p:cNvSpPr>
          <p:nvPr>
            <p:ph type="body" idx="1"/>
          </p:nvPr>
        </p:nvSpPr>
        <p:spPr>
          <a:xfrm>
            <a:off x="609600" y="1535114"/>
            <a:ext cx="538691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4 Marcador de texto"/>
          <p:cNvSpPr>
            <a:spLocks noGrp="1"/>
          </p:cNvSpPr>
          <p:nvPr>
            <p:ph type="body" sz="quarter" idx="3"/>
          </p:nvPr>
        </p:nvSpPr>
        <p:spPr>
          <a:xfrm>
            <a:off x="6193370" y="1535114"/>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7" name="6 Marcador de fecha"/>
          <p:cNvSpPr>
            <a:spLocks noGrp="1"/>
          </p:cNvSpPr>
          <p:nvPr>
            <p:ph type="dt" sz="half" idx="10"/>
          </p:nvPr>
        </p:nvSpPr>
        <p:spPr/>
        <p:txBody>
          <a:bodyPr/>
          <a:lstStyle/>
          <a:p>
            <a:fld id="{820EDE1F-A851-45E6-BD3F-C1FE28938B90}" type="datetimeFigureOut">
              <a:rPr lang="es-CO" smtClean="0"/>
              <a:pPr/>
              <a:t>31/05/2021</a:t>
            </a:fld>
            <a:endParaRPr lang="es-CO"/>
          </a:p>
        </p:txBody>
      </p:sp>
      <p:sp>
        <p:nvSpPr>
          <p:cNvPr id="8" name="7 Marcador de pie de página"/>
          <p:cNvSpPr>
            <a:spLocks noGrp="1"/>
          </p:cNvSpPr>
          <p:nvPr>
            <p:ph type="ftr" sz="quarter" idx="11"/>
          </p:nvPr>
        </p:nvSpPr>
        <p:spPr/>
        <p:txBody>
          <a:bodyPr/>
          <a:lstStyle/>
          <a:p>
            <a:endParaRPr lang="es-CO"/>
          </a:p>
        </p:txBody>
      </p:sp>
      <p:sp>
        <p:nvSpPr>
          <p:cNvPr id="9" name="8 Marcador de número de diapositiva"/>
          <p:cNvSpPr>
            <a:spLocks noGrp="1"/>
          </p:cNvSpPr>
          <p:nvPr>
            <p:ph type="sldNum" sz="quarter" idx="12"/>
          </p:nvPr>
        </p:nvSpPr>
        <p:spPr/>
        <p:txBody>
          <a:bodyPr/>
          <a:lstStyle/>
          <a:p>
            <a:fld id="{B21414AF-8DB7-463F-B17C-41ADD51B244F}" type="slidenum">
              <a:rPr lang="es-CO" smtClean="0"/>
              <a:pPr/>
              <a:t>‹Nº›</a:t>
            </a:fld>
            <a:endParaRPr lang="es-CO"/>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CO"/>
          </a:p>
        </p:txBody>
      </p:sp>
      <p:sp>
        <p:nvSpPr>
          <p:cNvPr id="3" name="2 Marcador de fecha"/>
          <p:cNvSpPr>
            <a:spLocks noGrp="1"/>
          </p:cNvSpPr>
          <p:nvPr>
            <p:ph type="dt" sz="half" idx="10"/>
          </p:nvPr>
        </p:nvSpPr>
        <p:spPr/>
        <p:txBody>
          <a:bodyPr/>
          <a:lstStyle/>
          <a:p>
            <a:fld id="{820EDE1F-A851-45E6-BD3F-C1FE28938B90}" type="datetimeFigureOut">
              <a:rPr lang="es-CO" smtClean="0"/>
              <a:pPr/>
              <a:t>31/05/2021</a:t>
            </a:fld>
            <a:endParaRPr lang="es-CO"/>
          </a:p>
        </p:txBody>
      </p:sp>
      <p:sp>
        <p:nvSpPr>
          <p:cNvPr id="4" name="3 Marcador de pie de página"/>
          <p:cNvSpPr>
            <a:spLocks noGrp="1"/>
          </p:cNvSpPr>
          <p:nvPr>
            <p:ph type="ftr" sz="quarter" idx="11"/>
          </p:nvPr>
        </p:nvSpPr>
        <p:spPr/>
        <p:txBody>
          <a:bodyPr/>
          <a:lstStyle/>
          <a:p>
            <a:endParaRPr lang="es-CO"/>
          </a:p>
        </p:txBody>
      </p:sp>
      <p:sp>
        <p:nvSpPr>
          <p:cNvPr id="5" name="4 Marcador de número de diapositiva"/>
          <p:cNvSpPr>
            <a:spLocks noGrp="1"/>
          </p:cNvSpPr>
          <p:nvPr>
            <p:ph type="sldNum" sz="quarter" idx="12"/>
          </p:nvPr>
        </p:nvSpPr>
        <p:spPr/>
        <p:txBody>
          <a:bodyPr/>
          <a:lstStyle/>
          <a:p>
            <a:fld id="{B21414AF-8DB7-463F-B17C-41ADD51B244F}" type="slidenum">
              <a:rPr lang="es-CO" smtClean="0"/>
              <a:pPr/>
              <a:t>‹Nº›</a:t>
            </a:fld>
            <a:endParaRPr lang="es-CO"/>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820EDE1F-A851-45E6-BD3F-C1FE28938B90}" type="datetimeFigureOut">
              <a:rPr lang="es-CO" smtClean="0"/>
              <a:pPr/>
              <a:t>31/05/2021</a:t>
            </a:fld>
            <a:endParaRPr lang="es-CO"/>
          </a:p>
        </p:txBody>
      </p:sp>
      <p:sp>
        <p:nvSpPr>
          <p:cNvPr id="3" name="2 Marcador de pie de página"/>
          <p:cNvSpPr>
            <a:spLocks noGrp="1"/>
          </p:cNvSpPr>
          <p:nvPr>
            <p:ph type="ftr" sz="quarter" idx="11"/>
          </p:nvPr>
        </p:nvSpPr>
        <p:spPr/>
        <p:txBody>
          <a:bodyPr/>
          <a:lstStyle/>
          <a:p>
            <a:endParaRPr lang="es-CO"/>
          </a:p>
        </p:txBody>
      </p:sp>
      <p:sp>
        <p:nvSpPr>
          <p:cNvPr id="4" name="3 Marcador de número de diapositiva"/>
          <p:cNvSpPr>
            <a:spLocks noGrp="1"/>
          </p:cNvSpPr>
          <p:nvPr>
            <p:ph type="sldNum" sz="quarter" idx="12"/>
          </p:nvPr>
        </p:nvSpPr>
        <p:spPr/>
        <p:txBody>
          <a:bodyPr/>
          <a:lstStyle/>
          <a:p>
            <a:fld id="{B21414AF-8DB7-463F-B17C-41ADD51B244F}" type="slidenum">
              <a:rPr lang="es-CO" smtClean="0"/>
              <a:pPr/>
              <a:t>‹Nº›</a:t>
            </a:fld>
            <a:endParaRPr lang="es-CO"/>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3" y="273050"/>
            <a:ext cx="4011084" cy="1162051"/>
          </a:xfrm>
        </p:spPr>
        <p:txBody>
          <a:bodyPr anchor="b"/>
          <a:lstStyle>
            <a:lvl1pPr algn="l">
              <a:defRPr sz="2000" b="1"/>
            </a:lvl1pPr>
          </a:lstStyle>
          <a:p>
            <a:r>
              <a:rPr lang="es-ES"/>
              <a:t>Haga clic para modificar el estilo de título del patrón</a:t>
            </a:r>
            <a:endParaRPr lang="es-CO"/>
          </a:p>
        </p:txBody>
      </p:sp>
      <p:sp>
        <p:nvSpPr>
          <p:cNvPr id="3" name="2 Marcador de contenido"/>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3 Marcador de texto"/>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820EDE1F-A851-45E6-BD3F-C1FE28938B90}" type="datetimeFigureOut">
              <a:rPr lang="es-CO" smtClean="0"/>
              <a:pPr/>
              <a:t>31/05/2021</a:t>
            </a:fld>
            <a:endParaRPr lang="es-CO"/>
          </a:p>
        </p:txBody>
      </p:sp>
      <p:sp>
        <p:nvSpPr>
          <p:cNvPr id="6" name="5 Marcador de pie de página"/>
          <p:cNvSpPr>
            <a:spLocks noGrp="1"/>
          </p:cNvSpPr>
          <p:nvPr>
            <p:ph type="ftr" sz="quarter" idx="11"/>
          </p:nvPr>
        </p:nvSpPr>
        <p:spPr/>
        <p:txBody>
          <a:bodyPr/>
          <a:lstStyle/>
          <a:p>
            <a:endParaRPr lang="es-CO"/>
          </a:p>
        </p:txBody>
      </p:sp>
      <p:sp>
        <p:nvSpPr>
          <p:cNvPr id="7" name="6 Marcador de número de diapositiva"/>
          <p:cNvSpPr>
            <a:spLocks noGrp="1"/>
          </p:cNvSpPr>
          <p:nvPr>
            <p:ph type="sldNum" sz="quarter" idx="12"/>
          </p:nvPr>
        </p:nvSpPr>
        <p:spPr/>
        <p:txBody>
          <a:bodyPr/>
          <a:lstStyle/>
          <a:p>
            <a:fld id="{B21414AF-8DB7-463F-B17C-41ADD51B244F}" type="slidenum">
              <a:rPr lang="es-CO" smtClean="0"/>
              <a:pPr/>
              <a:t>‹Nº›</a:t>
            </a:fld>
            <a:endParaRPr lang="es-CO"/>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1"/>
            <a:ext cx="7315200" cy="566739"/>
          </a:xfrm>
        </p:spPr>
        <p:txBody>
          <a:bodyPr anchor="b"/>
          <a:lstStyle>
            <a:lvl1pPr algn="l">
              <a:defRPr sz="2000" b="1"/>
            </a:lvl1pPr>
          </a:lstStyle>
          <a:p>
            <a:r>
              <a:rPr lang="es-ES"/>
              <a:t>Haga clic para modificar el estilo de título del patrón</a:t>
            </a:r>
            <a:endParaRPr lang="es-CO"/>
          </a:p>
        </p:txBody>
      </p:sp>
      <p:sp>
        <p:nvSpPr>
          <p:cNvPr id="3" name="2 Marcador de posición de imagen"/>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O"/>
          </a:p>
        </p:txBody>
      </p:sp>
      <p:sp>
        <p:nvSpPr>
          <p:cNvPr id="4" name="3 Marcador de texto"/>
          <p:cNvSpPr>
            <a:spLocks noGrp="1"/>
          </p:cNvSpPr>
          <p:nvPr>
            <p:ph type="body" sz="half" idx="2"/>
          </p:nvPr>
        </p:nvSpPr>
        <p:spPr>
          <a:xfrm>
            <a:off x="2389717" y="5367339"/>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820EDE1F-A851-45E6-BD3F-C1FE28938B90}" type="datetimeFigureOut">
              <a:rPr lang="es-CO" smtClean="0"/>
              <a:pPr/>
              <a:t>31/05/2021</a:t>
            </a:fld>
            <a:endParaRPr lang="es-CO"/>
          </a:p>
        </p:txBody>
      </p:sp>
      <p:sp>
        <p:nvSpPr>
          <p:cNvPr id="6" name="5 Marcador de pie de página"/>
          <p:cNvSpPr>
            <a:spLocks noGrp="1"/>
          </p:cNvSpPr>
          <p:nvPr>
            <p:ph type="ftr" sz="quarter" idx="11"/>
          </p:nvPr>
        </p:nvSpPr>
        <p:spPr/>
        <p:txBody>
          <a:bodyPr/>
          <a:lstStyle/>
          <a:p>
            <a:endParaRPr lang="es-CO"/>
          </a:p>
        </p:txBody>
      </p:sp>
      <p:sp>
        <p:nvSpPr>
          <p:cNvPr id="7" name="6 Marcador de número de diapositiva"/>
          <p:cNvSpPr>
            <a:spLocks noGrp="1"/>
          </p:cNvSpPr>
          <p:nvPr>
            <p:ph type="sldNum" sz="quarter" idx="12"/>
          </p:nvPr>
        </p:nvSpPr>
        <p:spPr/>
        <p:txBody>
          <a:bodyPr/>
          <a:lstStyle/>
          <a:p>
            <a:fld id="{B21414AF-8DB7-463F-B17C-41ADD51B244F}" type="slidenum">
              <a:rPr lang="es-CO" smtClean="0"/>
              <a:pPr/>
              <a:t>‹Nº›</a:t>
            </a:fld>
            <a:endParaRPr lang="es-CO"/>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t="-3000" b="-3000"/>
          </a:stretch>
        </a:blipFill>
        <a:effectLst/>
      </p:bgPr>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s-ES"/>
              <a:t>Haga clic para modificar el estilo de título del patrón</a:t>
            </a:r>
            <a:endParaRPr lang="es-CO"/>
          </a:p>
        </p:txBody>
      </p:sp>
      <p:sp>
        <p:nvSpPr>
          <p:cNvPr id="3" name="2 Marcador de texto"/>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3 Marcador de fecha"/>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0EDE1F-A851-45E6-BD3F-C1FE28938B90}" type="datetimeFigureOut">
              <a:rPr lang="es-CO" smtClean="0"/>
              <a:pPr/>
              <a:t>31/05/2021</a:t>
            </a:fld>
            <a:endParaRPr lang="es-CO"/>
          </a:p>
        </p:txBody>
      </p:sp>
      <p:sp>
        <p:nvSpPr>
          <p:cNvPr id="5" name="4 Marcador de pie de página"/>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O"/>
          </a:p>
        </p:txBody>
      </p:sp>
      <p:sp>
        <p:nvSpPr>
          <p:cNvPr id="6" name="5 Marcador de número de diapositiva"/>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1414AF-8DB7-463F-B17C-41ADD51B244F}" type="slidenum">
              <a:rPr lang="es-CO" smtClean="0"/>
              <a:pPr/>
              <a:t>‹Nº›</a:t>
            </a:fld>
            <a:endParaRPr lang="es-CO"/>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9.png"/><Relationship Id="rId7" Type="http://schemas.openxmlformats.org/officeDocument/2006/relationships/image" Target="../media/image25.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hyperlink" Target="https://uvadoc.uva.es/bitstream/10324/14572/1/tfgg%201371.pdf" TargetMode="External"/><Relationship Id="rId2" Type="http://schemas.openxmlformats.org/officeDocument/2006/relationships/hyperlink" Target="https://reunir.unir.net/bitstream/handle/123456789/3401/LLOSCOS%20AUDI,%20MARTA.pdf?sequence=1&amp;isAllowed=y" TargetMode="External"/><Relationship Id="rId1" Type="http://schemas.openxmlformats.org/officeDocument/2006/relationships/slideLayout" Target="../slideLayouts/slideLayout2.xml"/><Relationship Id="rId4" Type="http://schemas.openxmlformats.org/officeDocument/2006/relationships/hyperlink" Target="http://www.if.ufrgs.br/~moreira/apsigsubesp.pdf" TargetMode="External"/></Relationships>
</file>

<file path=ppt/slides/_rels/slide1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7.jpeg"/><Relationship Id="rId5" Type="http://schemas.microsoft.com/office/2007/relationships/hdphoto" Target="../media/hdphoto1.wdp"/><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3000" b="-3000"/>
          </a:stretch>
        </a:blipFill>
        <a:effectLst/>
      </p:bgPr>
    </p:bg>
    <p:spTree>
      <p:nvGrpSpPr>
        <p:cNvPr id="1" name=""/>
        <p:cNvGrpSpPr/>
        <p:nvPr/>
      </p:nvGrpSpPr>
      <p:grpSpPr>
        <a:xfrm>
          <a:off x="0" y="0"/>
          <a:ext cx="0" cy="0"/>
          <a:chOff x="0" y="0"/>
          <a:chExt cx="0" cy="0"/>
        </a:xfrm>
      </p:grpSpPr>
      <p:sp>
        <p:nvSpPr>
          <p:cNvPr id="3" name="Título 1"/>
          <p:cNvSpPr>
            <a:spLocks noGrp="1"/>
          </p:cNvSpPr>
          <p:nvPr>
            <p:ph type="ctrTitle"/>
          </p:nvPr>
        </p:nvSpPr>
        <p:spPr>
          <a:xfrm>
            <a:off x="2207569" y="2604921"/>
            <a:ext cx="8281987" cy="792088"/>
          </a:xfrm>
        </p:spPr>
        <p:txBody>
          <a:bodyPr>
            <a:noAutofit/>
          </a:bodyPr>
          <a:lstStyle/>
          <a:p>
            <a:r>
              <a:rPr lang="es-CO" sz="2800" dirty="0">
                <a:latin typeface="Times New Roman" panose="02020603050405020304" pitchFamily="18" charset="0"/>
                <a:cs typeface="Times New Roman" panose="02020603050405020304" pitchFamily="18" charset="0"/>
              </a:rPr>
              <a:t>Sistematizando Nuestras Experiencias En Un Mundo Mágico De Aprendizajes Significativos</a:t>
            </a:r>
            <a:endParaRPr lang="en-US" sz="2800" dirty="0">
              <a:latin typeface="Times New Roman" panose="02020603050405020304" pitchFamily="18" charset="0"/>
              <a:cs typeface="Times New Roman" panose="02020603050405020304" pitchFamily="18" charset="0"/>
            </a:endParaRPr>
          </a:p>
        </p:txBody>
      </p:sp>
      <p:sp>
        <p:nvSpPr>
          <p:cNvPr id="4" name="Subtítulo 3"/>
          <p:cNvSpPr>
            <a:spLocks noGrp="1"/>
          </p:cNvSpPr>
          <p:nvPr>
            <p:ph type="subTitle" idx="1"/>
          </p:nvPr>
        </p:nvSpPr>
        <p:spPr>
          <a:xfrm>
            <a:off x="1779376" y="3573016"/>
            <a:ext cx="8856984" cy="936104"/>
          </a:xfrm>
        </p:spPr>
        <p:txBody>
          <a:bodyPr>
            <a:normAutofit/>
          </a:bodyPr>
          <a:lstStyle/>
          <a:p>
            <a:r>
              <a:rPr lang="es-CO" sz="2200" dirty="0">
                <a:solidFill>
                  <a:schemeClr val="tx1"/>
                </a:solidFill>
                <a:latin typeface="Times New Roman" panose="02020603050405020304" pitchFamily="18" charset="0"/>
                <a:cs typeface="Times New Roman" panose="02020603050405020304" pitchFamily="18" charset="0"/>
              </a:rPr>
              <a:t>Yaquelin Cadena Pulido </a:t>
            </a:r>
          </a:p>
          <a:p>
            <a:r>
              <a:rPr lang="es-CO" sz="2200" dirty="0">
                <a:solidFill>
                  <a:schemeClr val="tx1"/>
                </a:solidFill>
                <a:latin typeface="Times New Roman" panose="02020603050405020304" pitchFamily="18" charset="0"/>
                <a:cs typeface="Times New Roman" panose="02020603050405020304" pitchFamily="18" charset="0"/>
              </a:rPr>
              <a:t>Diana Esmeralda Gamba Moreno</a:t>
            </a:r>
          </a:p>
        </p:txBody>
      </p:sp>
      <p:sp>
        <p:nvSpPr>
          <p:cNvPr id="5" name="Subtítulo 3"/>
          <p:cNvSpPr txBox="1">
            <a:spLocks/>
          </p:cNvSpPr>
          <p:nvPr/>
        </p:nvSpPr>
        <p:spPr>
          <a:xfrm>
            <a:off x="1835400" y="4069612"/>
            <a:ext cx="8856984" cy="2448272"/>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endParaRPr lang="es-CO" sz="2400" dirty="0">
              <a:solidFill>
                <a:schemeClr val="tx1"/>
              </a:solidFill>
            </a:endParaRPr>
          </a:p>
          <a:p>
            <a:r>
              <a:rPr lang="es-CO" sz="2200" dirty="0">
                <a:solidFill>
                  <a:schemeClr val="tx1"/>
                </a:solidFill>
                <a:latin typeface="Times New Roman" panose="02020603050405020304" pitchFamily="18" charset="0"/>
                <a:cs typeface="Times New Roman" panose="02020603050405020304" pitchFamily="18" charset="0"/>
              </a:rPr>
              <a:t>Asesor (a):  Alba Enit Pulido Díaz</a:t>
            </a:r>
          </a:p>
          <a:p>
            <a:r>
              <a:rPr lang="es-MX" sz="2200" dirty="0">
                <a:solidFill>
                  <a:schemeClr val="tx1"/>
                </a:solidFill>
                <a:latin typeface="Times New Roman" panose="02020603050405020304" pitchFamily="18" charset="0"/>
                <a:cs typeface="Times New Roman" panose="02020603050405020304" pitchFamily="18" charset="0"/>
              </a:rPr>
              <a:t>2019 </a:t>
            </a:r>
            <a:endParaRPr lang="en-US" sz="2200" dirty="0">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p:cNvSpPr>
            <a:spLocks noGrp="1"/>
          </p:cNvSpPr>
          <p:nvPr>
            <p:ph type="ctrTitle"/>
          </p:nvPr>
        </p:nvSpPr>
        <p:spPr>
          <a:xfrm>
            <a:off x="695400" y="764704"/>
            <a:ext cx="10366920" cy="1152128"/>
          </a:xfrm>
        </p:spPr>
        <p:txBody>
          <a:bodyPr>
            <a:normAutofit fontScale="90000"/>
          </a:bodyPr>
          <a:lstStyle/>
          <a:p>
            <a:r>
              <a:rPr lang="es-MX" b="1" i="1" u="sng" dirty="0">
                <a:solidFill>
                  <a:schemeClr val="tx2"/>
                </a:solidFill>
                <a:latin typeface="Times New Roman" panose="02020603050405020304" pitchFamily="18" charset="0"/>
                <a:cs typeface="Times New Roman" panose="02020603050405020304" pitchFamily="18" charset="0"/>
              </a:rPr>
              <a:t>RECONSTRUCCIÓN DE LA EXPERIENCIA</a:t>
            </a:r>
            <a:endParaRPr lang="en-US" b="1" i="1" u="sng" dirty="0">
              <a:solidFill>
                <a:schemeClr val="tx2"/>
              </a:solidFill>
              <a:latin typeface="Times New Roman" panose="02020603050405020304" pitchFamily="18" charset="0"/>
              <a:cs typeface="Times New Roman" panose="02020603050405020304" pitchFamily="18" charset="0"/>
            </a:endParaRPr>
          </a:p>
        </p:txBody>
      </p:sp>
      <p:cxnSp>
        <p:nvCxnSpPr>
          <p:cNvPr id="4" name="Conector recto 3"/>
          <p:cNvCxnSpPr/>
          <p:nvPr/>
        </p:nvCxnSpPr>
        <p:spPr>
          <a:xfrm>
            <a:off x="1246784" y="1772816"/>
            <a:ext cx="9745760"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9" name="8 CuadroTexto"/>
          <p:cNvSpPr txBox="1"/>
          <p:nvPr/>
        </p:nvSpPr>
        <p:spPr>
          <a:xfrm>
            <a:off x="839416" y="2132856"/>
            <a:ext cx="2232248" cy="369332"/>
          </a:xfrm>
          <a:prstGeom prst="rect">
            <a:avLst/>
          </a:prstGeom>
          <a:noFill/>
        </p:spPr>
        <p:txBody>
          <a:bodyPr wrap="square" rtlCol="0">
            <a:spAutoFit/>
          </a:bodyPr>
          <a:lstStyle/>
          <a:p>
            <a:r>
              <a:rPr lang="es-CO" b="1" dirty="0">
                <a:solidFill>
                  <a:schemeClr val="accent1">
                    <a:lumMod val="75000"/>
                  </a:schemeClr>
                </a:solidFill>
              </a:rPr>
              <a:t>     Contextualización</a:t>
            </a:r>
            <a:r>
              <a:rPr lang="es-CO" b="1" u="sng" dirty="0">
                <a:solidFill>
                  <a:schemeClr val="accent1">
                    <a:lumMod val="75000"/>
                  </a:schemeClr>
                </a:solidFill>
              </a:rPr>
              <a:t> </a:t>
            </a:r>
          </a:p>
        </p:txBody>
      </p:sp>
      <p:cxnSp>
        <p:nvCxnSpPr>
          <p:cNvPr id="11" name="10 Conector recto"/>
          <p:cNvCxnSpPr/>
          <p:nvPr/>
        </p:nvCxnSpPr>
        <p:spPr>
          <a:xfrm>
            <a:off x="839416" y="2492896"/>
            <a:ext cx="2304256" cy="0"/>
          </a:xfrm>
          <a:prstGeom prst="line">
            <a:avLst/>
          </a:prstGeom>
          <a:ln>
            <a:solidFill>
              <a:srgbClr val="FFCC00"/>
            </a:solidFill>
          </a:ln>
        </p:spPr>
        <p:style>
          <a:lnRef idx="3">
            <a:schemeClr val="accent6"/>
          </a:lnRef>
          <a:fillRef idx="0">
            <a:schemeClr val="accent6"/>
          </a:fillRef>
          <a:effectRef idx="2">
            <a:schemeClr val="accent6"/>
          </a:effectRef>
          <a:fontRef idx="minor">
            <a:schemeClr val="tx1"/>
          </a:fontRef>
        </p:style>
      </p:cxnSp>
      <p:sp>
        <p:nvSpPr>
          <p:cNvPr id="23" name="22 Flecha derecha"/>
          <p:cNvSpPr/>
          <p:nvPr/>
        </p:nvSpPr>
        <p:spPr>
          <a:xfrm>
            <a:off x="551384" y="5013176"/>
            <a:ext cx="648072" cy="216024"/>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4" name="23 Flecha derecha"/>
          <p:cNvSpPr/>
          <p:nvPr/>
        </p:nvSpPr>
        <p:spPr>
          <a:xfrm>
            <a:off x="551384" y="4725144"/>
            <a:ext cx="648072" cy="216024"/>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25" name="24 Flecha derecha"/>
          <p:cNvSpPr/>
          <p:nvPr/>
        </p:nvSpPr>
        <p:spPr>
          <a:xfrm>
            <a:off x="551384" y="5301208"/>
            <a:ext cx="648072" cy="216024"/>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7" name="26 Flecha derecha"/>
          <p:cNvSpPr/>
          <p:nvPr/>
        </p:nvSpPr>
        <p:spPr>
          <a:xfrm>
            <a:off x="551384" y="5949280"/>
            <a:ext cx="648072" cy="216024"/>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8" name="27 CuadroTexto"/>
          <p:cNvSpPr txBox="1"/>
          <p:nvPr/>
        </p:nvSpPr>
        <p:spPr>
          <a:xfrm>
            <a:off x="1127448" y="4653136"/>
            <a:ext cx="1944216" cy="369332"/>
          </a:xfrm>
          <a:prstGeom prst="rect">
            <a:avLst/>
          </a:prstGeom>
          <a:noFill/>
        </p:spPr>
        <p:txBody>
          <a:bodyPr wrap="square" rtlCol="0">
            <a:spAutoFit/>
          </a:bodyPr>
          <a:lstStyle/>
          <a:p>
            <a:r>
              <a:rPr lang="es-CO" dirty="0"/>
              <a:t>  Infraestructura</a:t>
            </a:r>
          </a:p>
        </p:txBody>
      </p:sp>
      <p:sp>
        <p:nvSpPr>
          <p:cNvPr id="29" name="28 CuadroTexto"/>
          <p:cNvSpPr txBox="1"/>
          <p:nvPr/>
        </p:nvSpPr>
        <p:spPr>
          <a:xfrm>
            <a:off x="1199456" y="4941168"/>
            <a:ext cx="2232248" cy="369332"/>
          </a:xfrm>
          <a:prstGeom prst="rect">
            <a:avLst/>
          </a:prstGeom>
          <a:noFill/>
        </p:spPr>
        <p:txBody>
          <a:bodyPr wrap="square" rtlCol="0">
            <a:spAutoFit/>
          </a:bodyPr>
          <a:lstStyle/>
          <a:p>
            <a:r>
              <a:rPr lang="es-CO" dirty="0" err="1"/>
              <a:t>Nmero</a:t>
            </a:r>
            <a:r>
              <a:rPr lang="es-CO" dirty="0"/>
              <a:t> de salones</a:t>
            </a:r>
          </a:p>
        </p:txBody>
      </p:sp>
      <p:sp>
        <p:nvSpPr>
          <p:cNvPr id="30" name="29 CuadroTexto"/>
          <p:cNvSpPr txBox="1"/>
          <p:nvPr/>
        </p:nvSpPr>
        <p:spPr>
          <a:xfrm>
            <a:off x="1055440" y="5229200"/>
            <a:ext cx="3456384" cy="369332"/>
          </a:xfrm>
          <a:prstGeom prst="rect">
            <a:avLst/>
          </a:prstGeom>
          <a:noFill/>
        </p:spPr>
        <p:txBody>
          <a:bodyPr wrap="square" rtlCol="0">
            <a:spAutoFit/>
          </a:bodyPr>
          <a:lstStyle/>
          <a:p>
            <a:r>
              <a:rPr lang="es-CO" dirty="0"/>
              <a:t>   Material didáctico</a:t>
            </a:r>
          </a:p>
        </p:txBody>
      </p:sp>
      <p:sp>
        <p:nvSpPr>
          <p:cNvPr id="31" name="30 CuadroTexto"/>
          <p:cNvSpPr txBox="1"/>
          <p:nvPr/>
        </p:nvSpPr>
        <p:spPr>
          <a:xfrm>
            <a:off x="1199456" y="5517232"/>
            <a:ext cx="3600400" cy="369332"/>
          </a:xfrm>
          <a:prstGeom prst="rect">
            <a:avLst/>
          </a:prstGeom>
          <a:noFill/>
        </p:spPr>
        <p:txBody>
          <a:bodyPr wrap="square" rtlCol="0">
            <a:spAutoFit/>
          </a:bodyPr>
          <a:lstStyle/>
          <a:p>
            <a:r>
              <a:rPr lang="es-CO" dirty="0"/>
              <a:t>Filosofía, misión, visión</a:t>
            </a:r>
          </a:p>
        </p:txBody>
      </p:sp>
      <p:sp>
        <p:nvSpPr>
          <p:cNvPr id="32" name="31 CuadroTexto"/>
          <p:cNvSpPr txBox="1"/>
          <p:nvPr/>
        </p:nvSpPr>
        <p:spPr>
          <a:xfrm>
            <a:off x="1127448" y="5733256"/>
            <a:ext cx="2880320" cy="646331"/>
          </a:xfrm>
          <a:prstGeom prst="rect">
            <a:avLst/>
          </a:prstGeom>
          <a:noFill/>
        </p:spPr>
        <p:txBody>
          <a:bodyPr wrap="square" rtlCol="0">
            <a:spAutoFit/>
          </a:bodyPr>
          <a:lstStyle/>
          <a:p>
            <a:r>
              <a:rPr lang="es-CO" dirty="0"/>
              <a:t>Perfil estudiante,  </a:t>
            </a:r>
          </a:p>
          <a:p>
            <a:r>
              <a:rPr lang="es-CO" dirty="0"/>
              <a:t>Modelo Pedagógico.</a:t>
            </a:r>
          </a:p>
        </p:txBody>
      </p:sp>
      <p:pic>
        <p:nvPicPr>
          <p:cNvPr id="3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7408" y="2708920"/>
            <a:ext cx="2520280" cy="1656184"/>
          </a:xfrm>
          <a:prstGeom prst="rect">
            <a:avLst/>
          </a:prstGeom>
          <a:solidFill>
            <a:srgbClr val="FFFFFF">
              <a:shade val="85000"/>
            </a:srgbClr>
          </a:solidFill>
          <a:ln w="101600" cap="sq">
            <a:solidFill>
              <a:schemeClr val="tx2">
                <a:lumMod val="60000"/>
                <a:lumOff val="40000"/>
              </a:schemeClr>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
        <p:nvSpPr>
          <p:cNvPr id="35" name="34 CuadroTexto"/>
          <p:cNvSpPr txBox="1"/>
          <p:nvPr/>
        </p:nvSpPr>
        <p:spPr>
          <a:xfrm>
            <a:off x="4583832" y="2132856"/>
            <a:ext cx="1800200" cy="369332"/>
          </a:xfrm>
          <a:prstGeom prst="rect">
            <a:avLst/>
          </a:prstGeom>
          <a:noFill/>
        </p:spPr>
        <p:txBody>
          <a:bodyPr wrap="square" rtlCol="0">
            <a:spAutoFit/>
          </a:bodyPr>
          <a:lstStyle/>
          <a:p>
            <a:r>
              <a:rPr lang="es-CO" dirty="0"/>
              <a:t>  </a:t>
            </a:r>
            <a:r>
              <a:rPr lang="es-CO" b="1" dirty="0">
                <a:solidFill>
                  <a:schemeClr val="accent1">
                    <a:lumMod val="75000"/>
                  </a:schemeClr>
                </a:solidFill>
              </a:rPr>
              <a:t>Caracterización</a:t>
            </a:r>
          </a:p>
        </p:txBody>
      </p:sp>
      <p:cxnSp>
        <p:nvCxnSpPr>
          <p:cNvPr id="37" name="36 Conector recto"/>
          <p:cNvCxnSpPr/>
          <p:nvPr/>
        </p:nvCxnSpPr>
        <p:spPr>
          <a:xfrm>
            <a:off x="4295800" y="2492896"/>
            <a:ext cx="2160240" cy="0"/>
          </a:xfrm>
          <a:prstGeom prst="line">
            <a:avLst/>
          </a:prstGeom>
          <a:ln>
            <a:solidFill>
              <a:srgbClr val="FFC000"/>
            </a:solidFill>
          </a:ln>
        </p:spPr>
        <p:style>
          <a:lnRef idx="3">
            <a:schemeClr val="accent5"/>
          </a:lnRef>
          <a:fillRef idx="0">
            <a:schemeClr val="accent5"/>
          </a:fillRef>
          <a:effectRef idx="2">
            <a:schemeClr val="accent5"/>
          </a:effectRef>
          <a:fontRef idx="minor">
            <a:schemeClr val="tx1"/>
          </a:fontRef>
        </p:style>
      </p:cxnSp>
      <p:pic>
        <p:nvPicPr>
          <p:cNvPr id="41" name="image61.png"/>
          <p:cNvPicPr/>
          <p:nvPr/>
        </p:nvPicPr>
        <p:blipFill>
          <a:blip r:embed="rId3" cstate="print"/>
          <a:srcRect/>
          <a:stretch>
            <a:fillRect/>
          </a:stretch>
        </p:blipFill>
        <p:spPr>
          <a:xfrm>
            <a:off x="4223792" y="2780928"/>
            <a:ext cx="2448272" cy="1728192"/>
          </a:xfrm>
          <a:prstGeom prst="rect">
            <a:avLst/>
          </a:prstGeom>
          <a:solidFill>
            <a:srgbClr val="FFFFFF">
              <a:shade val="85000"/>
            </a:srgbClr>
          </a:solidFill>
          <a:ln w="101600" cap="sq">
            <a:solidFill>
              <a:schemeClr val="accent6">
                <a:lumMod val="60000"/>
                <a:lumOff val="40000"/>
              </a:schemeClr>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
        <p:nvSpPr>
          <p:cNvPr id="42" name="41 Flecha derecha"/>
          <p:cNvSpPr/>
          <p:nvPr/>
        </p:nvSpPr>
        <p:spPr>
          <a:xfrm>
            <a:off x="3863752" y="4653136"/>
            <a:ext cx="648072" cy="216024"/>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43" name="42 Flecha derecha"/>
          <p:cNvSpPr/>
          <p:nvPr/>
        </p:nvSpPr>
        <p:spPr>
          <a:xfrm>
            <a:off x="3863752" y="5733256"/>
            <a:ext cx="648072" cy="216024"/>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44" name="43 Flecha derecha"/>
          <p:cNvSpPr/>
          <p:nvPr/>
        </p:nvSpPr>
        <p:spPr>
          <a:xfrm>
            <a:off x="3863752" y="5013176"/>
            <a:ext cx="648072" cy="216024"/>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45" name="44 Flecha derecha"/>
          <p:cNvSpPr/>
          <p:nvPr/>
        </p:nvSpPr>
        <p:spPr>
          <a:xfrm>
            <a:off x="3863752" y="5373216"/>
            <a:ext cx="648072" cy="216024"/>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46" name="45 Flecha derecha"/>
          <p:cNvSpPr/>
          <p:nvPr/>
        </p:nvSpPr>
        <p:spPr>
          <a:xfrm>
            <a:off x="3863752" y="6165304"/>
            <a:ext cx="648072" cy="216024"/>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47" name="46 Flecha derecha"/>
          <p:cNvSpPr/>
          <p:nvPr/>
        </p:nvSpPr>
        <p:spPr>
          <a:xfrm>
            <a:off x="551384" y="5589240"/>
            <a:ext cx="648072" cy="216024"/>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48" name="47 CuadroTexto"/>
          <p:cNvSpPr txBox="1"/>
          <p:nvPr/>
        </p:nvSpPr>
        <p:spPr>
          <a:xfrm>
            <a:off x="4511824" y="4653136"/>
            <a:ext cx="3024336" cy="648072"/>
          </a:xfrm>
          <a:prstGeom prst="rect">
            <a:avLst/>
          </a:prstGeom>
          <a:noFill/>
        </p:spPr>
        <p:txBody>
          <a:bodyPr wrap="square" rtlCol="0">
            <a:spAutoFit/>
          </a:bodyPr>
          <a:lstStyle/>
          <a:p>
            <a:r>
              <a:rPr lang="es-CO" dirty="0"/>
              <a:t> Instrumento del PTA </a:t>
            </a:r>
          </a:p>
          <a:p>
            <a:r>
              <a:rPr lang="es-CO" dirty="0"/>
              <a:t> (Programa Todos a Aprender)</a:t>
            </a:r>
          </a:p>
        </p:txBody>
      </p:sp>
      <p:sp>
        <p:nvSpPr>
          <p:cNvPr id="49" name="48 CuadroTexto"/>
          <p:cNvSpPr txBox="1"/>
          <p:nvPr/>
        </p:nvSpPr>
        <p:spPr>
          <a:xfrm>
            <a:off x="4583832" y="5157192"/>
            <a:ext cx="2592288" cy="369332"/>
          </a:xfrm>
          <a:prstGeom prst="rect">
            <a:avLst/>
          </a:prstGeom>
          <a:noFill/>
        </p:spPr>
        <p:txBody>
          <a:bodyPr wrap="square" rtlCol="0">
            <a:spAutoFit/>
          </a:bodyPr>
          <a:lstStyle/>
          <a:p>
            <a:r>
              <a:rPr lang="es-CO" dirty="0"/>
              <a:t>Habilidades y destrezas</a:t>
            </a:r>
          </a:p>
        </p:txBody>
      </p:sp>
      <p:sp>
        <p:nvSpPr>
          <p:cNvPr id="50" name="49 CuadroTexto"/>
          <p:cNvSpPr txBox="1"/>
          <p:nvPr/>
        </p:nvSpPr>
        <p:spPr>
          <a:xfrm>
            <a:off x="4439816" y="5373216"/>
            <a:ext cx="2736304" cy="369332"/>
          </a:xfrm>
          <a:prstGeom prst="rect">
            <a:avLst/>
          </a:prstGeom>
          <a:noFill/>
        </p:spPr>
        <p:txBody>
          <a:bodyPr wrap="square" rtlCol="0">
            <a:spAutoFit/>
          </a:bodyPr>
          <a:lstStyle/>
          <a:p>
            <a:r>
              <a:rPr lang="es-CO" dirty="0"/>
              <a:t> Oportunidades de mejora</a:t>
            </a:r>
          </a:p>
        </p:txBody>
      </p:sp>
      <p:sp>
        <p:nvSpPr>
          <p:cNvPr id="51" name="50 CuadroTexto"/>
          <p:cNvSpPr txBox="1"/>
          <p:nvPr/>
        </p:nvSpPr>
        <p:spPr>
          <a:xfrm>
            <a:off x="4511824" y="5661248"/>
            <a:ext cx="2952328" cy="923330"/>
          </a:xfrm>
          <a:prstGeom prst="rect">
            <a:avLst/>
          </a:prstGeom>
          <a:noFill/>
        </p:spPr>
        <p:txBody>
          <a:bodyPr wrap="square" rtlCol="0">
            <a:spAutoFit/>
          </a:bodyPr>
          <a:lstStyle/>
          <a:p>
            <a:r>
              <a:rPr lang="es-CO" dirty="0"/>
              <a:t>Identifica gustos, necesidades en el momento de aprender convivir y sentir.</a:t>
            </a:r>
          </a:p>
        </p:txBody>
      </p:sp>
      <p:sp>
        <p:nvSpPr>
          <p:cNvPr id="52" name="51 CuadroTexto"/>
          <p:cNvSpPr txBox="1"/>
          <p:nvPr/>
        </p:nvSpPr>
        <p:spPr>
          <a:xfrm>
            <a:off x="9192344" y="2780928"/>
            <a:ext cx="2016224" cy="369332"/>
          </a:xfrm>
          <a:prstGeom prst="rect">
            <a:avLst/>
          </a:prstGeom>
          <a:noFill/>
        </p:spPr>
        <p:txBody>
          <a:bodyPr wrap="square" rtlCol="0">
            <a:spAutoFit/>
          </a:bodyPr>
          <a:lstStyle/>
          <a:p>
            <a:r>
              <a:rPr lang="es-CO" b="1" dirty="0">
                <a:solidFill>
                  <a:schemeClr val="accent1">
                    <a:lumMod val="75000"/>
                  </a:schemeClr>
                </a:solidFill>
              </a:rPr>
              <a:t>Diagnostico</a:t>
            </a:r>
          </a:p>
        </p:txBody>
      </p:sp>
      <p:cxnSp>
        <p:nvCxnSpPr>
          <p:cNvPr id="54" name="53 Conector recto"/>
          <p:cNvCxnSpPr/>
          <p:nvPr/>
        </p:nvCxnSpPr>
        <p:spPr>
          <a:xfrm>
            <a:off x="9264352" y="3429000"/>
            <a:ext cx="1800200" cy="0"/>
          </a:xfrm>
          <a:prstGeom prst="line">
            <a:avLst/>
          </a:prstGeom>
          <a:ln>
            <a:solidFill>
              <a:srgbClr val="FFC000"/>
            </a:solidFill>
          </a:ln>
        </p:spPr>
        <p:style>
          <a:lnRef idx="3">
            <a:schemeClr val="accent5"/>
          </a:lnRef>
          <a:fillRef idx="0">
            <a:schemeClr val="accent5"/>
          </a:fillRef>
          <a:effectRef idx="2">
            <a:schemeClr val="accent5"/>
          </a:effectRef>
          <a:fontRef idx="minor">
            <a:schemeClr val="tx1"/>
          </a:fontRef>
        </p:style>
      </p:cxnSp>
      <p:pic>
        <p:nvPicPr>
          <p:cNvPr id="55"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04112" y="3284985"/>
            <a:ext cx="2016224" cy="1317200"/>
          </a:xfrm>
          <a:prstGeom prst="rect">
            <a:avLst/>
          </a:prstGeom>
          <a:solidFill>
            <a:srgbClr val="FFFFFF">
              <a:shade val="85000"/>
            </a:srgbClr>
          </a:solidFill>
          <a:ln w="101600" cap="sq">
            <a:solidFill>
              <a:schemeClr val="tx2">
                <a:lumMod val="60000"/>
                <a:lumOff val="40000"/>
              </a:schemeClr>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
        <p:nvSpPr>
          <p:cNvPr id="56" name="55 Flecha derecha"/>
          <p:cNvSpPr/>
          <p:nvPr/>
        </p:nvSpPr>
        <p:spPr>
          <a:xfrm>
            <a:off x="7608168" y="5373216"/>
            <a:ext cx="648072" cy="216024"/>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57" name="56 Flecha derecha"/>
          <p:cNvSpPr/>
          <p:nvPr/>
        </p:nvSpPr>
        <p:spPr>
          <a:xfrm>
            <a:off x="7608168" y="5949280"/>
            <a:ext cx="648072" cy="216024"/>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58" name="57 Flecha derecha"/>
          <p:cNvSpPr/>
          <p:nvPr/>
        </p:nvSpPr>
        <p:spPr>
          <a:xfrm>
            <a:off x="7608168" y="4797152"/>
            <a:ext cx="648072" cy="216024"/>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59" name="58 Flecha derecha"/>
          <p:cNvSpPr/>
          <p:nvPr/>
        </p:nvSpPr>
        <p:spPr>
          <a:xfrm>
            <a:off x="7608168" y="5661248"/>
            <a:ext cx="648072" cy="216024"/>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60" name="59 Flecha derecha"/>
          <p:cNvSpPr/>
          <p:nvPr/>
        </p:nvSpPr>
        <p:spPr>
          <a:xfrm>
            <a:off x="7608168" y="5085184"/>
            <a:ext cx="648072" cy="216024"/>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67" name="66 CuadroTexto"/>
          <p:cNvSpPr txBox="1"/>
          <p:nvPr/>
        </p:nvSpPr>
        <p:spPr>
          <a:xfrm>
            <a:off x="8328248" y="4725144"/>
            <a:ext cx="3456384" cy="369332"/>
          </a:xfrm>
          <a:prstGeom prst="rect">
            <a:avLst/>
          </a:prstGeom>
          <a:noFill/>
        </p:spPr>
        <p:txBody>
          <a:bodyPr wrap="square" rtlCol="0">
            <a:spAutoFit/>
          </a:bodyPr>
          <a:lstStyle/>
          <a:p>
            <a:r>
              <a:rPr lang="es-CO" dirty="0"/>
              <a:t>Nivel educativo acorde a su edad</a:t>
            </a:r>
          </a:p>
        </p:txBody>
      </p:sp>
      <p:sp>
        <p:nvSpPr>
          <p:cNvPr id="68" name="67 CuadroTexto"/>
          <p:cNvSpPr txBox="1"/>
          <p:nvPr/>
        </p:nvSpPr>
        <p:spPr>
          <a:xfrm>
            <a:off x="8256240" y="5013176"/>
            <a:ext cx="3240360" cy="369332"/>
          </a:xfrm>
          <a:prstGeom prst="rect">
            <a:avLst/>
          </a:prstGeom>
          <a:noFill/>
        </p:spPr>
        <p:txBody>
          <a:bodyPr wrap="square" rtlCol="0">
            <a:spAutoFit/>
          </a:bodyPr>
          <a:lstStyle/>
          <a:p>
            <a:r>
              <a:rPr lang="es-CO" dirty="0"/>
              <a:t>Corresponde a los DBA del MEN</a:t>
            </a:r>
          </a:p>
        </p:txBody>
      </p:sp>
      <p:sp>
        <p:nvSpPr>
          <p:cNvPr id="69" name="68 CuadroTexto"/>
          <p:cNvSpPr txBox="1"/>
          <p:nvPr/>
        </p:nvSpPr>
        <p:spPr>
          <a:xfrm>
            <a:off x="8328248" y="5229200"/>
            <a:ext cx="3168352" cy="648072"/>
          </a:xfrm>
          <a:prstGeom prst="rect">
            <a:avLst/>
          </a:prstGeom>
          <a:noFill/>
        </p:spPr>
        <p:txBody>
          <a:bodyPr wrap="square" rtlCol="0">
            <a:spAutoFit/>
          </a:bodyPr>
          <a:lstStyle/>
          <a:p>
            <a:r>
              <a:rPr lang="es-CO" dirty="0"/>
              <a:t>Tienen capacidad de conocer e imaginar.</a:t>
            </a:r>
          </a:p>
        </p:txBody>
      </p:sp>
      <p:sp>
        <p:nvSpPr>
          <p:cNvPr id="71" name="70 CuadroTexto"/>
          <p:cNvSpPr txBox="1"/>
          <p:nvPr/>
        </p:nvSpPr>
        <p:spPr>
          <a:xfrm>
            <a:off x="8400256" y="5733256"/>
            <a:ext cx="2952328" cy="923330"/>
          </a:xfrm>
          <a:prstGeom prst="rect">
            <a:avLst/>
          </a:prstGeom>
          <a:noFill/>
        </p:spPr>
        <p:txBody>
          <a:bodyPr wrap="square" rtlCol="0">
            <a:spAutoFit/>
          </a:bodyPr>
          <a:lstStyle/>
          <a:p>
            <a:r>
              <a:rPr lang="es-CO" dirty="0"/>
              <a:t>5 estudiantes presentan falta de interés, concentración y motivación.</a:t>
            </a:r>
          </a:p>
        </p:txBody>
      </p:sp>
      <p:sp>
        <p:nvSpPr>
          <p:cNvPr id="73" name="72 CuadroTexto"/>
          <p:cNvSpPr txBox="1"/>
          <p:nvPr/>
        </p:nvSpPr>
        <p:spPr>
          <a:xfrm>
            <a:off x="4295800" y="2564904"/>
            <a:ext cx="2232248" cy="369332"/>
          </a:xfrm>
          <a:prstGeom prst="rect">
            <a:avLst/>
          </a:prstGeom>
          <a:noFill/>
        </p:spPr>
        <p:txBody>
          <a:bodyPr wrap="square" rtlCol="0">
            <a:spAutoFit/>
          </a:bodyPr>
          <a:lstStyle/>
          <a:p>
            <a:r>
              <a:rPr lang="es-CO" b="1" dirty="0"/>
              <a:t>Interlocutora: </a:t>
            </a:r>
            <a:r>
              <a:rPr lang="es-CO" dirty="0"/>
              <a:t>Lida R. </a:t>
            </a:r>
          </a:p>
        </p:txBody>
      </p:sp>
      <p:sp>
        <p:nvSpPr>
          <p:cNvPr id="74" name="73 CuadroTexto"/>
          <p:cNvSpPr txBox="1"/>
          <p:nvPr/>
        </p:nvSpPr>
        <p:spPr>
          <a:xfrm>
            <a:off x="9264352" y="3573016"/>
            <a:ext cx="2232248" cy="369332"/>
          </a:xfrm>
          <a:prstGeom prst="rect">
            <a:avLst/>
          </a:prstGeom>
          <a:noFill/>
        </p:spPr>
        <p:txBody>
          <a:bodyPr wrap="square" rtlCol="0">
            <a:spAutoFit/>
          </a:bodyPr>
          <a:lstStyle/>
          <a:p>
            <a:r>
              <a:rPr lang="es-CO" b="1" dirty="0"/>
              <a:t>Interlocutora: </a:t>
            </a:r>
            <a:r>
              <a:rPr lang="es-CO" dirty="0"/>
              <a:t>Lida R. </a:t>
            </a:r>
          </a:p>
        </p:txBody>
      </p:sp>
      <p:sp>
        <p:nvSpPr>
          <p:cNvPr id="75" name="74 CuadroTexto"/>
          <p:cNvSpPr txBox="1"/>
          <p:nvPr/>
        </p:nvSpPr>
        <p:spPr>
          <a:xfrm>
            <a:off x="911424" y="2564904"/>
            <a:ext cx="2304256" cy="369332"/>
          </a:xfrm>
          <a:prstGeom prst="rect">
            <a:avLst/>
          </a:prstGeom>
          <a:noFill/>
        </p:spPr>
        <p:txBody>
          <a:bodyPr wrap="square" rtlCol="0">
            <a:spAutoFit/>
          </a:bodyPr>
          <a:lstStyle/>
          <a:p>
            <a:r>
              <a:rPr lang="es-CO" b="1" dirty="0"/>
              <a:t>Rector y coordinador</a:t>
            </a:r>
          </a:p>
        </p:txBody>
      </p:sp>
      <p:sp>
        <p:nvSpPr>
          <p:cNvPr id="76" name="75 CuadroTexto"/>
          <p:cNvSpPr txBox="1"/>
          <p:nvPr/>
        </p:nvSpPr>
        <p:spPr>
          <a:xfrm>
            <a:off x="479376" y="4221088"/>
            <a:ext cx="2952328" cy="369332"/>
          </a:xfrm>
          <a:prstGeom prst="rect">
            <a:avLst/>
          </a:prstGeom>
          <a:noFill/>
        </p:spPr>
        <p:txBody>
          <a:bodyPr wrap="square" rtlCol="0">
            <a:spAutoFit/>
          </a:bodyPr>
          <a:lstStyle/>
          <a:p>
            <a:r>
              <a:rPr lang="es-CO" b="1" dirty="0">
                <a:solidFill>
                  <a:srgbClr val="FF0000"/>
                </a:solidFill>
              </a:rPr>
              <a:t>Técnica: Observación directa.</a:t>
            </a:r>
          </a:p>
        </p:txBody>
      </p:sp>
      <p:sp>
        <p:nvSpPr>
          <p:cNvPr id="79" name="78 CuadroTexto"/>
          <p:cNvSpPr txBox="1"/>
          <p:nvPr/>
        </p:nvSpPr>
        <p:spPr>
          <a:xfrm>
            <a:off x="6888088" y="2060848"/>
            <a:ext cx="2088232" cy="1200329"/>
          </a:xfrm>
          <a:prstGeom prst="rect">
            <a:avLst/>
          </a:prstGeom>
          <a:noFill/>
          <a:ln>
            <a:solidFill>
              <a:srgbClr val="FF0000"/>
            </a:solidFill>
          </a:ln>
        </p:spPr>
        <p:txBody>
          <a:bodyPr wrap="square" rtlCol="0">
            <a:spAutoFit/>
          </a:bodyPr>
          <a:lstStyle/>
          <a:p>
            <a:pPr algn="ctr"/>
            <a:r>
              <a:rPr lang="es-CO" b="1" dirty="0"/>
              <a:t>Instrumento de recolección de información: </a:t>
            </a:r>
            <a:r>
              <a:rPr lang="es-CO" b="1" dirty="0">
                <a:solidFill>
                  <a:srgbClr val="FF0000"/>
                </a:solidFill>
              </a:rPr>
              <a:t>Diario de Campo</a:t>
            </a:r>
          </a:p>
        </p:txBody>
      </p:sp>
      <p:cxnSp>
        <p:nvCxnSpPr>
          <p:cNvPr id="81" name="80 Conector recto de flecha"/>
          <p:cNvCxnSpPr/>
          <p:nvPr/>
        </p:nvCxnSpPr>
        <p:spPr>
          <a:xfrm>
            <a:off x="6240016" y="2276872"/>
            <a:ext cx="648072" cy="0"/>
          </a:xfrm>
          <a:prstGeom prst="straightConnector1">
            <a:avLst/>
          </a:prstGeom>
          <a:ln>
            <a:solidFill>
              <a:srgbClr val="FF0000"/>
            </a:solidFill>
            <a:headEnd type="arrow"/>
            <a:tailEnd type="arrow"/>
          </a:ln>
        </p:spPr>
        <p:style>
          <a:lnRef idx="3">
            <a:schemeClr val="accent2"/>
          </a:lnRef>
          <a:fillRef idx="0">
            <a:schemeClr val="accent2"/>
          </a:fillRef>
          <a:effectRef idx="2">
            <a:schemeClr val="accent2"/>
          </a:effectRef>
          <a:fontRef idx="minor">
            <a:schemeClr val="tx1"/>
          </a:fontRef>
        </p:style>
      </p:cxnSp>
      <p:cxnSp>
        <p:nvCxnSpPr>
          <p:cNvPr id="86" name="85 Conector recto de flecha"/>
          <p:cNvCxnSpPr/>
          <p:nvPr/>
        </p:nvCxnSpPr>
        <p:spPr>
          <a:xfrm>
            <a:off x="10200456" y="4005064"/>
            <a:ext cx="0" cy="504056"/>
          </a:xfrm>
          <a:prstGeom prst="straightConnector1">
            <a:avLst/>
          </a:prstGeom>
          <a:ln>
            <a:solidFill>
              <a:srgbClr val="FF0000"/>
            </a:solidFill>
            <a:headEnd type="arrow"/>
            <a:tailEnd type="arrow"/>
          </a:ln>
        </p:spPr>
        <p:style>
          <a:lnRef idx="3">
            <a:schemeClr val="accent2"/>
          </a:lnRef>
          <a:fillRef idx="0">
            <a:schemeClr val="accent2"/>
          </a:fillRef>
          <a:effectRef idx="2">
            <a:schemeClr val="accent2"/>
          </a:effectRef>
          <a:fontRef idx="minor">
            <a:schemeClr val="tx1"/>
          </a:fontRef>
        </p:style>
      </p:cxnSp>
      <p:cxnSp>
        <p:nvCxnSpPr>
          <p:cNvPr id="89" name="88 Conector recto de flecha"/>
          <p:cNvCxnSpPr/>
          <p:nvPr/>
        </p:nvCxnSpPr>
        <p:spPr>
          <a:xfrm>
            <a:off x="9192344" y="2348880"/>
            <a:ext cx="648072" cy="0"/>
          </a:xfrm>
          <a:prstGeom prst="straightConnector1">
            <a:avLst/>
          </a:prstGeom>
          <a:ln>
            <a:solidFill>
              <a:srgbClr val="FF0000"/>
            </a:solidFill>
            <a:headEnd type="arrow"/>
            <a:tailEnd type="arrow"/>
          </a:ln>
        </p:spPr>
        <p:style>
          <a:lnRef idx="3">
            <a:schemeClr val="accent2"/>
          </a:lnRef>
          <a:fillRef idx="0">
            <a:schemeClr val="accent2"/>
          </a:fillRef>
          <a:effectRef idx="2">
            <a:schemeClr val="accent2"/>
          </a:effectRef>
          <a:fontRef idx="minor">
            <a:schemeClr val="tx1"/>
          </a:fontRef>
        </p:style>
      </p:cxnSp>
      <p:sp>
        <p:nvSpPr>
          <p:cNvPr id="53" name="8 CuadroTexto">
            <a:extLst>
              <a:ext uri="{FF2B5EF4-FFF2-40B4-BE49-F238E27FC236}">
                <a16:creationId xmlns:a16="http://schemas.microsoft.com/office/drawing/2014/main" id="{73C4A653-D625-4020-A405-37F400AC5003}"/>
              </a:ext>
            </a:extLst>
          </p:cNvPr>
          <p:cNvSpPr txBox="1"/>
          <p:nvPr/>
        </p:nvSpPr>
        <p:spPr>
          <a:xfrm>
            <a:off x="-132692" y="1819849"/>
            <a:ext cx="2952328" cy="369332"/>
          </a:xfrm>
          <a:prstGeom prst="rect">
            <a:avLst/>
          </a:prstGeom>
          <a:noFill/>
        </p:spPr>
        <p:txBody>
          <a:bodyPr wrap="square" rtlCol="0">
            <a:spAutoFit/>
          </a:bodyPr>
          <a:lstStyle/>
          <a:p>
            <a:r>
              <a:rPr lang="es-CO" b="1" dirty="0">
                <a:solidFill>
                  <a:schemeClr val="accent1">
                    <a:lumMod val="75000"/>
                  </a:schemeClr>
                </a:solidFill>
              </a:rPr>
              <a:t>     Inicio - 31 agosto 2018</a:t>
            </a:r>
            <a:r>
              <a:rPr lang="es-CO" b="1" u="sng" dirty="0">
                <a:solidFill>
                  <a:schemeClr val="accent1">
                    <a:lumMod val="75000"/>
                  </a:schemeClr>
                </a:solidFill>
              </a:rPr>
              <a:t> </a:t>
            </a:r>
          </a:p>
        </p:txBody>
      </p:sp>
      <p:cxnSp>
        <p:nvCxnSpPr>
          <p:cNvPr id="61" name="10 Conector recto">
            <a:extLst>
              <a:ext uri="{FF2B5EF4-FFF2-40B4-BE49-F238E27FC236}">
                <a16:creationId xmlns:a16="http://schemas.microsoft.com/office/drawing/2014/main" id="{D44A9374-667E-4298-8414-C83C70EB9CBD}"/>
              </a:ext>
            </a:extLst>
          </p:cNvPr>
          <p:cNvCxnSpPr/>
          <p:nvPr/>
        </p:nvCxnSpPr>
        <p:spPr>
          <a:xfrm>
            <a:off x="263352" y="2133426"/>
            <a:ext cx="2304256" cy="0"/>
          </a:xfrm>
          <a:prstGeom prst="line">
            <a:avLst/>
          </a:prstGeom>
          <a:ln>
            <a:solidFill>
              <a:srgbClr val="FFCC00"/>
            </a:solidFill>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20231104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57 CuadroTexto"/>
          <p:cNvSpPr txBox="1"/>
          <p:nvPr/>
        </p:nvSpPr>
        <p:spPr>
          <a:xfrm>
            <a:off x="5262863" y="5706589"/>
            <a:ext cx="3312368" cy="1200329"/>
          </a:xfrm>
          <a:prstGeom prst="rect">
            <a:avLst/>
          </a:prstGeom>
          <a:noFill/>
        </p:spPr>
        <p:txBody>
          <a:bodyPr wrap="square" rtlCol="0">
            <a:spAutoFit/>
          </a:bodyPr>
          <a:lstStyle/>
          <a:p>
            <a:pPr algn="ctr"/>
            <a:r>
              <a:rPr lang="es-CO" dirty="0"/>
              <a:t>Plan de trabajo semanal con</a:t>
            </a:r>
          </a:p>
          <a:p>
            <a:pPr algn="ctr"/>
            <a:r>
              <a:rPr lang="es-CO" dirty="0"/>
              <a:t>Planeaciones diarias       estructuradas: motivación, desarrollo, cierre y evaluación.</a:t>
            </a:r>
          </a:p>
        </p:txBody>
      </p:sp>
      <p:sp>
        <p:nvSpPr>
          <p:cNvPr id="4" name="Título 5"/>
          <p:cNvSpPr txBox="1">
            <a:spLocks/>
          </p:cNvSpPr>
          <p:nvPr/>
        </p:nvSpPr>
        <p:spPr>
          <a:xfrm>
            <a:off x="695400" y="692696"/>
            <a:ext cx="10366920" cy="1152128"/>
          </a:xfrm>
          <a:prstGeom prst="rect">
            <a:avLst/>
          </a:prstGeom>
        </p:spPr>
        <p:txBody>
          <a:bodyPr vert="horz" lIns="91440" tIns="45720" rIns="91440" bIns="45720" rtlCol="0" anchor="ctr">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MX" b="1" i="1" u="sng">
                <a:solidFill>
                  <a:schemeClr val="tx2"/>
                </a:solidFill>
                <a:latin typeface="Times New Roman" panose="02020603050405020304" pitchFamily="18" charset="0"/>
                <a:cs typeface="Times New Roman" panose="02020603050405020304" pitchFamily="18" charset="0"/>
              </a:rPr>
              <a:t>RECONSTRUCCIÓN DE LA EXPERIENCIA</a:t>
            </a:r>
            <a:endParaRPr lang="en-US" b="1" i="1" u="sng" dirty="0">
              <a:solidFill>
                <a:schemeClr val="tx2"/>
              </a:solidFill>
              <a:latin typeface="Times New Roman" panose="02020603050405020304" pitchFamily="18" charset="0"/>
              <a:cs typeface="Times New Roman" panose="02020603050405020304" pitchFamily="18" charset="0"/>
            </a:endParaRPr>
          </a:p>
        </p:txBody>
      </p:sp>
      <p:cxnSp>
        <p:nvCxnSpPr>
          <p:cNvPr id="5" name="Conector recto 4"/>
          <p:cNvCxnSpPr/>
          <p:nvPr/>
        </p:nvCxnSpPr>
        <p:spPr>
          <a:xfrm>
            <a:off x="1127448" y="1700808"/>
            <a:ext cx="9745760"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6" name="5 CuadroTexto"/>
          <p:cNvSpPr txBox="1"/>
          <p:nvPr/>
        </p:nvSpPr>
        <p:spPr>
          <a:xfrm>
            <a:off x="407368" y="1916832"/>
            <a:ext cx="1656184" cy="369332"/>
          </a:xfrm>
          <a:prstGeom prst="rect">
            <a:avLst/>
          </a:prstGeom>
          <a:noFill/>
        </p:spPr>
        <p:txBody>
          <a:bodyPr wrap="square" rtlCol="0">
            <a:spAutoFit/>
          </a:bodyPr>
          <a:lstStyle/>
          <a:p>
            <a:r>
              <a:rPr lang="es-CO" b="1" dirty="0">
                <a:solidFill>
                  <a:schemeClr val="accent1">
                    <a:lumMod val="75000"/>
                  </a:schemeClr>
                </a:solidFill>
              </a:rPr>
              <a:t>   5 Estudiantes</a:t>
            </a:r>
          </a:p>
        </p:txBody>
      </p:sp>
      <p:cxnSp>
        <p:nvCxnSpPr>
          <p:cNvPr id="9" name="8 Conector recto"/>
          <p:cNvCxnSpPr/>
          <p:nvPr/>
        </p:nvCxnSpPr>
        <p:spPr>
          <a:xfrm>
            <a:off x="335360" y="2276872"/>
            <a:ext cx="1872208" cy="0"/>
          </a:xfrm>
          <a:prstGeom prst="line">
            <a:avLst/>
          </a:prstGeom>
          <a:ln>
            <a:solidFill>
              <a:srgbClr val="FFC000"/>
            </a:solidFill>
          </a:ln>
        </p:spPr>
        <p:style>
          <a:lnRef idx="3">
            <a:schemeClr val="accent3"/>
          </a:lnRef>
          <a:fillRef idx="0">
            <a:schemeClr val="accent3"/>
          </a:fillRef>
          <a:effectRef idx="2">
            <a:schemeClr val="accent3"/>
          </a:effectRef>
          <a:fontRef idx="minor">
            <a:schemeClr val="tx1"/>
          </a:fontRef>
        </p:style>
      </p:cxnSp>
      <p:sp>
        <p:nvSpPr>
          <p:cNvPr id="10" name="9 CuadroTexto"/>
          <p:cNvSpPr txBox="1"/>
          <p:nvPr/>
        </p:nvSpPr>
        <p:spPr>
          <a:xfrm>
            <a:off x="263352" y="2852936"/>
            <a:ext cx="2736304" cy="2031325"/>
          </a:xfrm>
          <a:prstGeom prst="rect">
            <a:avLst/>
          </a:prstGeom>
          <a:noFill/>
        </p:spPr>
        <p:txBody>
          <a:bodyPr wrap="square" rtlCol="0">
            <a:spAutoFit/>
          </a:bodyPr>
          <a:lstStyle/>
          <a:p>
            <a:r>
              <a:rPr lang="es-CO" b="1" dirty="0">
                <a:solidFill>
                  <a:srgbClr val="00B050"/>
                </a:solidFill>
              </a:rPr>
              <a:t>Dimensiones comunicativa y cognitiva:  </a:t>
            </a:r>
            <a:r>
              <a:rPr lang="es-CO" dirty="0"/>
              <a:t>no identifican vocales y no las escriben. No identifican los números y no los asocian con la cantidad. Atraso en el </a:t>
            </a:r>
            <a:r>
              <a:rPr lang="es-CO" b="1" dirty="0">
                <a:solidFill>
                  <a:schemeClr val="tx2"/>
                </a:solidFill>
              </a:rPr>
              <a:t>nivel educativo. </a:t>
            </a:r>
          </a:p>
        </p:txBody>
      </p:sp>
      <p:pic>
        <p:nvPicPr>
          <p:cNvPr id="11" name="image63.png"/>
          <p:cNvPicPr/>
          <p:nvPr/>
        </p:nvPicPr>
        <p:blipFill>
          <a:blip r:embed="rId3" cstate="print"/>
          <a:srcRect l="5944" t="6238" r="5053" b="19165"/>
          <a:stretch>
            <a:fillRect/>
          </a:stretch>
        </p:blipFill>
        <p:spPr>
          <a:xfrm>
            <a:off x="551384" y="4725144"/>
            <a:ext cx="2592288" cy="1512168"/>
          </a:xfrm>
          <a:prstGeom prst="ellipse">
            <a:avLst/>
          </a:prstGeom>
          <a:ln>
            <a:solidFill>
              <a:srgbClr val="FFCC00"/>
            </a:solidFill>
          </a:ln>
          <a:effectLst>
            <a:softEdge rad="112500"/>
          </a:effectLst>
        </p:spPr>
      </p:pic>
      <p:pic>
        <p:nvPicPr>
          <p:cNvPr id="12" name="image73.png"/>
          <p:cNvPicPr/>
          <p:nvPr/>
        </p:nvPicPr>
        <p:blipFill>
          <a:blip r:embed="rId4" cstate="print"/>
          <a:srcRect/>
          <a:stretch>
            <a:fillRect/>
          </a:stretch>
        </p:blipFill>
        <p:spPr>
          <a:xfrm>
            <a:off x="3143672" y="2780928"/>
            <a:ext cx="1944216" cy="2304256"/>
          </a:xfrm>
          <a:prstGeom prst="ellipse">
            <a:avLst/>
          </a:prstGeom>
          <a:ln>
            <a:noFill/>
          </a:ln>
          <a:effectLst>
            <a:softEdge rad="112500"/>
          </a:effectLst>
        </p:spPr>
      </p:pic>
      <p:pic>
        <p:nvPicPr>
          <p:cNvPr id="13" name="image71.png"/>
          <p:cNvPicPr/>
          <p:nvPr/>
        </p:nvPicPr>
        <p:blipFill>
          <a:blip r:embed="rId5" cstate="print"/>
          <a:srcRect/>
          <a:stretch>
            <a:fillRect/>
          </a:stretch>
        </p:blipFill>
        <p:spPr>
          <a:xfrm>
            <a:off x="7314537" y="5001631"/>
            <a:ext cx="1080118" cy="959194"/>
          </a:xfrm>
          <a:prstGeom prst="ellipse">
            <a:avLst/>
          </a:prstGeom>
          <a:ln>
            <a:noFill/>
          </a:ln>
          <a:effectLst>
            <a:softEdge rad="112500"/>
          </a:effectLst>
        </p:spPr>
      </p:pic>
      <p:sp>
        <p:nvSpPr>
          <p:cNvPr id="16" name="15 CuadroTexto"/>
          <p:cNvSpPr txBox="1"/>
          <p:nvPr/>
        </p:nvSpPr>
        <p:spPr>
          <a:xfrm>
            <a:off x="983432" y="6211669"/>
            <a:ext cx="1872208" cy="646331"/>
          </a:xfrm>
          <a:prstGeom prst="rect">
            <a:avLst/>
          </a:prstGeom>
          <a:noFill/>
        </p:spPr>
        <p:txBody>
          <a:bodyPr wrap="square" rtlCol="0">
            <a:spAutoFit/>
          </a:bodyPr>
          <a:lstStyle/>
          <a:p>
            <a:pPr algn="ctr"/>
            <a:r>
              <a:rPr lang="es-CO" b="1" dirty="0">
                <a:solidFill>
                  <a:srgbClr val="FF0000"/>
                </a:solidFill>
              </a:rPr>
              <a:t>Falta de tiempo (Docente titular).</a:t>
            </a:r>
          </a:p>
        </p:txBody>
      </p:sp>
      <p:cxnSp>
        <p:nvCxnSpPr>
          <p:cNvPr id="19" name="18 Conector angular"/>
          <p:cNvCxnSpPr>
            <a:endCxn id="16" idx="1"/>
          </p:cNvCxnSpPr>
          <p:nvPr/>
        </p:nvCxnSpPr>
        <p:spPr>
          <a:xfrm rot="16200000" flipH="1">
            <a:off x="-65429" y="5485973"/>
            <a:ext cx="1593667" cy="504056"/>
          </a:xfrm>
          <a:prstGeom prst="bentConnector2">
            <a:avLst/>
          </a:prstGeom>
          <a:ln>
            <a:solidFill>
              <a:srgbClr val="00B050"/>
            </a:solidFill>
            <a:tailEnd type="arrow"/>
          </a:ln>
        </p:spPr>
        <p:style>
          <a:lnRef idx="3">
            <a:schemeClr val="accent3"/>
          </a:lnRef>
          <a:fillRef idx="0">
            <a:schemeClr val="accent3"/>
          </a:fillRef>
          <a:effectRef idx="2">
            <a:schemeClr val="accent3"/>
          </a:effectRef>
          <a:fontRef idx="minor">
            <a:schemeClr val="tx1"/>
          </a:fontRef>
        </p:style>
      </p:cxnSp>
      <p:sp>
        <p:nvSpPr>
          <p:cNvPr id="22" name="21 CuadroTexto"/>
          <p:cNvSpPr txBox="1"/>
          <p:nvPr/>
        </p:nvSpPr>
        <p:spPr>
          <a:xfrm>
            <a:off x="2927648" y="6237312"/>
            <a:ext cx="2016224" cy="646331"/>
          </a:xfrm>
          <a:prstGeom prst="rect">
            <a:avLst/>
          </a:prstGeom>
          <a:noFill/>
        </p:spPr>
        <p:txBody>
          <a:bodyPr wrap="square" rtlCol="0">
            <a:spAutoFit/>
          </a:bodyPr>
          <a:lstStyle/>
          <a:p>
            <a:pPr algn="ctr"/>
            <a:r>
              <a:rPr lang="es-CO" b="1" dirty="0">
                <a:solidFill>
                  <a:srgbClr val="0070C0"/>
                </a:solidFill>
              </a:rPr>
              <a:t>90 % Buen proceso 10%   Bajo nivel.</a:t>
            </a:r>
          </a:p>
        </p:txBody>
      </p:sp>
      <p:cxnSp>
        <p:nvCxnSpPr>
          <p:cNvPr id="24" name="23 Conector recto de flecha"/>
          <p:cNvCxnSpPr/>
          <p:nvPr/>
        </p:nvCxnSpPr>
        <p:spPr>
          <a:xfrm>
            <a:off x="2711624" y="6597352"/>
            <a:ext cx="360040" cy="0"/>
          </a:xfrm>
          <a:prstGeom prst="straightConnector1">
            <a:avLst/>
          </a:prstGeom>
          <a:ln>
            <a:solidFill>
              <a:srgbClr val="00B050"/>
            </a:solidFill>
            <a:tailEnd type="arrow"/>
          </a:ln>
        </p:spPr>
        <p:style>
          <a:lnRef idx="3">
            <a:schemeClr val="accent4"/>
          </a:lnRef>
          <a:fillRef idx="0">
            <a:schemeClr val="accent4"/>
          </a:fillRef>
          <a:effectRef idx="2">
            <a:schemeClr val="accent4"/>
          </a:effectRef>
          <a:fontRef idx="minor">
            <a:schemeClr val="tx1"/>
          </a:fontRef>
        </p:style>
      </p:cxnSp>
      <p:cxnSp>
        <p:nvCxnSpPr>
          <p:cNvPr id="29" name="28 Conector recto de flecha"/>
          <p:cNvCxnSpPr/>
          <p:nvPr/>
        </p:nvCxnSpPr>
        <p:spPr>
          <a:xfrm flipV="1">
            <a:off x="4295800" y="5949280"/>
            <a:ext cx="0" cy="360040"/>
          </a:xfrm>
          <a:prstGeom prst="straightConnector1">
            <a:avLst/>
          </a:prstGeom>
          <a:ln>
            <a:solidFill>
              <a:srgbClr val="00B050"/>
            </a:solidFill>
            <a:tailEnd type="arrow"/>
          </a:ln>
        </p:spPr>
        <p:style>
          <a:lnRef idx="3">
            <a:schemeClr val="accent4"/>
          </a:lnRef>
          <a:fillRef idx="0">
            <a:schemeClr val="accent4"/>
          </a:fillRef>
          <a:effectRef idx="2">
            <a:schemeClr val="accent4"/>
          </a:effectRef>
          <a:fontRef idx="minor">
            <a:schemeClr val="tx1"/>
          </a:fontRef>
        </p:style>
      </p:cxnSp>
      <p:sp>
        <p:nvSpPr>
          <p:cNvPr id="31" name="30 CuadroTexto"/>
          <p:cNvSpPr txBox="1"/>
          <p:nvPr/>
        </p:nvSpPr>
        <p:spPr>
          <a:xfrm>
            <a:off x="3143672" y="4437112"/>
            <a:ext cx="1656184" cy="369332"/>
          </a:xfrm>
          <a:prstGeom prst="rect">
            <a:avLst/>
          </a:prstGeom>
          <a:noFill/>
        </p:spPr>
        <p:txBody>
          <a:bodyPr wrap="square" rtlCol="0">
            <a:spAutoFit/>
          </a:bodyPr>
          <a:lstStyle/>
          <a:p>
            <a:endParaRPr lang="es-CO" dirty="0"/>
          </a:p>
        </p:txBody>
      </p:sp>
      <p:sp>
        <p:nvSpPr>
          <p:cNvPr id="32" name="31 CuadroTexto"/>
          <p:cNvSpPr txBox="1"/>
          <p:nvPr/>
        </p:nvSpPr>
        <p:spPr>
          <a:xfrm>
            <a:off x="3503712" y="5085184"/>
            <a:ext cx="1440160" cy="923330"/>
          </a:xfrm>
          <a:prstGeom prst="rect">
            <a:avLst/>
          </a:prstGeom>
          <a:noFill/>
        </p:spPr>
        <p:txBody>
          <a:bodyPr wrap="square" rtlCol="0">
            <a:spAutoFit/>
          </a:bodyPr>
          <a:lstStyle/>
          <a:p>
            <a:pPr algn="ctr"/>
            <a:r>
              <a:rPr lang="es-CO" dirty="0"/>
              <a:t>Falta de Actividades de nivelación</a:t>
            </a:r>
          </a:p>
        </p:txBody>
      </p:sp>
      <p:cxnSp>
        <p:nvCxnSpPr>
          <p:cNvPr id="34" name="33 Conector recto"/>
          <p:cNvCxnSpPr/>
          <p:nvPr/>
        </p:nvCxnSpPr>
        <p:spPr>
          <a:xfrm>
            <a:off x="5084941" y="1725147"/>
            <a:ext cx="0" cy="5157192"/>
          </a:xfrm>
          <a:prstGeom prst="line">
            <a:avLst/>
          </a:prstGeom>
          <a:ln>
            <a:solidFill>
              <a:srgbClr val="FFCC00"/>
            </a:solidFill>
          </a:ln>
        </p:spPr>
        <p:style>
          <a:lnRef idx="3">
            <a:schemeClr val="accent3"/>
          </a:lnRef>
          <a:fillRef idx="0">
            <a:schemeClr val="accent3"/>
          </a:fillRef>
          <a:effectRef idx="2">
            <a:schemeClr val="accent3"/>
          </a:effectRef>
          <a:fontRef idx="minor">
            <a:schemeClr val="tx1"/>
          </a:fontRef>
        </p:style>
      </p:cxnSp>
      <p:sp>
        <p:nvSpPr>
          <p:cNvPr id="36" name="35 CuadroTexto"/>
          <p:cNvSpPr txBox="1"/>
          <p:nvPr/>
        </p:nvSpPr>
        <p:spPr>
          <a:xfrm>
            <a:off x="5519936" y="2348880"/>
            <a:ext cx="2376264" cy="646331"/>
          </a:xfrm>
          <a:prstGeom prst="rect">
            <a:avLst/>
          </a:prstGeom>
          <a:noFill/>
        </p:spPr>
        <p:txBody>
          <a:bodyPr wrap="square" rtlCol="0">
            <a:spAutoFit/>
          </a:bodyPr>
          <a:lstStyle/>
          <a:p>
            <a:pPr algn="ctr"/>
            <a:r>
              <a:rPr lang="es-CO" b="1" dirty="0">
                <a:solidFill>
                  <a:schemeClr val="tx2"/>
                </a:solidFill>
              </a:rPr>
              <a:t>A raíz de la necesidad nace la propuesta</a:t>
            </a:r>
          </a:p>
        </p:txBody>
      </p:sp>
      <p:cxnSp>
        <p:nvCxnSpPr>
          <p:cNvPr id="38" name="37 Conector recto"/>
          <p:cNvCxnSpPr/>
          <p:nvPr/>
        </p:nvCxnSpPr>
        <p:spPr>
          <a:xfrm>
            <a:off x="5591944" y="2996952"/>
            <a:ext cx="2304256" cy="0"/>
          </a:xfrm>
          <a:prstGeom prst="line">
            <a:avLst/>
          </a:prstGeom>
          <a:ln>
            <a:solidFill>
              <a:srgbClr val="FFCC00"/>
            </a:solidFill>
          </a:ln>
        </p:spPr>
        <p:style>
          <a:lnRef idx="3">
            <a:schemeClr val="accent3"/>
          </a:lnRef>
          <a:fillRef idx="0">
            <a:schemeClr val="accent3"/>
          </a:fillRef>
          <a:effectRef idx="2">
            <a:schemeClr val="accent3"/>
          </a:effectRef>
          <a:fontRef idx="minor">
            <a:schemeClr val="tx1"/>
          </a:fontRef>
        </p:style>
      </p:cxnSp>
      <p:sp>
        <p:nvSpPr>
          <p:cNvPr id="45" name="44 CuadroTexto"/>
          <p:cNvSpPr txBox="1"/>
          <p:nvPr/>
        </p:nvSpPr>
        <p:spPr>
          <a:xfrm>
            <a:off x="5591944" y="3068960"/>
            <a:ext cx="2232248" cy="646331"/>
          </a:xfrm>
          <a:prstGeom prst="rect">
            <a:avLst/>
          </a:prstGeom>
          <a:noFill/>
        </p:spPr>
        <p:txBody>
          <a:bodyPr wrap="square" rtlCol="0">
            <a:spAutoFit/>
          </a:bodyPr>
          <a:lstStyle/>
          <a:p>
            <a:pPr algn="ctr"/>
            <a:r>
              <a:rPr lang="es-CO" b="1" dirty="0">
                <a:solidFill>
                  <a:srgbClr val="FF0000"/>
                </a:solidFill>
              </a:rPr>
              <a:t>PPA: Proyecto Pedagógico de Aula</a:t>
            </a:r>
          </a:p>
        </p:txBody>
      </p:sp>
      <p:sp>
        <p:nvSpPr>
          <p:cNvPr id="46" name="45 Flecha curvada hacia la izquierda"/>
          <p:cNvSpPr/>
          <p:nvPr/>
        </p:nvSpPr>
        <p:spPr>
          <a:xfrm flipH="1">
            <a:off x="5303912" y="2708920"/>
            <a:ext cx="432048" cy="108012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solidFill>
                <a:schemeClr val="tx1"/>
              </a:solidFill>
            </a:endParaRPr>
          </a:p>
        </p:txBody>
      </p:sp>
      <p:sp>
        <p:nvSpPr>
          <p:cNvPr id="47" name="46 Flecha curvada hacia la izquierda"/>
          <p:cNvSpPr/>
          <p:nvPr/>
        </p:nvSpPr>
        <p:spPr>
          <a:xfrm>
            <a:off x="8294194" y="5568410"/>
            <a:ext cx="432048" cy="1338508"/>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solidFill>
                <a:schemeClr val="tx1"/>
              </a:solidFill>
            </a:endParaRPr>
          </a:p>
        </p:txBody>
      </p:sp>
      <p:sp>
        <p:nvSpPr>
          <p:cNvPr id="48" name="47 CuadroTexto"/>
          <p:cNvSpPr txBox="1"/>
          <p:nvPr/>
        </p:nvSpPr>
        <p:spPr>
          <a:xfrm>
            <a:off x="5591944" y="3861048"/>
            <a:ext cx="2160240" cy="646331"/>
          </a:xfrm>
          <a:prstGeom prst="rect">
            <a:avLst/>
          </a:prstGeom>
          <a:noFill/>
        </p:spPr>
        <p:txBody>
          <a:bodyPr wrap="square" rtlCol="0">
            <a:spAutoFit/>
          </a:bodyPr>
          <a:lstStyle/>
          <a:p>
            <a:pPr algn="ctr"/>
            <a:r>
              <a:rPr lang="es-CO" dirty="0"/>
              <a:t>“</a:t>
            </a:r>
            <a:r>
              <a:rPr lang="es-CO" b="1" dirty="0">
                <a:solidFill>
                  <a:srgbClr val="7030A0"/>
                </a:solidFill>
              </a:rPr>
              <a:t>Exploro y aprendo con los animales</a:t>
            </a:r>
            <a:r>
              <a:rPr lang="es-CO" dirty="0"/>
              <a:t>”</a:t>
            </a:r>
          </a:p>
        </p:txBody>
      </p:sp>
      <p:sp>
        <p:nvSpPr>
          <p:cNvPr id="49" name="48 CuadroTexto"/>
          <p:cNvSpPr txBox="1"/>
          <p:nvPr/>
        </p:nvSpPr>
        <p:spPr>
          <a:xfrm>
            <a:off x="5591944" y="4509120"/>
            <a:ext cx="2232248" cy="923330"/>
          </a:xfrm>
          <a:prstGeom prst="rect">
            <a:avLst/>
          </a:prstGeom>
          <a:noFill/>
        </p:spPr>
        <p:txBody>
          <a:bodyPr wrap="square" rtlCol="0">
            <a:spAutoFit/>
          </a:bodyPr>
          <a:lstStyle/>
          <a:p>
            <a:pPr algn="ctr"/>
            <a:r>
              <a:rPr lang="es-CO" dirty="0"/>
              <a:t>Actividades con construcción de material didáctico. </a:t>
            </a:r>
          </a:p>
        </p:txBody>
      </p:sp>
      <p:sp>
        <p:nvSpPr>
          <p:cNvPr id="50" name="49 Flecha curvada hacia la izquierda"/>
          <p:cNvSpPr/>
          <p:nvPr/>
        </p:nvSpPr>
        <p:spPr>
          <a:xfrm flipH="1">
            <a:off x="5126993" y="5546849"/>
            <a:ext cx="434053" cy="1389686"/>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solidFill>
                <a:schemeClr val="tx1"/>
              </a:solidFill>
            </a:endParaRPr>
          </a:p>
        </p:txBody>
      </p:sp>
      <p:sp>
        <p:nvSpPr>
          <p:cNvPr id="51" name="50 Flecha curvada hacia la izquierda"/>
          <p:cNvSpPr/>
          <p:nvPr/>
        </p:nvSpPr>
        <p:spPr>
          <a:xfrm>
            <a:off x="7824192" y="2636912"/>
            <a:ext cx="432048" cy="108012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solidFill>
                <a:schemeClr val="tx1"/>
              </a:solidFill>
            </a:endParaRPr>
          </a:p>
        </p:txBody>
      </p:sp>
      <p:sp>
        <p:nvSpPr>
          <p:cNvPr id="52" name="51 Flecha curvada hacia la izquierda"/>
          <p:cNvSpPr/>
          <p:nvPr/>
        </p:nvSpPr>
        <p:spPr>
          <a:xfrm flipH="1">
            <a:off x="5303912" y="4221088"/>
            <a:ext cx="432048" cy="1152128"/>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solidFill>
                <a:schemeClr val="tx1"/>
              </a:solidFill>
            </a:endParaRPr>
          </a:p>
        </p:txBody>
      </p:sp>
      <p:sp>
        <p:nvSpPr>
          <p:cNvPr id="53" name="52 Flecha curvada hacia la izquierda"/>
          <p:cNvSpPr/>
          <p:nvPr/>
        </p:nvSpPr>
        <p:spPr>
          <a:xfrm>
            <a:off x="7608168" y="4221088"/>
            <a:ext cx="432048" cy="108012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solidFill>
                <a:schemeClr val="tx1"/>
              </a:solidFill>
            </a:endParaRPr>
          </a:p>
        </p:txBody>
      </p:sp>
      <p:cxnSp>
        <p:nvCxnSpPr>
          <p:cNvPr id="64" name="63 Conector recto"/>
          <p:cNvCxnSpPr/>
          <p:nvPr/>
        </p:nvCxnSpPr>
        <p:spPr>
          <a:xfrm>
            <a:off x="5550895" y="5994621"/>
            <a:ext cx="2736304" cy="0"/>
          </a:xfrm>
          <a:prstGeom prst="line">
            <a:avLst/>
          </a:prstGeom>
        </p:spPr>
        <p:style>
          <a:lnRef idx="3">
            <a:schemeClr val="accent3"/>
          </a:lnRef>
          <a:fillRef idx="0">
            <a:schemeClr val="accent3"/>
          </a:fillRef>
          <a:effectRef idx="2">
            <a:schemeClr val="accent3"/>
          </a:effectRef>
          <a:fontRef idx="minor">
            <a:schemeClr val="tx1"/>
          </a:fontRef>
        </p:style>
      </p:cxnSp>
      <p:cxnSp>
        <p:nvCxnSpPr>
          <p:cNvPr id="67" name="66 Conector recto"/>
          <p:cNvCxnSpPr/>
          <p:nvPr/>
        </p:nvCxnSpPr>
        <p:spPr>
          <a:xfrm>
            <a:off x="5838927" y="6282653"/>
            <a:ext cx="2304256" cy="0"/>
          </a:xfrm>
          <a:prstGeom prst="line">
            <a:avLst/>
          </a:prstGeom>
        </p:spPr>
        <p:style>
          <a:lnRef idx="3">
            <a:schemeClr val="accent4"/>
          </a:lnRef>
          <a:fillRef idx="0">
            <a:schemeClr val="accent4"/>
          </a:fillRef>
          <a:effectRef idx="2">
            <a:schemeClr val="accent4"/>
          </a:effectRef>
          <a:fontRef idx="minor">
            <a:schemeClr val="tx1"/>
          </a:fontRef>
        </p:style>
      </p:cxnSp>
      <p:cxnSp>
        <p:nvCxnSpPr>
          <p:cNvPr id="69" name="68 Conector recto"/>
          <p:cNvCxnSpPr/>
          <p:nvPr/>
        </p:nvCxnSpPr>
        <p:spPr>
          <a:xfrm>
            <a:off x="5694911" y="6570685"/>
            <a:ext cx="2520280" cy="0"/>
          </a:xfrm>
          <a:prstGeom prst="line">
            <a:avLst/>
          </a:prstGeom>
        </p:spPr>
        <p:style>
          <a:lnRef idx="3">
            <a:schemeClr val="accent3"/>
          </a:lnRef>
          <a:fillRef idx="0">
            <a:schemeClr val="accent3"/>
          </a:fillRef>
          <a:effectRef idx="2">
            <a:schemeClr val="accent3"/>
          </a:effectRef>
          <a:fontRef idx="minor">
            <a:schemeClr val="tx1"/>
          </a:fontRef>
        </p:style>
      </p:cxnSp>
      <p:cxnSp>
        <p:nvCxnSpPr>
          <p:cNvPr id="70" name="69 Conector recto"/>
          <p:cNvCxnSpPr/>
          <p:nvPr/>
        </p:nvCxnSpPr>
        <p:spPr>
          <a:xfrm>
            <a:off x="5478887" y="6858000"/>
            <a:ext cx="2952328" cy="0"/>
          </a:xfrm>
          <a:prstGeom prst="line">
            <a:avLst/>
          </a:prstGeom>
        </p:spPr>
        <p:style>
          <a:lnRef idx="3">
            <a:schemeClr val="accent4"/>
          </a:lnRef>
          <a:fillRef idx="0">
            <a:schemeClr val="accent4"/>
          </a:fillRef>
          <a:effectRef idx="2">
            <a:schemeClr val="accent4"/>
          </a:effectRef>
          <a:fontRef idx="minor">
            <a:schemeClr val="tx1"/>
          </a:fontRef>
        </p:style>
      </p:cxnSp>
      <p:sp>
        <p:nvSpPr>
          <p:cNvPr id="76" name="75 CuadroTexto"/>
          <p:cNvSpPr txBox="1"/>
          <p:nvPr/>
        </p:nvSpPr>
        <p:spPr>
          <a:xfrm>
            <a:off x="5568559" y="5363924"/>
            <a:ext cx="2592288" cy="369332"/>
          </a:xfrm>
          <a:prstGeom prst="rect">
            <a:avLst/>
          </a:prstGeom>
          <a:noFill/>
        </p:spPr>
        <p:txBody>
          <a:bodyPr wrap="square" rtlCol="0">
            <a:spAutoFit/>
          </a:bodyPr>
          <a:lstStyle/>
          <a:p>
            <a:pPr algn="ctr"/>
            <a:r>
              <a:rPr lang="es-CO" b="1" dirty="0">
                <a:solidFill>
                  <a:srgbClr val="FF0000"/>
                </a:solidFill>
              </a:rPr>
              <a:t>Propuesta</a:t>
            </a:r>
          </a:p>
        </p:txBody>
      </p:sp>
      <p:sp>
        <p:nvSpPr>
          <p:cNvPr id="78" name="77 CuadroTexto"/>
          <p:cNvSpPr txBox="1"/>
          <p:nvPr/>
        </p:nvSpPr>
        <p:spPr>
          <a:xfrm>
            <a:off x="8980180" y="2195758"/>
            <a:ext cx="2880320" cy="369332"/>
          </a:xfrm>
          <a:prstGeom prst="rect">
            <a:avLst/>
          </a:prstGeom>
          <a:noFill/>
        </p:spPr>
        <p:txBody>
          <a:bodyPr wrap="square" rtlCol="0">
            <a:spAutoFit/>
          </a:bodyPr>
          <a:lstStyle/>
          <a:p>
            <a:pPr algn="ctr"/>
            <a:r>
              <a:rPr lang="es-CO" b="1" dirty="0">
                <a:solidFill>
                  <a:srgbClr val="7030A0"/>
                </a:solidFill>
              </a:rPr>
              <a:t>Puesta en marcha </a:t>
            </a:r>
          </a:p>
        </p:txBody>
      </p:sp>
      <p:sp>
        <p:nvSpPr>
          <p:cNvPr id="79" name="78 Flecha curvada hacia la izquierda"/>
          <p:cNvSpPr/>
          <p:nvPr/>
        </p:nvSpPr>
        <p:spPr>
          <a:xfrm flipH="1">
            <a:off x="8836164" y="2699814"/>
            <a:ext cx="432048" cy="108012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solidFill>
                <a:schemeClr val="tx1"/>
              </a:solidFill>
            </a:endParaRPr>
          </a:p>
        </p:txBody>
      </p:sp>
      <p:sp>
        <p:nvSpPr>
          <p:cNvPr id="80" name="79 Flecha curvada hacia la izquierda"/>
          <p:cNvSpPr/>
          <p:nvPr/>
        </p:nvSpPr>
        <p:spPr>
          <a:xfrm>
            <a:off x="11572468" y="2627806"/>
            <a:ext cx="432048" cy="108012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solidFill>
                <a:schemeClr val="tx1"/>
              </a:solidFill>
            </a:endParaRPr>
          </a:p>
        </p:txBody>
      </p:sp>
      <p:sp>
        <p:nvSpPr>
          <p:cNvPr id="81" name="80 CuadroTexto"/>
          <p:cNvSpPr txBox="1"/>
          <p:nvPr/>
        </p:nvSpPr>
        <p:spPr>
          <a:xfrm>
            <a:off x="9052188" y="2555798"/>
            <a:ext cx="2664296" cy="646331"/>
          </a:xfrm>
          <a:prstGeom prst="rect">
            <a:avLst/>
          </a:prstGeom>
          <a:noFill/>
        </p:spPr>
        <p:txBody>
          <a:bodyPr wrap="square" rtlCol="0">
            <a:spAutoFit/>
          </a:bodyPr>
          <a:lstStyle/>
          <a:p>
            <a:pPr algn="ctr"/>
            <a:r>
              <a:rPr lang="es-CO" b="1" dirty="0">
                <a:solidFill>
                  <a:srgbClr val="FF0000"/>
                </a:solidFill>
              </a:rPr>
              <a:t>Resultado final: Aprendizaje significativo.</a:t>
            </a:r>
          </a:p>
        </p:txBody>
      </p:sp>
      <p:sp>
        <p:nvSpPr>
          <p:cNvPr id="82" name="81 CuadroTexto"/>
          <p:cNvSpPr txBox="1"/>
          <p:nvPr/>
        </p:nvSpPr>
        <p:spPr>
          <a:xfrm>
            <a:off x="3719736" y="2276872"/>
            <a:ext cx="1080120" cy="369332"/>
          </a:xfrm>
          <a:prstGeom prst="rect">
            <a:avLst/>
          </a:prstGeom>
          <a:noFill/>
        </p:spPr>
        <p:txBody>
          <a:bodyPr wrap="square" rtlCol="0">
            <a:spAutoFit/>
          </a:bodyPr>
          <a:lstStyle/>
          <a:p>
            <a:pPr algn="ctr"/>
            <a:r>
              <a:rPr lang="es-CO" b="1" dirty="0"/>
              <a:t>Rector</a:t>
            </a:r>
          </a:p>
        </p:txBody>
      </p:sp>
      <p:sp>
        <p:nvSpPr>
          <p:cNvPr id="83" name="82 CuadroTexto"/>
          <p:cNvSpPr txBox="1"/>
          <p:nvPr/>
        </p:nvSpPr>
        <p:spPr>
          <a:xfrm>
            <a:off x="9304834" y="4726885"/>
            <a:ext cx="2160240" cy="646331"/>
          </a:xfrm>
          <a:prstGeom prst="rect">
            <a:avLst/>
          </a:prstGeom>
          <a:solidFill>
            <a:srgbClr val="00B050"/>
          </a:solidFill>
        </p:spPr>
        <p:txBody>
          <a:bodyPr wrap="square" rtlCol="0">
            <a:spAutoFit/>
          </a:bodyPr>
          <a:lstStyle/>
          <a:p>
            <a:pPr algn="ctr"/>
            <a:r>
              <a:rPr lang="es-CO" b="1" dirty="0"/>
              <a:t>Actores involucrados constatan</a:t>
            </a:r>
          </a:p>
        </p:txBody>
      </p:sp>
      <p:sp>
        <p:nvSpPr>
          <p:cNvPr id="84" name="83 Flecha abajo"/>
          <p:cNvSpPr/>
          <p:nvPr/>
        </p:nvSpPr>
        <p:spPr>
          <a:xfrm>
            <a:off x="10168930" y="5374957"/>
            <a:ext cx="288032" cy="288032"/>
          </a:xfrm>
          <a:prstGeom prst="downArrow">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s-CO" dirty="0">
              <a:solidFill>
                <a:srgbClr val="FF0000"/>
              </a:solidFill>
            </a:endParaRPr>
          </a:p>
        </p:txBody>
      </p:sp>
      <p:cxnSp>
        <p:nvCxnSpPr>
          <p:cNvPr id="87" name="86 Conector recto de flecha"/>
          <p:cNvCxnSpPr/>
          <p:nvPr/>
        </p:nvCxnSpPr>
        <p:spPr>
          <a:xfrm flipH="1">
            <a:off x="2279576" y="2492896"/>
            <a:ext cx="1512168" cy="0"/>
          </a:xfrm>
          <a:prstGeom prst="straightConnector1">
            <a:avLst/>
          </a:prstGeom>
          <a:ln>
            <a:headEnd type="arrow"/>
            <a:tailEnd type="arrow"/>
          </a:ln>
        </p:spPr>
        <p:style>
          <a:lnRef idx="3">
            <a:schemeClr val="accent2"/>
          </a:lnRef>
          <a:fillRef idx="0">
            <a:schemeClr val="accent2"/>
          </a:fillRef>
          <a:effectRef idx="2">
            <a:schemeClr val="accent2"/>
          </a:effectRef>
          <a:fontRef idx="minor">
            <a:schemeClr val="tx1"/>
          </a:fontRef>
        </p:style>
      </p:cxnSp>
      <p:sp>
        <p:nvSpPr>
          <p:cNvPr id="89" name="88 CuadroTexto"/>
          <p:cNvSpPr txBox="1"/>
          <p:nvPr/>
        </p:nvSpPr>
        <p:spPr>
          <a:xfrm>
            <a:off x="8728770" y="5662989"/>
            <a:ext cx="3384376" cy="1200329"/>
          </a:xfrm>
          <a:prstGeom prst="rect">
            <a:avLst/>
          </a:prstGeom>
          <a:noFill/>
        </p:spPr>
        <p:txBody>
          <a:bodyPr wrap="square" rtlCol="0">
            <a:spAutoFit/>
          </a:bodyPr>
          <a:lstStyle/>
          <a:p>
            <a:pPr algn="ctr"/>
            <a:r>
              <a:rPr lang="es-CO" b="1" dirty="0"/>
              <a:t>Se evidenciaron contenidos claros, aprendizaje significativo a partir de los interés y necesidades  de los estudiantes.</a:t>
            </a:r>
          </a:p>
        </p:txBody>
      </p:sp>
      <p:sp>
        <p:nvSpPr>
          <p:cNvPr id="91" name="90 CuadroTexto"/>
          <p:cNvSpPr txBox="1"/>
          <p:nvPr/>
        </p:nvSpPr>
        <p:spPr>
          <a:xfrm>
            <a:off x="5978378" y="1758878"/>
            <a:ext cx="4176464" cy="369332"/>
          </a:xfrm>
          <a:prstGeom prst="rect">
            <a:avLst/>
          </a:prstGeom>
          <a:noFill/>
        </p:spPr>
        <p:txBody>
          <a:bodyPr wrap="square" rtlCol="0">
            <a:spAutoFit/>
          </a:bodyPr>
          <a:lstStyle/>
          <a:p>
            <a:pPr algn="ctr"/>
            <a:r>
              <a:rPr lang="es-CO" b="1" dirty="0">
                <a:solidFill>
                  <a:srgbClr val="FF0000"/>
                </a:solidFill>
              </a:rPr>
              <a:t>Instrumento: Cuestionario</a:t>
            </a:r>
          </a:p>
        </p:txBody>
      </p:sp>
      <p:pic>
        <p:nvPicPr>
          <p:cNvPr id="3" name="Imagen 2">
            <a:extLst>
              <a:ext uri="{FF2B5EF4-FFF2-40B4-BE49-F238E27FC236}">
                <a16:creationId xmlns:a16="http://schemas.microsoft.com/office/drawing/2014/main" id="{60C94EA5-146B-4320-A801-223B071233F1}"/>
              </a:ext>
            </a:extLst>
          </p:cNvPr>
          <p:cNvPicPr>
            <a:picLocks noChangeAspect="1"/>
          </p:cNvPicPr>
          <p:nvPr/>
        </p:nvPicPr>
        <p:blipFill>
          <a:blip r:embed="rId6"/>
          <a:stretch>
            <a:fillRect/>
          </a:stretch>
        </p:blipFill>
        <p:spPr>
          <a:xfrm>
            <a:off x="9474483" y="3279978"/>
            <a:ext cx="1881962" cy="1309092"/>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911957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1981200" y="908721"/>
            <a:ext cx="8229600" cy="504055"/>
          </a:xfrm>
        </p:spPr>
        <p:txBody>
          <a:bodyPr>
            <a:noAutofit/>
          </a:bodyPr>
          <a:lstStyle/>
          <a:p>
            <a:r>
              <a:rPr lang="es-MX" sz="3200" b="1" i="1" u="sng" dirty="0">
                <a:solidFill>
                  <a:schemeClr val="tx2"/>
                </a:solidFill>
                <a:latin typeface="Times New Roman" panose="02020603050405020304" pitchFamily="18" charset="0"/>
                <a:cs typeface="Times New Roman" panose="02020603050405020304" pitchFamily="18" charset="0"/>
              </a:rPr>
              <a:t>APRENDIZAJES</a:t>
            </a:r>
            <a:endParaRPr lang="en-US" sz="3200" b="1" i="1" u="sng" dirty="0">
              <a:solidFill>
                <a:schemeClr val="tx2"/>
              </a:solidFill>
              <a:latin typeface="Times New Roman" panose="02020603050405020304" pitchFamily="18" charset="0"/>
              <a:cs typeface="Times New Roman" panose="02020603050405020304" pitchFamily="18" charset="0"/>
            </a:endParaRPr>
          </a:p>
        </p:txBody>
      </p:sp>
      <p:cxnSp>
        <p:nvCxnSpPr>
          <p:cNvPr id="5" name="Conector recto 4"/>
          <p:cNvCxnSpPr/>
          <p:nvPr/>
        </p:nvCxnSpPr>
        <p:spPr>
          <a:xfrm flipV="1">
            <a:off x="4439816" y="1484784"/>
            <a:ext cx="3888432" cy="11089"/>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12 Llamada de nube"/>
          <p:cNvSpPr/>
          <p:nvPr/>
        </p:nvSpPr>
        <p:spPr>
          <a:xfrm>
            <a:off x="551384" y="1484784"/>
            <a:ext cx="2783632" cy="1944216"/>
          </a:xfrm>
          <a:prstGeom prst="cloudCallout">
            <a:avLst/>
          </a:prstGeom>
          <a:ln/>
        </p:spPr>
        <p:style>
          <a:lnRef idx="2">
            <a:schemeClr val="accent3"/>
          </a:lnRef>
          <a:fillRef idx="1">
            <a:schemeClr val="lt1"/>
          </a:fillRef>
          <a:effectRef idx="0">
            <a:schemeClr val="accent3"/>
          </a:effectRef>
          <a:fontRef idx="minor">
            <a:schemeClr val="dk1"/>
          </a:fontRef>
        </p:style>
        <p:txBody>
          <a:bodyPr rtlCol="0" anchor="ctr"/>
          <a:lstStyle/>
          <a:p>
            <a:pPr algn="ctr"/>
            <a:r>
              <a:rPr lang="es-CO" sz="1400" b="1" dirty="0">
                <a:solidFill>
                  <a:schemeClr val="tx1"/>
                </a:solidFill>
              </a:rPr>
              <a:t>Humano: PPA </a:t>
            </a:r>
            <a:r>
              <a:rPr lang="es-CO" sz="1400" dirty="0">
                <a:solidFill>
                  <a:schemeClr val="tx1"/>
                </a:solidFill>
              </a:rPr>
              <a:t>se llevo </a:t>
            </a:r>
            <a:r>
              <a:rPr lang="es-CO" sz="1400" b="1" dirty="0">
                <a:solidFill>
                  <a:schemeClr val="tx1"/>
                </a:solidFill>
              </a:rPr>
              <a:t> </a:t>
            </a:r>
            <a:r>
              <a:rPr lang="es-CO" sz="1400" dirty="0">
                <a:solidFill>
                  <a:schemeClr val="tx1"/>
                </a:solidFill>
              </a:rPr>
              <a:t>a cabo con procesos de enseñanza bajo los  valores, principios  y esfuerzos de los estudiantes. </a:t>
            </a:r>
            <a:r>
              <a:rPr lang="es-CO" sz="1400" b="1" dirty="0">
                <a:solidFill>
                  <a:schemeClr val="tx1"/>
                </a:solidFill>
              </a:rPr>
              <a:t> </a:t>
            </a:r>
          </a:p>
        </p:txBody>
      </p:sp>
      <p:cxnSp>
        <p:nvCxnSpPr>
          <p:cNvPr id="21" name="20 Conector recto"/>
          <p:cNvCxnSpPr/>
          <p:nvPr/>
        </p:nvCxnSpPr>
        <p:spPr>
          <a:xfrm>
            <a:off x="551384" y="4005064"/>
            <a:ext cx="2664296" cy="0"/>
          </a:xfrm>
          <a:prstGeom prst="line">
            <a:avLst/>
          </a:prstGeom>
          <a:ln>
            <a:solidFill>
              <a:srgbClr val="FFCC00"/>
            </a:solidFill>
          </a:ln>
        </p:spPr>
        <p:style>
          <a:lnRef idx="3">
            <a:schemeClr val="accent2"/>
          </a:lnRef>
          <a:fillRef idx="0">
            <a:schemeClr val="accent2"/>
          </a:fillRef>
          <a:effectRef idx="2">
            <a:schemeClr val="accent2"/>
          </a:effectRef>
          <a:fontRef idx="minor">
            <a:schemeClr val="tx1"/>
          </a:fontRef>
        </p:style>
      </p:cxnSp>
      <p:cxnSp>
        <p:nvCxnSpPr>
          <p:cNvPr id="23" name="22 Conector recto"/>
          <p:cNvCxnSpPr/>
          <p:nvPr/>
        </p:nvCxnSpPr>
        <p:spPr>
          <a:xfrm>
            <a:off x="623392" y="4581128"/>
            <a:ext cx="2520280" cy="0"/>
          </a:xfrm>
          <a:prstGeom prst="line">
            <a:avLst/>
          </a:prstGeom>
          <a:ln>
            <a:solidFill>
              <a:srgbClr val="FFCC00"/>
            </a:solidFill>
          </a:ln>
        </p:spPr>
        <p:style>
          <a:lnRef idx="3">
            <a:schemeClr val="accent3"/>
          </a:lnRef>
          <a:fillRef idx="0">
            <a:schemeClr val="accent3"/>
          </a:fillRef>
          <a:effectRef idx="2">
            <a:schemeClr val="accent3"/>
          </a:effectRef>
          <a:fontRef idx="minor">
            <a:schemeClr val="tx1"/>
          </a:fontRef>
        </p:style>
      </p:cxnSp>
      <p:cxnSp>
        <p:nvCxnSpPr>
          <p:cNvPr id="24" name="23 Conector recto"/>
          <p:cNvCxnSpPr/>
          <p:nvPr/>
        </p:nvCxnSpPr>
        <p:spPr>
          <a:xfrm>
            <a:off x="623392" y="5301208"/>
            <a:ext cx="2304256" cy="0"/>
          </a:xfrm>
          <a:prstGeom prst="line">
            <a:avLst/>
          </a:prstGeom>
          <a:ln>
            <a:solidFill>
              <a:srgbClr val="FFCC00"/>
            </a:solidFill>
          </a:ln>
        </p:spPr>
        <p:style>
          <a:lnRef idx="3">
            <a:schemeClr val="accent3"/>
          </a:lnRef>
          <a:fillRef idx="0">
            <a:schemeClr val="accent3"/>
          </a:fillRef>
          <a:effectRef idx="2">
            <a:schemeClr val="accent3"/>
          </a:effectRef>
          <a:fontRef idx="minor">
            <a:schemeClr val="tx1"/>
          </a:fontRef>
        </p:style>
      </p:cxnSp>
      <p:cxnSp>
        <p:nvCxnSpPr>
          <p:cNvPr id="25" name="24 Conector recto"/>
          <p:cNvCxnSpPr/>
          <p:nvPr/>
        </p:nvCxnSpPr>
        <p:spPr>
          <a:xfrm>
            <a:off x="407368" y="5949280"/>
            <a:ext cx="2880320" cy="0"/>
          </a:xfrm>
          <a:prstGeom prst="line">
            <a:avLst/>
          </a:prstGeom>
          <a:ln>
            <a:solidFill>
              <a:srgbClr val="FFCC00"/>
            </a:solidFill>
          </a:ln>
        </p:spPr>
        <p:style>
          <a:lnRef idx="3">
            <a:schemeClr val="accent3"/>
          </a:lnRef>
          <a:fillRef idx="0">
            <a:schemeClr val="accent3"/>
          </a:fillRef>
          <a:effectRef idx="2">
            <a:schemeClr val="accent3"/>
          </a:effectRef>
          <a:fontRef idx="minor">
            <a:schemeClr val="tx1"/>
          </a:fontRef>
        </p:style>
      </p:cxnSp>
      <p:cxnSp>
        <p:nvCxnSpPr>
          <p:cNvPr id="26" name="25 Conector recto"/>
          <p:cNvCxnSpPr/>
          <p:nvPr/>
        </p:nvCxnSpPr>
        <p:spPr>
          <a:xfrm>
            <a:off x="8184232" y="4149080"/>
            <a:ext cx="2736304" cy="0"/>
          </a:xfrm>
          <a:prstGeom prst="line">
            <a:avLst/>
          </a:prstGeom>
          <a:ln>
            <a:solidFill>
              <a:srgbClr val="FFCC00"/>
            </a:solidFill>
          </a:ln>
        </p:spPr>
        <p:style>
          <a:lnRef idx="3">
            <a:schemeClr val="accent3"/>
          </a:lnRef>
          <a:fillRef idx="0">
            <a:schemeClr val="accent3"/>
          </a:fillRef>
          <a:effectRef idx="2">
            <a:schemeClr val="accent3"/>
          </a:effectRef>
          <a:fontRef idx="minor">
            <a:schemeClr val="tx1"/>
          </a:fontRef>
        </p:style>
      </p:cxnSp>
      <p:cxnSp>
        <p:nvCxnSpPr>
          <p:cNvPr id="27" name="26 Conector recto"/>
          <p:cNvCxnSpPr/>
          <p:nvPr/>
        </p:nvCxnSpPr>
        <p:spPr>
          <a:xfrm>
            <a:off x="8112224" y="5157192"/>
            <a:ext cx="3024336" cy="0"/>
          </a:xfrm>
          <a:prstGeom prst="line">
            <a:avLst/>
          </a:prstGeom>
          <a:ln>
            <a:solidFill>
              <a:srgbClr val="FFCC00"/>
            </a:solidFill>
          </a:ln>
        </p:spPr>
        <p:style>
          <a:lnRef idx="3">
            <a:schemeClr val="accent3"/>
          </a:lnRef>
          <a:fillRef idx="0">
            <a:schemeClr val="accent3"/>
          </a:fillRef>
          <a:effectRef idx="2">
            <a:schemeClr val="accent3"/>
          </a:effectRef>
          <a:fontRef idx="minor">
            <a:schemeClr val="tx1"/>
          </a:fontRef>
        </p:style>
      </p:cxnSp>
      <p:sp>
        <p:nvSpPr>
          <p:cNvPr id="28" name="27 CuadroTexto"/>
          <p:cNvSpPr txBox="1"/>
          <p:nvPr/>
        </p:nvSpPr>
        <p:spPr>
          <a:xfrm>
            <a:off x="695400" y="3573016"/>
            <a:ext cx="2448272" cy="369332"/>
          </a:xfrm>
          <a:prstGeom prst="rect">
            <a:avLst/>
          </a:prstGeom>
          <a:solidFill>
            <a:schemeClr val="accent5">
              <a:lumMod val="40000"/>
              <a:lumOff val="60000"/>
            </a:schemeClr>
          </a:solidFill>
        </p:spPr>
        <p:txBody>
          <a:bodyPr wrap="square" rtlCol="0">
            <a:spAutoFit/>
          </a:bodyPr>
          <a:lstStyle/>
          <a:p>
            <a:r>
              <a:rPr lang="es-CO" dirty="0"/>
              <a:t>Contexto del estudiante</a:t>
            </a:r>
          </a:p>
        </p:txBody>
      </p:sp>
      <p:sp>
        <p:nvSpPr>
          <p:cNvPr id="29" name="28 CuadroTexto"/>
          <p:cNvSpPr txBox="1"/>
          <p:nvPr/>
        </p:nvSpPr>
        <p:spPr>
          <a:xfrm>
            <a:off x="695400" y="4149080"/>
            <a:ext cx="2448272" cy="369332"/>
          </a:xfrm>
          <a:prstGeom prst="rect">
            <a:avLst/>
          </a:prstGeom>
          <a:solidFill>
            <a:srgbClr val="92D050"/>
          </a:solidFill>
        </p:spPr>
        <p:txBody>
          <a:bodyPr wrap="square" rtlCol="0">
            <a:spAutoFit/>
          </a:bodyPr>
          <a:lstStyle/>
          <a:p>
            <a:r>
              <a:rPr lang="es-CO" dirty="0"/>
              <a:t>Conformación familiar</a:t>
            </a:r>
          </a:p>
        </p:txBody>
      </p:sp>
      <p:sp>
        <p:nvSpPr>
          <p:cNvPr id="33" name="32 CuadroTexto"/>
          <p:cNvSpPr txBox="1"/>
          <p:nvPr/>
        </p:nvSpPr>
        <p:spPr>
          <a:xfrm>
            <a:off x="623392" y="4797152"/>
            <a:ext cx="2448272" cy="369332"/>
          </a:xfrm>
          <a:prstGeom prst="rect">
            <a:avLst/>
          </a:prstGeom>
          <a:solidFill>
            <a:schemeClr val="accent5">
              <a:lumMod val="40000"/>
              <a:lumOff val="60000"/>
            </a:schemeClr>
          </a:solidFill>
        </p:spPr>
        <p:txBody>
          <a:bodyPr wrap="square" rtlCol="0">
            <a:spAutoFit/>
          </a:bodyPr>
          <a:lstStyle/>
          <a:p>
            <a:r>
              <a:rPr lang="es-CO" dirty="0"/>
              <a:t>Situaciones de conflicto</a:t>
            </a:r>
          </a:p>
        </p:txBody>
      </p:sp>
      <p:sp>
        <p:nvSpPr>
          <p:cNvPr id="35" name="34 CuadroTexto"/>
          <p:cNvSpPr txBox="1"/>
          <p:nvPr/>
        </p:nvSpPr>
        <p:spPr>
          <a:xfrm>
            <a:off x="479376" y="5445224"/>
            <a:ext cx="2952328" cy="369332"/>
          </a:xfrm>
          <a:prstGeom prst="rect">
            <a:avLst/>
          </a:prstGeom>
          <a:solidFill>
            <a:srgbClr val="92D050"/>
          </a:solidFill>
        </p:spPr>
        <p:txBody>
          <a:bodyPr wrap="square" rtlCol="0">
            <a:spAutoFit/>
          </a:bodyPr>
          <a:lstStyle/>
          <a:p>
            <a:r>
              <a:rPr lang="es-CO" dirty="0"/>
              <a:t>Emociones de los estudiantes</a:t>
            </a:r>
          </a:p>
        </p:txBody>
      </p:sp>
      <p:sp>
        <p:nvSpPr>
          <p:cNvPr id="37" name="36 Llamada de nube"/>
          <p:cNvSpPr/>
          <p:nvPr/>
        </p:nvSpPr>
        <p:spPr>
          <a:xfrm>
            <a:off x="3791744" y="1700808"/>
            <a:ext cx="3312368" cy="1728192"/>
          </a:xfrm>
          <a:prstGeom prst="cloudCallout">
            <a:avLst/>
          </a:prstGeom>
          <a:ln/>
        </p:spPr>
        <p:style>
          <a:lnRef idx="2">
            <a:schemeClr val="accent5"/>
          </a:lnRef>
          <a:fillRef idx="1">
            <a:schemeClr val="lt1"/>
          </a:fillRef>
          <a:effectRef idx="0">
            <a:schemeClr val="accent5"/>
          </a:effectRef>
          <a:fontRef idx="minor">
            <a:schemeClr val="dk1"/>
          </a:fontRef>
        </p:style>
        <p:txBody>
          <a:bodyPr rtlCol="0" anchor="ctr"/>
          <a:lstStyle/>
          <a:p>
            <a:pPr algn="ctr"/>
            <a:r>
              <a:rPr lang="es-CO" sz="1400" b="1" dirty="0">
                <a:solidFill>
                  <a:schemeClr val="tx1"/>
                </a:solidFill>
              </a:rPr>
              <a:t>Social:</a:t>
            </a:r>
            <a:r>
              <a:rPr lang="es-CO" sz="1400" dirty="0">
                <a:solidFill>
                  <a:schemeClr val="tx1"/>
                </a:solidFill>
              </a:rPr>
              <a:t> Los estudiantes tuvieron la posibilidad de comunicarse de manera asertiva, compartiendo gustos y opiniones.</a:t>
            </a:r>
            <a:endParaRPr lang="es-CO" sz="1400" b="1" dirty="0">
              <a:solidFill>
                <a:schemeClr val="tx1"/>
              </a:solidFill>
            </a:endParaRPr>
          </a:p>
        </p:txBody>
      </p:sp>
      <p:sp>
        <p:nvSpPr>
          <p:cNvPr id="39" name="38 CuadroTexto"/>
          <p:cNvSpPr txBox="1"/>
          <p:nvPr/>
        </p:nvSpPr>
        <p:spPr>
          <a:xfrm>
            <a:off x="4367808" y="3501008"/>
            <a:ext cx="2664296" cy="369332"/>
          </a:xfrm>
          <a:prstGeom prst="rect">
            <a:avLst/>
          </a:prstGeom>
          <a:solidFill>
            <a:schemeClr val="accent5">
              <a:lumMod val="40000"/>
              <a:lumOff val="60000"/>
            </a:schemeClr>
          </a:solidFill>
        </p:spPr>
        <p:txBody>
          <a:bodyPr wrap="square" rtlCol="0">
            <a:spAutoFit/>
          </a:bodyPr>
          <a:lstStyle/>
          <a:p>
            <a:r>
              <a:rPr lang="es-CO" dirty="0"/>
              <a:t>Solución de problemas</a:t>
            </a:r>
          </a:p>
        </p:txBody>
      </p:sp>
      <p:cxnSp>
        <p:nvCxnSpPr>
          <p:cNvPr id="40" name="39 Conector recto"/>
          <p:cNvCxnSpPr/>
          <p:nvPr/>
        </p:nvCxnSpPr>
        <p:spPr>
          <a:xfrm>
            <a:off x="4367808" y="4005064"/>
            <a:ext cx="2736304" cy="0"/>
          </a:xfrm>
          <a:prstGeom prst="line">
            <a:avLst/>
          </a:prstGeom>
          <a:ln>
            <a:solidFill>
              <a:srgbClr val="FFCC00"/>
            </a:solidFill>
          </a:ln>
        </p:spPr>
        <p:style>
          <a:lnRef idx="3">
            <a:schemeClr val="accent2"/>
          </a:lnRef>
          <a:fillRef idx="0">
            <a:schemeClr val="accent2"/>
          </a:fillRef>
          <a:effectRef idx="2">
            <a:schemeClr val="accent2"/>
          </a:effectRef>
          <a:fontRef idx="minor">
            <a:schemeClr val="tx1"/>
          </a:fontRef>
        </p:style>
      </p:cxnSp>
      <p:sp>
        <p:nvSpPr>
          <p:cNvPr id="42" name="41 CuadroTexto"/>
          <p:cNvSpPr txBox="1"/>
          <p:nvPr/>
        </p:nvSpPr>
        <p:spPr>
          <a:xfrm>
            <a:off x="4583832" y="4221088"/>
            <a:ext cx="2448272" cy="369332"/>
          </a:xfrm>
          <a:prstGeom prst="rect">
            <a:avLst/>
          </a:prstGeom>
          <a:solidFill>
            <a:srgbClr val="92D050"/>
          </a:solidFill>
        </p:spPr>
        <p:txBody>
          <a:bodyPr wrap="square" rtlCol="0">
            <a:spAutoFit/>
          </a:bodyPr>
          <a:lstStyle/>
          <a:p>
            <a:r>
              <a:rPr lang="es-CO" dirty="0"/>
              <a:t>Aportes de interés</a:t>
            </a:r>
          </a:p>
        </p:txBody>
      </p:sp>
      <p:cxnSp>
        <p:nvCxnSpPr>
          <p:cNvPr id="43" name="42 Conector recto"/>
          <p:cNvCxnSpPr/>
          <p:nvPr/>
        </p:nvCxnSpPr>
        <p:spPr>
          <a:xfrm>
            <a:off x="4511824" y="4725144"/>
            <a:ext cx="2592288" cy="0"/>
          </a:xfrm>
          <a:prstGeom prst="line">
            <a:avLst/>
          </a:prstGeom>
          <a:ln>
            <a:solidFill>
              <a:srgbClr val="FFCC00"/>
            </a:solidFill>
          </a:ln>
        </p:spPr>
        <p:style>
          <a:lnRef idx="3">
            <a:schemeClr val="accent3"/>
          </a:lnRef>
          <a:fillRef idx="0">
            <a:schemeClr val="accent3"/>
          </a:fillRef>
          <a:effectRef idx="2">
            <a:schemeClr val="accent3"/>
          </a:effectRef>
          <a:fontRef idx="minor">
            <a:schemeClr val="tx1"/>
          </a:fontRef>
        </p:style>
      </p:cxnSp>
      <p:sp>
        <p:nvSpPr>
          <p:cNvPr id="44" name="43 CuadroTexto"/>
          <p:cNvSpPr txBox="1"/>
          <p:nvPr/>
        </p:nvSpPr>
        <p:spPr>
          <a:xfrm>
            <a:off x="4511824" y="4941168"/>
            <a:ext cx="2736304" cy="646331"/>
          </a:xfrm>
          <a:prstGeom prst="rect">
            <a:avLst/>
          </a:prstGeom>
          <a:solidFill>
            <a:schemeClr val="accent5">
              <a:lumMod val="40000"/>
              <a:lumOff val="60000"/>
            </a:schemeClr>
          </a:solidFill>
        </p:spPr>
        <p:txBody>
          <a:bodyPr wrap="square" rtlCol="0">
            <a:spAutoFit/>
          </a:bodyPr>
          <a:lstStyle/>
          <a:p>
            <a:r>
              <a:rPr lang="es-CO" dirty="0"/>
              <a:t>Solucionan situaciones de conflicto</a:t>
            </a:r>
          </a:p>
        </p:txBody>
      </p:sp>
      <p:cxnSp>
        <p:nvCxnSpPr>
          <p:cNvPr id="45" name="44 Conector recto"/>
          <p:cNvCxnSpPr/>
          <p:nvPr/>
        </p:nvCxnSpPr>
        <p:spPr>
          <a:xfrm>
            <a:off x="4511824" y="5661248"/>
            <a:ext cx="2736304" cy="0"/>
          </a:xfrm>
          <a:prstGeom prst="line">
            <a:avLst/>
          </a:prstGeom>
          <a:ln>
            <a:solidFill>
              <a:srgbClr val="FFCC00"/>
            </a:solidFill>
          </a:ln>
        </p:spPr>
        <p:style>
          <a:lnRef idx="3">
            <a:schemeClr val="accent3"/>
          </a:lnRef>
          <a:fillRef idx="0">
            <a:schemeClr val="accent3"/>
          </a:fillRef>
          <a:effectRef idx="2">
            <a:schemeClr val="accent3"/>
          </a:effectRef>
          <a:fontRef idx="minor">
            <a:schemeClr val="tx1"/>
          </a:fontRef>
        </p:style>
      </p:cxnSp>
      <p:cxnSp>
        <p:nvCxnSpPr>
          <p:cNvPr id="52" name="51 Conector recto"/>
          <p:cNvCxnSpPr/>
          <p:nvPr/>
        </p:nvCxnSpPr>
        <p:spPr>
          <a:xfrm>
            <a:off x="551384" y="5301208"/>
            <a:ext cx="2664296" cy="0"/>
          </a:xfrm>
          <a:prstGeom prst="line">
            <a:avLst/>
          </a:prstGeom>
          <a:ln>
            <a:solidFill>
              <a:srgbClr val="FFCC00"/>
            </a:solidFill>
          </a:ln>
        </p:spPr>
        <p:style>
          <a:lnRef idx="3">
            <a:schemeClr val="accent3"/>
          </a:lnRef>
          <a:fillRef idx="0">
            <a:schemeClr val="accent3"/>
          </a:fillRef>
          <a:effectRef idx="2">
            <a:schemeClr val="accent3"/>
          </a:effectRef>
          <a:fontRef idx="minor">
            <a:schemeClr val="tx1"/>
          </a:fontRef>
        </p:style>
      </p:cxnSp>
      <p:sp>
        <p:nvSpPr>
          <p:cNvPr id="53" name="52 Llamada de nube"/>
          <p:cNvSpPr/>
          <p:nvPr/>
        </p:nvSpPr>
        <p:spPr>
          <a:xfrm>
            <a:off x="8040216" y="1484784"/>
            <a:ext cx="3096344" cy="2016224"/>
          </a:xfrm>
          <a:prstGeom prst="cloudCallout">
            <a:avLst/>
          </a:prstGeom>
          <a:ln/>
        </p:spPr>
        <p:style>
          <a:lnRef idx="2">
            <a:schemeClr val="accent4"/>
          </a:lnRef>
          <a:fillRef idx="1">
            <a:schemeClr val="lt1"/>
          </a:fillRef>
          <a:effectRef idx="0">
            <a:schemeClr val="accent4"/>
          </a:effectRef>
          <a:fontRef idx="minor">
            <a:schemeClr val="dk1"/>
          </a:fontRef>
        </p:style>
        <p:txBody>
          <a:bodyPr rtlCol="0" anchor="ctr"/>
          <a:lstStyle/>
          <a:p>
            <a:pPr algn="ctr"/>
            <a:r>
              <a:rPr lang="es-CO" sz="1400" b="1" dirty="0">
                <a:solidFill>
                  <a:schemeClr val="tx1"/>
                </a:solidFill>
              </a:rPr>
              <a:t>Perfil Profesional:  </a:t>
            </a:r>
            <a:r>
              <a:rPr lang="es-CO" sz="1400" dirty="0">
                <a:solidFill>
                  <a:schemeClr val="tx1"/>
                </a:solidFill>
              </a:rPr>
              <a:t>Importancia de la estructura de la planeación de la clase, teniendo en cuenta las necesidades educativas.</a:t>
            </a:r>
            <a:endParaRPr lang="es-CO" sz="1400" b="1" dirty="0">
              <a:solidFill>
                <a:schemeClr val="tx1"/>
              </a:solidFill>
            </a:endParaRPr>
          </a:p>
        </p:txBody>
      </p:sp>
      <p:sp>
        <p:nvSpPr>
          <p:cNvPr id="54" name="53 CuadroTexto"/>
          <p:cNvSpPr txBox="1"/>
          <p:nvPr/>
        </p:nvSpPr>
        <p:spPr>
          <a:xfrm>
            <a:off x="8112224" y="3645024"/>
            <a:ext cx="2880320" cy="369332"/>
          </a:xfrm>
          <a:prstGeom prst="rect">
            <a:avLst/>
          </a:prstGeom>
          <a:solidFill>
            <a:schemeClr val="accent5">
              <a:lumMod val="40000"/>
              <a:lumOff val="60000"/>
            </a:schemeClr>
          </a:solidFill>
        </p:spPr>
        <p:txBody>
          <a:bodyPr wrap="square" rtlCol="0">
            <a:spAutoFit/>
          </a:bodyPr>
          <a:lstStyle/>
          <a:p>
            <a:r>
              <a:rPr lang="es-CO" dirty="0"/>
              <a:t>Desenvolvimiento en el aula</a:t>
            </a:r>
          </a:p>
        </p:txBody>
      </p:sp>
      <p:sp>
        <p:nvSpPr>
          <p:cNvPr id="57" name="56 CuadroTexto"/>
          <p:cNvSpPr txBox="1"/>
          <p:nvPr/>
        </p:nvSpPr>
        <p:spPr>
          <a:xfrm>
            <a:off x="8040216" y="4365104"/>
            <a:ext cx="3024336" cy="646331"/>
          </a:xfrm>
          <a:prstGeom prst="rect">
            <a:avLst/>
          </a:prstGeom>
          <a:solidFill>
            <a:srgbClr val="92D050"/>
          </a:solidFill>
        </p:spPr>
        <p:txBody>
          <a:bodyPr wrap="square" rtlCol="0">
            <a:spAutoFit/>
          </a:bodyPr>
          <a:lstStyle/>
          <a:p>
            <a:r>
              <a:rPr lang="es-CO" dirty="0"/>
              <a:t>Éxito educativo: vocación, pasión, dedicación y disciplina </a:t>
            </a:r>
          </a:p>
        </p:txBody>
      </p:sp>
      <p:sp>
        <p:nvSpPr>
          <p:cNvPr id="58" name="57 CuadroTexto"/>
          <p:cNvSpPr txBox="1"/>
          <p:nvPr/>
        </p:nvSpPr>
        <p:spPr>
          <a:xfrm>
            <a:off x="8328248" y="5373216"/>
            <a:ext cx="2736304" cy="923330"/>
          </a:xfrm>
          <a:prstGeom prst="rect">
            <a:avLst/>
          </a:prstGeom>
          <a:solidFill>
            <a:schemeClr val="accent5">
              <a:lumMod val="40000"/>
              <a:lumOff val="60000"/>
            </a:schemeClr>
          </a:solidFill>
        </p:spPr>
        <p:txBody>
          <a:bodyPr wrap="square" rtlCol="0">
            <a:spAutoFit/>
          </a:bodyPr>
          <a:lstStyle/>
          <a:p>
            <a:r>
              <a:rPr lang="es-CO" dirty="0"/>
              <a:t>Compromiso educativo , paciencia e innovación = aprendizaje significativo</a:t>
            </a:r>
          </a:p>
        </p:txBody>
      </p:sp>
      <p:cxnSp>
        <p:nvCxnSpPr>
          <p:cNvPr id="59" name="58 Conector recto"/>
          <p:cNvCxnSpPr/>
          <p:nvPr/>
        </p:nvCxnSpPr>
        <p:spPr>
          <a:xfrm>
            <a:off x="8328248" y="6453336"/>
            <a:ext cx="2736304" cy="0"/>
          </a:xfrm>
          <a:prstGeom prst="line">
            <a:avLst/>
          </a:prstGeom>
          <a:ln>
            <a:solidFill>
              <a:srgbClr val="FFCC00"/>
            </a:solidFill>
          </a:ln>
        </p:spPr>
        <p:style>
          <a:lnRef idx="3">
            <a:schemeClr val="accent3"/>
          </a:lnRef>
          <a:fillRef idx="0">
            <a:schemeClr val="accent3"/>
          </a:fillRef>
          <a:effectRef idx="2">
            <a:schemeClr val="accent3"/>
          </a:effectRef>
          <a:fontRef idx="minor">
            <a:schemeClr val="tx1"/>
          </a:fontRef>
        </p:style>
      </p:cxnSp>
      <p:cxnSp>
        <p:nvCxnSpPr>
          <p:cNvPr id="68" name="67 Conector recto"/>
          <p:cNvCxnSpPr/>
          <p:nvPr/>
        </p:nvCxnSpPr>
        <p:spPr>
          <a:xfrm>
            <a:off x="983432" y="1988840"/>
            <a:ext cx="648072" cy="0"/>
          </a:xfrm>
          <a:prstGeom prst="line">
            <a:avLst/>
          </a:prstGeom>
        </p:spPr>
        <p:style>
          <a:lnRef idx="3">
            <a:schemeClr val="accent6"/>
          </a:lnRef>
          <a:fillRef idx="0">
            <a:schemeClr val="accent6"/>
          </a:fillRef>
          <a:effectRef idx="2">
            <a:schemeClr val="accent6"/>
          </a:effectRef>
          <a:fontRef idx="minor">
            <a:schemeClr val="tx1"/>
          </a:fontRef>
        </p:style>
      </p:cxnSp>
      <p:cxnSp>
        <p:nvCxnSpPr>
          <p:cNvPr id="70" name="69 Conector recto"/>
          <p:cNvCxnSpPr/>
          <p:nvPr/>
        </p:nvCxnSpPr>
        <p:spPr>
          <a:xfrm>
            <a:off x="4511824" y="2204864"/>
            <a:ext cx="504056" cy="0"/>
          </a:xfrm>
          <a:prstGeom prst="line">
            <a:avLst/>
          </a:prstGeom>
        </p:spPr>
        <p:style>
          <a:lnRef idx="3">
            <a:schemeClr val="accent6"/>
          </a:lnRef>
          <a:fillRef idx="0">
            <a:schemeClr val="accent6"/>
          </a:fillRef>
          <a:effectRef idx="2">
            <a:schemeClr val="accent6"/>
          </a:effectRef>
          <a:fontRef idx="minor">
            <a:schemeClr val="tx1"/>
          </a:fontRef>
        </p:style>
      </p:cxnSp>
      <p:cxnSp>
        <p:nvCxnSpPr>
          <p:cNvPr id="72" name="71 Conector recto"/>
          <p:cNvCxnSpPr/>
          <p:nvPr/>
        </p:nvCxnSpPr>
        <p:spPr>
          <a:xfrm>
            <a:off x="8760296" y="1988840"/>
            <a:ext cx="1440160" cy="0"/>
          </a:xfrm>
          <a:prstGeom prst="line">
            <a:avLst/>
          </a:prstGeom>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23647413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00336" y="980728"/>
            <a:ext cx="11891664" cy="1656183"/>
          </a:xfrm>
        </p:spPr>
        <p:txBody>
          <a:bodyPr>
            <a:normAutofit/>
          </a:bodyPr>
          <a:lstStyle/>
          <a:p>
            <a:r>
              <a:rPr lang="es-MX" sz="2800" b="1" i="1" u="sng" dirty="0">
                <a:solidFill>
                  <a:schemeClr val="tx2"/>
                </a:solidFill>
                <a:latin typeface="Times New Roman" panose="02020603050405020304" pitchFamily="18" charset="0"/>
                <a:cs typeface="Times New Roman" panose="02020603050405020304" pitchFamily="18" charset="0"/>
              </a:rPr>
              <a:t>APRENDIZAJES  ABORDADOS DESDE LA PERSPECTIVA DE LA SOCIALIZACIÓN DE LA EXPERIENCIA</a:t>
            </a:r>
            <a:endParaRPr lang="en-US" sz="2800" b="1" i="1" u="sng" dirty="0">
              <a:solidFill>
                <a:schemeClr val="tx2"/>
              </a:solidFill>
              <a:latin typeface="Times New Roman" panose="02020603050405020304" pitchFamily="18" charset="0"/>
              <a:cs typeface="Times New Roman" panose="02020603050405020304" pitchFamily="18" charset="0"/>
            </a:endParaRPr>
          </a:p>
        </p:txBody>
      </p:sp>
      <p:cxnSp>
        <p:nvCxnSpPr>
          <p:cNvPr id="6" name="Conector recto 5"/>
          <p:cNvCxnSpPr/>
          <p:nvPr/>
        </p:nvCxnSpPr>
        <p:spPr>
          <a:xfrm flipV="1">
            <a:off x="2999656" y="2360398"/>
            <a:ext cx="6768752" cy="9284"/>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0" name="9 Flecha izquierda, derecha y arriba"/>
          <p:cNvSpPr/>
          <p:nvPr/>
        </p:nvSpPr>
        <p:spPr>
          <a:xfrm>
            <a:off x="5303912" y="3212976"/>
            <a:ext cx="1224136" cy="3456384"/>
          </a:xfrm>
          <a:prstGeom prst="leftRigh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1" name="10 CuadroTexto"/>
          <p:cNvSpPr txBox="1"/>
          <p:nvPr/>
        </p:nvSpPr>
        <p:spPr>
          <a:xfrm>
            <a:off x="4151784" y="2492896"/>
            <a:ext cx="3528392" cy="461665"/>
          </a:xfrm>
          <a:prstGeom prst="rect">
            <a:avLst/>
          </a:prstGeom>
          <a:noFill/>
        </p:spPr>
        <p:txBody>
          <a:bodyPr wrap="square" rtlCol="0">
            <a:spAutoFit/>
          </a:bodyPr>
          <a:lstStyle/>
          <a:p>
            <a:pPr algn="ctr"/>
            <a:r>
              <a:rPr lang="es-CO" sz="2400" b="1" dirty="0">
                <a:solidFill>
                  <a:srgbClr val="FF0000"/>
                </a:solidFill>
              </a:rPr>
              <a:t>Experiencias significativas</a:t>
            </a:r>
          </a:p>
        </p:txBody>
      </p:sp>
      <p:sp>
        <p:nvSpPr>
          <p:cNvPr id="14" name="13 Estrella de 6 puntas"/>
          <p:cNvSpPr/>
          <p:nvPr/>
        </p:nvSpPr>
        <p:spPr>
          <a:xfrm>
            <a:off x="839416" y="2636912"/>
            <a:ext cx="2088232" cy="1872208"/>
          </a:xfrm>
          <a:prstGeom prst="star6">
            <a:avLst/>
          </a:prstGeom>
          <a:solidFill>
            <a:srgbClr val="FFFF00"/>
          </a:solidFill>
        </p:spPr>
        <p:style>
          <a:lnRef idx="1">
            <a:schemeClr val="accent4"/>
          </a:lnRef>
          <a:fillRef idx="2">
            <a:schemeClr val="accent4"/>
          </a:fillRef>
          <a:effectRef idx="1">
            <a:schemeClr val="accent4"/>
          </a:effectRef>
          <a:fontRef idx="minor">
            <a:schemeClr val="dk1"/>
          </a:fontRef>
        </p:style>
        <p:txBody>
          <a:bodyPr rtlCol="0" anchor="ctr"/>
          <a:lstStyle/>
          <a:p>
            <a:pPr algn="ctr"/>
            <a:r>
              <a:rPr lang="es-CO" dirty="0"/>
              <a:t>Aprender a sistematizar</a:t>
            </a:r>
          </a:p>
        </p:txBody>
      </p:sp>
      <p:sp>
        <p:nvSpPr>
          <p:cNvPr id="15" name="14 Estrella de 6 puntas"/>
          <p:cNvSpPr/>
          <p:nvPr/>
        </p:nvSpPr>
        <p:spPr>
          <a:xfrm>
            <a:off x="407368" y="4365104"/>
            <a:ext cx="2088232" cy="1872208"/>
          </a:xfrm>
          <a:prstGeom prst="star6">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CO" dirty="0">
                <a:solidFill>
                  <a:schemeClr val="tx1"/>
                </a:solidFill>
              </a:rPr>
              <a:t>Identificaron oportunidades de mejora</a:t>
            </a:r>
          </a:p>
        </p:txBody>
      </p:sp>
      <p:sp>
        <p:nvSpPr>
          <p:cNvPr id="16" name="15 Estrella de 6 puntas"/>
          <p:cNvSpPr/>
          <p:nvPr/>
        </p:nvSpPr>
        <p:spPr>
          <a:xfrm>
            <a:off x="2567609" y="4697760"/>
            <a:ext cx="2808312" cy="2259632"/>
          </a:xfrm>
          <a:prstGeom prst="star6">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dirty="0">
                <a:solidFill>
                  <a:schemeClr val="tx1"/>
                </a:solidFill>
              </a:rPr>
              <a:t>PPA son exitosos para implementar en el ámbito educativo</a:t>
            </a:r>
          </a:p>
        </p:txBody>
      </p:sp>
      <p:sp>
        <p:nvSpPr>
          <p:cNvPr id="17" name="16 Estrella de 6 puntas"/>
          <p:cNvSpPr/>
          <p:nvPr/>
        </p:nvSpPr>
        <p:spPr>
          <a:xfrm>
            <a:off x="2999656" y="2852936"/>
            <a:ext cx="2232248" cy="1944216"/>
          </a:xfrm>
          <a:prstGeom prst="star6">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dirty="0">
                <a:solidFill>
                  <a:schemeClr val="tx1"/>
                </a:solidFill>
              </a:rPr>
              <a:t>Metodologías Proyectos pedagógicos</a:t>
            </a:r>
          </a:p>
        </p:txBody>
      </p:sp>
      <p:cxnSp>
        <p:nvCxnSpPr>
          <p:cNvPr id="19" name="18 Conector recto"/>
          <p:cNvCxnSpPr/>
          <p:nvPr/>
        </p:nvCxnSpPr>
        <p:spPr>
          <a:xfrm>
            <a:off x="4223792" y="2924944"/>
            <a:ext cx="3312368" cy="0"/>
          </a:xfrm>
          <a:prstGeom prst="line">
            <a:avLst/>
          </a:prstGeom>
          <a:ln>
            <a:solidFill>
              <a:srgbClr val="FFCC00"/>
            </a:solidFill>
          </a:ln>
        </p:spPr>
        <p:style>
          <a:lnRef idx="3">
            <a:schemeClr val="accent2"/>
          </a:lnRef>
          <a:fillRef idx="0">
            <a:schemeClr val="accent2"/>
          </a:fillRef>
          <a:effectRef idx="2">
            <a:schemeClr val="accent2"/>
          </a:effectRef>
          <a:fontRef idx="minor">
            <a:schemeClr val="tx1"/>
          </a:fontRef>
        </p:style>
      </p:cxnSp>
      <p:sp>
        <p:nvSpPr>
          <p:cNvPr id="20" name="19 Estrella de 6 puntas"/>
          <p:cNvSpPr/>
          <p:nvPr/>
        </p:nvSpPr>
        <p:spPr>
          <a:xfrm>
            <a:off x="6384032" y="2924944"/>
            <a:ext cx="2592288" cy="2160240"/>
          </a:xfrm>
          <a:prstGeom prst="star6">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dirty="0">
                <a:solidFill>
                  <a:schemeClr val="tx1"/>
                </a:solidFill>
              </a:rPr>
              <a:t>Se evidenció  el logro a través de  los actores involucrados</a:t>
            </a:r>
          </a:p>
        </p:txBody>
      </p:sp>
      <p:sp>
        <p:nvSpPr>
          <p:cNvPr id="21" name="20 Estrella de 6 puntas"/>
          <p:cNvSpPr/>
          <p:nvPr/>
        </p:nvSpPr>
        <p:spPr>
          <a:xfrm>
            <a:off x="9264352" y="2852936"/>
            <a:ext cx="2088232" cy="1872208"/>
          </a:xfrm>
          <a:prstGeom prst="star6">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dirty="0">
                <a:solidFill>
                  <a:schemeClr val="tx1"/>
                </a:solidFill>
              </a:rPr>
              <a:t>Comprobar resultados</a:t>
            </a:r>
          </a:p>
        </p:txBody>
      </p:sp>
      <p:sp>
        <p:nvSpPr>
          <p:cNvPr id="22" name="21 Estrella de 6 puntas"/>
          <p:cNvSpPr/>
          <p:nvPr/>
        </p:nvSpPr>
        <p:spPr>
          <a:xfrm>
            <a:off x="9239672" y="4581128"/>
            <a:ext cx="2952328" cy="1988840"/>
          </a:xfrm>
          <a:prstGeom prst="star6">
            <a:avLst>
              <a:gd name="adj" fmla="val 30326"/>
              <a:gd name="hf" fmla="val 115470"/>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dirty="0">
                <a:solidFill>
                  <a:schemeClr val="tx1"/>
                </a:solidFill>
              </a:rPr>
              <a:t>Se comparten experiencias a futuros docentes </a:t>
            </a:r>
          </a:p>
        </p:txBody>
      </p:sp>
      <p:sp>
        <p:nvSpPr>
          <p:cNvPr id="26" name="25 Estrella de 6 puntas"/>
          <p:cNvSpPr/>
          <p:nvPr/>
        </p:nvSpPr>
        <p:spPr>
          <a:xfrm>
            <a:off x="6816080" y="4697760"/>
            <a:ext cx="2592288" cy="2160240"/>
          </a:xfrm>
          <a:prstGeom prst="star6">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solidFill>
                <a:schemeClr val="tx1"/>
              </a:solidFill>
            </a:endParaRPr>
          </a:p>
        </p:txBody>
      </p:sp>
      <p:pic>
        <p:nvPicPr>
          <p:cNvPr id="18" name="image1.png"/>
          <p:cNvPicPr/>
          <p:nvPr/>
        </p:nvPicPr>
        <p:blipFill>
          <a:blip r:embed="rId2" cstate="print">
            <a:extLst>
              <a:ext uri="{28A0092B-C50C-407E-A947-70E740481C1C}">
                <a14:useLocalDpi xmlns:a14="http://schemas.microsoft.com/office/drawing/2010/main" val="0"/>
              </a:ext>
            </a:extLst>
          </a:blip>
          <a:srcRect/>
          <a:stretch>
            <a:fillRect/>
          </a:stretch>
        </p:blipFill>
        <p:spPr>
          <a:xfrm>
            <a:off x="7151440" y="5085184"/>
            <a:ext cx="1824880" cy="1349919"/>
          </a:xfrm>
          <a:prstGeom prst="ellipse">
            <a:avLst/>
          </a:prstGeom>
          <a:ln>
            <a:noFill/>
          </a:ln>
          <a:effectLst>
            <a:softEdge rad="112500"/>
          </a:effectLst>
        </p:spPr>
      </p:pic>
    </p:spTree>
    <p:extLst>
      <p:ext uri="{BB962C8B-B14F-4D97-AF65-F5344CB8AC3E}">
        <p14:creationId xmlns:p14="http://schemas.microsoft.com/office/powerpoint/2010/main" val="1001746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071664" y="1052736"/>
            <a:ext cx="8229600" cy="864096"/>
          </a:xfrm>
        </p:spPr>
        <p:txBody>
          <a:bodyPr>
            <a:normAutofit/>
          </a:bodyPr>
          <a:lstStyle/>
          <a:p>
            <a:r>
              <a:rPr lang="es-CO" sz="4000" b="1" i="1" u="sng" dirty="0">
                <a:solidFill>
                  <a:schemeClr val="tx2"/>
                </a:solidFill>
                <a:latin typeface="Times New Roman" panose="02020603050405020304" pitchFamily="18" charset="0"/>
                <a:cs typeface="Times New Roman" panose="02020603050405020304" pitchFamily="18" charset="0"/>
              </a:rPr>
              <a:t>CONCLUSIONES</a:t>
            </a:r>
          </a:p>
        </p:txBody>
      </p:sp>
      <p:cxnSp>
        <p:nvCxnSpPr>
          <p:cNvPr id="4" name="Conector recto 3"/>
          <p:cNvCxnSpPr/>
          <p:nvPr/>
        </p:nvCxnSpPr>
        <p:spPr>
          <a:xfrm>
            <a:off x="5015880" y="1916832"/>
            <a:ext cx="4104456"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2" name="11 Elipse"/>
          <p:cNvSpPr/>
          <p:nvPr/>
        </p:nvSpPr>
        <p:spPr>
          <a:xfrm>
            <a:off x="335360" y="1844824"/>
            <a:ext cx="2016224" cy="1944216"/>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13" name="image73.png"/>
          <p:cNvPicPr/>
          <p:nvPr/>
        </p:nvPicPr>
        <p:blipFill>
          <a:blip r:embed="rId2" cstate="print"/>
          <a:srcRect/>
          <a:stretch>
            <a:fillRect/>
          </a:stretch>
        </p:blipFill>
        <p:spPr>
          <a:xfrm>
            <a:off x="839416" y="1772816"/>
            <a:ext cx="1944216" cy="2304256"/>
          </a:xfrm>
          <a:prstGeom prst="ellipse">
            <a:avLst/>
          </a:prstGeom>
          <a:ln>
            <a:noFill/>
          </a:ln>
          <a:effectLst>
            <a:softEdge rad="112500"/>
          </a:effectLst>
        </p:spPr>
      </p:pic>
      <p:sp>
        <p:nvSpPr>
          <p:cNvPr id="14" name="13 Elipse"/>
          <p:cNvSpPr/>
          <p:nvPr/>
        </p:nvSpPr>
        <p:spPr>
          <a:xfrm>
            <a:off x="191344" y="3573016"/>
            <a:ext cx="2016224" cy="1944216"/>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7" name="16 Elipse"/>
          <p:cNvSpPr/>
          <p:nvPr/>
        </p:nvSpPr>
        <p:spPr>
          <a:xfrm>
            <a:off x="1775520" y="1268760"/>
            <a:ext cx="2088232" cy="1656184"/>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8" name="17 Elipse"/>
          <p:cNvSpPr/>
          <p:nvPr/>
        </p:nvSpPr>
        <p:spPr>
          <a:xfrm>
            <a:off x="3503712" y="1988840"/>
            <a:ext cx="1800200" cy="1800200"/>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9" name="18 Elipse"/>
          <p:cNvSpPr/>
          <p:nvPr/>
        </p:nvSpPr>
        <p:spPr>
          <a:xfrm>
            <a:off x="3359696" y="3573016"/>
            <a:ext cx="1800200" cy="1656184"/>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0" name="19 Elipse"/>
          <p:cNvSpPr/>
          <p:nvPr/>
        </p:nvSpPr>
        <p:spPr>
          <a:xfrm>
            <a:off x="1991544" y="4437112"/>
            <a:ext cx="1800200" cy="1656184"/>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9" name="image71.png"/>
          <p:cNvPicPr/>
          <p:nvPr/>
        </p:nvPicPr>
        <p:blipFill>
          <a:blip r:embed="rId3" cstate="print"/>
          <a:srcRect/>
          <a:stretch>
            <a:fillRect/>
          </a:stretch>
        </p:blipFill>
        <p:spPr>
          <a:xfrm>
            <a:off x="767408" y="3573016"/>
            <a:ext cx="1584176" cy="1584176"/>
          </a:xfrm>
          <a:prstGeom prst="ellipse">
            <a:avLst/>
          </a:prstGeom>
          <a:ln>
            <a:noFill/>
          </a:ln>
          <a:effectLst>
            <a:softEdge rad="112500"/>
          </a:effectLst>
        </p:spPr>
      </p:pic>
      <p:pic>
        <p:nvPicPr>
          <p:cNvPr id="5" name="image69.png"/>
          <p:cNvPicPr/>
          <p:nvPr/>
        </p:nvPicPr>
        <p:blipFill>
          <a:blip r:embed="rId4" cstate="print"/>
          <a:srcRect/>
          <a:stretch>
            <a:fillRect/>
          </a:stretch>
        </p:blipFill>
        <p:spPr>
          <a:xfrm>
            <a:off x="3215680" y="2204864"/>
            <a:ext cx="1584176" cy="1656184"/>
          </a:xfrm>
          <a:prstGeom prst="ellipse">
            <a:avLst/>
          </a:prstGeom>
          <a:ln>
            <a:noFill/>
          </a:ln>
          <a:effectLst>
            <a:softEdge rad="112500"/>
          </a:effectLst>
        </p:spPr>
      </p:pic>
      <p:pic>
        <p:nvPicPr>
          <p:cNvPr id="7" name="image40.png"/>
          <p:cNvPicPr/>
          <p:nvPr/>
        </p:nvPicPr>
        <p:blipFill>
          <a:blip r:embed="rId5" cstate="print"/>
          <a:srcRect/>
          <a:stretch>
            <a:fillRect/>
          </a:stretch>
        </p:blipFill>
        <p:spPr>
          <a:xfrm>
            <a:off x="1847528" y="2924944"/>
            <a:ext cx="1800200" cy="1440160"/>
          </a:xfrm>
          <a:prstGeom prst="ellipse">
            <a:avLst/>
          </a:prstGeom>
          <a:ln>
            <a:noFill/>
          </a:ln>
          <a:effectLst>
            <a:softEdge rad="112500"/>
          </a:effectLst>
        </p:spPr>
      </p:pic>
      <p:pic>
        <p:nvPicPr>
          <p:cNvPr id="6" name="image65.png"/>
          <p:cNvPicPr/>
          <p:nvPr/>
        </p:nvPicPr>
        <p:blipFill>
          <a:blip r:embed="rId6" cstate="print"/>
          <a:srcRect/>
          <a:stretch>
            <a:fillRect/>
          </a:stretch>
        </p:blipFill>
        <p:spPr>
          <a:xfrm>
            <a:off x="2999656" y="3429000"/>
            <a:ext cx="1872208" cy="1584176"/>
          </a:xfrm>
          <a:prstGeom prst="ellipse">
            <a:avLst/>
          </a:prstGeom>
          <a:ln>
            <a:noFill/>
          </a:ln>
          <a:effectLst>
            <a:softEdge rad="112500"/>
          </a:effectLst>
        </p:spPr>
      </p:pic>
      <p:cxnSp>
        <p:nvCxnSpPr>
          <p:cNvPr id="24" name="23 Conector recto"/>
          <p:cNvCxnSpPr/>
          <p:nvPr/>
        </p:nvCxnSpPr>
        <p:spPr>
          <a:xfrm flipV="1">
            <a:off x="839416" y="5805264"/>
            <a:ext cx="4104456" cy="72008"/>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24 Conector recto"/>
          <p:cNvCxnSpPr/>
          <p:nvPr/>
        </p:nvCxnSpPr>
        <p:spPr>
          <a:xfrm flipV="1">
            <a:off x="991816" y="5957664"/>
            <a:ext cx="4104456" cy="72008"/>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25 Conector recto"/>
          <p:cNvCxnSpPr/>
          <p:nvPr/>
        </p:nvCxnSpPr>
        <p:spPr>
          <a:xfrm flipV="1">
            <a:off x="1144216" y="6110064"/>
            <a:ext cx="4104456" cy="72008"/>
          </a:xfrm>
          <a:prstGeom prst="line">
            <a:avLst/>
          </a:prstGeom>
        </p:spPr>
        <p:style>
          <a:lnRef idx="1">
            <a:schemeClr val="accent1"/>
          </a:lnRef>
          <a:fillRef idx="0">
            <a:schemeClr val="accent1"/>
          </a:fillRef>
          <a:effectRef idx="0">
            <a:schemeClr val="accent1"/>
          </a:effectRef>
          <a:fontRef idx="minor">
            <a:schemeClr val="tx1"/>
          </a:fontRef>
        </p:style>
      </p:cxnSp>
      <p:sp>
        <p:nvSpPr>
          <p:cNvPr id="27" name="26 CuadroTexto"/>
          <p:cNvSpPr txBox="1"/>
          <p:nvPr/>
        </p:nvSpPr>
        <p:spPr>
          <a:xfrm>
            <a:off x="5807968" y="2204864"/>
            <a:ext cx="3600400" cy="646331"/>
          </a:xfrm>
          <a:prstGeom prst="rect">
            <a:avLst/>
          </a:prstGeom>
          <a:noFill/>
        </p:spPr>
        <p:txBody>
          <a:bodyPr wrap="square" rtlCol="0">
            <a:spAutoFit/>
          </a:bodyPr>
          <a:lstStyle/>
          <a:p>
            <a:r>
              <a:rPr lang="es-CO" b="1" dirty="0"/>
              <a:t>Se puede concluir:</a:t>
            </a:r>
          </a:p>
          <a:p>
            <a:endParaRPr lang="es-CO" dirty="0"/>
          </a:p>
        </p:txBody>
      </p:sp>
      <p:sp>
        <p:nvSpPr>
          <p:cNvPr id="28" name="27 CuadroTexto"/>
          <p:cNvSpPr txBox="1"/>
          <p:nvPr/>
        </p:nvSpPr>
        <p:spPr>
          <a:xfrm>
            <a:off x="6456040" y="2204864"/>
            <a:ext cx="4680520" cy="2908042"/>
          </a:xfrm>
          <a:prstGeom prst="flowChartPunchedTape">
            <a:avLst/>
          </a:prstGeom>
          <a:solidFill>
            <a:schemeClr val="accent6">
              <a:lumMod val="60000"/>
              <a:lumOff val="40000"/>
            </a:schemeClr>
          </a:solidFill>
        </p:spPr>
        <p:txBody>
          <a:bodyPr wrap="square" rtlCol="0">
            <a:spAutoFit/>
          </a:bodyPr>
          <a:lstStyle/>
          <a:p>
            <a:pPr algn="ctr"/>
            <a:r>
              <a:rPr lang="es-ES" dirty="0"/>
              <a:t>Los proyectos pedagógicos de aula son una herramienta novedosa ya que permitieron potenciar los procesos matemáticos y de lectoescritura en la sede Pulgarcito del colegio Fidel Cano del Municipio de Tena Cundinamarca.</a:t>
            </a:r>
            <a:endParaRPr lang="es-CO" dirty="0"/>
          </a:p>
        </p:txBody>
      </p:sp>
      <p:sp>
        <p:nvSpPr>
          <p:cNvPr id="31" name="30 Flecha doblada hacia arriba"/>
          <p:cNvSpPr/>
          <p:nvPr/>
        </p:nvSpPr>
        <p:spPr>
          <a:xfrm rot="10800000">
            <a:off x="5303912" y="3212976"/>
            <a:ext cx="1152128" cy="3645024"/>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2" name="31 Cinta perforada"/>
          <p:cNvSpPr/>
          <p:nvPr/>
        </p:nvSpPr>
        <p:spPr>
          <a:xfrm>
            <a:off x="6456040" y="4509120"/>
            <a:ext cx="4680520" cy="2348880"/>
          </a:xfrm>
          <a:prstGeom prst="flowChartPunchedTap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solidFill>
                <a:schemeClr val="tx1"/>
              </a:solidFill>
            </a:endParaRPr>
          </a:p>
          <a:p>
            <a:pPr algn="ctr"/>
            <a:endParaRPr lang="es-ES" dirty="0">
              <a:solidFill>
                <a:schemeClr val="tx1"/>
              </a:solidFill>
            </a:endParaRPr>
          </a:p>
          <a:p>
            <a:pPr algn="ctr"/>
            <a:r>
              <a:rPr lang="es-ES" dirty="0">
                <a:solidFill>
                  <a:schemeClr val="tx1"/>
                </a:solidFill>
              </a:rPr>
              <a:t>Aprender de manera vivencial,  construyendo su propio material pedagógico dando como resultado un aprendizaje significativo el cual se logró a través de la trasversalización de las diversas dimensiones cognitiva, comunicativa, etc.</a:t>
            </a:r>
            <a:r>
              <a:rPr lang="es-ES" dirty="0"/>
              <a:t>. </a:t>
            </a:r>
            <a:endParaRPr lang="es-CO" dirty="0"/>
          </a:p>
          <a:p>
            <a:pPr algn="ctr"/>
            <a:endParaRPr lang="es-CO" dirty="0">
              <a:solidFill>
                <a:schemeClr val="tx1"/>
              </a:solidFill>
            </a:endParaRPr>
          </a:p>
        </p:txBody>
      </p:sp>
      <p:pic>
        <p:nvPicPr>
          <p:cNvPr id="29" name="image8.png"/>
          <p:cNvPicPr/>
          <p:nvPr/>
        </p:nvPicPr>
        <p:blipFill>
          <a:blip r:embed="rId7" cstate="print">
            <a:extLst>
              <a:ext uri="{28A0092B-C50C-407E-A947-70E740481C1C}">
                <a14:useLocalDpi xmlns:a14="http://schemas.microsoft.com/office/drawing/2010/main" val="0"/>
              </a:ext>
            </a:extLst>
          </a:blip>
          <a:srcRect/>
          <a:stretch>
            <a:fillRect/>
          </a:stretch>
        </p:blipFill>
        <p:spPr>
          <a:xfrm>
            <a:off x="1891544" y="4069264"/>
            <a:ext cx="1756029" cy="1642319"/>
          </a:xfrm>
          <a:prstGeom prst="ellipse">
            <a:avLst/>
          </a:prstGeom>
          <a:ln>
            <a:noFill/>
          </a:ln>
          <a:effectLst>
            <a:softEdge rad="112500"/>
          </a:effectLst>
        </p:spPr>
      </p:pic>
      <p:pic>
        <p:nvPicPr>
          <p:cNvPr id="30" name="image12.png"/>
          <p:cNvPicPr/>
          <p:nvPr/>
        </p:nvPicPr>
        <p:blipFill>
          <a:blip r:embed="rId8" cstate="print">
            <a:extLst>
              <a:ext uri="{28A0092B-C50C-407E-A947-70E740481C1C}">
                <a14:useLocalDpi xmlns:a14="http://schemas.microsoft.com/office/drawing/2010/main" val="0"/>
              </a:ext>
            </a:extLst>
          </a:blip>
          <a:srcRect/>
          <a:stretch>
            <a:fillRect/>
          </a:stretch>
        </p:blipFill>
        <p:spPr>
          <a:xfrm rot="16200000">
            <a:off x="1896728" y="1381392"/>
            <a:ext cx="1647455" cy="1854238"/>
          </a:xfrm>
          <a:prstGeom prst="ellipse">
            <a:avLst/>
          </a:prstGeom>
          <a:ln>
            <a:noFill/>
          </a:ln>
          <a:effectLst>
            <a:softEdge rad="112500"/>
          </a:effectLst>
        </p:spPr>
      </p:pic>
    </p:spTree>
    <p:extLst>
      <p:ext uri="{BB962C8B-B14F-4D97-AF65-F5344CB8AC3E}">
        <p14:creationId xmlns:p14="http://schemas.microsoft.com/office/powerpoint/2010/main" val="4050941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973297" y="908720"/>
            <a:ext cx="8229600" cy="854968"/>
          </a:xfrm>
        </p:spPr>
        <p:txBody>
          <a:bodyPr>
            <a:normAutofit/>
          </a:bodyPr>
          <a:lstStyle/>
          <a:p>
            <a:r>
              <a:rPr lang="es-CO" sz="4000" b="1" i="1" u="sng" dirty="0">
                <a:solidFill>
                  <a:schemeClr val="tx2"/>
                </a:solidFill>
                <a:latin typeface="Times New Roman" panose="02020603050405020304" pitchFamily="18" charset="0"/>
                <a:cs typeface="Times New Roman" panose="02020603050405020304" pitchFamily="18" charset="0"/>
              </a:rPr>
              <a:t>RECOMENDACIONES</a:t>
            </a:r>
          </a:p>
        </p:txBody>
      </p:sp>
      <p:sp>
        <p:nvSpPr>
          <p:cNvPr id="3" name="Marcador de contenido 2"/>
          <p:cNvSpPr>
            <a:spLocks noGrp="1"/>
          </p:cNvSpPr>
          <p:nvPr>
            <p:ph idx="1"/>
          </p:nvPr>
        </p:nvSpPr>
        <p:spPr>
          <a:xfrm>
            <a:off x="377765" y="1217825"/>
            <a:ext cx="4896544" cy="3507509"/>
          </a:xfrm>
        </p:spPr>
        <p:txBody>
          <a:bodyPr>
            <a:normAutofit/>
          </a:bodyPr>
          <a:lstStyle/>
          <a:p>
            <a:pPr marL="0" indent="0" algn="just">
              <a:buNone/>
            </a:pPr>
            <a:endParaRPr lang="es-ES" sz="2400" dirty="0"/>
          </a:p>
          <a:p>
            <a:pPr marL="0" indent="0" algn="just">
              <a:buNone/>
            </a:pPr>
            <a:endParaRPr lang="es-ES" sz="1800" dirty="0"/>
          </a:p>
          <a:p>
            <a:pPr marL="0" indent="0" algn="just">
              <a:buNone/>
            </a:pPr>
            <a:r>
              <a:rPr lang="es-ES" sz="1800" u="sng" dirty="0"/>
              <a:t>A los docentes que se encuentran laborando tomen la iniciativa de crear propuestas con este tipo de metodología ya que involucra directamente al estudiante desde su génesis y  su desarrollo donde el estudiante aprende y participa a partir de sus intereses, gustos y placeres. </a:t>
            </a:r>
            <a:r>
              <a:rPr lang="es-ES" sz="2400" u="sng" dirty="0"/>
              <a:t> </a:t>
            </a:r>
            <a:endParaRPr lang="es-CO" sz="2400" u="sng" dirty="0"/>
          </a:p>
          <a:p>
            <a:pPr marL="0" indent="0" algn="just">
              <a:buNone/>
            </a:pPr>
            <a:endParaRPr lang="es-CO" dirty="0"/>
          </a:p>
        </p:txBody>
      </p:sp>
      <p:cxnSp>
        <p:nvCxnSpPr>
          <p:cNvPr id="4" name="Conector recto 3"/>
          <p:cNvCxnSpPr/>
          <p:nvPr/>
        </p:nvCxnSpPr>
        <p:spPr>
          <a:xfrm>
            <a:off x="3503712" y="1763688"/>
            <a:ext cx="5400600"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pic>
        <p:nvPicPr>
          <p:cNvPr id="8" name="image71.png"/>
          <p:cNvPicPr/>
          <p:nvPr/>
        </p:nvPicPr>
        <p:blipFill>
          <a:blip r:embed="rId3" cstate="print"/>
          <a:srcRect/>
          <a:stretch>
            <a:fillRect/>
          </a:stretch>
        </p:blipFill>
        <p:spPr>
          <a:xfrm>
            <a:off x="765126" y="3618533"/>
            <a:ext cx="2939085" cy="2953336"/>
          </a:xfrm>
          <a:prstGeom prst="ellipse">
            <a:avLst/>
          </a:prstGeom>
          <a:ln>
            <a:noFill/>
          </a:ln>
          <a:effectLst>
            <a:softEdge rad="112500"/>
          </a:effectLst>
        </p:spPr>
      </p:pic>
      <p:pic>
        <p:nvPicPr>
          <p:cNvPr id="10" name="image40.png"/>
          <p:cNvPicPr/>
          <p:nvPr/>
        </p:nvPicPr>
        <p:blipFill>
          <a:blip r:embed="rId4" cstate="print"/>
          <a:srcRect/>
          <a:stretch>
            <a:fillRect/>
          </a:stretch>
        </p:blipFill>
        <p:spPr>
          <a:xfrm>
            <a:off x="4526307" y="3621697"/>
            <a:ext cx="3139385" cy="2985196"/>
          </a:xfrm>
          <a:prstGeom prst="ellipse">
            <a:avLst/>
          </a:prstGeom>
          <a:ln>
            <a:noFill/>
          </a:ln>
          <a:effectLst>
            <a:softEdge rad="112500"/>
          </a:effectLst>
        </p:spPr>
      </p:pic>
      <p:pic>
        <p:nvPicPr>
          <p:cNvPr id="5" name="Imagen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87788" y="3618533"/>
            <a:ext cx="3312650" cy="2965106"/>
          </a:xfrm>
          <a:prstGeom prst="ellipse">
            <a:avLst/>
          </a:prstGeom>
          <a:ln>
            <a:noFill/>
          </a:ln>
          <a:effectLst>
            <a:softEdge rad="112500"/>
          </a:effectLst>
        </p:spPr>
      </p:pic>
      <p:sp>
        <p:nvSpPr>
          <p:cNvPr id="14" name="Marcador de contenido 2">
            <a:extLst>
              <a:ext uri="{FF2B5EF4-FFF2-40B4-BE49-F238E27FC236}">
                <a16:creationId xmlns:a16="http://schemas.microsoft.com/office/drawing/2014/main" id="{816638F5-98E9-4373-A340-95459C2FF91B}"/>
              </a:ext>
            </a:extLst>
          </p:cNvPr>
          <p:cNvSpPr txBox="1">
            <a:spLocks/>
          </p:cNvSpPr>
          <p:nvPr/>
        </p:nvSpPr>
        <p:spPr>
          <a:xfrm>
            <a:off x="7004025" y="1336204"/>
            <a:ext cx="4482743" cy="350750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Font typeface="Arial" pitchFamily="34" charset="0"/>
              <a:buNone/>
            </a:pPr>
            <a:endParaRPr lang="es-ES" sz="2400" dirty="0"/>
          </a:p>
          <a:p>
            <a:pPr marL="0" indent="0" algn="just">
              <a:buFont typeface="Arial" pitchFamily="34" charset="0"/>
              <a:buNone/>
            </a:pPr>
            <a:endParaRPr lang="es-ES" sz="1800" dirty="0"/>
          </a:p>
          <a:p>
            <a:pPr marL="0" indent="0" algn="just">
              <a:buFont typeface="Arial" pitchFamily="34" charset="0"/>
              <a:buNone/>
            </a:pPr>
            <a:r>
              <a:rPr lang="es-CO" sz="1800" u="sng" dirty="0"/>
              <a:t>Gracias a la reflexión de la practica  pedagógica, PPA empleado, podemos recomendar su uso porque permite </a:t>
            </a:r>
            <a:r>
              <a:rPr lang="es-CO" sz="1800" u="sng" dirty="0" err="1"/>
              <a:t>trasversalizar</a:t>
            </a:r>
            <a:r>
              <a:rPr lang="es-CO" sz="1800" u="sng" dirty="0"/>
              <a:t> las dimensiones del desarrollo aportando en el aprendizaje significativo.</a:t>
            </a:r>
            <a:endParaRPr lang="es-CO" sz="2400" u="sng" dirty="0"/>
          </a:p>
          <a:p>
            <a:pPr marL="0" indent="0" algn="just">
              <a:buFont typeface="Arial" pitchFamily="34" charset="0"/>
              <a:buNone/>
            </a:pPr>
            <a:endParaRPr lang="es-CO" dirty="0"/>
          </a:p>
        </p:txBody>
      </p:sp>
    </p:spTree>
    <p:extLst>
      <p:ext uri="{BB962C8B-B14F-4D97-AF65-F5344CB8AC3E}">
        <p14:creationId xmlns:p14="http://schemas.microsoft.com/office/powerpoint/2010/main" val="35577104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981200" y="980728"/>
            <a:ext cx="8229600" cy="710952"/>
          </a:xfrm>
        </p:spPr>
        <p:txBody>
          <a:bodyPr>
            <a:normAutofit fontScale="90000"/>
          </a:bodyPr>
          <a:lstStyle/>
          <a:p>
            <a:r>
              <a:rPr lang="es-CO" b="1" i="1" u="sng" dirty="0">
                <a:solidFill>
                  <a:schemeClr val="tx2"/>
                </a:solidFill>
                <a:latin typeface="Times New Roman" panose="02020603050405020304" pitchFamily="18" charset="0"/>
                <a:cs typeface="Times New Roman" panose="02020603050405020304" pitchFamily="18" charset="0"/>
              </a:rPr>
              <a:t>REFERENCIAS</a:t>
            </a:r>
          </a:p>
        </p:txBody>
      </p:sp>
      <p:cxnSp>
        <p:nvCxnSpPr>
          <p:cNvPr id="4" name="Conector recto 3"/>
          <p:cNvCxnSpPr/>
          <p:nvPr/>
        </p:nvCxnSpPr>
        <p:spPr>
          <a:xfrm flipV="1">
            <a:off x="4295800" y="1691680"/>
            <a:ext cx="3816424" cy="11088"/>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6" name="Rectángulo 5"/>
          <p:cNvSpPr/>
          <p:nvPr/>
        </p:nvSpPr>
        <p:spPr>
          <a:xfrm>
            <a:off x="350552" y="1556792"/>
            <a:ext cx="11290064" cy="5339923"/>
          </a:xfrm>
          <a:prstGeom prst="rect">
            <a:avLst/>
          </a:prstGeom>
        </p:spPr>
        <p:txBody>
          <a:bodyPr wrap="square">
            <a:spAutoFit/>
          </a:bodyPr>
          <a:lstStyle/>
          <a:p>
            <a:pPr algn="just">
              <a:lnSpc>
                <a:spcPct val="200000"/>
              </a:lnSpc>
              <a:spcAft>
                <a:spcPts val="1000"/>
              </a:spcAft>
            </a:pPr>
            <a:r>
              <a:rPr lang="es-CO" sz="2000" dirty="0" err="1">
                <a:latin typeface="Times New Roman" panose="02020603050405020304" pitchFamily="18" charset="0"/>
                <a:cs typeface="Times New Roman" panose="02020603050405020304" pitchFamily="18" charset="0"/>
              </a:rPr>
              <a:t>Lloscos</a:t>
            </a:r>
            <a:r>
              <a:rPr lang="es-CO" sz="2000" dirty="0">
                <a:latin typeface="Times New Roman" panose="02020603050405020304" pitchFamily="18" charset="0"/>
                <a:cs typeface="Times New Roman" panose="02020603050405020304" pitchFamily="18" charset="0"/>
              </a:rPr>
              <a:t>, M. (2015). La Metodología Basada en Proyectos: Una Solución Innovadora para Afrontar los Cambios Sociológicos del Siglo XXI. (Tesis maestría). Recuperado de </a:t>
            </a:r>
            <a:r>
              <a:rPr lang="es-CO" sz="2000" u="sng" dirty="0">
                <a:latin typeface="Times New Roman" panose="02020603050405020304" pitchFamily="18" charset="0"/>
                <a:cs typeface="Times New Roman" panose="02020603050405020304" pitchFamily="18" charset="0"/>
                <a:hlinkClick r:id="rId2"/>
              </a:rPr>
              <a:t>https://reunir.unir.net/bitstream/ </a:t>
            </a:r>
            <a:r>
              <a:rPr lang="es-CO" sz="2000" u="sng" dirty="0" err="1">
                <a:latin typeface="Times New Roman" panose="02020603050405020304" pitchFamily="18" charset="0"/>
                <a:cs typeface="Times New Roman" panose="02020603050405020304" pitchFamily="18" charset="0"/>
                <a:hlinkClick r:id="rId2"/>
              </a:rPr>
              <a:t>handle</a:t>
            </a:r>
            <a:r>
              <a:rPr lang="es-CO" sz="2000" u="sng" dirty="0">
                <a:latin typeface="Times New Roman" panose="02020603050405020304" pitchFamily="18" charset="0"/>
                <a:cs typeface="Times New Roman" panose="02020603050405020304" pitchFamily="18" charset="0"/>
                <a:hlinkClick r:id="rId2"/>
              </a:rPr>
              <a:t>/123456789/3401/LLOSCOS%20AUDI%2C%20MARTA.pdf?sequence=1&amp;isAllowed=y</a:t>
            </a:r>
            <a:endParaRPr lang="es-CO" sz="2000" dirty="0">
              <a:latin typeface="Times New Roman" panose="02020603050405020304" pitchFamily="18" charset="0"/>
              <a:cs typeface="Times New Roman" panose="02020603050405020304" pitchFamily="18" charset="0"/>
            </a:endParaRPr>
          </a:p>
          <a:p>
            <a:pPr algn="just">
              <a:lnSpc>
                <a:spcPct val="200000"/>
              </a:lnSpc>
              <a:spcAft>
                <a:spcPts val="1000"/>
              </a:spcAft>
            </a:pPr>
            <a:r>
              <a:rPr lang="es-CO" sz="2000" dirty="0">
                <a:latin typeface="Times New Roman" panose="02020603050405020304" pitchFamily="18" charset="0"/>
                <a:cs typeface="Times New Roman" panose="02020603050405020304" pitchFamily="18" charset="0"/>
              </a:rPr>
              <a:t>Merino, M. (2014). La Metodología de Trabajo por Proyectos Pedagógicos en el Aula de Educación Infantil. Recuperado de </a:t>
            </a:r>
            <a:r>
              <a:rPr lang="es-CO" sz="2000" u="sng" dirty="0">
                <a:latin typeface="Times New Roman" panose="02020603050405020304" pitchFamily="18" charset="0"/>
                <a:cs typeface="Times New Roman" panose="02020603050405020304" pitchFamily="18" charset="0"/>
                <a:hlinkClick r:id="rId3"/>
              </a:rPr>
              <a:t>https://uvadoc.uva.es/bitstream/10324/14572/1/tfgg%201371.pdf</a:t>
            </a:r>
            <a:endParaRPr lang="es-CO" sz="2000" dirty="0">
              <a:latin typeface="Times New Roman" panose="02020603050405020304" pitchFamily="18" charset="0"/>
              <a:cs typeface="Times New Roman" panose="02020603050405020304" pitchFamily="18" charset="0"/>
            </a:endParaRPr>
          </a:p>
          <a:p>
            <a:pPr algn="just">
              <a:lnSpc>
                <a:spcPct val="200000"/>
              </a:lnSpc>
              <a:spcAft>
                <a:spcPts val="1000"/>
              </a:spcAft>
            </a:pPr>
            <a:r>
              <a:rPr lang="es-CO" sz="2000" dirty="0">
                <a:latin typeface="Times New Roman" panose="02020603050405020304" pitchFamily="18" charset="0"/>
                <a:cs typeface="Times New Roman" panose="02020603050405020304" pitchFamily="18" charset="0"/>
              </a:rPr>
              <a:t>Moreira, M. (s.f.). Aprendizaje Significativo: un Concepto Subyacente. Recuperado de  </a:t>
            </a:r>
            <a:r>
              <a:rPr lang="es-CO" sz="2000" u="sng" dirty="0">
                <a:latin typeface="Times New Roman" panose="02020603050405020304" pitchFamily="18" charset="0"/>
                <a:cs typeface="Times New Roman" panose="02020603050405020304" pitchFamily="18" charset="0"/>
                <a:hlinkClick r:id="rId4"/>
              </a:rPr>
              <a:t>http://www.if.ufrgs.br/~moreir  a/apsigsubesp.pdf</a:t>
            </a:r>
            <a:endParaRPr lang="es-CO" sz="2000" dirty="0">
              <a:latin typeface="Times New Roman" panose="02020603050405020304" pitchFamily="18" charset="0"/>
              <a:cs typeface="Times New Roman" panose="02020603050405020304" pitchFamily="18" charset="0"/>
            </a:endParaRPr>
          </a:p>
          <a:p>
            <a:pPr>
              <a:lnSpc>
                <a:spcPct val="200000"/>
              </a:lnSpc>
              <a:spcAft>
                <a:spcPts val="1000"/>
              </a:spcAft>
            </a:pPr>
            <a:endParaRPr lang="es-CO"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2151185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p:cNvSpPr txBox="1"/>
          <p:nvPr/>
        </p:nvSpPr>
        <p:spPr>
          <a:xfrm>
            <a:off x="6104198" y="5085184"/>
            <a:ext cx="4107102" cy="369332"/>
          </a:xfrm>
          <a:prstGeom prst="rect">
            <a:avLst/>
          </a:prstGeom>
          <a:noFill/>
        </p:spPr>
        <p:txBody>
          <a:bodyPr wrap="square" rtlCol="0">
            <a:spAutoFit/>
          </a:bodyPr>
          <a:lstStyle/>
          <a:p>
            <a:pPr algn="ctr"/>
            <a:r>
              <a:rPr lang="es-CO" dirty="0"/>
              <a:t>.</a:t>
            </a:r>
          </a:p>
        </p:txBody>
      </p:sp>
      <p:pic>
        <p:nvPicPr>
          <p:cNvPr id="8" name="Imagen 7">
            <a:extLst>
              <a:ext uri="{FF2B5EF4-FFF2-40B4-BE49-F238E27FC236}">
                <a16:creationId xmlns:a16="http://schemas.microsoft.com/office/drawing/2014/main" id="{2315EB47-C810-436F-9565-E1A700DDE3AB}"/>
              </a:ext>
            </a:extLst>
          </p:cNvPr>
          <p:cNvPicPr>
            <a:picLocks noChangeAspect="1"/>
          </p:cNvPicPr>
          <p:nvPr/>
        </p:nvPicPr>
        <p:blipFill rotWithShape="1">
          <a:blip r:embed="rId2"/>
          <a:srcRect l="4288" t="6960" r="6877" b="10924"/>
          <a:stretch/>
        </p:blipFill>
        <p:spPr>
          <a:xfrm>
            <a:off x="1980700" y="1268760"/>
            <a:ext cx="7704856" cy="5285890"/>
          </a:xfrm>
          <a:prstGeom prst="rect">
            <a:avLst/>
          </a:prstGeom>
        </p:spPr>
      </p:pic>
    </p:spTree>
    <p:extLst>
      <p:ext uri="{BB962C8B-B14F-4D97-AF65-F5344CB8AC3E}">
        <p14:creationId xmlns:p14="http://schemas.microsoft.com/office/powerpoint/2010/main" val="25132427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981200" y="980728"/>
            <a:ext cx="8229600" cy="619473"/>
          </a:xfrm>
        </p:spPr>
        <p:txBody>
          <a:bodyPr>
            <a:normAutofit fontScale="90000"/>
          </a:bodyPr>
          <a:lstStyle/>
          <a:p>
            <a:r>
              <a:rPr lang="es-MX" b="1" i="1" u="sng" dirty="0">
                <a:solidFill>
                  <a:schemeClr val="tx2"/>
                </a:solidFill>
                <a:latin typeface="Times New Roman" panose="02020603050405020304" pitchFamily="18" charset="0"/>
                <a:cs typeface="Times New Roman" panose="02020603050405020304" pitchFamily="18" charset="0"/>
              </a:rPr>
              <a:t>CONTEXTUALIZACIÓN</a:t>
            </a:r>
            <a:endParaRPr lang="en-US" b="1" i="1" u="sng" dirty="0">
              <a:solidFill>
                <a:schemeClr val="tx2"/>
              </a:solidFill>
              <a:latin typeface="Times New Roman" panose="02020603050405020304" pitchFamily="18" charset="0"/>
              <a:cs typeface="Times New Roman" panose="02020603050405020304" pitchFamily="18" charset="0"/>
            </a:endParaRPr>
          </a:p>
        </p:txBody>
      </p:sp>
      <p:sp>
        <p:nvSpPr>
          <p:cNvPr id="6" name="1 Título"/>
          <p:cNvSpPr txBox="1">
            <a:spLocks/>
          </p:cNvSpPr>
          <p:nvPr/>
        </p:nvSpPr>
        <p:spPr>
          <a:xfrm>
            <a:off x="2168267" y="1588333"/>
            <a:ext cx="3537393" cy="268128"/>
          </a:xfrm>
          <a:prstGeom prst="rect">
            <a:avLst/>
          </a:prstGeom>
        </p:spPr>
        <p:txBody>
          <a:bodyPr vert="horz" lIns="51435" tIns="25718" rIns="51435" bIns="25718"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CO" sz="1800" dirty="0">
                <a:latin typeface="Times New Roman" panose="02020603050405020304" pitchFamily="18" charset="0"/>
                <a:cs typeface="Times New Roman" panose="02020603050405020304" pitchFamily="18" charset="0"/>
              </a:rPr>
              <a:t/>
            </a:r>
            <a:br>
              <a:rPr lang="es-CO" sz="1800" dirty="0">
                <a:latin typeface="Times New Roman" panose="02020603050405020304" pitchFamily="18" charset="0"/>
                <a:cs typeface="Times New Roman" panose="02020603050405020304" pitchFamily="18" charset="0"/>
              </a:rPr>
            </a:br>
            <a:r>
              <a:rPr lang="es-CO" sz="1800" dirty="0">
                <a:latin typeface="Times New Roman" panose="02020603050405020304" pitchFamily="18" charset="0"/>
                <a:cs typeface="Times New Roman" panose="02020603050405020304" pitchFamily="18" charset="0"/>
              </a:rPr>
              <a:t/>
            </a:r>
            <a:br>
              <a:rPr lang="es-CO" sz="1800" dirty="0">
                <a:latin typeface="Times New Roman" panose="02020603050405020304" pitchFamily="18" charset="0"/>
                <a:cs typeface="Times New Roman" panose="02020603050405020304" pitchFamily="18" charset="0"/>
              </a:rPr>
            </a:br>
            <a:endParaRPr lang="es-CO" sz="1575" b="1" dirty="0">
              <a:solidFill>
                <a:schemeClr val="tx2"/>
              </a:solidFill>
              <a:latin typeface="Times New Roman" panose="02020603050405020304" pitchFamily="18" charset="0"/>
              <a:cs typeface="Times New Roman" panose="02020603050405020304" pitchFamily="18" charset="0"/>
            </a:endParaRPr>
          </a:p>
          <a:p>
            <a:endParaRPr lang="es-CO" sz="1575" b="1" dirty="0">
              <a:solidFill>
                <a:srgbClr val="0070C0"/>
              </a:solidFill>
              <a:latin typeface="Times New Roman" panose="02020603050405020304" pitchFamily="18" charset="0"/>
              <a:cs typeface="Times New Roman" panose="02020603050405020304" pitchFamily="18" charset="0"/>
            </a:endParaRPr>
          </a:p>
          <a:p>
            <a:endParaRPr lang="es-CO" sz="1575" b="1" dirty="0">
              <a:solidFill>
                <a:srgbClr val="0070C0"/>
              </a:solidFill>
              <a:latin typeface="Times New Roman" panose="02020603050405020304" pitchFamily="18" charset="0"/>
              <a:cs typeface="Times New Roman" panose="02020603050405020304" pitchFamily="18" charset="0"/>
            </a:endParaRPr>
          </a:p>
          <a:p>
            <a:endParaRPr lang="es-CO" sz="1575" b="1" dirty="0">
              <a:solidFill>
                <a:srgbClr val="0070C0"/>
              </a:solidFill>
              <a:latin typeface="Times New Roman" panose="02020603050405020304" pitchFamily="18" charset="0"/>
              <a:cs typeface="Times New Roman" panose="02020603050405020304" pitchFamily="18" charset="0"/>
            </a:endParaRPr>
          </a:p>
          <a:p>
            <a:r>
              <a:rPr lang="es-CO" sz="1800" dirty="0">
                <a:latin typeface="Algerian" panose="04020705040A02060702" pitchFamily="82" charset="0"/>
              </a:rPr>
              <a:t> </a:t>
            </a:r>
            <a:br>
              <a:rPr lang="es-CO" sz="1800" dirty="0">
                <a:latin typeface="Algerian" panose="04020705040A02060702" pitchFamily="82" charset="0"/>
              </a:rPr>
            </a:br>
            <a:endParaRPr lang="es-CO" sz="1800" dirty="0">
              <a:latin typeface="Algerian" panose="04020705040A02060702" pitchFamily="82" charset="0"/>
            </a:endParaRPr>
          </a:p>
        </p:txBody>
      </p:sp>
      <p:sp>
        <p:nvSpPr>
          <p:cNvPr id="7" name="1 Título"/>
          <p:cNvSpPr txBox="1">
            <a:spLocks/>
          </p:cNvSpPr>
          <p:nvPr/>
        </p:nvSpPr>
        <p:spPr>
          <a:xfrm>
            <a:off x="7028532" y="2893060"/>
            <a:ext cx="1970147" cy="835191"/>
          </a:xfrm>
          <a:prstGeom prst="rect">
            <a:avLst/>
          </a:prstGeom>
        </p:spPr>
        <p:txBody>
          <a:bodyPr vert="horz" lIns="51435" tIns="25718" rIns="51435" bIns="25718"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CO" sz="1800" dirty="0">
                <a:latin typeface="Times New Roman" panose="02020603050405020304" pitchFamily="18" charset="0"/>
                <a:cs typeface="Times New Roman" panose="02020603050405020304" pitchFamily="18" charset="0"/>
              </a:rPr>
              <a:t/>
            </a:r>
            <a:br>
              <a:rPr lang="es-CO" sz="1800" dirty="0">
                <a:latin typeface="Times New Roman" panose="02020603050405020304" pitchFamily="18" charset="0"/>
                <a:cs typeface="Times New Roman" panose="02020603050405020304" pitchFamily="18" charset="0"/>
              </a:rPr>
            </a:br>
            <a:r>
              <a:rPr lang="es-CO" sz="1800" dirty="0">
                <a:latin typeface="Times New Roman" panose="02020603050405020304" pitchFamily="18" charset="0"/>
                <a:cs typeface="Times New Roman" panose="02020603050405020304" pitchFamily="18" charset="0"/>
              </a:rPr>
              <a:t/>
            </a:r>
            <a:br>
              <a:rPr lang="es-CO" sz="1800" dirty="0">
                <a:latin typeface="Times New Roman" panose="02020603050405020304" pitchFamily="18" charset="0"/>
                <a:cs typeface="Times New Roman" panose="02020603050405020304" pitchFamily="18" charset="0"/>
              </a:rPr>
            </a:br>
            <a:endParaRPr lang="es-CO" sz="1575" b="1" dirty="0">
              <a:solidFill>
                <a:schemeClr val="tx2"/>
              </a:solidFill>
              <a:latin typeface="Times New Roman" panose="02020603050405020304" pitchFamily="18" charset="0"/>
              <a:cs typeface="Times New Roman" panose="02020603050405020304" pitchFamily="18" charset="0"/>
            </a:endParaRPr>
          </a:p>
          <a:p>
            <a:endParaRPr lang="es-CO" sz="1575" b="1" dirty="0">
              <a:solidFill>
                <a:srgbClr val="0070C0"/>
              </a:solidFill>
              <a:latin typeface="Times New Roman" panose="02020603050405020304" pitchFamily="18" charset="0"/>
              <a:cs typeface="Times New Roman" panose="02020603050405020304" pitchFamily="18" charset="0"/>
            </a:endParaRPr>
          </a:p>
          <a:p>
            <a:endParaRPr lang="es-CO" sz="1575" b="1" dirty="0">
              <a:solidFill>
                <a:srgbClr val="0070C0"/>
              </a:solidFill>
              <a:latin typeface="Times New Roman" panose="02020603050405020304" pitchFamily="18" charset="0"/>
              <a:cs typeface="Times New Roman" panose="02020603050405020304" pitchFamily="18" charset="0"/>
            </a:endParaRPr>
          </a:p>
          <a:p>
            <a:endParaRPr lang="es-CO" sz="1575" b="1" dirty="0">
              <a:solidFill>
                <a:srgbClr val="0070C0"/>
              </a:solidFill>
              <a:latin typeface="Times New Roman" panose="02020603050405020304" pitchFamily="18" charset="0"/>
              <a:cs typeface="Times New Roman" panose="02020603050405020304" pitchFamily="18" charset="0"/>
            </a:endParaRPr>
          </a:p>
        </p:txBody>
      </p:sp>
      <p:sp>
        <p:nvSpPr>
          <p:cNvPr id="8" name="1 Título"/>
          <p:cNvSpPr txBox="1">
            <a:spLocks/>
          </p:cNvSpPr>
          <p:nvPr/>
        </p:nvSpPr>
        <p:spPr>
          <a:xfrm>
            <a:off x="1580161" y="4646947"/>
            <a:ext cx="4125499" cy="1259483"/>
          </a:xfrm>
          <a:prstGeom prst="rect">
            <a:avLst/>
          </a:prstGeom>
        </p:spPr>
        <p:txBody>
          <a:bodyPr vert="horz" lIns="51435" tIns="25718" rIns="51435" bIns="25718"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CO" sz="1800" dirty="0">
                <a:latin typeface="Times New Roman" panose="02020603050405020304" pitchFamily="18" charset="0"/>
                <a:cs typeface="Times New Roman" panose="02020603050405020304" pitchFamily="18" charset="0"/>
              </a:rPr>
              <a:t/>
            </a:r>
            <a:br>
              <a:rPr lang="es-CO" sz="1800" dirty="0">
                <a:latin typeface="Times New Roman" panose="02020603050405020304" pitchFamily="18" charset="0"/>
                <a:cs typeface="Times New Roman" panose="02020603050405020304" pitchFamily="18" charset="0"/>
              </a:rPr>
            </a:br>
            <a:r>
              <a:rPr lang="es-CO" sz="1800" dirty="0">
                <a:latin typeface="Times New Roman" panose="02020603050405020304" pitchFamily="18" charset="0"/>
                <a:cs typeface="Times New Roman" panose="02020603050405020304" pitchFamily="18" charset="0"/>
              </a:rPr>
              <a:t/>
            </a:r>
            <a:br>
              <a:rPr lang="es-CO" sz="1800" dirty="0">
                <a:latin typeface="Times New Roman" panose="02020603050405020304" pitchFamily="18" charset="0"/>
                <a:cs typeface="Times New Roman" panose="02020603050405020304" pitchFamily="18" charset="0"/>
              </a:rPr>
            </a:br>
            <a:endParaRPr lang="es-CO" sz="1575" b="1" dirty="0">
              <a:solidFill>
                <a:schemeClr val="tx2"/>
              </a:solidFill>
              <a:latin typeface="Times New Roman" panose="02020603050405020304" pitchFamily="18" charset="0"/>
              <a:cs typeface="Times New Roman" panose="02020603050405020304" pitchFamily="18" charset="0"/>
            </a:endParaRPr>
          </a:p>
          <a:p>
            <a:endParaRPr lang="es-CO" sz="1575" b="1" dirty="0">
              <a:solidFill>
                <a:srgbClr val="0070C0"/>
              </a:solidFill>
              <a:latin typeface="Times New Roman" panose="02020603050405020304" pitchFamily="18" charset="0"/>
              <a:cs typeface="Times New Roman" panose="02020603050405020304" pitchFamily="18" charset="0"/>
            </a:endParaRPr>
          </a:p>
          <a:p>
            <a:endParaRPr lang="es-CO" sz="1575" b="1" dirty="0">
              <a:solidFill>
                <a:srgbClr val="0070C0"/>
              </a:solidFill>
              <a:latin typeface="Times New Roman" panose="02020603050405020304" pitchFamily="18" charset="0"/>
              <a:cs typeface="Times New Roman" panose="02020603050405020304" pitchFamily="18" charset="0"/>
            </a:endParaRPr>
          </a:p>
          <a:p>
            <a:endParaRPr lang="es-CO" sz="1575" b="1" dirty="0">
              <a:solidFill>
                <a:srgbClr val="0070C0"/>
              </a:solidFill>
              <a:latin typeface="Times New Roman" panose="02020603050405020304" pitchFamily="18" charset="0"/>
              <a:cs typeface="Times New Roman" panose="02020603050405020304" pitchFamily="18" charset="0"/>
            </a:endParaRPr>
          </a:p>
          <a:p>
            <a:r>
              <a:rPr lang="es-CO" sz="2500" b="1" i="1" u="sng" dirty="0"/>
              <a:t> </a:t>
            </a:r>
            <a:r>
              <a:rPr lang="es-CO" sz="2500" b="1" i="1" u="sng" dirty="0">
                <a:solidFill>
                  <a:schemeClr val="tx2"/>
                </a:solidFill>
                <a:latin typeface="Times New Roman" panose="02020603050405020304" pitchFamily="18" charset="0"/>
                <a:cs typeface="Times New Roman" panose="02020603050405020304" pitchFamily="18" charset="0"/>
              </a:rPr>
              <a:t>I.E.D. Fidel Cano</a:t>
            </a:r>
          </a:p>
        </p:txBody>
      </p:sp>
      <p:sp>
        <p:nvSpPr>
          <p:cNvPr id="9" name="1 Título"/>
          <p:cNvSpPr txBox="1">
            <a:spLocks/>
          </p:cNvSpPr>
          <p:nvPr/>
        </p:nvSpPr>
        <p:spPr>
          <a:xfrm>
            <a:off x="7776456" y="3586194"/>
            <a:ext cx="3456384" cy="719230"/>
          </a:xfrm>
          <a:prstGeom prst="rect">
            <a:avLst/>
          </a:prstGeom>
        </p:spPr>
        <p:txBody>
          <a:bodyPr vert="horz" lIns="51435" tIns="25718" rIns="51435" bIns="25718"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CO" sz="1800" u="sng" dirty="0">
                <a:latin typeface="Times New Roman" panose="02020603050405020304" pitchFamily="18" charset="0"/>
                <a:cs typeface="Times New Roman" panose="02020603050405020304" pitchFamily="18" charset="0"/>
              </a:rPr>
              <a:t/>
            </a:r>
            <a:br>
              <a:rPr lang="es-CO" sz="1800" u="sng" dirty="0">
                <a:latin typeface="Times New Roman" panose="02020603050405020304" pitchFamily="18" charset="0"/>
                <a:cs typeface="Times New Roman" panose="02020603050405020304" pitchFamily="18" charset="0"/>
              </a:rPr>
            </a:br>
            <a:r>
              <a:rPr lang="es-CO" sz="1800" u="sng" dirty="0">
                <a:latin typeface="Times New Roman" panose="02020603050405020304" pitchFamily="18" charset="0"/>
                <a:cs typeface="Times New Roman" panose="02020603050405020304" pitchFamily="18" charset="0"/>
              </a:rPr>
              <a:t/>
            </a:r>
            <a:br>
              <a:rPr lang="es-CO" sz="1800" u="sng" dirty="0">
                <a:latin typeface="Times New Roman" panose="02020603050405020304" pitchFamily="18" charset="0"/>
                <a:cs typeface="Times New Roman" panose="02020603050405020304" pitchFamily="18" charset="0"/>
              </a:rPr>
            </a:br>
            <a:endParaRPr lang="es-CO" sz="1575" b="1" u="sng" dirty="0">
              <a:solidFill>
                <a:schemeClr val="tx2"/>
              </a:solidFill>
              <a:latin typeface="Times New Roman" panose="02020603050405020304" pitchFamily="18" charset="0"/>
              <a:cs typeface="Times New Roman" panose="02020603050405020304" pitchFamily="18" charset="0"/>
            </a:endParaRPr>
          </a:p>
          <a:p>
            <a:endParaRPr lang="es-CO" sz="1575" b="1" u="sng" dirty="0">
              <a:solidFill>
                <a:srgbClr val="0070C0"/>
              </a:solidFill>
              <a:latin typeface="Times New Roman" panose="02020603050405020304" pitchFamily="18" charset="0"/>
              <a:cs typeface="Times New Roman" panose="02020603050405020304" pitchFamily="18" charset="0"/>
            </a:endParaRPr>
          </a:p>
          <a:p>
            <a:endParaRPr lang="es-CO" sz="1575" b="1" u="sng" dirty="0">
              <a:solidFill>
                <a:srgbClr val="0070C0"/>
              </a:solidFill>
              <a:latin typeface="Times New Roman" panose="02020603050405020304" pitchFamily="18" charset="0"/>
              <a:cs typeface="Times New Roman" panose="02020603050405020304" pitchFamily="18" charset="0"/>
            </a:endParaRPr>
          </a:p>
          <a:p>
            <a:r>
              <a:rPr lang="es-CO" sz="2500" b="1" i="1" u="sng" dirty="0">
                <a:solidFill>
                  <a:schemeClr val="tx2"/>
                </a:solidFill>
                <a:latin typeface="Times New Roman" panose="02020603050405020304" pitchFamily="18" charset="0"/>
                <a:cs typeface="Times New Roman" panose="02020603050405020304" pitchFamily="18" charset="0"/>
              </a:rPr>
              <a:t>Atención en educación</a:t>
            </a:r>
          </a:p>
          <a:p>
            <a:endParaRPr lang="es-CO" sz="2500" b="1" i="1" u="sng" dirty="0">
              <a:solidFill>
                <a:schemeClr val="tx2"/>
              </a:solidFill>
              <a:latin typeface="Times New Roman" panose="02020603050405020304" pitchFamily="18" charset="0"/>
              <a:cs typeface="Times New Roman" panose="02020603050405020304" pitchFamily="18" charset="0"/>
            </a:endParaRPr>
          </a:p>
          <a:p>
            <a:r>
              <a:rPr lang="es-CO" sz="2500" b="1" i="1" u="sng" dirty="0">
                <a:solidFill>
                  <a:schemeClr val="tx2"/>
                </a:solidFill>
                <a:latin typeface="Times New Roman" panose="02020603050405020304" pitchFamily="18" charset="0"/>
                <a:cs typeface="Times New Roman" panose="02020603050405020304" pitchFamily="18" charset="0"/>
              </a:rPr>
              <a:t>Preescolar</a:t>
            </a:r>
          </a:p>
          <a:p>
            <a:r>
              <a:rPr lang="es-CO" sz="2500" b="1" i="1" u="sng" dirty="0">
                <a:solidFill>
                  <a:schemeClr val="tx2"/>
                </a:solidFill>
                <a:latin typeface="Times New Roman" panose="02020603050405020304" pitchFamily="18" charset="0"/>
                <a:cs typeface="Times New Roman" panose="02020603050405020304" pitchFamily="18" charset="0"/>
              </a:rPr>
              <a:t>Primaria</a:t>
            </a:r>
          </a:p>
          <a:p>
            <a:r>
              <a:rPr lang="es-CO" sz="2500" b="1" i="1" u="sng" dirty="0">
                <a:solidFill>
                  <a:schemeClr val="tx2"/>
                </a:solidFill>
                <a:latin typeface="Times New Roman" panose="02020603050405020304" pitchFamily="18" charset="0"/>
                <a:cs typeface="Times New Roman" panose="02020603050405020304" pitchFamily="18" charset="0"/>
              </a:rPr>
              <a:t>Secundaria</a:t>
            </a:r>
          </a:p>
          <a:p>
            <a:endParaRPr lang="es-CO" sz="2500" b="1" u="sng" dirty="0">
              <a:solidFill>
                <a:srgbClr val="0070C0"/>
              </a:solidFill>
              <a:latin typeface="Times New Roman" panose="02020603050405020304" pitchFamily="18" charset="0"/>
              <a:cs typeface="Times New Roman" panose="02020603050405020304" pitchFamily="18" charset="0"/>
            </a:endParaRPr>
          </a:p>
          <a:p>
            <a:r>
              <a:rPr lang="es-CO" sz="2250" u="sng" dirty="0">
                <a:latin typeface="Sakkal Majalla" panose="02000000000000000000" pitchFamily="2" charset="-78"/>
                <a:cs typeface="Sakkal Majalla" panose="02000000000000000000" pitchFamily="2" charset="-78"/>
              </a:rPr>
              <a:t/>
            </a:r>
            <a:br>
              <a:rPr lang="es-CO" sz="2250" u="sng" dirty="0">
                <a:latin typeface="Sakkal Majalla" panose="02000000000000000000" pitchFamily="2" charset="-78"/>
                <a:cs typeface="Sakkal Majalla" panose="02000000000000000000" pitchFamily="2" charset="-78"/>
              </a:rPr>
            </a:br>
            <a:r>
              <a:rPr lang="es-CO" sz="2250" u="sng" dirty="0">
                <a:latin typeface="Algerian" panose="04020705040A02060702" pitchFamily="82" charset="0"/>
              </a:rPr>
              <a:t/>
            </a:r>
            <a:br>
              <a:rPr lang="es-CO" sz="2250" u="sng" dirty="0">
                <a:latin typeface="Algerian" panose="04020705040A02060702" pitchFamily="82" charset="0"/>
              </a:rPr>
            </a:br>
            <a:r>
              <a:rPr lang="es-CO" sz="2250" u="sng" dirty="0">
                <a:latin typeface="Algerian" panose="04020705040A02060702" pitchFamily="82" charset="0"/>
              </a:rPr>
              <a:t/>
            </a:r>
            <a:br>
              <a:rPr lang="es-CO" sz="2250" u="sng" dirty="0">
                <a:latin typeface="Algerian" panose="04020705040A02060702" pitchFamily="82" charset="0"/>
              </a:rPr>
            </a:br>
            <a:endParaRPr lang="es-CO" sz="2250" u="sng" dirty="0">
              <a:latin typeface="Algerian" panose="04020705040A02060702" pitchFamily="82" charset="0"/>
            </a:endParaRPr>
          </a:p>
        </p:txBody>
      </p:sp>
      <p:sp>
        <p:nvSpPr>
          <p:cNvPr id="11" name="Rectángulo 10"/>
          <p:cNvSpPr/>
          <p:nvPr/>
        </p:nvSpPr>
        <p:spPr>
          <a:xfrm>
            <a:off x="6366232" y="4120758"/>
            <a:ext cx="184731" cy="369332"/>
          </a:xfrm>
          <a:prstGeom prst="rect">
            <a:avLst/>
          </a:prstGeom>
        </p:spPr>
        <p:txBody>
          <a:bodyPr wrap="none">
            <a:spAutoFit/>
          </a:bodyPr>
          <a:lstStyle/>
          <a:p>
            <a:endParaRPr lang="es-CO" dirty="0"/>
          </a:p>
        </p:txBody>
      </p:sp>
      <p:sp>
        <p:nvSpPr>
          <p:cNvPr id="12" name="1 Título"/>
          <p:cNvSpPr txBox="1">
            <a:spLocks/>
          </p:cNvSpPr>
          <p:nvPr/>
        </p:nvSpPr>
        <p:spPr>
          <a:xfrm>
            <a:off x="7028531" y="5704292"/>
            <a:ext cx="4653140" cy="719230"/>
          </a:xfrm>
          <a:prstGeom prst="rect">
            <a:avLst/>
          </a:prstGeom>
        </p:spPr>
        <p:txBody>
          <a:bodyPr vert="horz" lIns="51435" tIns="25718" rIns="51435" bIns="25718"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CO" sz="1800" u="sng" dirty="0">
                <a:latin typeface="Times New Roman" panose="02020603050405020304" pitchFamily="18" charset="0"/>
                <a:cs typeface="Times New Roman" panose="02020603050405020304" pitchFamily="18" charset="0"/>
              </a:rPr>
              <a:t/>
            </a:r>
            <a:br>
              <a:rPr lang="es-CO" sz="1800" u="sng" dirty="0">
                <a:latin typeface="Times New Roman" panose="02020603050405020304" pitchFamily="18" charset="0"/>
                <a:cs typeface="Times New Roman" panose="02020603050405020304" pitchFamily="18" charset="0"/>
              </a:rPr>
            </a:br>
            <a:r>
              <a:rPr lang="es-CO" sz="1800" u="sng" dirty="0">
                <a:latin typeface="Times New Roman" panose="02020603050405020304" pitchFamily="18" charset="0"/>
                <a:cs typeface="Times New Roman" panose="02020603050405020304" pitchFamily="18" charset="0"/>
              </a:rPr>
              <a:t/>
            </a:r>
            <a:br>
              <a:rPr lang="es-CO" sz="1800" u="sng" dirty="0">
                <a:latin typeface="Times New Roman" panose="02020603050405020304" pitchFamily="18" charset="0"/>
                <a:cs typeface="Times New Roman" panose="02020603050405020304" pitchFamily="18" charset="0"/>
              </a:rPr>
            </a:br>
            <a:endParaRPr lang="es-CO" sz="1575" b="1" u="sng" dirty="0">
              <a:solidFill>
                <a:schemeClr val="tx2"/>
              </a:solidFill>
              <a:latin typeface="Times New Roman" panose="02020603050405020304" pitchFamily="18" charset="0"/>
              <a:cs typeface="Times New Roman" panose="02020603050405020304" pitchFamily="18" charset="0"/>
            </a:endParaRPr>
          </a:p>
          <a:p>
            <a:endParaRPr lang="es-CO" sz="1575" b="1" u="sng" dirty="0">
              <a:solidFill>
                <a:srgbClr val="0070C0"/>
              </a:solidFill>
              <a:latin typeface="Times New Roman" panose="02020603050405020304" pitchFamily="18" charset="0"/>
              <a:cs typeface="Times New Roman" panose="02020603050405020304" pitchFamily="18" charset="0"/>
            </a:endParaRPr>
          </a:p>
          <a:p>
            <a:endParaRPr lang="es-CO" sz="1575" b="1" u="sng" dirty="0">
              <a:solidFill>
                <a:srgbClr val="0070C0"/>
              </a:solidFill>
              <a:latin typeface="Times New Roman" panose="02020603050405020304" pitchFamily="18" charset="0"/>
              <a:cs typeface="Times New Roman" panose="02020603050405020304" pitchFamily="18" charset="0"/>
            </a:endParaRPr>
          </a:p>
          <a:p>
            <a:r>
              <a:rPr lang="es-CO" sz="2500" b="1" i="1" u="sng" dirty="0">
                <a:solidFill>
                  <a:schemeClr val="tx2"/>
                </a:solidFill>
                <a:latin typeface="Times New Roman" panose="02020603050405020304" pitchFamily="18" charset="0"/>
                <a:cs typeface="Times New Roman" panose="02020603050405020304" pitchFamily="18" charset="0"/>
              </a:rPr>
              <a:t>Modelo pedagógico implementado</a:t>
            </a:r>
          </a:p>
          <a:p>
            <a:endParaRPr lang="es-CO" sz="2500" b="1" i="1" u="sng" dirty="0">
              <a:solidFill>
                <a:schemeClr val="tx2"/>
              </a:solidFill>
              <a:latin typeface="Times New Roman" panose="02020603050405020304" pitchFamily="18" charset="0"/>
              <a:cs typeface="Times New Roman" panose="02020603050405020304" pitchFamily="18" charset="0"/>
            </a:endParaRPr>
          </a:p>
          <a:p>
            <a:r>
              <a:rPr lang="es-CO" sz="2500" b="1" i="1" u="sng" dirty="0">
                <a:solidFill>
                  <a:schemeClr val="tx2"/>
                </a:solidFill>
                <a:latin typeface="Times New Roman" panose="02020603050405020304" pitchFamily="18" charset="0"/>
                <a:cs typeface="Times New Roman" panose="02020603050405020304" pitchFamily="18" charset="0"/>
              </a:rPr>
              <a:t> Social - Cognitivo</a:t>
            </a:r>
          </a:p>
          <a:p>
            <a:endParaRPr lang="es-CO" sz="1800" u="sng" dirty="0">
              <a:solidFill>
                <a:schemeClr val="tx2"/>
              </a:solidFill>
              <a:latin typeface="Times New Roman" panose="02020603050405020304" pitchFamily="18" charset="0"/>
              <a:cs typeface="Times New Roman" panose="02020603050405020304" pitchFamily="18" charset="0"/>
            </a:endParaRPr>
          </a:p>
          <a:p>
            <a:endParaRPr lang="es-CO" sz="1575" b="1" u="sng" dirty="0">
              <a:solidFill>
                <a:srgbClr val="0070C0"/>
              </a:solidFill>
              <a:latin typeface="Times New Roman" panose="02020603050405020304" pitchFamily="18" charset="0"/>
              <a:cs typeface="Times New Roman" panose="02020603050405020304" pitchFamily="18" charset="0"/>
            </a:endParaRPr>
          </a:p>
          <a:p>
            <a:r>
              <a:rPr lang="es-CO" sz="2025" u="sng" dirty="0">
                <a:latin typeface="Sakkal Majalla" panose="02000000000000000000" pitchFamily="2" charset="-78"/>
                <a:cs typeface="Sakkal Majalla" panose="02000000000000000000" pitchFamily="2" charset="-78"/>
              </a:rPr>
              <a:t/>
            </a:r>
            <a:br>
              <a:rPr lang="es-CO" sz="2025" u="sng" dirty="0">
                <a:latin typeface="Sakkal Majalla" panose="02000000000000000000" pitchFamily="2" charset="-78"/>
                <a:cs typeface="Sakkal Majalla" panose="02000000000000000000" pitchFamily="2" charset="-78"/>
              </a:rPr>
            </a:br>
            <a:r>
              <a:rPr lang="es-CO" sz="1800" u="sng" dirty="0">
                <a:latin typeface="Algerian" panose="04020705040A02060702" pitchFamily="82" charset="0"/>
              </a:rPr>
              <a:t/>
            </a:r>
            <a:br>
              <a:rPr lang="es-CO" sz="1800" u="sng" dirty="0">
                <a:latin typeface="Algerian" panose="04020705040A02060702" pitchFamily="82" charset="0"/>
              </a:rPr>
            </a:br>
            <a:r>
              <a:rPr lang="es-CO" sz="1800" u="sng" dirty="0">
                <a:latin typeface="Algerian" panose="04020705040A02060702" pitchFamily="82" charset="0"/>
              </a:rPr>
              <a:t/>
            </a:r>
            <a:br>
              <a:rPr lang="es-CO" sz="1800" u="sng" dirty="0">
                <a:latin typeface="Algerian" panose="04020705040A02060702" pitchFamily="82" charset="0"/>
              </a:rPr>
            </a:br>
            <a:endParaRPr lang="es-CO" sz="1800" u="sng" dirty="0">
              <a:latin typeface="Algerian" panose="04020705040A02060702" pitchFamily="82" charset="0"/>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8137" y="2050487"/>
            <a:ext cx="6107113" cy="368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ángulo 3"/>
          <p:cNvSpPr/>
          <p:nvPr/>
        </p:nvSpPr>
        <p:spPr>
          <a:xfrm>
            <a:off x="8184840" y="1754946"/>
            <a:ext cx="6096000" cy="754053"/>
          </a:xfrm>
          <a:prstGeom prst="rect">
            <a:avLst/>
          </a:prstGeom>
        </p:spPr>
        <p:txBody>
          <a:bodyPr>
            <a:spAutoFit/>
          </a:bodyPr>
          <a:lstStyle/>
          <a:p>
            <a:r>
              <a:rPr lang="es-CO" sz="2500" b="1" i="1" u="sng" dirty="0">
                <a:solidFill>
                  <a:schemeClr val="tx2"/>
                </a:solidFill>
                <a:latin typeface="Times New Roman" panose="02020603050405020304" pitchFamily="18" charset="0"/>
                <a:cs typeface="Times New Roman" panose="02020603050405020304" pitchFamily="18" charset="0"/>
              </a:rPr>
              <a:t>Tena Cundinamarca</a:t>
            </a:r>
          </a:p>
          <a:p>
            <a:endParaRPr lang="es-CO" b="1" i="1" u="sng" dirty="0">
              <a:solidFill>
                <a:schemeClr val="tx2"/>
              </a:solidFill>
              <a:latin typeface="Times New Roman" panose="02020603050405020304" pitchFamily="18" charset="0"/>
              <a:cs typeface="Times New Roman" panose="02020603050405020304" pitchFamily="18" charset="0"/>
            </a:endParaRPr>
          </a:p>
        </p:txBody>
      </p:sp>
      <p:cxnSp>
        <p:nvCxnSpPr>
          <p:cNvPr id="20" name="Conector recto 19"/>
          <p:cNvCxnSpPr/>
          <p:nvPr/>
        </p:nvCxnSpPr>
        <p:spPr>
          <a:xfrm>
            <a:off x="8640552" y="2270706"/>
            <a:ext cx="2592288"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2" name="Conector recto 21"/>
          <p:cNvCxnSpPr/>
          <p:nvPr/>
        </p:nvCxnSpPr>
        <p:spPr>
          <a:xfrm>
            <a:off x="2574531" y="6381328"/>
            <a:ext cx="2418796"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3" name="Conector recto 22"/>
          <p:cNvCxnSpPr/>
          <p:nvPr/>
        </p:nvCxnSpPr>
        <p:spPr>
          <a:xfrm>
            <a:off x="8472264" y="3212976"/>
            <a:ext cx="2760576"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4" name="Conector recto 23"/>
          <p:cNvCxnSpPr/>
          <p:nvPr/>
        </p:nvCxnSpPr>
        <p:spPr>
          <a:xfrm>
            <a:off x="7862984" y="5877272"/>
            <a:ext cx="3979136"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8" name="Conector recto 27"/>
          <p:cNvCxnSpPr/>
          <p:nvPr/>
        </p:nvCxnSpPr>
        <p:spPr>
          <a:xfrm>
            <a:off x="8423920" y="6595496"/>
            <a:ext cx="2424608" cy="1006"/>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2" name="Conector recto 31"/>
          <p:cNvCxnSpPr/>
          <p:nvPr/>
        </p:nvCxnSpPr>
        <p:spPr>
          <a:xfrm>
            <a:off x="3574841" y="1754946"/>
            <a:ext cx="5423838"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090134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59496" y="2521094"/>
            <a:ext cx="6090744" cy="3647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title"/>
          </p:nvPr>
        </p:nvSpPr>
        <p:spPr>
          <a:xfrm>
            <a:off x="2000871" y="854722"/>
            <a:ext cx="8229600" cy="782960"/>
          </a:xfrm>
        </p:spPr>
        <p:txBody>
          <a:bodyPr>
            <a:normAutofit/>
          </a:bodyPr>
          <a:lstStyle/>
          <a:p>
            <a:r>
              <a:rPr lang="es-CO" sz="4000" b="1" i="1" u="sng" dirty="0">
                <a:solidFill>
                  <a:schemeClr val="tx2"/>
                </a:solidFill>
                <a:latin typeface="Times New Roman" panose="02020603050405020304" pitchFamily="18" charset="0"/>
                <a:cs typeface="Times New Roman" panose="02020603050405020304" pitchFamily="18" charset="0"/>
              </a:rPr>
              <a:t>CARACTERIZACIÓN </a:t>
            </a:r>
          </a:p>
        </p:txBody>
      </p:sp>
      <p:sp>
        <p:nvSpPr>
          <p:cNvPr id="8" name="Rectángulo 7"/>
          <p:cNvSpPr/>
          <p:nvPr/>
        </p:nvSpPr>
        <p:spPr>
          <a:xfrm>
            <a:off x="2170789" y="1767039"/>
            <a:ext cx="6096000" cy="754053"/>
          </a:xfrm>
          <a:prstGeom prst="rect">
            <a:avLst/>
          </a:prstGeom>
        </p:spPr>
        <p:txBody>
          <a:bodyPr>
            <a:spAutoFit/>
          </a:bodyPr>
          <a:lstStyle/>
          <a:p>
            <a:r>
              <a:rPr lang="es-CO" sz="2500" b="1" i="1" u="sng" dirty="0">
                <a:solidFill>
                  <a:schemeClr val="tx2"/>
                </a:solidFill>
                <a:latin typeface="Times New Roman" panose="02020603050405020304" pitchFamily="18" charset="0"/>
                <a:cs typeface="Times New Roman" panose="02020603050405020304" pitchFamily="18" charset="0"/>
              </a:rPr>
              <a:t>Sede Pulgarcito - Preescolar</a:t>
            </a:r>
          </a:p>
          <a:p>
            <a:endParaRPr lang="es-CO" b="1" i="1" u="sng" dirty="0">
              <a:solidFill>
                <a:schemeClr val="tx2"/>
              </a:solidFill>
              <a:latin typeface="Times New Roman" panose="02020603050405020304" pitchFamily="18" charset="0"/>
              <a:cs typeface="Times New Roman" panose="02020603050405020304" pitchFamily="18" charset="0"/>
            </a:endParaRPr>
          </a:p>
        </p:txBody>
      </p:sp>
      <p:sp>
        <p:nvSpPr>
          <p:cNvPr id="7" name="Rombo 6"/>
          <p:cNvSpPr/>
          <p:nvPr/>
        </p:nvSpPr>
        <p:spPr>
          <a:xfrm>
            <a:off x="-19744" y="3278102"/>
            <a:ext cx="2181727" cy="2275004"/>
          </a:xfrm>
          <a:prstGeom prst="diamond">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0" name="Rectángulo 9"/>
          <p:cNvSpPr/>
          <p:nvPr/>
        </p:nvSpPr>
        <p:spPr>
          <a:xfrm>
            <a:off x="186636" y="3376059"/>
            <a:ext cx="1759896" cy="2031325"/>
          </a:xfrm>
          <a:prstGeom prst="rect">
            <a:avLst/>
          </a:prstGeom>
        </p:spPr>
        <p:txBody>
          <a:bodyPr wrap="square">
            <a:spAutoFit/>
          </a:bodyPr>
          <a:lstStyle/>
          <a:p>
            <a:pPr algn="ctr"/>
            <a:endParaRPr lang="es-CO" b="1" i="1" dirty="0"/>
          </a:p>
          <a:p>
            <a:pPr algn="ctr"/>
            <a:r>
              <a:rPr lang="es-CO" b="1" dirty="0">
                <a:solidFill>
                  <a:schemeClr val="tx2"/>
                </a:solidFill>
              </a:rPr>
              <a:t>10 niñas</a:t>
            </a:r>
          </a:p>
          <a:p>
            <a:pPr algn="ctr"/>
            <a:r>
              <a:rPr lang="es-CO" b="1" dirty="0">
                <a:solidFill>
                  <a:schemeClr val="tx2"/>
                </a:solidFill>
              </a:rPr>
              <a:t>16 Niños</a:t>
            </a:r>
          </a:p>
          <a:p>
            <a:pPr algn="ctr"/>
            <a:r>
              <a:rPr lang="es-CO" b="1" dirty="0">
                <a:solidFill>
                  <a:schemeClr val="tx2"/>
                </a:solidFill>
              </a:rPr>
              <a:t>= 26 Estudiantes</a:t>
            </a:r>
          </a:p>
          <a:p>
            <a:pPr algn="ctr"/>
            <a:endParaRPr lang="es-CO" b="1" dirty="0">
              <a:solidFill>
                <a:schemeClr val="tx2"/>
              </a:solidFill>
            </a:endParaRPr>
          </a:p>
          <a:p>
            <a:pPr algn="ctr"/>
            <a:r>
              <a:rPr lang="es-CO" b="1" dirty="0">
                <a:solidFill>
                  <a:schemeClr val="tx2"/>
                </a:solidFill>
              </a:rPr>
              <a:t>Edad 5 y 6 </a:t>
            </a:r>
          </a:p>
          <a:p>
            <a:pPr algn="ctr"/>
            <a:r>
              <a:rPr lang="es-CO" b="1" dirty="0">
                <a:solidFill>
                  <a:schemeClr val="tx2"/>
                </a:solidFill>
              </a:rPr>
              <a:t>años.</a:t>
            </a:r>
          </a:p>
        </p:txBody>
      </p:sp>
      <p:cxnSp>
        <p:nvCxnSpPr>
          <p:cNvPr id="12" name="Conector recto 11"/>
          <p:cNvCxnSpPr/>
          <p:nvPr/>
        </p:nvCxnSpPr>
        <p:spPr>
          <a:xfrm>
            <a:off x="3935760" y="1637683"/>
            <a:ext cx="4752528"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5" name="Conector recto 14"/>
          <p:cNvCxnSpPr/>
          <p:nvPr/>
        </p:nvCxnSpPr>
        <p:spPr>
          <a:xfrm>
            <a:off x="2470920" y="2348880"/>
            <a:ext cx="3841104"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7" name="Rectángulo 16"/>
          <p:cNvSpPr/>
          <p:nvPr/>
        </p:nvSpPr>
        <p:spPr>
          <a:xfrm>
            <a:off x="7768801" y="1813853"/>
            <a:ext cx="1717643" cy="754053"/>
          </a:xfrm>
          <a:prstGeom prst="rect">
            <a:avLst/>
          </a:prstGeom>
        </p:spPr>
        <p:txBody>
          <a:bodyPr wrap="square">
            <a:spAutoFit/>
          </a:bodyPr>
          <a:lstStyle/>
          <a:p>
            <a:r>
              <a:rPr lang="es-CO" sz="2500" b="1" i="1" u="sng" dirty="0">
                <a:solidFill>
                  <a:schemeClr val="tx2"/>
                </a:solidFill>
                <a:latin typeface="Times New Roman" panose="02020603050405020304" pitchFamily="18" charset="0"/>
                <a:cs typeface="Times New Roman" panose="02020603050405020304" pitchFamily="18" charset="0"/>
              </a:rPr>
              <a:t>Fortalezas </a:t>
            </a:r>
          </a:p>
          <a:p>
            <a:endParaRPr lang="es-CO" b="1" i="1" u="sng" dirty="0">
              <a:solidFill>
                <a:schemeClr val="tx2"/>
              </a:solidFill>
              <a:latin typeface="Times New Roman" panose="02020603050405020304" pitchFamily="18" charset="0"/>
              <a:cs typeface="Times New Roman" panose="02020603050405020304" pitchFamily="18" charset="0"/>
            </a:endParaRPr>
          </a:p>
        </p:txBody>
      </p:sp>
      <p:sp>
        <p:nvSpPr>
          <p:cNvPr id="18" name="Rectángulo 17"/>
          <p:cNvSpPr/>
          <p:nvPr/>
        </p:nvSpPr>
        <p:spPr>
          <a:xfrm>
            <a:off x="7768801" y="4626034"/>
            <a:ext cx="3765372" cy="754053"/>
          </a:xfrm>
          <a:prstGeom prst="rect">
            <a:avLst/>
          </a:prstGeom>
        </p:spPr>
        <p:txBody>
          <a:bodyPr wrap="square">
            <a:spAutoFit/>
          </a:bodyPr>
          <a:lstStyle/>
          <a:p>
            <a:r>
              <a:rPr lang="es-CO" sz="2500" b="1" i="1" u="sng" dirty="0">
                <a:solidFill>
                  <a:schemeClr val="tx2"/>
                </a:solidFill>
                <a:latin typeface="Times New Roman" panose="02020603050405020304" pitchFamily="18" charset="0"/>
                <a:cs typeface="Times New Roman" panose="02020603050405020304" pitchFamily="18" charset="0"/>
              </a:rPr>
              <a:t>Oportunidades de mejora</a:t>
            </a:r>
          </a:p>
          <a:p>
            <a:endParaRPr lang="es-CO" b="1" i="1" u="sng" dirty="0">
              <a:solidFill>
                <a:schemeClr val="tx2"/>
              </a:solidFill>
              <a:latin typeface="Times New Roman" panose="02020603050405020304" pitchFamily="18" charset="0"/>
              <a:cs typeface="Times New Roman" panose="02020603050405020304" pitchFamily="18" charset="0"/>
            </a:endParaRPr>
          </a:p>
        </p:txBody>
      </p:sp>
      <p:sp>
        <p:nvSpPr>
          <p:cNvPr id="19" name="Rectángulo 18"/>
          <p:cNvSpPr/>
          <p:nvPr/>
        </p:nvSpPr>
        <p:spPr>
          <a:xfrm>
            <a:off x="8098093" y="2293658"/>
            <a:ext cx="4093907" cy="2400657"/>
          </a:xfrm>
          <a:prstGeom prst="rect">
            <a:avLst/>
          </a:prstGeom>
        </p:spPr>
        <p:txBody>
          <a:bodyPr wrap="square">
            <a:spAutoFit/>
          </a:bodyPr>
          <a:lstStyle/>
          <a:p>
            <a:r>
              <a:rPr lang="es-CO" sz="2500" b="1" i="1" dirty="0">
                <a:solidFill>
                  <a:schemeClr val="tx2"/>
                </a:solidFill>
                <a:latin typeface="Times New Roman" panose="02020603050405020304" pitchFamily="18" charset="0"/>
                <a:cs typeface="Times New Roman" panose="02020603050405020304" pitchFamily="18" charset="0"/>
              </a:rPr>
              <a:t>*</a:t>
            </a:r>
            <a:r>
              <a:rPr lang="es-CO" sz="2500" dirty="0">
                <a:solidFill>
                  <a:schemeClr val="tx2"/>
                </a:solidFill>
                <a:latin typeface="Times New Roman" panose="02020603050405020304" pitchFamily="18" charset="0"/>
                <a:cs typeface="Times New Roman" panose="02020603050405020304" pitchFamily="18" charset="0"/>
              </a:rPr>
              <a:t>Cumplen con las actividades propuestas.</a:t>
            </a:r>
          </a:p>
          <a:p>
            <a:r>
              <a:rPr lang="es-CO" sz="2500" dirty="0">
                <a:solidFill>
                  <a:schemeClr val="tx2"/>
                </a:solidFill>
                <a:latin typeface="Times New Roman" panose="02020603050405020304" pitchFamily="18" charset="0"/>
                <a:cs typeface="Times New Roman" panose="02020603050405020304" pitchFamily="18" charset="0"/>
              </a:rPr>
              <a:t>*Capaces de comprender contenidos básicos </a:t>
            </a:r>
          </a:p>
          <a:p>
            <a:r>
              <a:rPr lang="es-CO" sz="2500" dirty="0">
                <a:solidFill>
                  <a:schemeClr val="tx2"/>
                </a:solidFill>
                <a:latin typeface="Times New Roman" panose="02020603050405020304" pitchFamily="18" charset="0"/>
                <a:cs typeface="Times New Roman" panose="02020603050405020304" pitchFamily="18" charset="0"/>
              </a:rPr>
              <a:t>*Son activos y dan a conocer sus ideas.</a:t>
            </a:r>
          </a:p>
        </p:txBody>
      </p:sp>
      <p:sp>
        <p:nvSpPr>
          <p:cNvPr id="20" name="Rectángulo 19"/>
          <p:cNvSpPr/>
          <p:nvPr/>
        </p:nvSpPr>
        <p:spPr>
          <a:xfrm>
            <a:off x="8098092" y="5263031"/>
            <a:ext cx="4093907" cy="1631216"/>
          </a:xfrm>
          <a:prstGeom prst="rect">
            <a:avLst/>
          </a:prstGeom>
        </p:spPr>
        <p:txBody>
          <a:bodyPr wrap="square">
            <a:spAutoFit/>
          </a:bodyPr>
          <a:lstStyle/>
          <a:p>
            <a:r>
              <a:rPr lang="es-CO" sz="2500" b="1" i="1" dirty="0">
                <a:solidFill>
                  <a:schemeClr val="tx2"/>
                </a:solidFill>
                <a:latin typeface="Times New Roman" panose="02020603050405020304" pitchFamily="18" charset="0"/>
                <a:cs typeface="Times New Roman" panose="02020603050405020304" pitchFamily="18" charset="0"/>
              </a:rPr>
              <a:t>*</a:t>
            </a:r>
            <a:r>
              <a:rPr lang="es-CO" sz="2500" dirty="0">
                <a:solidFill>
                  <a:schemeClr val="tx2"/>
                </a:solidFill>
                <a:latin typeface="Times New Roman" panose="02020603050405020304" pitchFamily="18" charset="0"/>
                <a:cs typeface="Times New Roman" panose="02020603050405020304" pitchFamily="18" charset="0"/>
              </a:rPr>
              <a:t>Dificultad para escuchar seguir normas básicas.  </a:t>
            </a:r>
          </a:p>
          <a:p>
            <a:r>
              <a:rPr lang="es-CO" sz="2500" dirty="0">
                <a:solidFill>
                  <a:schemeClr val="tx2"/>
                </a:solidFill>
                <a:latin typeface="Times New Roman" panose="02020603050405020304" pitchFamily="18" charset="0"/>
                <a:cs typeface="Times New Roman" panose="02020603050405020304" pitchFamily="18" charset="0"/>
              </a:rPr>
              <a:t>*Omisión de letras al realizar dictados.</a:t>
            </a:r>
          </a:p>
        </p:txBody>
      </p:sp>
      <p:cxnSp>
        <p:nvCxnSpPr>
          <p:cNvPr id="21" name="Conector recto 20"/>
          <p:cNvCxnSpPr/>
          <p:nvPr/>
        </p:nvCxnSpPr>
        <p:spPr>
          <a:xfrm>
            <a:off x="8098092" y="2348880"/>
            <a:ext cx="1388352"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4" name="Conector recto 23"/>
          <p:cNvCxnSpPr/>
          <p:nvPr/>
        </p:nvCxnSpPr>
        <p:spPr>
          <a:xfrm>
            <a:off x="8098092" y="5122591"/>
            <a:ext cx="3326500"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708701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23392" y="692696"/>
            <a:ext cx="11377264" cy="1152128"/>
          </a:xfrm>
        </p:spPr>
        <p:txBody>
          <a:bodyPr>
            <a:normAutofit fontScale="90000"/>
          </a:bodyPr>
          <a:lstStyle/>
          <a:p>
            <a:r>
              <a:rPr lang="es-CO" b="1" i="1" u="sng" dirty="0">
                <a:solidFill>
                  <a:schemeClr val="tx2"/>
                </a:solidFill>
                <a:latin typeface="Times New Roman" panose="02020603050405020304" pitchFamily="18" charset="0"/>
                <a:cs typeface="Times New Roman" panose="02020603050405020304" pitchFamily="18" charset="0"/>
              </a:rPr>
              <a:t>ANTECEDENTES Y MARCO DE REFERENCIA</a:t>
            </a:r>
          </a:p>
        </p:txBody>
      </p:sp>
      <p:cxnSp>
        <p:nvCxnSpPr>
          <p:cNvPr id="4" name="Conector recto 3"/>
          <p:cNvCxnSpPr/>
          <p:nvPr/>
        </p:nvCxnSpPr>
        <p:spPr>
          <a:xfrm>
            <a:off x="1487488" y="1628800"/>
            <a:ext cx="10513168"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7" name="Rectángulo 6"/>
          <p:cNvSpPr/>
          <p:nvPr/>
        </p:nvSpPr>
        <p:spPr>
          <a:xfrm>
            <a:off x="1071389" y="1825946"/>
            <a:ext cx="3672408" cy="477054"/>
          </a:xfrm>
          <a:prstGeom prst="rect">
            <a:avLst/>
          </a:prstGeom>
        </p:spPr>
        <p:txBody>
          <a:bodyPr wrap="square">
            <a:spAutoFit/>
          </a:bodyPr>
          <a:lstStyle/>
          <a:p>
            <a:r>
              <a:rPr lang="es-CO" sz="2500" b="1" i="1" u="sng" dirty="0">
                <a:solidFill>
                  <a:schemeClr val="tx2"/>
                </a:solidFill>
                <a:latin typeface="Times New Roman" panose="02020603050405020304" pitchFamily="18" charset="0"/>
                <a:cs typeface="Times New Roman" panose="02020603050405020304" pitchFamily="18" charset="0"/>
              </a:rPr>
              <a:t>MARCO TEÓRICO</a:t>
            </a:r>
          </a:p>
        </p:txBody>
      </p:sp>
      <p:sp>
        <p:nvSpPr>
          <p:cNvPr id="8" name="Rectángulo 7"/>
          <p:cNvSpPr/>
          <p:nvPr/>
        </p:nvSpPr>
        <p:spPr>
          <a:xfrm>
            <a:off x="6744072" y="1849063"/>
            <a:ext cx="2535693" cy="477054"/>
          </a:xfrm>
          <a:prstGeom prst="rect">
            <a:avLst/>
          </a:prstGeom>
        </p:spPr>
        <p:txBody>
          <a:bodyPr wrap="square">
            <a:spAutoFit/>
          </a:bodyPr>
          <a:lstStyle/>
          <a:p>
            <a:r>
              <a:rPr lang="es-CO" sz="2500" b="1" i="1" u="sng" dirty="0">
                <a:solidFill>
                  <a:schemeClr val="tx2"/>
                </a:solidFill>
                <a:latin typeface="Times New Roman" panose="02020603050405020304" pitchFamily="18" charset="0"/>
                <a:cs typeface="Times New Roman" panose="02020603050405020304" pitchFamily="18" charset="0"/>
              </a:rPr>
              <a:t>MARCO LEGAL</a:t>
            </a:r>
          </a:p>
        </p:txBody>
      </p:sp>
      <p:sp>
        <p:nvSpPr>
          <p:cNvPr id="10" name="Rectángulo 9"/>
          <p:cNvSpPr/>
          <p:nvPr/>
        </p:nvSpPr>
        <p:spPr>
          <a:xfrm>
            <a:off x="38838" y="2723349"/>
            <a:ext cx="2142907" cy="3970318"/>
          </a:xfrm>
          <a:prstGeom prst="rect">
            <a:avLst/>
          </a:prstGeom>
        </p:spPr>
        <p:txBody>
          <a:bodyPr wrap="square">
            <a:spAutoFit/>
          </a:bodyPr>
          <a:lstStyle/>
          <a:p>
            <a:pPr algn="ctr"/>
            <a:r>
              <a:rPr lang="es-ES" sz="2000" b="1" dirty="0">
                <a:solidFill>
                  <a:schemeClr val="tx2"/>
                </a:solidFill>
                <a:latin typeface="Times New Roman" panose="02020603050405020304" pitchFamily="18" charset="0"/>
                <a:cs typeface="Times New Roman" panose="02020603050405020304" pitchFamily="18" charset="0"/>
              </a:rPr>
              <a:t>González Agudelo</a:t>
            </a:r>
            <a:r>
              <a:rPr lang="es-ES" sz="2000" dirty="0">
                <a:solidFill>
                  <a:schemeClr val="tx2"/>
                </a:solidFill>
                <a:latin typeface="Times New Roman" panose="02020603050405020304" pitchFamily="18" charset="0"/>
                <a:cs typeface="Times New Roman" panose="02020603050405020304" pitchFamily="18" charset="0"/>
              </a:rPr>
              <a:t> </a:t>
            </a:r>
          </a:p>
          <a:p>
            <a:pPr algn="ctr"/>
            <a:endParaRPr lang="es-ES" sz="2500" dirty="0">
              <a:solidFill>
                <a:schemeClr val="tx2"/>
              </a:solidFill>
              <a:latin typeface="Times New Roman" panose="02020603050405020304" pitchFamily="18" charset="0"/>
              <a:cs typeface="Times New Roman" panose="02020603050405020304" pitchFamily="18" charset="0"/>
            </a:endParaRPr>
          </a:p>
          <a:p>
            <a:pPr algn="ctr"/>
            <a:r>
              <a:rPr lang="es-CO" b="1" i="1" u="sng" dirty="0">
                <a:latin typeface="Times New Roman" panose="02020603050405020304" pitchFamily="18" charset="0"/>
                <a:cs typeface="Times New Roman" panose="02020603050405020304" pitchFamily="18" charset="0"/>
              </a:rPr>
              <a:t>Proyecto Pedagógico de Aula</a:t>
            </a:r>
          </a:p>
          <a:p>
            <a:pPr algn="ctr"/>
            <a:endParaRPr lang="es-CO" sz="2000" b="1" dirty="0">
              <a:solidFill>
                <a:schemeClr val="tx2"/>
              </a:solidFill>
              <a:latin typeface="Times New Roman" panose="02020603050405020304" pitchFamily="18" charset="0"/>
              <a:cs typeface="Times New Roman" panose="02020603050405020304" pitchFamily="18" charset="0"/>
            </a:endParaRPr>
          </a:p>
          <a:p>
            <a:pPr algn="ctr"/>
            <a:r>
              <a:rPr lang="es-CO" dirty="0">
                <a:solidFill>
                  <a:schemeClr val="tx2"/>
                </a:solidFill>
                <a:latin typeface="Times New Roman" panose="02020603050405020304" pitchFamily="18" charset="0"/>
                <a:cs typeface="Times New Roman" panose="02020603050405020304" pitchFamily="18" charset="0"/>
              </a:rPr>
              <a:t>Propuesta didáctica</a:t>
            </a:r>
          </a:p>
          <a:p>
            <a:pPr algn="ctr"/>
            <a:endParaRPr lang="es-CO" dirty="0">
              <a:solidFill>
                <a:schemeClr val="tx2"/>
              </a:solidFill>
              <a:latin typeface="Times New Roman" panose="02020603050405020304" pitchFamily="18" charset="0"/>
              <a:cs typeface="Times New Roman" panose="02020603050405020304" pitchFamily="18" charset="0"/>
            </a:endParaRPr>
          </a:p>
          <a:p>
            <a:pPr algn="ctr"/>
            <a:r>
              <a:rPr lang="es-CO" dirty="0">
                <a:solidFill>
                  <a:schemeClr val="tx2"/>
                </a:solidFill>
                <a:latin typeface="Times New Roman" panose="02020603050405020304" pitchFamily="18" charset="0"/>
                <a:cs typeface="Times New Roman" panose="02020603050405020304" pitchFamily="18" charset="0"/>
              </a:rPr>
              <a:t> Busca solución de problemas</a:t>
            </a:r>
          </a:p>
          <a:p>
            <a:pPr algn="ctr"/>
            <a:endParaRPr lang="es-CO" dirty="0">
              <a:solidFill>
                <a:schemeClr val="tx2"/>
              </a:solidFill>
              <a:latin typeface="Times New Roman" panose="02020603050405020304" pitchFamily="18" charset="0"/>
              <a:cs typeface="Times New Roman" panose="02020603050405020304" pitchFamily="18" charset="0"/>
            </a:endParaRPr>
          </a:p>
          <a:p>
            <a:pPr algn="ctr"/>
            <a:r>
              <a:rPr lang="es-CO" dirty="0">
                <a:solidFill>
                  <a:schemeClr val="tx2"/>
                </a:solidFill>
                <a:latin typeface="Times New Roman" panose="02020603050405020304" pitchFamily="18" charset="0"/>
                <a:cs typeface="Times New Roman" panose="02020603050405020304" pitchFamily="18" charset="0"/>
              </a:rPr>
              <a:t> Mediante</a:t>
            </a:r>
          </a:p>
          <a:p>
            <a:pPr algn="ctr"/>
            <a:r>
              <a:rPr lang="es-CO" dirty="0">
                <a:solidFill>
                  <a:schemeClr val="tx2"/>
                </a:solidFill>
                <a:latin typeface="Times New Roman" panose="02020603050405020304" pitchFamily="18" charset="0"/>
                <a:cs typeface="Times New Roman" panose="02020603050405020304" pitchFamily="18" charset="0"/>
              </a:rPr>
              <a:t>experiencias vividas </a:t>
            </a:r>
          </a:p>
          <a:p>
            <a:endParaRPr lang="es-CO" sz="2500" b="1" dirty="0">
              <a:solidFill>
                <a:schemeClr val="tx2"/>
              </a:solidFill>
              <a:latin typeface="Times New Roman" panose="02020603050405020304" pitchFamily="18" charset="0"/>
              <a:cs typeface="Times New Roman" panose="02020603050405020304" pitchFamily="18" charset="0"/>
            </a:endParaRPr>
          </a:p>
        </p:txBody>
      </p:sp>
      <p:sp>
        <p:nvSpPr>
          <p:cNvPr id="15" name="Rectángulo 14"/>
          <p:cNvSpPr/>
          <p:nvPr/>
        </p:nvSpPr>
        <p:spPr>
          <a:xfrm>
            <a:off x="2471903" y="2657934"/>
            <a:ext cx="2381181" cy="4247317"/>
          </a:xfrm>
          <a:prstGeom prst="rect">
            <a:avLst/>
          </a:prstGeom>
        </p:spPr>
        <p:txBody>
          <a:bodyPr wrap="square">
            <a:spAutoFit/>
          </a:bodyPr>
          <a:lstStyle/>
          <a:p>
            <a:pPr algn="ctr"/>
            <a:r>
              <a:rPr lang="es-ES" sz="2000" b="1" dirty="0">
                <a:solidFill>
                  <a:schemeClr val="tx2"/>
                </a:solidFill>
                <a:latin typeface="Times New Roman" panose="02020603050405020304" pitchFamily="18" charset="0"/>
                <a:cs typeface="Times New Roman" panose="02020603050405020304" pitchFamily="18" charset="0"/>
              </a:rPr>
              <a:t>Ausubel</a:t>
            </a:r>
            <a:endParaRPr lang="es-ES" sz="2000" dirty="0">
              <a:solidFill>
                <a:schemeClr val="tx2"/>
              </a:solidFill>
              <a:latin typeface="Times New Roman" panose="02020603050405020304" pitchFamily="18" charset="0"/>
              <a:cs typeface="Times New Roman" panose="02020603050405020304" pitchFamily="18" charset="0"/>
            </a:endParaRPr>
          </a:p>
          <a:p>
            <a:pPr algn="ctr"/>
            <a:endParaRPr lang="es-ES" sz="2500" dirty="0">
              <a:solidFill>
                <a:schemeClr val="tx2"/>
              </a:solidFill>
              <a:latin typeface="Times New Roman" panose="02020603050405020304" pitchFamily="18" charset="0"/>
              <a:cs typeface="Times New Roman" panose="02020603050405020304" pitchFamily="18" charset="0"/>
            </a:endParaRPr>
          </a:p>
          <a:p>
            <a:pPr algn="ctr"/>
            <a:r>
              <a:rPr lang="es-CO" b="1" i="1" u="sng" dirty="0">
                <a:latin typeface="Times New Roman" panose="02020603050405020304" pitchFamily="18" charset="0"/>
                <a:cs typeface="Times New Roman" panose="02020603050405020304" pitchFamily="18" charset="0"/>
              </a:rPr>
              <a:t>Aprendizaje Significativo</a:t>
            </a:r>
          </a:p>
          <a:p>
            <a:pPr algn="ctr"/>
            <a:endParaRPr lang="es-CO" sz="2000" b="1" dirty="0">
              <a:solidFill>
                <a:schemeClr val="tx2"/>
              </a:solidFill>
              <a:latin typeface="Times New Roman" panose="02020603050405020304" pitchFamily="18" charset="0"/>
              <a:cs typeface="Times New Roman" panose="02020603050405020304" pitchFamily="18" charset="0"/>
            </a:endParaRPr>
          </a:p>
          <a:p>
            <a:pPr algn="ctr"/>
            <a:r>
              <a:rPr lang="es-CO" dirty="0">
                <a:solidFill>
                  <a:schemeClr val="tx2"/>
                </a:solidFill>
                <a:latin typeface="Times New Roman" panose="02020603050405020304" pitchFamily="18" charset="0"/>
                <a:cs typeface="Times New Roman" panose="02020603050405020304" pitchFamily="18" charset="0"/>
              </a:rPr>
              <a:t>Construcción del conocimiento</a:t>
            </a:r>
          </a:p>
          <a:p>
            <a:pPr algn="ctr"/>
            <a:endParaRPr lang="es-CO" dirty="0">
              <a:solidFill>
                <a:schemeClr val="tx2"/>
              </a:solidFill>
              <a:latin typeface="Times New Roman" panose="02020603050405020304" pitchFamily="18" charset="0"/>
              <a:cs typeface="Times New Roman" panose="02020603050405020304" pitchFamily="18" charset="0"/>
            </a:endParaRPr>
          </a:p>
          <a:p>
            <a:pPr algn="ctr"/>
            <a:r>
              <a:rPr lang="es-CO" dirty="0">
                <a:solidFill>
                  <a:schemeClr val="tx2"/>
                </a:solidFill>
                <a:latin typeface="Times New Roman" panose="02020603050405020304" pitchFamily="18" charset="0"/>
                <a:cs typeface="Times New Roman" panose="02020603050405020304" pitchFamily="18" charset="0"/>
              </a:rPr>
              <a:t>Aborda elementos que garantizan</a:t>
            </a:r>
          </a:p>
          <a:p>
            <a:pPr algn="ctr"/>
            <a:endParaRPr lang="es-CO" dirty="0">
              <a:solidFill>
                <a:schemeClr val="tx2"/>
              </a:solidFill>
              <a:latin typeface="Times New Roman" panose="02020603050405020304" pitchFamily="18" charset="0"/>
              <a:cs typeface="Times New Roman" panose="02020603050405020304" pitchFamily="18" charset="0"/>
            </a:endParaRPr>
          </a:p>
          <a:p>
            <a:pPr algn="ctr"/>
            <a:r>
              <a:rPr lang="es-CO" dirty="0">
                <a:solidFill>
                  <a:schemeClr val="tx2"/>
                </a:solidFill>
                <a:latin typeface="Times New Roman" panose="02020603050405020304" pitchFamily="18" charset="0"/>
                <a:cs typeface="Times New Roman" panose="02020603050405020304" pitchFamily="18" charset="0"/>
              </a:rPr>
              <a:t>Asimilación y retención del aprendizaje. </a:t>
            </a:r>
          </a:p>
          <a:p>
            <a:endParaRPr lang="es-CO" sz="2500" b="1" dirty="0">
              <a:solidFill>
                <a:schemeClr val="tx2"/>
              </a:solidFill>
              <a:latin typeface="Times New Roman" panose="02020603050405020304" pitchFamily="18" charset="0"/>
              <a:cs typeface="Times New Roman" panose="02020603050405020304" pitchFamily="18" charset="0"/>
            </a:endParaRPr>
          </a:p>
        </p:txBody>
      </p:sp>
      <p:sp>
        <p:nvSpPr>
          <p:cNvPr id="21" name="Rectángulo 20"/>
          <p:cNvSpPr/>
          <p:nvPr/>
        </p:nvSpPr>
        <p:spPr>
          <a:xfrm>
            <a:off x="4881026" y="2616200"/>
            <a:ext cx="2446920" cy="4001095"/>
          </a:xfrm>
          <a:prstGeom prst="rect">
            <a:avLst/>
          </a:prstGeom>
        </p:spPr>
        <p:txBody>
          <a:bodyPr wrap="square">
            <a:spAutoFit/>
          </a:bodyPr>
          <a:lstStyle/>
          <a:p>
            <a:pPr algn="ctr"/>
            <a:r>
              <a:rPr lang="es-ES" sz="2000" b="1" dirty="0">
                <a:solidFill>
                  <a:schemeClr val="tx2"/>
                </a:solidFill>
                <a:latin typeface="Times New Roman" panose="02020603050405020304" pitchFamily="18" charset="0"/>
                <a:cs typeface="Times New Roman" panose="02020603050405020304" pitchFamily="18" charset="0"/>
              </a:rPr>
              <a:t>Resolución 2041 (MEN)</a:t>
            </a:r>
            <a:endParaRPr lang="es-ES" sz="2000" dirty="0">
              <a:solidFill>
                <a:schemeClr val="tx2"/>
              </a:solidFill>
              <a:latin typeface="Times New Roman" panose="02020603050405020304" pitchFamily="18" charset="0"/>
              <a:cs typeface="Times New Roman" panose="02020603050405020304" pitchFamily="18" charset="0"/>
            </a:endParaRPr>
          </a:p>
          <a:p>
            <a:pPr algn="ctr"/>
            <a:endParaRPr lang="es-ES" sz="2500" dirty="0">
              <a:solidFill>
                <a:schemeClr val="tx2"/>
              </a:solidFill>
              <a:latin typeface="Times New Roman" panose="02020603050405020304" pitchFamily="18" charset="0"/>
              <a:cs typeface="Times New Roman" panose="02020603050405020304" pitchFamily="18" charset="0"/>
            </a:endParaRPr>
          </a:p>
          <a:p>
            <a:pPr algn="ctr"/>
            <a:r>
              <a:rPr lang="es-CO" b="1" dirty="0">
                <a:solidFill>
                  <a:schemeClr val="tx2"/>
                </a:solidFill>
                <a:latin typeface="Times New Roman" panose="02020603050405020304" pitchFamily="18" charset="0"/>
                <a:cs typeface="Times New Roman" panose="02020603050405020304" pitchFamily="18" charset="0"/>
              </a:rPr>
              <a:t>Practica Pedagógica </a:t>
            </a:r>
          </a:p>
          <a:p>
            <a:pPr algn="ctr"/>
            <a:endParaRPr lang="es-CO" sz="2000" b="1" dirty="0">
              <a:solidFill>
                <a:schemeClr val="tx2"/>
              </a:solidFill>
              <a:latin typeface="Times New Roman" panose="02020603050405020304" pitchFamily="18" charset="0"/>
              <a:cs typeface="Times New Roman" panose="02020603050405020304" pitchFamily="18" charset="0"/>
            </a:endParaRPr>
          </a:p>
          <a:p>
            <a:pPr algn="ctr"/>
            <a:endParaRPr lang="es-CO" dirty="0">
              <a:solidFill>
                <a:schemeClr val="tx2"/>
              </a:solidFill>
              <a:latin typeface="Times New Roman" panose="02020603050405020304" pitchFamily="18" charset="0"/>
              <a:cs typeface="Times New Roman" panose="02020603050405020304" pitchFamily="18" charset="0"/>
            </a:endParaRPr>
          </a:p>
          <a:p>
            <a:pPr algn="ctr"/>
            <a:r>
              <a:rPr lang="es-CO" dirty="0">
                <a:solidFill>
                  <a:schemeClr val="tx2"/>
                </a:solidFill>
                <a:latin typeface="Times New Roman" panose="02020603050405020304" pitchFamily="18" charset="0"/>
                <a:cs typeface="Times New Roman" panose="02020603050405020304" pitchFamily="18" charset="0"/>
              </a:rPr>
              <a:t>Apropiación de saberes</a:t>
            </a:r>
          </a:p>
          <a:p>
            <a:pPr algn="ctr"/>
            <a:endParaRPr lang="es-CO" dirty="0">
              <a:solidFill>
                <a:schemeClr val="tx2"/>
              </a:solidFill>
              <a:latin typeface="Times New Roman" panose="02020603050405020304" pitchFamily="18" charset="0"/>
              <a:cs typeface="Times New Roman" panose="02020603050405020304" pitchFamily="18" charset="0"/>
            </a:endParaRPr>
          </a:p>
          <a:p>
            <a:pPr algn="ctr"/>
            <a:r>
              <a:rPr lang="es-CO" dirty="0">
                <a:solidFill>
                  <a:schemeClr val="tx2"/>
                </a:solidFill>
                <a:latin typeface="Times New Roman" panose="02020603050405020304" pitchFamily="18" charset="0"/>
                <a:cs typeface="Times New Roman" panose="02020603050405020304" pitchFamily="18" charset="0"/>
              </a:rPr>
              <a:t> Integra la formación profesional </a:t>
            </a:r>
          </a:p>
          <a:p>
            <a:pPr algn="ctr"/>
            <a:endParaRPr lang="es-CO" dirty="0">
              <a:solidFill>
                <a:schemeClr val="tx2"/>
              </a:solidFill>
              <a:latin typeface="Times New Roman" panose="02020603050405020304" pitchFamily="18" charset="0"/>
              <a:cs typeface="Times New Roman" panose="02020603050405020304" pitchFamily="18" charset="0"/>
            </a:endParaRPr>
          </a:p>
          <a:p>
            <a:pPr algn="ctr"/>
            <a:r>
              <a:rPr lang="es-CO" dirty="0">
                <a:solidFill>
                  <a:schemeClr val="tx2"/>
                </a:solidFill>
                <a:latin typeface="Times New Roman" panose="02020603050405020304" pitchFamily="18" charset="0"/>
                <a:cs typeface="Times New Roman" panose="02020603050405020304" pitchFamily="18" charset="0"/>
              </a:rPr>
              <a:t>En escenarios escolares.  </a:t>
            </a:r>
          </a:p>
          <a:p>
            <a:endParaRPr lang="es-CO" sz="2500" b="1" dirty="0">
              <a:solidFill>
                <a:schemeClr val="tx2"/>
              </a:solidFill>
              <a:latin typeface="Times New Roman" panose="02020603050405020304" pitchFamily="18" charset="0"/>
              <a:cs typeface="Times New Roman" panose="02020603050405020304" pitchFamily="18" charset="0"/>
            </a:endParaRPr>
          </a:p>
        </p:txBody>
      </p:sp>
      <p:sp>
        <p:nvSpPr>
          <p:cNvPr id="22" name="Rectángulo 21"/>
          <p:cNvSpPr/>
          <p:nvPr/>
        </p:nvSpPr>
        <p:spPr>
          <a:xfrm>
            <a:off x="7238565" y="4328694"/>
            <a:ext cx="2302904" cy="2416046"/>
          </a:xfrm>
          <a:prstGeom prst="rect">
            <a:avLst/>
          </a:prstGeom>
        </p:spPr>
        <p:txBody>
          <a:bodyPr wrap="square">
            <a:spAutoFit/>
          </a:bodyPr>
          <a:lstStyle/>
          <a:p>
            <a:pPr algn="ctr"/>
            <a:r>
              <a:rPr lang="es-CO" dirty="0">
                <a:solidFill>
                  <a:schemeClr val="tx2"/>
                </a:solidFill>
                <a:latin typeface="Times New Roman" panose="02020603050405020304" pitchFamily="18" charset="0"/>
                <a:cs typeface="Times New Roman" panose="02020603050405020304" pitchFamily="18" charset="0"/>
              </a:rPr>
              <a:t>Tres fases de practica pedagógica</a:t>
            </a:r>
          </a:p>
          <a:p>
            <a:pPr algn="ctr"/>
            <a:endParaRPr lang="es-CO" dirty="0">
              <a:solidFill>
                <a:schemeClr val="tx2"/>
              </a:solidFill>
              <a:latin typeface="Times New Roman" panose="02020603050405020304" pitchFamily="18" charset="0"/>
              <a:cs typeface="Times New Roman" panose="02020603050405020304" pitchFamily="18" charset="0"/>
            </a:endParaRPr>
          </a:p>
          <a:p>
            <a:pPr algn="ctr"/>
            <a:endParaRPr lang="es-CO" dirty="0">
              <a:solidFill>
                <a:schemeClr val="tx2"/>
              </a:solidFill>
              <a:latin typeface="Times New Roman" panose="02020603050405020304" pitchFamily="18" charset="0"/>
              <a:cs typeface="Times New Roman" panose="02020603050405020304" pitchFamily="18" charset="0"/>
            </a:endParaRPr>
          </a:p>
          <a:p>
            <a:pPr algn="ctr"/>
            <a:r>
              <a:rPr lang="es-CO" dirty="0">
                <a:solidFill>
                  <a:schemeClr val="tx2"/>
                </a:solidFill>
                <a:latin typeface="Times New Roman" panose="02020603050405020304" pitchFamily="18" charset="0"/>
                <a:cs typeface="Times New Roman" panose="02020603050405020304" pitchFamily="18" charset="0"/>
              </a:rPr>
              <a:t>I.  P.P de observación</a:t>
            </a:r>
          </a:p>
          <a:p>
            <a:pPr algn="ctr"/>
            <a:r>
              <a:rPr lang="es-CO" b="1" dirty="0">
                <a:latin typeface="Times New Roman" panose="02020603050405020304" pitchFamily="18" charset="0"/>
                <a:cs typeface="Times New Roman" panose="02020603050405020304" pitchFamily="18" charset="0"/>
              </a:rPr>
              <a:t>II. P.P Formativas</a:t>
            </a:r>
          </a:p>
          <a:p>
            <a:pPr algn="ctr"/>
            <a:r>
              <a:rPr lang="es-CO" dirty="0">
                <a:solidFill>
                  <a:schemeClr val="tx2"/>
                </a:solidFill>
                <a:latin typeface="Times New Roman" panose="02020603050405020304" pitchFamily="18" charset="0"/>
                <a:cs typeface="Times New Roman" panose="02020603050405020304" pitchFamily="18" charset="0"/>
              </a:rPr>
              <a:t>III. P.P. Profundización </a:t>
            </a:r>
          </a:p>
          <a:p>
            <a:endParaRPr lang="es-CO" sz="2500" b="1" dirty="0">
              <a:solidFill>
                <a:schemeClr val="tx2"/>
              </a:solidFill>
              <a:latin typeface="Times New Roman" panose="02020603050405020304" pitchFamily="18" charset="0"/>
              <a:cs typeface="Times New Roman" panose="02020603050405020304" pitchFamily="18" charset="0"/>
            </a:endParaRPr>
          </a:p>
        </p:txBody>
      </p:sp>
      <p:sp>
        <p:nvSpPr>
          <p:cNvPr id="23" name="Rectángulo 22"/>
          <p:cNvSpPr/>
          <p:nvPr/>
        </p:nvSpPr>
        <p:spPr>
          <a:xfrm>
            <a:off x="9490803" y="3727420"/>
            <a:ext cx="2768882" cy="2693045"/>
          </a:xfrm>
          <a:prstGeom prst="rect">
            <a:avLst/>
          </a:prstGeom>
        </p:spPr>
        <p:txBody>
          <a:bodyPr wrap="square">
            <a:spAutoFit/>
          </a:bodyPr>
          <a:lstStyle/>
          <a:p>
            <a:pPr algn="ctr"/>
            <a:endParaRPr lang="es-ES" sz="2500" dirty="0">
              <a:solidFill>
                <a:schemeClr val="tx2"/>
              </a:solidFill>
              <a:latin typeface="Times New Roman" panose="02020603050405020304" pitchFamily="18" charset="0"/>
              <a:cs typeface="Times New Roman" panose="02020603050405020304" pitchFamily="18" charset="0"/>
            </a:endParaRPr>
          </a:p>
          <a:p>
            <a:pPr algn="ctr"/>
            <a:r>
              <a:rPr lang="es-CO" dirty="0">
                <a:solidFill>
                  <a:schemeClr val="tx2"/>
                </a:solidFill>
                <a:latin typeface="Times New Roman" panose="02020603050405020304" pitchFamily="18" charset="0"/>
                <a:cs typeface="Times New Roman" panose="02020603050405020304" pitchFamily="18" charset="0"/>
              </a:rPr>
              <a:t>Momentos de sistematización</a:t>
            </a:r>
          </a:p>
          <a:p>
            <a:pPr algn="ctr"/>
            <a:endParaRPr lang="es-CO" dirty="0">
              <a:solidFill>
                <a:schemeClr val="tx2"/>
              </a:solidFill>
              <a:latin typeface="Times New Roman" panose="02020603050405020304" pitchFamily="18" charset="0"/>
              <a:cs typeface="Times New Roman" panose="02020603050405020304" pitchFamily="18" charset="0"/>
            </a:endParaRPr>
          </a:p>
          <a:p>
            <a:pPr algn="ctr"/>
            <a:r>
              <a:rPr lang="es-CO" dirty="0">
                <a:solidFill>
                  <a:schemeClr val="tx2"/>
                </a:solidFill>
                <a:latin typeface="Times New Roman" panose="02020603050405020304" pitchFamily="18" charset="0"/>
                <a:cs typeface="Times New Roman" panose="02020603050405020304" pitchFamily="18" charset="0"/>
              </a:rPr>
              <a:t> Relacionados con la praxeologia UNIMINUTO</a:t>
            </a:r>
          </a:p>
          <a:p>
            <a:pPr algn="ctr"/>
            <a:r>
              <a:rPr lang="es-CO" dirty="0">
                <a:solidFill>
                  <a:schemeClr val="tx2"/>
                </a:solidFill>
                <a:latin typeface="Times New Roman" panose="02020603050405020304" pitchFamily="18" charset="0"/>
                <a:cs typeface="Times New Roman" panose="02020603050405020304" pitchFamily="18" charset="0"/>
              </a:rPr>
              <a:t> </a:t>
            </a:r>
          </a:p>
          <a:p>
            <a:pPr algn="ctr"/>
            <a:r>
              <a:rPr lang="es-CO" dirty="0">
                <a:solidFill>
                  <a:schemeClr val="tx2"/>
                </a:solidFill>
                <a:latin typeface="Times New Roman" panose="02020603050405020304" pitchFamily="18" charset="0"/>
                <a:cs typeface="Times New Roman" panose="02020603050405020304" pitchFamily="18" charset="0"/>
              </a:rPr>
              <a:t>Se evidencia: el ver, juzgar, actuar y la </a:t>
            </a:r>
            <a:r>
              <a:rPr lang="es-CO" dirty="0" err="1">
                <a:solidFill>
                  <a:schemeClr val="tx2"/>
                </a:solidFill>
                <a:latin typeface="Times New Roman" panose="02020603050405020304" pitchFamily="18" charset="0"/>
                <a:cs typeface="Times New Roman" panose="02020603050405020304" pitchFamily="18" charset="0"/>
              </a:rPr>
              <a:t>dev</a:t>
            </a:r>
            <a:r>
              <a:rPr lang="es-CO" dirty="0">
                <a:solidFill>
                  <a:schemeClr val="tx2"/>
                </a:solidFill>
                <a:latin typeface="Times New Roman" panose="02020603050405020304" pitchFamily="18" charset="0"/>
                <a:cs typeface="Times New Roman" panose="02020603050405020304" pitchFamily="18" charset="0"/>
              </a:rPr>
              <a:t>. Creativa </a:t>
            </a:r>
          </a:p>
        </p:txBody>
      </p:sp>
      <p:sp>
        <p:nvSpPr>
          <p:cNvPr id="24" name="Rectángulo 23"/>
          <p:cNvSpPr/>
          <p:nvPr/>
        </p:nvSpPr>
        <p:spPr>
          <a:xfrm>
            <a:off x="8280201" y="2609067"/>
            <a:ext cx="2940559" cy="1646605"/>
          </a:xfrm>
          <a:prstGeom prst="rect">
            <a:avLst/>
          </a:prstGeom>
        </p:spPr>
        <p:txBody>
          <a:bodyPr wrap="square">
            <a:spAutoFit/>
          </a:bodyPr>
          <a:lstStyle/>
          <a:p>
            <a:pPr algn="ctr"/>
            <a:r>
              <a:rPr lang="es-ES" sz="2000" b="1" dirty="0">
                <a:solidFill>
                  <a:schemeClr val="tx2"/>
                </a:solidFill>
                <a:latin typeface="Times New Roman" panose="02020603050405020304" pitchFamily="18" charset="0"/>
                <a:cs typeface="Times New Roman" panose="02020603050405020304" pitchFamily="18" charset="0"/>
              </a:rPr>
              <a:t>Acuerdo 008, 2017</a:t>
            </a:r>
          </a:p>
          <a:p>
            <a:pPr algn="ctr"/>
            <a:endParaRPr lang="es-ES" sz="2000" b="1" dirty="0">
              <a:solidFill>
                <a:schemeClr val="tx2"/>
              </a:solidFill>
              <a:latin typeface="Times New Roman" panose="02020603050405020304" pitchFamily="18" charset="0"/>
              <a:cs typeface="Times New Roman" panose="02020603050405020304" pitchFamily="18" charset="0"/>
            </a:endParaRPr>
          </a:p>
          <a:p>
            <a:pPr algn="ctr"/>
            <a:r>
              <a:rPr lang="es-CO" b="1" dirty="0">
                <a:solidFill>
                  <a:schemeClr val="tx2"/>
                </a:solidFill>
                <a:latin typeface="Times New Roman" panose="02020603050405020304" pitchFamily="18" charset="0"/>
                <a:cs typeface="Times New Roman" panose="02020603050405020304" pitchFamily="18" charset="0"/>
              </a:rPr>
              <a:t>Lineamientos de practica pedagógica, UNIMINUTO</a:t>
            </a:r>
          </a:p>
          <a:p>
            <a:pPr algn="ctr"/>
            <a:endParaRPr lang="es-ES" sz="2500" dirty="0">
              <a:solidFill>
                <a:schemeClr val="tx2"/>
              </a:solidFill>
              <a:latin typeface="Times New Roman" panose="02020603050405020304" pitchFamily="18" charset="0"/>
              <a:cs typeface="Times New Roman" panose="02020603050405020304" pitchFamily="18" charset="0"/>
            </a:endParaRPr>
          </a:p>
        </p:txBody>
      </p:sp>
      <p:sp>
        <p:nvSpPr>
          <p:cNvPr id="32" name="Flecha abajo 31"/>
          <p:cNvSpPr/>
          <p:nvPr/>
        </p:nvSpPr>
        <p:spPr>
          <a:xfrm>
            <a:off x="936126" y="4653074"/>
            <a:ext cx="199295" cy="29508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4" name="Flecha abajo 33"/>
          <p:cNvSpPr/>
          <p:nvPr/>
        </p:nvSpPr>
        <p:spPr>
          <a:xfrm>
            <a:off x="3579785" y="4800581"/>
            <a:ext cx="199295" cy="29508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5" name="Flecha abajo 34"/>
          <p:cNvSpPr/>
          <p:nvPr/>
        </p:nvSpPr>
        <p:spPr>
          <a:xfrm>
            <a:off x="945231" y="5398321"/>
            <a:ext cx="199295" cy="29508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6" name="Flecha abajo 35"/>
          <p:cNvSpPr/>
          <p:nvPr/>
        </p:nvSpPr>
        <p:spPr>
          <a:xfrm>
            <a:off x="3572361" y="5655257"/>
            <a:ext cx="199295" cy="29508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7" name="Flecha abajo 36"/>
          <p:cNvSpPr/>
          <p:nvPr/>
        </p:nvSpPr>
        <p:spPr>
          <a:xfrm>
            <a:off x="932784" y="2514178"/>
            <a:ext cx="199295" cy="29508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9" name="Flecha abajo 38"/>
          <p:cNvSpPr/>
          <p:nvPr/>
        </p:nvSpPr>
        <p:spPr>
          <a:xfrm>
            <a:off x="940680" y="3072325"/>
            <a:ext cx="199295" cy="29508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40" name="Flecha abajo 39"/>
          <p:cNvSpPr/>
          <p:nvPr/>
        </p:nvSpPr>
        <p:spPr>
          <a:xfrm>
            <a:off x="3556231" y="3028034"/>
            <a:ext cx="199295" cy="29508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41" name="Flecha abajo 40"/>
          <p:cNvSpPr/>
          <p:nvPr/>
        </p:nvSpPr>
        <p:spPr>
          <a:xfrm>
            <a:off x="949083" y="4033607"/>
            <a:ext cx="199295" cy="29508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42" name="Flecha abajo 41"/>
          <p:cNvSpPr/>
          <p:nvPr/>
        </p:nvSpPr>
        <p:spPr>
          <a:xfrm>
            <a:off x="3579785" y="3986392"/>
            <a:ext cx="199295" cy="29508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43" name="Flecha abajo 42"/>
          <p:cNvSpPr/>
          <p:nvPr/>
        </p:nvSpPr>
        <p:spPr>
          <a:xfrm>
            <a:off x="5918049" y="2476480"/>
            <a:ext cx="199295" cy="295087"/>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44" name="Flecha abajo 43"/>
          <p:cNvSpPr/>
          <p:nvPr/>
        </p:nvSpPr>
        <p:spPr>
          <a:xfrm>
            <a:off x="9559769" y="2424492"/>
            <a:ext cx="199295" cy="295087"/>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45" name="Flecha abajo 44"/>
          <p:cNvSpPr/>
          <p:nvPr/>
        </p:nvSpPr>
        <p:spPr>
          <a:xfrm>
            <a:off x="5928218" y="3346256"/>
            <a:ext cx="199295" cy="295087"/>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46" name="Flecha abajo 45"/>
          <p:cNvSpPr/>
          <p:nvPr/>
        </p:nvSpPr>
        <p:spPr>
          <a:xfrm>
            <a:off x="9604379" y="2994805"/>
            <a:ext cx="199295" cy="295087"/>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47" name="Flecha abajo 46"/>
          <p:cNvSpPr/>
          <p:nvPr/>
        </p:nvSpPr>
        <p:spPr>
          <a:xfrm>
            <a:off x="5928218" y="4034420"/>
            <a:ext cx="199295" cy="295087"/>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48" name="Flecha abajo 47"/>
          <p:cNvSpPr/>
          <p:nvPr/>
        </p:nvSpPr>
        <p:spPr>
          <a:xfrm>
            <a:off x="8290370" y="4023335"/>
            <a:ext cx="199295" cy="295087"/>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49" name="Flecha abajo 48"/>
          <p:cNvSpPr/>
          <p:nvPr/>
        </p:nvSpPr>
        <p:spPr>
          <a:xfrm>
            <a:off x="10875244" y="3910542"/>
            <a:ext cx="199295" cy="295087"/>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50" name="Flecha abajo 49"/>
          <p:cNvSpPr/>
          <p:nvPr/>
        </p:nvSpPr>
        <p:spPr>
          <a:xfrm>
            <a:off x="5928218" y="4773880"/>
            <a:ext cx="199295" cy="295087"/>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51" name="Flecha abajo 50"/>
          <p:cNvSpPr/>
          <p:nvPr/>
        </p:nvSpPr>
        <p:spPr>
          <a:xfrm>
            <a:off x="5907652" y="5628556"/>
            <a:ext cx="199295" cy="295087"/>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52" name="Flecha abajo 51"/>
          <p:cNvSpPr/>
          <p:nvPr/>
        </p:nvSpPr>
        <p:spPr>
          <a:xfrm>
            <a:off x="8318687" y="5033937"/>
            <a:ext cx="199295" cy="295087"/>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53" name="Flecha abajo 52"/>
          <p:cNvSpPr/>
          <p:nvPr/>
        </p:nvSpPr>
        <p:spPr>
          <a:xfrm>
            <a:off x="10875243" y="4738850"/>
            <a:ext cx="199295" cy="295087"/>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54" name="Flecha abajo 53"/>
          <p:cNvSpPr/>
          <p:nvPr/>
        </p:nvSpPr>
        <p:spPr>
          <a:xfrm>
            <a:off x="10840421" y="5544425"/>
            <a:ext cx="199295" cy="295087"/>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cxnSp>
        <p:nvCxnSpPr>
          <p:cNvPr id="55" name="Conector recto 54"/>
          <p:cNvCxnSpPr/>
          <p:nvPr/>
        </p:nvCxnSpPr>
        <p:spPr>
          <a:xfrm>
            <a:off x="1548450" y="2326117"/>
            <a:ext cx="2531316"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7" name="Conector recto 56"/>
          <p:cNvCxnSpPr/>
          <p:nvPr/>
        </p:nvCxnSpPr>
        <p:spPr>
          <a:xfrm>
            <a:off x="7185830" y="2326117"/>
            <a:ext cx="2304973"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38" name="Flecha abajo 37"/>
          <p:cNvSpPr/>
          <p:nvPr/>
        </p:nvSpPr>
        <p:spPr>
          <a:xfrm>
            <a:off x="3545581" y="2504548"/>
            <a:ext cx="199295" cy="29508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9" name="Rectángulo 8"/>
          <p:cNvSpPr/>
          <p:nvPr/>
        </p:nvSpPr>
        <p:spPr>
          <a:xfrm>
            <a:off x="1998105" y="2962580"/>
            <a:ext cx="949299" cy="477054"/>
          </a:xfrm>
          <a:prstGeom prst="rect">
            <a:avLst/>
          </a:prstGeom>
        </p:spPr>
        <p:txBody>
          <a:bodyPr wrap="none">
            <a:spAutoFit/>
          </a:bodyPr>
          <a:lstStyle/>
          <a:p>
            <a:r>
              <a:rPr lang="es-CO" sz="2500" b="1" i="1" u="sng" dirty="0">
                <a:latin typeface="Times New Roman" panose="02020603050405020304" pitchFamily="18" charset="0"/>
                <a:cs typeface="Times New Roman" panose="02020603050405020304" pitchFamily="18" charset="0"/>
              </a:rPr>
              <a:t>EJES</a:t>
            </a:r>
          </a:p>
        </p:txBody>
      </p:sp>
      <p:cxnSp>
        <p:nvCxnSpPr>
          <p:cNvPr id="59" name="Conector recto 58"/>
          <p:cNvCxnSpPr/>
          <p:nvPr/>
        </p:nvCxnSpPr>
        <p:spPr>
          <a:xfrm flipV="1">
            <a:off x="2143914" y="3459071"/>
            <a:ext cx="962066" cy="768"/>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63" name="Conector recto 62"/>
          <p:cNvCxnSpPr/>
          <p:nvPr/>
        </p:nvCxnSpPr>
        <p:spPr>
          <a:xfrm>
            <a:off x="358892" y="4071777"/>
            <a:ext cx="1658432" cy="2315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65" name="Conector recto 64"/>
          <p:cNvCxnSpPr/>
          <p:nvPr/>
        </p:nvCxnSpPr>
        <p:spPr>
          <a:xfrm>
            <a:off x="3154566" y="3986392"/>
            <a:ext cx="1245349"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68" name="Flecha abajo 67"/>
          <p:cNvSpPr/>
          <p:nvPr/>
        </p:nvSpPr>
        <p:spPr>
          <a:xfrm rot="2877502">
            <a:off x="1805489" y="3122054"/>
            <a:ext cx="76639" cy="392045"/>
          </a:xfrm>
          <a:prstGeom prst="down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69" name="Flecha abajo 68"/>
          <p:cNvSpPr/>
          <p:nvPr/>
        </p:nvSpPr>
        <p:spPr>
          <a:xfrm rot="18158476">
            <a:off x="3076402" y="3096654"/>
            <a:ext cx="79332" cy="392775"/>
          </a:xfrm>
          <a:prstGeom prst="down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Tree>
    <p:extLst>
      <p:ext uri="{BB962C8B-B14F-4D97-AF65-F5344CB8AC3E}">
        <p14:creationId xmlns:p14="http://schemas.microsoft.com/office/powerpoint/2010/main" val="13122413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Hexágono 70"/>
          <p:cNvSpPr/>
          <p:nvPr/>
        </p:nvSpPr>
        <p:spPr>
          <a:xfrm rot="16200000">
            <a:off x="8314679" y="2154533"/>
            <a:ext cx="1514945" cy="1448422"/>
          </a:xfrm>
          <a:prstGeom prst="hexagon">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68" name="Hexágono 67"/>
          <p:cNvSpPr/>
          <p:nvPr/>
        </p:nvSpPr>
        <p:spPr>
          <a:xfrm rot="16200000">
            <a:off x="9941428" y="5204383"/>
            <a:ext cx="1478783" cy="1338034"/>
          </a:xfrm>
          <a:prstGeom prst="hexagon">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66" name="Hexágono 65"/>
          <p:cNvSpPr/>
          <p:nvPr/>
        </p:nvSpPr>
        <p:spPr>
          <a:xfrm rot="16200000">
            <a:off x="9293843" y="3909859"/>
            <a:ext cx="1381477" cy="1412137"/>
          </a:xfrm>
          <a:prstGeom prst="hexagon">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63" name="Hexágono 62"/>
          <p:cNvSpPr/>
          <p:nvPr/>
        </p:nvSpPr>
        <p:spPr>
          <a:xfrm rot="16200000">
            <a:off x="9885626" y="2210098"/>
            <a:ext cx="1287898" cy="1289151"/>
          </a:xfrm>
          <a:prstGeom prst="hexagon">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61" name="Hexágono 60"/>
          <p:cNvSpPr/>
          <p:nvPr/>
        </p:nvSpPr>
        <p:spPr>
          <a:xfrm rot="16200000">
            <a:off x="9194685" y="1093884"/>
            <a:ext cx="1287898" cy="1289151"/>
          </a:xfrm>
          <a:prstGeom prst="hexagon">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56" name="Hexágono 55"/>
          <p:cNvSpPr/>
          <p:nvPr/>
        </p:nvSpPr>
        <p:spPr>
          <a:xfrm rot="5400000">
            <a:off x="7243079" y="3492359"/>
            <a:ext cx="2058038" cy="1722849"/>
          </a:xfrm>
          <a:prstGeom prst="hexagon">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5" name="Hexágono 34"/>
          <p:cNvSpPr/>
          <p:nvPr/>
        </p:nvSpPr>
        <p:spPr>
          <a:xfrm rot="16200000">
            <a:off x="2622780" y="1914127"/>
            <a:ext cx="1713418" cy="1737026"/>
          </a:xfrm>
          <a:prstGeom prst="hexagon">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6" name="Hexágono 35"/>
          <p:cNvSpPr/>
          <p:nvPr/>
        </p:nvSpPr>
        <p:spPr>
          <a:xfrm rot="16200000">
            <a:off x="2643305" y="5027676"/>
            <a:ext cx="1660169" cy="1805846"/>
          </a:xfrm>
          <a:prstGeom prst="hexagon">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7" name="Hexágono 36"/>
          <p:cNvSpPr/>
          <p:nvPr/>
        </p:nvSpPr>
        <p:spPr>
          <a:xfrm rot="16200000">
            <a:off x="3319098" y="3468529"/>
            <a:ext cx="2153150" cy="1755330"/>
          </a:xfrm>
          <a:prstGeom prst="hexagon">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4" name="Hexágono 33"/>
          <p:cNvSpPr/>
          <p:nvPr/>
        </p:nvSpPr>
        <p:spPr>
          <a:xfrm rot="16200000">
            <a:off x="800592" y="5077053"/>
            <a:ext cx="1642966" cy="1687046"/>
          </a:xfrm>
          <a:prstGeom prst="hexagon">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2" name="Hexágono 31"/>
          <p:cNvSpPr/>
          <p:nvPr/>
        </p:nvSpPr>
        <p:spPr>
          <a:xfrm rot="16200000">
            <a:off x="815311" y="1922599"/>
            <a:ext cx="1676507" cy="1711911"/>
          </a:xfrm>
          <a:prstGeom prst="hexagon">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1" name="Hexágono 30"/>
          <p:cNvSpPr/>
          <p:nvPr/>
        </p:nvSpPr>
        <p:spPr>
          <a:xfrm rot="16200000">
            <a:off x="-265535" y="3614844"/>
            <a:ext cx="2122605" cy="1493245"/>
          </a:xfrm>
          <a:prstGeom prst="hexagon">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9" name="Hexágono 28"/>
          <p:cNvSpPr/>
          <p:nvPr/>
        </p:nvSpPr>
        <p:spPr>
          <a:xfrm rot="16200000">
            <a:off x="1442558" y="3447574"/>
            <a:ext cx="2183692" cy="1827783"/>
          </a:xfrm>
          <a:prstGeom prst="hexagon">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 name="Título 1"/>
          <p:cNvSpPr>
            <a:spLocks noGrp="1"/>
          </p:cNvSpPr>
          <p:nvPr>
            <p:ph type="title"/>
          </p:nvPr>
        </p:nvSpPr>
        <p:spPr>
          <a:xfrm>
            <a:off x="1301625" y="609842"/>
            <a:ext cx="8229600" cy="1152128"/>
          </a:xfrm>
        </p:spPr>
        <p:txBody>
          <a:bodyPr>
            <a:normAutofit/>
          </a:bodyPr>
          <a:lstStyle/>
          <a:p>
            <a:r>
              <a:rPr lang="es-CO" sz="4000" b="1" i="1" u="sng" dirty="0">
                <a:solidFill>
                  <a:schemeClr val="tx2"/>
                </a:solidFill>
              </a:rPr>
              <a:t>FORMULACIÓN DEL PROBLEMA</a:t>
            </a:r>
          </a:p>
        </p:txBody>
      </p:sp>
      <p:cxnSp>
        <p:nvCxnSpPr>
          <p:cNvPr id="4" name="Conector recto 3"/>
          <p:cNvCxnSpPr/>
          <p:nvPr/>
        </p:nvCxnSpPr>
        <p:spPr>
          <a:xfrm>
            <a:off x="2322426" y="1624312"/>
            <a:ext cx="6840760"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7" name="Rectángulo 6"/>
          <p:cNvSpPr/>
          <p:nvPr/>
        </p:nvSpPr>
        <p:spPr>
          <a:xfrm>
            <a:off x="1462239" y="3828273"/>
            <a:ext cx="2176475" cy="861774"/>
          </a:xfrm>
          <a:prstGeom prst="rect">
            <a:avLst/>
          </a:prstGeom>
          <a:noFill/>
        </p:spPr>
        <p:txBody>
          <a:bodyPr wrap="square">
            <a:spAutoFit/>
          </a:bodyPr>
          <a:lstStyle/>
          <a:p>
            <a:pPr algn="ctr"/>
            <a:r>
              <a:rPr lang="es-CO" sz="2500" b="1" i="1" u="sng" dirty="0">
                <a:solidFill>
                  <a:schemeClr val="tx2"/>
                </a:solidFill>
                <a:latin typeface="Times New Roman" panose="02020603050405020304" pitchFamily="18" charset="0"/>
                <a:cs typeface="Times New Roman" panose="02020603050405020304" pitchFamily="18" charset="0"/>
              </a:rPr>
              <a:t>Problemática </a:t>
            </a:r>
          </a:p>
          <a:p>
            <a:pPr algn="ctr"/>
            <a:r>
              <a:rPr lang="es-CO" sz="2500" b="1" i="1" u="sng" dirty="0">
                <a:solidFill>
                  <a:schemeClr val="tx2"/>
                </a:solidFill>
                <a:latin typeface="Times New Roman" panose="02020603050405020304" pitchFamily="18" charset="0"/>
                <a:cs typeface="Times New Roman" panose="02020603050405020304" pitchFamily="18" charset="0"/>
              </a:rPr>
              <a:t>identificada</a:t>
            </a:r>
          </a:p>
        </p:txBody>
      </p:sp>
      <p:sp>
        <p:nvSpPr>
          <p:cNvPr id="10" name="Rectángulo 9"/>
          <p:cNvSpPr/>
          <p:nvPr/>
        </p:nvSpPr>
        <p:spPr>
          <a:xfrm>
            <a:off x="612357" y="5422769"/>
            <a:ext cx="2082414" cy="1015663"/>
          </a:xfrm>
          <a:prstGeom prst="rect">
            <a:avLst/>
          </a:prstGeom>
        </p:spPr>
        <p:txBody>
          <a:bodyPr wrap="square">
            <a:spAutoFit/>
          </a:bodyPr>
          <a:lstStyle/>
          <a:p>
            <a:pPr algn="ctr"/>
            <a:r>
              <a:rPr lang="es-CO" sz="2000" dirty="0">
                <a:solidFill>
                  <a:schemeClr val="tx2"/>
                </a:solidFill>
                <a:latin typeface="Times New Roman" panose="02020603050405020304" pitchFamily="18" charset="0"/>
                <a:cs typeface="Times New Roman" panose="02020603050405020304" pitchFamily="18" charset="0"/>
              </a:rPr>
              <a:t>Bajo nivel </a:t>
            </a:r>
          </a:p>
          <a:p>
            <a:pPr algn="ctr"/>
            <a:r>
              <a:rPr lang="es-CO" sz="2000" dirty="0">
                <a:solidFill>
                  <a:schemeClr val="tx2"/>
                </a:solidFill>
                <a:latin typeface="Times New Roman" panose="02020603050405020304" pitchFamily="18" charset="0"/>
                <a:cs typeface="Times New Roman" panose="02020603050405020304" pitchFamily="18" charset="0"/>
              </a:rPr>
              <a:t>de </a:t>
            </a:r>
          </a:p>
          <a:p>
            <a:pPr algn="ctr"/>
            <a:r>
              <a:rPr lang="es-CO" sz="2000" dirty="0">
                <a:solidFill>
                  <a:schemeClr val="tx2"/>
                </a:solidFill>
                <a:latin typeface="Times New Roman" panose="02020603050405020304" pitchFamily="18" charset="0"/>
                <a:cs typeface="Times New Roman" panose="02020603050405020304" pitchFamily="18" charset="0"/>
              </a:rPr>
              <a:t>motivación </a:t>
            </a:r>
          </a:p>
        </p:txBody>
      </p:sp>
      <p:sp>
        <p:nvSpPr>
          <p:cNvPr id="11" name="Rectángulo 10"/>
          <p:cNvSpPr/>
          <p:nvPr/>
        </p:nvSpPr>
        <p:spPr>
          <a:xfrm>
            <a:off x="-140009" y="3780768"/>
            <a:ext cx="1872208" cy="1015663"/>
          </a:xfrm>
          <a:prstGeom prst="rect">
            <a:avLst/>
          </a:prstGeom>
        </p:spPr>
        <p:txBody>
          <a:bodyPr wrap="square">
            <a:spAutoFit/>
          </a:bodyPr>
          <a:lstStyle/>
          <a:p>
            <a:pPr algn="ctr"/>
            <a:r>
              <a:rPr lang="es-CO" sz="2000" dirty="0">
                <a:solidFill>
                  <a:schemeClr val="tx2"/>
                </a:solidFill>
                <a:latin typeface="Times New Roman" panose="02020603050405020304" pitchFamily="18" charset="0"/>
                <a:cs typeface="Times New Roman" panose="02020603050405020304" pitchFamily="18" charset="0"/>
              </a:rPr>
              <a:t>Falta de concentración en las clases </a:t>
            </a:r>
          </a:p>
        </p:txBody>
      </p:sp>
      <p:sp>
        <p:nvSpPr>
          <p:cNvPr id="9" name="Rectángulo 8"/>
          <p:cNvSpPr/>
          <p:nvPr/>
        </p:nvSpPr>
        <p:spPr>
          <a:xfrm>
            <a:off x="735202" y="2222443"/>
            <a:ext cx="1913627" cy="1015663"/>
          </a:xfrm>
          <a:prstGeom prst="rect">
            <a:avLst/>
          </a:prstGeom>
        </p:spPr>
        <p:txBody>
          <a:bodyPr wrap="square">
            <a:spAutoFit/>
          </a:bodyPr>
          <a:lstStyle/>
          <a:p>
            <a:pPr algn="ctr"/>
            <a:r>
              <a:rPr lang="es-CO" sz="2000" dirty="0">
                <a:solidFill>
                  <a:schemeClr val="tx2"/>
                </a:solidFill>
                <a:latin typeface="Times New Roman" panose="02020603050405020304" pitchFamily="18" charset="0"/>
                <a:cs typeface="Times New Roman" panose="02020603050405020304" pitchFamily="18" charset="0"/>
              </a:rPr>
              <a:t>Falta de</a:t>
            </a:r>
          </a:p>
          <a:p>
            <a:pPr algn="ctr"/>
            <a:r>
              <a:rPr lang="es-CO" sz="2000" dirty="0">
                <a:solidFill>
                  <a:schemeClr val="tx2"/>
                </a:solidFill>
                <a:latin typeface="Times New Roman" panose="02020603050405020304" pitchFamily="18" charset="0"/>
                <a:cs typeface="Times New Roman" panose="02020603050405020304" pitchFamily="18" charset="0"/>
              </a:rPr>
              <a:t>Interés por aprender</a:t>
            </a:r>
          </a:p>
        </p:txBody>
      </p:sp>
      <p:sp>
        <p:nvSpPr>
          <p:cNvPr id="13" name="Rectángulo 12"/>
          <p:cNvSpPr/>
          <p:nvPr/>
        </p:nvSpPr>
        <p:spPr>
          <a:xfrm>
            <a:off x="2600996" y="5422769"/>
            <a:ext cx="1617726" cy="1015663"/>
          </a:xfrm>
          <a:prstGeom prst="rect">
            <a:avLst/>
          </a:prstGeom>
        </p:spPr>
        <p:txBody>
          <a:bodyPr wrap="square">
            <a:spAutoFit/>
          </a:bodyPr>
          <a:lstStyle/>
          <a:p>
            <a:pPr algn="ctr"/>
            <a:r>
              <a:rPr lang="es-CO" sz="2000" dirty="0">
                <a:solidFill>
                  <a:schemeClr val="tx2"/>
                </a:solidFill>
                <a:latin typeface="Times New Roman" panose="02020603050405020304" pitchFamily="18" charset="0"/>
                <a:cs typeface="Times New Roman" panose="02020603050405020304" pitchFamily="18" charset="0"/>
              </a:rPr>
              <a:t>No identifican vocales </a:t>
            </a:r>
          </a:p>
        </p:txBody>
      </p:sp>
      <p:sp>
        <p:nvSpPr>
          <p:cNvPr id="14" name="Rectángulo 13"/>
          <p:cNvSpPr/>
          <p:nvPr/>
        </p:nvSpPr>
        <p:spPr>
          <a:xfrm>
            <a:off x="3518007" y="3615955"/>
            <a:ext cx="1755328" cy="1631216"/>
          </a:xfrm>
          <a:prstGeom prst="rect">
            <a:avLst/>
          </a:prstGeom>
        </p:spPr>
        <p:txBody>
          <a:bodyPr wrap="square">
            <a:spAutoFit/>
          </a:bodyPr>
          <a:lstStyle/>
          <a:p>
            <a:pPr algn="ctr"/>
            <a:r>
              <a:rPr lang="es-CO" sz="2000" dirty="0">
                <a:solidFill>
                  <a:schemeClr val="tx2"/>
                </a:solidFill>
                <a:latin typeface="Times New Roman" panose="02020603050405020304" pitchFamily="18" charset="0"/>
                <a:cs typeface="Times New Roman" panose="02020603050405020304" pitchFamily="18" charset="0"/>
              </a:rPr>
              <a:t>No identifican números. No asocian cantidad  número </a:t>
            </a:r>
          </a:p>
        </p:txBody>
      </p:sp>
      <p:sp>
        <p:nvSpPr>
          <p:cNvPr id="16" name="Rectángulo 15"/>
          <p:cNvSpPr/>
          <p:nvPr/>
        </p:nvSpPr>
        <p:spPr>
          <a:xfrm>
            <a:off x="2509523" y="2196992"/>
            <a:ext cx="1911174" cy="1041114"/>
          </a:xfrm>
          <a:prstGeom prst="rect">
            <a:avLst/>
          </a:prstGeom>
        </p:spPr>
        <p:txBody>
          <a:bodyPr wrap="square">
            <a:spAutoFit/>
          </a:bodyPr>
          <a:lstStyle/>
          <a:p>
            <a:pPr algn="ctr"/>
            <a:r>
              <a:rPr lang="es-CO" sz="2000" dirty="0">
                <a:solidFill>
                  <a:schemeClr val="tx2"/>
                </a:solidFill>
                <a:latin typeface="Times New Roman" panose="02020603050405020304" pitchFamily="18" charset="0"/>
                <a:cs typeface="Times New Roman" panose="02020603050405020304" pitchFamily="18" charset="0"/>
              </a:rPr>
              <a:t>Inversión en la escritura de los números </a:t>
            </a:r>
          </a:p>
        </p:txBody>
      </p:sp>
      <p:sp>
        <p:nvSpPr>
          <p:cNvPr id="40" name="Hexágono 39"/>
          <p:cNvSpPr/>
          <p:nvPr/>
        </p:nvSpPr>
        <p:spPr>
          <a:xfrm rot="16200000">
            <a:off x="5391919" y="3467759"/>
            <a:ext cx="2058038" cy="1722849"/>
          </a:xfrm>
          <a:prstGeom prst="hexagon">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41" name="Rectángulo 40"/>
          <p:cNvSpPr/>
          <p:nvPr/>
        </p:nvSpPr>
        <p:spPr>
          <a:xfrm>
            <a:off x="5416425" y="3705935"/>
            <a:ext cx="2009026" cy="1246495"/>
          </a:xfrm>
          <a:prstGeom prst="rect">
            <a:avLst/>
          </a:prstGeom>
        </p:spPr>
        <p:txBody>
          <a:bodyPr wrap="square">
            <a:spAutoFit/>
          </a:bodyPr>
          <a:lstStyle/>
          <a:p>
            <a:pPr algn="ctr"/>
            <a:r>
              <a:rPr lang="es-CO" sz="2500" b="1" dirty="0">
                <a:solidFill>
                  <a:schemeClr val="tx2"/>
                </a:solidFill>
                <a:latin typeface="Times New Roman" panose="02020603050405020304" pitchFamily="18" charset="0"/>
                <a:cs typeface="Times New Roman" panose="02020603050405020304" pitchFamily="18" charset="0"/>
              </a:rPr>
              <a:t>Propuesta </a:t>
            </a:r>
          </a:p>
          <a:p>
            <a:pPr algn="ctr"/>
            <a:r>
              <a:rPr lang="es-CO" sz="2500" b="1" dirty="0">
                <a:solidFill>
                  <a:schemeClr val="tx2"/>
                </a:solidFill>
                <a:latin typeface="Times New Roman" panose="02020603050405020304" pitchFamily="18" charset="0"/>
                <a:cs typeface="Times New Roman" panose="02020603050405020304" pitchFamily="18" charset="0"/>
              </a:rPr>
              <a:t>de intervención </a:t>
            </a:r>
          </a:p>
        </p:txBody>
      </p:sp>
      <p:sp>
        <p:nvSpPr>
          <p:cNvPr id="43" name="Rectángulo 42"/>
          <p:cNvSpPr/>
          <p:nvPr/>
        </p:nvSpPr>
        <p:spPr>
          <a:xfrm>
            <a:off x="7200778" y="3639349"/>
            <a:ext cx="2142639" cy="1323439"/>
          </a:xfrm>
          <a:prstGeom prst="rect">
            <a:avLst/>
          </a:prstGeom>
        </p:spPr>
        <p:txBody>
          <a:bodyPr wrap="square">
            <a:spAutoFit/>
          </a:bodyPr>
          <a:lstStyle/>
          <a:p>
            <a:pPr algn="ctr"/>
            <a:r>
              <a:rPr lang="es-CO" sz="2000" b="1" dirty="0">
                <a:solidFill>
                  <a:schemeClr val="tx2"/>
                </a:solidFill>
                <a:latin typeface="Times New Roman" panose="02020603050405020304" pitchFamily="18" charset="0"/>
                <a:cs typeface="Times New Roman" panose="02020603050405020304" pitchFamily="18" charset="0"/>
              </a:rPr>
              <a:t>P.P.A.</a:t>
            </a:r>
          </a:p>
          <a:p>
            <a:pPr algn="ctr"/>
            <a:r>
              <a:rPr lang="es-CO" sz="2000" b="1" dirty="0">
                <a:solidFill>
                  <a:schemeClr val="tx2"/>
                </a:solidFill>
                <a:latin typeface="Times New Roman" panose="02020603050405020304" pitchFamily="18" charset="0"/>
                <a:cs typeface="Times New Roman" panose="02020603050405020304" pitchFamily="18" charset="0"/>
              </a:rPr>
              <a:t>“Exploro y aprendo con los animales ”</a:t>
            </a:r>
          </a:p>
        </p:txBody>
      </p:sp>
      <p:sp>
        <p:nvSpPr>
          <p:cNvPr id="44" name="Rectángulo 43"/>
          <p:cNvSpPr/>
          <p:nvPr/>
        </p:nvSpPr>
        <p:spPr>
          <a:xfrm>
            <a:off x="8963981" y="1454653"/>
            <a:ext cx="1706730" cy="707886"/>
          </a:xfrm>
          <a:prstGeom prst="rect">
            <a:avLst/>
          </a:prstGeom>
        </p:spPr>
        <p:txBody>
          <a:bodyPr wrap="square">
            <a:spAutoFit/>
          </a:bodyPr>
          <a:lstStyle/>
          <a:p>
            <a:pPr algn="ctr"/>
            <a:r>
              <a:rPr lang="es-CO" sz="2000" dirty="0">
                <a:solidFill>
                  <a:schemeClr val="tx2"/>
                </a:solidFill>
                <a:latin typeface="Times New Roman" panose="02020603050405020304" pitchFamily="18" charset="0"/>
                <a:cs typeface="Times New Roman" panose="02020603050405020304" pitchFamily="18" charset="0"/>
              </a:rPr>
              <a:t>Tema de interés</a:t>
            </a:r>
          </a:p>
        </p:txBody>
      </p:sp>
      <p:sp>
        <p:nvSpPr>
          <p:cNvPr id="45" name="Rectángulo 44"/>
          <p:cNvSpPr/>
          <p:nvPr/>
        </p:nvSpPr>
        <p:spPr>
          <a:xfrm>
            <a:off x="9421201" y="2474578"/>
            <a:ext cx="2263761" cy="707886"/>
          </a:xfrm>
          <a:prstGeom prst="rect">
            <a:avLst/>
          </a:prstGeom>
        </p:spPr>
        <p:txBody>
          <a:bodyPr wrap="square">
            <a:spAutoFit/>
          </a:bodyPr>
          <a:lstStyle/>
          <a:p>
            <a:pPr algn="ctr"/>
            <a:r>
              <a:rPr lang="es-CO" sz="2000" dirty="0">
                <a:solidFill>
                  <a:schemeClr val="tx2"/>
                </a:solidFill>
                <a:latin typeface="Times New Roman" panose="02020603050405020304" pitchFamily="18" charset="0"/>
                <a:cs typeface="Times New Roman" panose="02020603050405020304" pitchFamily="18" charset="0"/>
              </a:rPr>
              <a:t>Necesidad</a:t>
            </a:r>
          </a:p>
          <a:p>
            <a:pPr algn="ctr"/>
            <a:r>
              <a:rPr lang="es-CO" sz="2000" dirty="0">
                <a:solidFill>
                  <a:schemeClr val="tx2"/>
                </a:solidFill>
                <a:latin typeface="Times New Roman" panose="02020603050405020304" pitchFamily="18" charset="0"/>
                <a:cs typeface="Times New Roman" panose="02020603050405020304" pitchFamily="18" charset="0"/>
              </a:rPr>
              <a:t>evidenciada</a:t>
            </a:r>
          </a:p>
        </p:txBody>
      </p:sp>
      <p:sp>
        <p:nvSpPr>
          <p:cNvPr id="46" name="Rectángulo 45"/>
          <p:cNvSpPr/>
          <p:nvPr/>
        </p:nvSpPr>
        <p:spPr>
          <a:xfrm>
            <a:off x="8997373" y="4263628"/>
            <a:ext cx="1927079" cy="1015663"/>
          </a:xfrm>
          <a:prstGeom prst="rect">
            <a:avLst/>
          </a:prstGeom>
        </p:spPr>
        <p:txBody>
          <a:bodyPr wrap="square">
            <a:spAutoFit/>
          </a:bodyPr>
          <a:lstStyle/>
          <a:p>
            <a:pPr algn="ctr"/>
            <a:r>
              <a:rPr lang="es-CO" sz="2000" dirty="0">
                <a:solidFill>
                  <a:schemeClr val="tx2"/>
                </a:solidFill>
                <a:latin typeface="Times New Roman" panose="02020603050405020304" pitchFamily="18" charset="0"/>
                <a:cs typeface="Times New Roman" panose="02020603050405020304" pitchFamily="18" charset="0"/>
              </a:rPr>
              <a:t>Actividades</a:t>
            </a:r>
          </a:p>
          <a:p>
            <a:pPr algn="ctr"/>
            <a:r>
              <a:rPr lang="es-CO" sz="2000" dirty="0">
                <a:solidFill>
                  <a:schemeClr val="tx2"/>
                </a:solidFill>
                <a:latin typeface="Times New Roman" panose="02020603050405020304" pitchFamily="18" charset="0"/>
                <a:cs typeface="Times New Roman" panose="02020603050405020304" pitchFamily="18" charset="0"/>
              </a:rPr>
              <a:t> manuales</a:t>
            </a:r>
          </a:p>
          <a:p>
            <a:pPr algn="ctr"/>
            <a:r>
              <a:rPr lang="es-CO" sz="2000" b="1" dirty="0">
                <a:solidFill>
                  <a:schemeClr val="tx2"/>
                </a:solidFill>
                <a:latin typeface="Times New Roman" panose="02020603050405020304" pitchFamily="18" charset="0"/>
                <a:cs typeface="Times New Roman" panose="02020603050405020304" pitchFamily="18" charset="0"/>
              </a:rPr>
              <a:t> </a:t>
            </a:r>
          </a:p>
        </p:txBody>
      </p:sp>
      <p:sp>
        <p:nvSpPr>
          <p:cNvPr id="47" name="Rectángulo 46"/>
          <p:cNvSpPr/>
          <p:nvPr/>
        </p:nvSpPr>
        <p:spPr>
          <a:xfrm>
            <a:off x="10013807" y="5273235"/>
            <a:ext cx="1386919" cy="1200329"/>
          </a:xfrm>
          <a:prstGeom prst="rect">
            <a:avLst/>
          </a:prstGeom>
        </p:spPr>
        <p:txBody>
          <a:bodyPr wrap="square">
            <a:spAutoFit/>
          </a:bodyPr>
          <a:lstStyle/>
          <a:p>
            <a:pPr algn="ctr"/>
            <a:r>
              <a:rPr lang="es-CO" dirty="0">
                <a:solidFill>
                  <a:schemeClr val="tx2"/>
                </a:solidFill>
                <a:latin typeface="Times New Roman" panose="02020603050405020304" pitchFamily="18" charset="0"/>
                <a:cs typeface="Times New Roman" panose="02020603050405020304" pitchFamily="18" charset="0"/>
              </a:rPr>
              <a:t>Estudiante es el centro de su aprendizaje</a:t>
            </a:r>
          </a:p>
        </p:txBody>
      </p:sp>
      <p:sp>
        <p:nvSpPr>
          <p:cNvPr id="52" name="Flecha abajo 51"/>
          <p:cNvSpPr/>
          <p:nvPr/>
        </p:nvSpPr>
        <p:spPr>
          <a:xfrm rot="16200000">
            <a:off x="2465937" y="1770680"/>
            <a:ext cx="248623" cy="530786"/>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53" name="Flecha abajo 52"/>
          <p:cNvSpPr/>
          <p:nvPr/>
        </p:nvSpPr>
        <p:spPr>
          <a:xfrm rot="16200000">
            <a:off x="2385209" y="6370980"/>
            <a:ext cx="248623" cy="530786"/>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54" name="Flecha abajo 53"/>
          <p:cNvSpPr/>
          <p:nvPr/>
        </p:nvSpPr>
        <p:spPr>
          <a:xfrm rot="17608031">
            <a:off x="4880943" y="3086951"/>
            <a:ext cx="218917" cy="503043"/>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55" name="Flecha abajo 54"/>
          <p:cNvSpPr/>
          <p:nvPr/>
        </p:nvSpPr>
        <p:spPr>
          <a:xfrm rot="14428177">
            <a:off x="4819957" y="5104889"/>
            <a:ext cx="222275" cy="491499"/>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60" name="Rectángulo 59"/>
          <p:cNvSpPr/>
          <p:nvPr/>
        </p:nvSpPr>
        <p:spPr>
          <a:xfrm>
            <a:off x="8225282" y="2646722"/>
            <a:ext cx="1706730" cy="400110"/>
          </a:xfrm>
          <a:prstGeom prst="rect">
            <a:avLst/>
          </a:prstGeom>
        </p:spPr>
        <p:txBody>
          <a:bodyPr wrap="square">
            <a:spAutoFit/>
          </a:bodyPr>
          <a:lstStyle/>
          <a:p>
            <a:pPr algn="ctr"/>
            <a:r>
              <a:rPr lang="es-CO" sz="2000" b="1" dirty="0">
                <a:solidFill>
                  <a:schemeClr val="tx2"/>
                </a:solidFill>
                <a:latin typeface="Times New Roman" panose="02020603050405020304" pitchFamily="18" charset="0"/>
                <a:cs typeface="Times New Roman" panose="02020603050405020304" pitchFamily="18" charset="0"/>
              </a:rPr>
              <a:t>Nace</a:t>
            </a:r>
          </a:p>
        </p:txBody>
      </p:sp>
      <p:sp>
        <p:nvSpPr>
          <p:cNvPr id="64" name="Hexágono 63"/>
          <p:cNvSpPr/>
          <p:nvPr/>
        </p:nvSpPr>
        <p:spPr>
          <a:xfrm rot="16200000">
            <a:off x="8384244" y="5131108"/>
            <a:ext cx="1514945" cy="1448422"/>
          </a:xfrm>
          <a:prstGeom prst="hexagon">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65" name="Rectángulo 64"/>
          <p:cNvSpPr/>
          <p:nvPr/>
        </p:nvSpPr>
        <p:spPr>
          <a:xfrm>
            <a:off x="8269881" y="5636855"/>
            <a:ext cx="1706730" cy="400110"/>
          </a:xfrm>
          <a:prstGeom prst="rect">
            <a:avLst/>
          </a:prstGeom>
        </p:spPr>
        <p:txBody>
          <a:bodyPr wrap="square">
            <a:spAutoFit/>
          </a:bodyPr>
          <a:lstStyle/>
          <a:p>
            <a:pPr algn="ctr"/>
            <a:r>
              <a:rPr lang="es-CO" sz="2000" dirty="0">
                <a:solidFill>
                  <a:schemeClr val="tx2"/>
                </a:solidFill>
                <a:latin typeface="Times New Roman" panose="02020603050405020304" pitchFamily="18" charset="0"/>
                <a:cs typeface="Times New Roman" panose="02020603050405020304" pitchFamily="18" charset="0"/>
              </a:rPr>
              <a:t>Consiste</a:t>
            </a:r>
          </a:p>
        </p:txBody>
      </p:sp>
      <p:sp>
        <p:nvSpPr>
          <p:cNvPr id="69" name="Flecha abajo 68"/>
          <p:cNvSpPr/>
          <p:nvPr/>
        </p:nvSpPr>
        <p:spPr>
          <a:xfrm rot="14548066">
            <a:off x="7573701" y="3084492"/>
            <a:ext cx="216242" cy="507960"/>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70" name="Flecha abajo 69"/>
          <p:cNvSpPr/>
          <p:nvPr/>
        </p:nvSpPr>
        <p:spPr>
          <a:xfrm rot="17790205">
            <a:off x="7541078" y="5019307"/>
            <a:ext cx="214976" cy="507857"/>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72" name="Flecha abajo 71"/>
          <p:cNvSpPr/>
          <p:nvPr/>
        </p:nvSpPr>
        <p:spPr>
          <a:xfrm rot="14548066">
            <a:off x="9430757" y="3298236"/>
            <a:ext cx="216242" cy="507960"/>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74" name="Flecha abajo 73"/>
          <p:cNvSpPr/>
          <p:nvPr/>
        </p:nvSpPr>
        <p:spPr>
          <a:xfrm rot="17790205">
            <a:off x="9478929" y="4936161"/>
            <a:ext cx="214976" cy="507857"/>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Tree>
    <p:extLst>
      <p:ext uri="{BB962C8B-B14F-4D97-AF65-F5344CB8AC3E}">
        <p14:creationId xmlns:p14="http://schemas.microsoft.com/office/powerpoint/2010/main" val="39092987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ángulo 11"/>
          <p:cNvSpPr/>
          <p:nvPr/>
        </p:nvSpPr>
        <p:spPr>
          <a:xfrm>
            <a:off x="2735412" y="5487757"/>
            <a:ext cx="6740891" cy="1200329"/>
          </a:xfrm>
          <a:prstGeom prst="rect">
            <a:avLst/>
          </a:prstGeom>
          <a:blipFill>
            <a:blip r:embed="rId3" cstate="print"/>
            <a:tile tx="0" ty="0" sx="100000" sy="100000" flip="none" algn="tl"/>
          </a:blipFill>
        </p:spPr>
        <p:txBody>
          <a:bodyPr wrap="square">
            <a:spAutoFit/>
          </a:bodyPr>
          <a:lstStyle/>
          <a:p>
            <a:pPr algn="ctr"/>
            <a:r>
              <a:rPr lang="es-CO" dirty="0">
                <a:latin typeface="Times New Roman" panose="02020603050405020304" pitchFamily="18" charset="0"/>
                <a:cs typeface="Times New Roman" panose="02020603050405020304" pitchFamily="18" charset="0"/>
              </a:rPr>
              <a:t>2. Reflexionar sobre el impacto que tiene el proyecto pedagógico de aula “Exploro y aprendo con los animales” teniendo en cuenta el aprendizaje significativo de los estudiantes de preescolar de la sede Pulgarcito de la I.E.D FIDEL CANO del municipio de Tena. </a:t>
            </a:r>
          </a:p>
        </p:txBody>
      </p:sp>
      <p:pic>
        <p:nvPicPr>
          <p:cNvPr id="11282" name="Picture 18" descr="Resultado de imagen para flecha de tres"/>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10800000">
            <a:off x="4208762" y="3567103"/>
            <a:ext cx="3283255" cy="2438599"/>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p:cNvSpPr>
            <a:spLocks noGrp="1"/>
          </p:cNvSpPr>
          <p:nvPr>
            <p:ph type="ctrTitle"/>
          </p:nvPr>
        </p:nvSpPr>
        <p:spPr>
          <a:xfrm>
            <a:off x="917575" y="481895"/>
            <a:ext cx="10363200" cy="1470025"/>
          </a:xfrm>
        </p:spPr>
        <p:txBody>
          <a:bodyPr>
            <a:normAutofit/>
          </a:bodyPr>
          <a:lstStyle/>
          <a:p>
            <a:r>
              <a:rPr lang="es-CO" sz="4000" b="1" i="1" u="sng" dirty="0">
                <a:solidFill>
                  <a:schemeClr val="tx2"/>
                </a:solidFill>
                <a:latin typeface="Times New Roman" panose="02020603050405020304" pitchFamily="18" charset="0"/>
                <a:cs typeface="Times New Roman" panose="02020603050405020304" pitchFamily="18" charset="0"/>
              </a:rPr>
              <a:t>OBJETIVOS</a:t>
            </a:r>
          </a:p>
        </p:txBody>
      </p:sp>
      <p:cxnSp>
        <p:nvCxnSpPr>
          <p:cNvPr id="4" name="Conector recto 3"/>
          <p:cNvCxnSpPr/>
          <p:nvPr/>
        </p:nvCxnSpPr>
        <p:spPr>
          <a:xfrm>
            <a:off x="4943872" y="1700808"/>
            <a:ext cx="2952328"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6" name="Rectángulo 5"/>
          <p:cNvSpPr/>
          <p:nvPr/>
        </p:nvSpPr>
        <p:spPr>
          <a:xfrm>
            <a:off x="1682296" y="1767451"/>
            <a:ext cx="8847125" cy="1708160"/>
          </a:xfrm>
          <a:prstGeom prst="rect">
            <a:avLst/>
          </a:prstGeom>
          <a:blipFill>
            <a:blip r:embed="rId6" cstate="print"/>
            <a:tile tx="0" ty="0" sx="100000" sy="100000" flip="none" algn="tl"/>
          </a:blipFill>
        </p:spPr>
        <p:txBody>
          <a:bodyPr wrap="square">
            <a:spAutoFit/>
          </a:bodyPr>
          <a:lstStyle/>
          <a:p>
            <a:pPr algn="ctr"/>
            <a:r>
              <a:rPr lang="es-CO" sz="2500" b="1" i="1" u="sng" dirty="0">
                <a:solidFill>
                  <a:schemeClr val="tx2"/>
                </a:solidFill>
                <a:latin typeface="Times New Roman" panose="02020603050405020304" pitchFamily="18" charset="0"/>
                <a:cs typeface="Times New Roman" panose="02020603050405020304" pitchFamily="18" charset="0"/>
              </a:rPr>
              <a:t>General </a:t>
            </a:r>
          </a:p>
          <a:p>
            <a:pPr algn="ctr"/>
            <a:r>
              <a:rPr lang="es-CO" sz="2000" dirty="0">
                <a:latin typeface="Times New Roman" panose="02020603050405020304" pitchFamily="18" charset="0"/>
                <a:cs typeface="Times New Roman" panose="02020603050405020304" pitchFamily="18" charset="0"/>
              </a:rPr>
              <a:t>Reflexionar sobre la práctica pedagógica teniendo como eje el impacto de los PPA en el aprendizaje significativo de los estudiantes de preescolar del I.E.D FIDEL CANO sede Pulgarcito en el municipio de TENA en la voz de los actores involucrados con el fin de promover los proyectos pedagógicos en la educación inicial. </a:t>
            </a:r>
          </a:p>
        </p:txBody>
      </p:sp>
      <p:cxnSp>
        <p:nvCxnSpPr>
          <p:cNvPr id="8" name="Conector recto 7"/>
          <p:cNvCxnSpPr/>
          <p:nvPr/>
        </p:nvCxnSpPr>
        <p:spPr>
          <a:xfrm>
            <a:off x="5447928" y="3918320"/>
            <a:ext cx="1429465" cy="1"/>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9" name="Rectángulo 8"/>
          <p:cNvSpPr/>
          <p:nvPr/>
        </p:nvSpPr>
        <p:spPr>
          <a:xfrm>
            <a:off x="7320136" y="3743020"/>
            <a:ext cx="4682921" cy="1477328"/>
          </a:xfrm>
          <a:prstGeom prst="rect">
            <a:avLst/>
          </a:prstGeom>
          <a:blipFill>
            <a:blip r:embed="rId3" cstate="print"/>
            <a:tile tx="0" ty="0" sx="100000" sy="100000" flip="none" algn="tl"/>
          </a:blipFill>
        </p:spPr>
        <p:txBody>
          <a:bodyPr wrap="square">
            <a:spAutoFit/>
          </a:bodyPr>
          <a:lstStyle/>
          <a:p>
            <a:pPr algn="ctr"/>
            <a:r>
              <a:rPr lang="es-CO" dirty="0">
                <a:latin typeface="Times New Roman" panose="02020603050405020304" pitchFamily="18" charset="0"/>
                <a:cs typeface="Times New Roman" panose="02020603050405020304" pitchFamily="18" charset="0"/>
              </a:rPr>
              <a:t>3. Promover el uso de los proyectos pedagógicos en la I.E.D FIDEL CANO con los estudiantes de preescolar de la sede Pulgarcito en el municipio de TENA con el fin de contribuir en la adquisición de aprendizajes significativos. </a:t>
            </a:r>
          </a:p>
        </p:txBody>
      </p:sp>
      <p:sp>
        <p:nvSpPr>
          <p:cNvPr id="13" name="Rectángulo 12"/>
          <p:cNvSpPr/>
          <p:nvPr/>
        </p:nvSpPr>
        <p:spPr>
          <a:xfrm>
            <a:off x="263352" y="3743020"/>
            <a:ext cx="4117291" cy="1477328"/>
          </a:xfrm>
          <a:prstGeom prst="rect">
            <a:avLst/>
          </a:prstGeom>
          <a:blipFill>
            <a:blip r:embed="rId3" cstate="print"/>
            <a:tile tx="0" ty="0" sx="100000" sy="100000" flip="none" algn="tl"/>
          </a:blipFill>
        </p:spPr>
        <p:txBody>
          <a:bodyPr wrap="square">
            <a:spAutoFit/>
          </a:bodyPr>
          <a:lstStyle/>
          <a:p>
            <a:pPr algn="ctr"/>
            <a:r>
              <a:rPr lang="es-CO" dirty="0">
                <a:latin typeface="Times New Roman" panose="02020603050405020304" pitchFamily="18" charset="0"/>
                <a:cs typeface="Times New Roman" panose="02020603050405020304" pitchFamily="18" charset="0"/>
              </a:rPr>
              <a:t>1. Revisar las experiencias vividas en la práctica pedagógica a través de la reconstrucción de la experiencia en la voz de los actores para reflexionar sobre los aprendizajes significativos. </a:t>
            </a:r>
          </a:p>
        </p:txBody>
      </p:sp>
      <p:sp>
        <p:nvSpPr>
          <p:cNvPr id="31" name="Rectángulo 30"/>
          <p:cNvSpPr/>
          <p:nvPr/>
        </p:nvSpPr>
        <p:spPr>
          <a:xfrm>
            <a:off x="5113769" y="3441266"/>
            <a:ext cx="1763624" cy="477054"/>
          </a:xfrm>
          <a:prstGeom prst="rect">
            <a:avLst/>
          </a:prstGeom>
        </p:spPr>
        <p:txBody>
          <a:bodyPr wrap="none">
            <a:spAutoFit/>
          </a:bodyPr>
          <a:lstStyle/>
          <a:p>
            <a:pPr algn="ctr"/>
            <a:r>
              <a:rPr lang="es-CO" sz="2500" b="1" i="1" u="sng" dirty="0">
                <a:solidFill>
                  <a:schemeClr val="tx2"/>
                </a:solidFill>
                <a:latin typeface="Times New Roman" panose="02020603050405020304" pitchFamily="18" charset="0"/>
                <a:cs typeface="Times New Roman" panose="02020603050405020304" pitchFamily="18" charset="0"/>
              </a:rPr>
              <a:t>Específicos </a:t>
            </a:r>
          </a:p>
        </p:txBody>
      </p:sp>
    </p:spTree>
    <p:extLst>
      <p:ext uri="{BB962C8B-B14F-4D97-AF65-F5344CB8AC3E}">
        <p14:creationId xmlns:p14="http://schemas.microsoft.com/office/powerpoint/2010/main" val="22390715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ctrTitle"/>
          </p:nvPr>
        </p:nvSpPr>
        <p:spPr>
          <a:xfrm>
            <a:off x="275692" y="603278"/>
            <a:ext cx="11640616" cy="1470025"/>
          </a:xfrm>
        </p:spPr>
        <p:txBody>
          <a:bodyPr>
            <a:normAutofit/>
          </a:bodyPr>
          <a:lstStyle/>
          <a:p>
            <a:r>
              <a:rPr lang="es-MX" sz="4000" b="1" i="1" u="sng" dirty="0">
                <a:solidFill>
                  <a:schemeClr val="tx2"/>
                </a:solidFill>
                <a:latin typeface="Times New Roman" panose="02020603050405020304" pitchFamily="18" charset="0"/>
                <a:cs typeface="Times New Roman" panose="02020603050405020304" pitchFamily="18" charset="0"/>
              </a:rPr>
              <a:t>ACTORES INVOLUCRADOS Y PARTICIPANTES</a:t>
            </a:r>
            <a:endParaRPr lang="en-US" sz="4000" b="1" i="1" u="sng" dirty="0">
              <a:solidFill>
                <a:schemeClr val="tx2"/>
              </a:solidFill>
              <a:latin typeface="Times New Roman" panose="02020603050405020304" pitchFamily="18" charset="0"/>
              <a:cs typeface="Times New Roman" panose="02020603050405020304" pitchFamily="18" charset="0"/>
            </a:endParaRPr>
          </a:p>
        </p:txBody>
      </p:sp>
      <p:cxnSp>
        <p:nvCxnSpPr>
          <p:cNvPr id="7" name="Conector recto 6"/>
          <p:cNvCxnSpPr/>
          <p:nvPr/>
        </p:nvCxnSpPr>
        <p:spPr>
          <a:xfrm flipV="1">
            <a:off x="781549" y="1710273"/>
            <a:ext cx="10859067" cy="12991"/>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3" name="Rectángulo 2"/>
          <p:cNvSpPr/>
          <p:nvPr/>
        </p:nvSpPr>
        <p:spPr>
          <a:xfrm>
            <a:off x="1617113" y="2818980"/>
            <a:ext cx="2769808" cy="1494768"/>
          </a:xfrm>
          <a:prstGeom prst="rect">
            <a:avLst/>
          </a:prstGeom>
        </p:spPr>
        <p:txBody>
          <a:bodyPr wrap="square">
            <a:spAutoFit/>
          </a:bodyPr>
          <a:lstStyle/>
          <a:p>
            <a:pPr algn="ctr">
              <a:lnSpc>
                <a:spcPct val="115000"/>
              </a:lnSpc>
              <a:spcAft>
                <a:spcPts val="1000"/>
              </a:spcAft>
            </a:pPr>
            <a:r>
              <a:rPr lang="es-E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Rector</a:t>
            </a:r>
            <a:endParaRPr lang="es-CO" sz="2400" dirty="0">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spcAft>
                <a:spcPts val="1000"/>
              </a:spcAft>
            </a:pPr>
            <a:r>
              <a:rPr lang="es-E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Álvaro Augusto Hartmann González </a:t>
            </a:r>
            <a:endParaRPr lang="es-CO"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 name="Rectángulo 11"/>
          <p:cNvSpPr/>
          <p:nvPr/>
        </p:nvSpPr>
        <p:spPr>
          <a:xfrm>
            <a:off x="8278677" y="2858045"/>
            <a:ext cx="2388507" cy="1494768"/>
          </a:xfrm>
          <a:prstGeom prst="rect">
            <a:avLst/>
          </a:prstGeom>
        </p:spPr>
        <p:txBody>
          <a:bodyPr wrap="square">
            <a:spAutoFit/>
          </a:bodyPr>
          <a:lstStyle/>
          <a:p>
            <a:pPr algn="ctr">
              <a:lnSpc>
                <a:spcPct val="115000"/>
              </a:lnSpc>
              <a:spcAft>
                <a:spcPts val="1000"/>
              </a:spcAft>
            </a:pPr>
            <a:r>
              <a:rPr lang="es-E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Coordinador</a:t>
            </a:r>
            <a:endParaRPr lang="es-CO" sz="2400" dirty="0">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spcAft>
                <a:spcPts val="1000"/>
              </a:spcAft>
            </a:pPr>
            <a:r>
              <a:rPr lang="es-E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Carlos Eduardo Ortiz Rodríguez</a:t>
            </a:r>
            <a:endParaRPr lang="es-CO"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4" name="Rectángulo 13"/>
          <p:cNvSpPr/>
          <p:nvPr/>
        </p:nvSpPr>
        <p:spPr>
          <a:xfrm>
            <a:off x="1414881" y="4856329"/>
            <a:ext cx="3353189" cy="1494768"/>
          </a:xfrm>
          <a:prstGeom prst="rect">
            <a:avLst/>
          </a:prstGeom>
        </p:spPr>
        <p:txBody>
          <a:bodyPr wrap="square">
            <a:spAutoFit/>
          </a:bodyPr>
          <a:lstStyle/>
          <a:p>
            <a:pPr algn="ctr">
              <a:lnSpc>
                <a:spcPct val="115000"/>
              </a:lnSpc>
              <a:spcAft>
                <a:spcPts val="1000"/>
              </a:spcAft>
            </a:pPr>
            <a:r>
              <a:rPr lang="es-E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Docente interlocutora</a:t>
            </a:r>
            <a:endParaRPr lang="es-CO" sz="2400" dirty="0">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spcAft>
                <a:spcPts val="1000"/>
              </a:spcAft>
            </a:pPr>
            <a:r>
              <a:rPr lang="es-E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Lida Lizeth Ramírez Charry </a:t>
            </a:r>
            <a:endParaRPr lang="es-CO"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6" name="Rectángulo 15"/>
          <p:cNvSpPr/>
          <p:nvPr/>
        </p:nvSpPr>
        <p:spPr>
          <a:xfrm>
            <a:off x="4610306" y="1687040"/>
            <a:ext cx="3528392" cy="1070037"/>
          </a:xfrm>
          <a:prstGeom prst="rect">
            <a:avLst/>
          </a:prstGeom>
        </p:spPr>
        <p:txBody>
          <a:bodyPr wrap="square">
            <a:spAutoFit/>
          </a:bodyPr>
          <a:lstStyle/>
          <a:p>
            <a:pPr algn="ctr">
              <a:lnSpc>
                <a:spcPct val="115000"/>
              </a:lnSpc>
              <a:spcAft>
                <a:spcPts val="1000"/>
              </a:spcAft>
            </a:pPr>
            <a:r>
              <a:rPr lang="es-E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Estudiantes </a:t>
            </a:r>
          </a:p>
          <a:p>
            <a:pPr algn="ctr">
              <a:lnSpc>
                <a:spcPct val="115000"/>
              </a:lnSpc>
              <a:spcAft>
                <a:spcPts val="1000"/>
              </a:spcAft>
            </a:pPr>
            <a:r>
              <a:rPr lang="es-E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Sede Pulgarcito</a:t>
            </a:r>
            <a:endParaRPr lang="es-CO" sz="2400" dirty="0">
              <a:latin typeface="Calibri" panose="020F0502020204030204" pitchFamily="34" charset="0"/>
              <a:ea typeface="Calibri" panose="020F0502020204030204" pitchFamily="34" charset="0"/>
              <a:cs typeface="Times New Roman" panose="02020603050405020304" pitchFamily="18" charset="0"/>
            </a:endParaRPr>
          </a:p>
        </p:txBody>
      </p:sp>
      <p:cxnSp>
        <p:nvCxnSpPr>
          <p:cNvPr id="20" name="Conector recto de flecha 19"/>
          <p:cNvCxnSpPr/>
          <p:nvPr/>
        </p:nvCxnSpPr>
        <p:spPr>
          <a:xfrm>
            <a:off x="1842766" y="4509120"/>
            <a:ext cx="8736632" cy="0"/>
          </a:xfrm>
          <a:prstGeom prst="straightConnector1">
            <a:avLst/>
          </a:prstGeom>
          <a:ln w="76200">
            <a:solidFill>
              <a:schemeClr val="tx2"/>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9" name="Rectángulo 28"/>
          <p:cNvSpPr/>
          <p:nvPr/>
        </p:nvSpPr>
        <p:spPr>
          <a:xfrm>
            <a:off x="6712258" y="5116392"/>
            <a:ext cx="6096000" cy="2105192"/>
          </a:xfrm>
          <a:prstGeom prst="rect">
            <a:avLst/>
          </a:prstGeom>
        </p:spPr>
        <p:txBody>
          <a:bodyPr>
            <a:spAutoFit/>
          </a:bodyPr>
          <a:lstStyle/>
          <a:p>
            <a:pPr algn="ctr">
              <a:lnSpc>
                <a:spcPct val="115000"/>
              </a:lnSpc>
              <a:spcAft>
                <a:spcPts val="0"/>
              </a:spcAft>
            </a:pPr>
            <a:r>
              <a:rPr lang="es-ES_tradnl" sz="2400" dirty="0">
                <a:latin typeface="Times New Roman" panose="02020603050405020304" pitchFamily="18" charset="0"/>
                <a:ea typeface="Calibri" panose="020F0502020204030204" pitchFamily="34" charset="0"/>
                <a:cs typeface="Times New Roman" panose="02020603050405020304" pitchFamily="18" charset="0"/>
              </a:rPr>
              <a:t>Asesora</a:t>
            </a:r>
            <a:endParaRPr lang="es-CO" sz="2400" dirty="0">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spcAft>
                <a:spcPts val="0"/>
              </a:spcAft>
            </a:pPr>
            <a:r>
              <a:rPr lang="es-ES_tradnl" sz="2400" dirty="0">
                <a:latin typeface="Times New Roman" panose="02020603050405020304" pitchFamily="18" charset="0"/>
                <a:ea typeface="Calibri" panose="020F0502020204030204" pitchFamily="34" charset="0"/>
                <a:cs typeface="Times New Roman" panose="02020603050405020304" pitchFamily="18" charset="0"/>
              </a:rPr>
              <a:t>Alba Enit Pulido Díaz</a:t>
            </a:r>
          </a:p>
          <a:p>
            <a:pPr algn="ctr"/>
            <a:r>
              <a:rPr lang="es-ES_tradnl" sz="2400" dirty="0">
                <a:latin typeface="Times New Roman" panose="02020603050405020304" pitchFamily="18" charset="0"/>
                <a:cs typeface="Times New Roman" panose="02020603050405020304" pitchFamily="18" charset="0"/>
              </a:rPr>
              <a:t>Magister En Educación</a:t>
            </a:r>
            <a:endParaRPr lang="es-CO" sz="2400" dirty="0">
              <a:latin typeface="Times New Roman" panose="02020603050405020304" pitchFamily="18" charset="0"/>
              <a:cs typeface="Times New Roman" panose="02020603050405020304" pitchFamily="18" charset="0"/>
            </a:endParaRPr>
          </a:p>
          <a:p>
            <a:r>
              <a:rPr lang="es-ES_tradnl" sz="2400" b="1" dirty="0"/>
              <a:t> </a:t>
            </a:r>
            <a:endParaRPr lang="es-CO" sz="2400" dirty="0"/>
          </a:p>
          <a:p>
            <a:pPr algn="ctr">
              <a:lnSpc>
                <a:spcPct val="115000"/>
              </a:lnSpc>
              <a:spcAft>
                <a:spcPts val="0"/>
              </a:spcAft>
            </a:pPr>
            <a:r>
              <a:rPr lang="es-ES_tradnl" sz="2400" dirty="0">
                <a:latin typeface="Times New Roman" panose="02020603050405020304" pitchFamily="18" charset="0"/>
                <a:ea typeface="Calibri" panose="020F0502020204030204" pitchFamily="34" charset="0"/>
                <a:cs typeface="Times New Roman" panose="02020603050405020304" pitchFamily="18" charset="0"/>
              </a:rPr>
              <a:t> </a:t>
            </a:r>
            <a:endParaRPr lang="es-CO"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cxnSp>
        <p:nvCxnSpPr>
          <p:cNvPr id="34" name="Conector recto de flecha 33"/>
          <p:cNvCxnSpPr/>
          <p:nvPr/>
        </p:nvCxnSpPr>
        <p:spPr>
          <a:xfrm>
            <a:off x="1842766" y="2690304"/>
            <a:ext cx="8736632" cy="0"/>
          </a:xfrm>
          <a:prstGeom prst="straightConnector1">
            <a:avLst/>
          </a:prstGeom>
          <a:ln w="76200">
            <a:solidFill>
              <a:schemeClr val="tx2"/>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5" name="Conector recto de flecha 34"/>
          <p:cNvCxnSpPr>
            <a:stCxn id="16" idx="2"/>
          </p:cNvCxnSpPr>
          <p:nvPr/>
        </p:nvCxnSpPr>
        <p:spPr>
          <a:xfrm>
            <a:off x="6374502" y="2757077"/>
            <a:ext cx="0" cy="3979602"/>
          </a:xfrm>
          <a:prstGeom prst="straightConnector1">
            <a:avLst/>
          </a:prstGeom>
          <a:ln w="76200">
            <a:solidFill>
              <a:schemeClr val="tx2"/>
            </a:solidFill>
            <a:tailEnd type="triangle"/>
          </a:ln>
        </p:spPr>
        <p:style>
          <a:lnRef idx="1">
            <a:schemeClr val="accent1"/>
          </a:lnRef>
          <a:fillRef idx="0">
            <a:schemeClr val="accent1"/>
          </a:fillRef>
          <a:effectRef idx="0">
            <a:schemeClr val="accent1"/>
          </a:effectRef>
          <a:fontRef idx="minor">
            <a:schemeClr val="tx1"/>
          </a:fontRef>
        </p:style>
      </p:cxnSp>
      <p:pic>
        <p:nvPicPr>
          <p:cNvPr id="39"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48694" y="3436528"/>
            <a:ext cx="3271419" cy="2469102"/>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6" name="Imagen 5"/>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l="32110" t="7899" r="35348"/>
          <a:stretch/>
        </p:blipFill>
        <p:spPr>
          <a:xfrm>
            <a:off x="4563919" y="3065647"/>
            <a:ext cx="626382" cy="1079565"/>
          </a:xfrm>
          <a:prstGeom prst="rect">
            <a:avLst/>
          </a:prstGeom>
          <a:solidFill>
            <a:srgbClr val="FFFFFF">
              <a:shade val="85000"/>
            </a:srgbClr>
          </a:solidFill>
          <a:ln w="381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40" name="Imagen 39"/>
          <p:cNvPicPr>
            <a:picLocks noChangeAspect="1"/>
          </p:cNvPicPr>
          <p:nvPr/>
        </p:nvPicPr>
        <p:blipFill rotWithShape="1">
          <a:blip r:embed="rId5" cstate="print"/>
          <a:srcRect l="20137" t="29700" r="73562" b="57700"/>
          <a:stretch/>
        </p:blipFill>
        <p:spPr>
          <a:xfrm>
            <a:off x="4490628" y="5163035"/>
            <a:ext cx="709992" cy="1078733"/>
          </a:xfrm>
          <a:prstGeom prst="rect">
            <a:avLst/>
          </a:prstGeom>
          <a:solidFill>
            <a:srgbClr val="FFFFFF">
              <a:shade val="85000"/>
            </a:srgbClr>
          </a:solidFill>
          <a:ln w="381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41" name="Imagen 40"/>
          <p:cNvPicPr>
            <a:picLocks noChangeAspect="1"/>
          </p:cNvPicPr>
          <p:nvPr/>
        </p:nvPicPr>
        <p:blipFill rotWithShape="1">
          <a:blip r:embed="rId6" cstate="print"/>
          <a:srcRect l="2357" t="29700" r="87799" b="50000"/>
          <a:stretch/>
        </p:blipFill>
        <p:spPr>
          <a:xfrm>
            <a:off x="7579858" y="2989961"/>
            <a:ext cx="596134" cy="1073692"/>
          </a:xfrm>
          <a:prstGeom prst="rect">
            <a:avLst/>
          </a:prstGeom>
          <a:solidFill>
            <a:srgbClr val="FFFFFF">
              <a:shade val="85000"/>
            </a:srgbClr>
          </a:solidFill>
          <a:ln w="381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43" name="Imagen 42"/>
          <p:cNvPicPr>
            <a:picLocks noChangeAspect="1"/>
          </p:cNvPicPr>
          <p:nvPr/>
        </p:nvPicPr>
        <p:blipFill rotWithShape="1">
          <a:blip r:embed="rId7" cstate="print"/>
          <a:srcRect l="46063" t="31800" r="37794" b="13600"/>
          <a:stretch/>
        </p:blipFill>
        <p:spPr>
          <a:xfrm>
            <a:off x="7610783" y="5011707"/>
            <a:ext cx="678168" cy="1086536"/>
          </a:xfrm>
          <a:prstGeom prst="rect">
            <a:avLst/>
          </a:prstGeom>
          <a:solidFill>
            <a:srgbClr val="FFFFFF">
              <a:shade val="85000"/>
            </a:srgbClr>
          </a:solidFill>
          <a:ln w="381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1039843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1127448" y="1052736"/>
            <a:ext cx="10150896" cy="1008111"/>
          </a:xfrm>
        </p:spPr>
        <p:txBody>
          <a:bodyPr>
            <a:normAutofit fontScale="90000"/>
          </a:bodyPr>
          <a:lstStyle/>
          <a:p>
            <a:r>
              <a:rPr lang="es-MX" b="1" i="1" u="sng" dirty="0">
                <a:solidFill>
                  <a:schemeClr val="tx2"/>
                </a:solidFill>
                <a:latin typeface="Times New Roman" panose="02020603050405020304" pitchFamily="18" charset="0"/>
                <a:cs typeface="Times New Roman" panose="02020603050405020304" pitchFamily="18" charset="0"/>
              </a:rPr>
              <a:t>ESTRUCTURA DEL MODELO DE LA RECONSTRUCCIÓN DE LA EXPERIENCIA</a:t>
            </a:r>
            <a:endParaRPr lang="en-US" b="1" i="1" u="sng" dirty="0">
              <a:solidFill>
                <a:schemeClr val="tx2"/>
              </a:solidFill>
              <a:latin typeface="Times New Roman" panose="02020603050405020304" pitchFamily="18" charset="0"/>
              <a:cs typeface="Times New Roman" panose="02020603050405020304" pitchFamily="18" charset="0"/>
            </a:endParaRPr>
          </a:p>
        </p:txBody>
      </p:sp>
      <p:cxnSp>
        <p:nvCxnSpPr>
          <p:cNvPr id="4" name="Conector recto 3"/>
          <p:cNvCxnSpPr/>
          <p:nvPr/>
        </p:nvCxnSpPr>
        <p:spPr>
          <a:xfrm>
            <a:off x="2135560" y="1628800"/>
            <a:ext cx="8568952"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6" name="Conector recto 5"/>
          <p:cNvCxnSpPr/>
          <p:nvPr/>
        </p:nvCxnSpPr>
        <p:spPr>
          <a:xfrm>
            <a:off x="1415480" y="2276872"/>
            <a:ext cx="9862864"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1" name="Cheurón 10"/>
          <p:cNvSpPr/>
          <p:nvPr/>
        </p:nvSpPr>
        <p:spPr>
          <a:xfrm>
            <a:off x="403483" y="2910984"/>
            <a:ext cx="2772309" cy="261600"/>
          </a:xfrm>
          <a:prstGeom prst="chevron">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2000" dirty="0">
                <a:solidFill>
                  <a:schemeClr val="tx1"/>
                </a:solidFill>
                <a:latin typeface="Times New Roman" panose="02020603050405020304" pitchFamily="18" charset="0"/>
                <a:cs typeface="Times New Roman" panose="02020603050405020304" pitchFamily="18" charset="0"/>
              </a:rPr>
              <a:t>Tipo de Investigación </a:t>
            </a:r>
          </a:p>
        </p:txBody>
      </p:sp>
      <p:sp>
        <p:nvSpPr>
          <p:cNvPr id="12" name="Cheurón 11"/>
          <p:cNvSpPr/>
          <p:nvPr/>
        </p:nvSpPr>
        <p:spPr>
          <a:xfrm>
            <a:off x="3175792" y="2915222"/>
            <a:ext cx="2952328" cy="258337"/>
          </a:xfrm>
          <a:prstGeom prst="chevron">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2000" dirty="0">
                <a:solidFill>
                  <a:schemeClr val="tx1"/>
                </a:solidFill>
                <a:latin typeface="Times New Roman" panose="02020603050405020304" pitchFamily="18" charset="0"/>
                <a:cs typeface="Times New Roman" panose="02020603050405020304" pitchFamily="18" charset="0"/>
              </a:rPr>
              <a:t>Cualitativa</a:t>
            </a:r>
          </a:p>
        </p:txBody>
      </p:sp>
      <p:sp>
        <p:nvSpPr>
          <p:cNvPr id="15" name="Cheurón 14"/>
          <p:cNvSpPr/>
          <p:nvPr/>
        </p:nvSpPr>
        <p:spPr>
          <a:xfrm>
            <a:off x="403485" y="3245867"/>
            <a:ext cx="2772308" cy="246669"/>
          </a:xfrm>
          <a:prstGeom prst="chevron">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2000" dirty="0">
                <a:solidFill>
                  <a:schemeClr val="tx1"/>
                </a:solidFill>
                <a:latin typeface="Times New Roman" panose="02020603050405020304" pitchFamily="18" charset="0"/>
                <a:cs typeface="Times New Roman" panose="02020603050405020304" pitchFamily="18" charset="0"/>
              </a:rPr>
              <a:t>Nivel de investigación </a:t>
            </a:r>
          </a:p>
        </p:txBody>
      </p:sp>
      <p:sp>
        <p:nvSpPr>
          <p:cNvPr id="16" name="Cheurón 15"/>
          <p:cNvSpPr/>
          <p:nvPr/>
        </p:nvSpPr>
        <p:spPr>
          <a:xfrm>
            <a:off x="3175792" y="3244892"/>
            <a:ext cx="2952328" cy="225374"/>
          </a:xfrm>
          <a:prstGeom prst="chevron">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2000" dirty="0">
                <a:solidFill>
                  <a:schemeClr val="tx1"/>
                </a:solidFill>
                <a:latin typeface="Times New Roman" panose="02020603050405020304" pitchFamily="18" charset="0"/>
                <a:cs typeface="Times New Roman" panose="02020603050405020304" pitchFamily="18" charset="0"/>
              </a:rPr>
              <a:t>Causal </a:t>
            </a:r>
          </a:p>
        </p:txBody>
      </p:sp>
      <p:sp>
        <p:nvSpPr>
          <p:cNvPr id="17" name="Cheurón 16"/>
          <p:cNvSpPr/>
          <p:nvPr/>
        </p:nvSpPr>
        <p:spPr>
          <a:xfrm>
            <a:off x="370813" y="3548701"/>
            <a:ext cx="2804979" cy="231541"/>
          </a:xfrm>
          <a:prstGeom prst="chevron">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2000" dirty="0">
                <a:solidFill>
                  <a:schemeClr val="tx1"/>
                </a:solidFill>
                <a:latin typeface="Times New Roman" panose="02020603050405020304" pitchFamily="18" charset="0"/>
                <a:cs typeface="Times New Roman" panose="02020603050405020304" pitchFamily="18" charset="0"/>
              </a:rPr>
              <a:t>Método y enfoque</a:t>
            </a:r>
          </a:p>
        </p:txBody>
      </p:sp>
      <p:sp>
        <p:nvSpPr>
          <p:cNvPr id="18" name="Cheurón 17"/>
          <p:cNvSpPr/>
          <p:nvPr/>
        </p:nvSpPr>
        <p:spPr>
          <a:xfrm>
            <a:off x="3192978" y="3534268"/>
            <a:ext cx="2935142" cy="245974"/>
          </a:xfrm>
          <a:prstGeom prst="chevron">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2000" dirty="0">
                <a:solidFill>
                  <a:schemeClr val="tx1"/>
                </a:solidFill>
                <a:latin typeface="Times New Roman" panose="02020603050405020304" pitchFamily="18" charset="0"/>
                <a:cs typeface="Times New Roman" panose="02020603050405020304" pitchFamily="18" charset="0"/>
              </a:rPr>
              <a:t>Histórico Hermenéutico</a:t>
            </a:r>
          </a:p>
        </p:txBody>
      </p:sp>
      <p:sp>
        <p:nvSpPr>
          <p:cNvPr id="19" name="Cheurón 18"/>
          <p:cNvSpPr/>
          <p:nvPr/>
        </p:nvSpPr>
        <p:spPr>
          <a:xfrm>
            <a:off x="366459" y="3836407"/>
            <a:ext cx="2809334" cy="237673"/>
          </a:xfrm>
          <a:prstGeom prst="chevron">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2000" dirty="0">
                <a:solidFill>
                  <a:schemeClr val="tx1"/>
                </a:solidFill>
                <a:latin typeface="Times New Roman" panose="02020603050405020304" pitchFamily="18" charset="0"/>
                <a:cs typeface="Times New Roman" panose="02020603050405020304" pitchFamily="18" charset="0"/>
              </a:rPr>
              <a:t>Población </a:t>
            </a:r>
          </a:p>
        </p:txBody>
      </p:sp>
      <p:sp>
        <p:nvSpPr>
          <p:cNvPr id="20" name="Cheurón 19"/>
          <p:cNvSpPr/>
          <p:nvPr/>
        </p:nvSpPr>
        <p:spPr>
          <a:xfrm>
            <a:off x="3222019" y="3828959"/>
            <a:ext cx="2906101" cy="245121"/>
          </a:xfrm>
          <a:prstGeom prst="chevron">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2000" dirty="0">
                <a:solidFill>
                  <a:schemeClr val="tx1"/>
                </a:solidFill>
                <a:latin typeface="Times New Roman" panose="02020603050405020304" pitchFamily="18" charset="0"/>
                <a:cs typeface="Times New Roman" panose="02020603050405020304" pitchFamily="18" charset="0"/>
              </a:rPr>
              <a:t>26 Estudiantes </a:t>
            </a:r>
          </a:p>
        </p:txBody>
      </p:sp>
      <p:sp>
        <p:nvSpPr>
          <p:cNvPr id="21" name="Cheurón 20"/>
          <p:cNvSpPr/>
          <p:nvPr/>
        </p:nvSpPr>
        <p:spPr>
          <a:xfrm>
            <a:off x="386939" y="4138083"/>
            <a:ext cx="2788853" cy="253815"/>
          </a:xfrm>
          <a:prstGeom prst="chevron">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2000" dirty="0">
                <a:solidFill>
                  <a:schemeClr val="tx1"/>
                </a:solidFill>
                <a:latin typeface="Times New Roman" panose="02020603050405020304" pitchFamily="18" charset="0"/>
                <a:cs typeface="Times New Roman" panose="02020603050405020304" pitchFamily="18" charset="0"/>
              </a:rPr>
              <a:t>Muestra</a:t>
            </a:r>
          </a:p>
        </p:txBody>
      </p:sp>
      <p:sp>
        <p:nvSpPr>
          <p:cNvPr id="22" name="Cheurón 21"/>
          <p:cNvSpPr/>
          <p:nvPr/>
        </p:nvSpPr>
        <p:spPr>
          <a:xfrm>
            <a:off x="3236745" y="4122180"/>
            <a:ext cx="2891376" cy="269718"/>
          </a:xfrm>
          <a:prstGeom prst="chevron">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2000" dirty="0">
                <a:solidFill>
                  <a:schemeClr val="tx1"/>
                </a:solidFill>
                <a:latin typeface="Times New Roman" panose="02020603050405020304" pitchFamily="18" charset="0"/>
                <a:cs typeface="Times New Roman" panose="02020603050405020304" pitchFamily="18" charset="0"/>
              </a:rPr>
              <a:t>5 Estudiantes</a:t>
            </a:r>
          </a:p>
        </p:txBody>
      </p:sp>
      <p:sp>
        <p:nvSpPr>
          <p:cNvPr id="23" name="Cheurón 22"/>
          <p:cNvSpPr/>
          <p:nvPr/>
        </p:nvSpPr>
        <p:spPr>
          <a:xfrm>
            <a:off x="6799044" y="2633277"/>
            <a:ext cx="2609503" cy="252457"/>
          </a:xfrm>
          <a:prstGeom prst="chevron">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2000" dirty="0">
                <a:solidFill>
                  <a:schemeClr val="tx1"/>
                </a:solidFill>
                <a:latin typeface="Times New Roman" panose="02020603050405020304" pitchFamily="18" charset="0"/>
                <a:cs typeface="Times New Roman" panose="02020603050405020304" pitchFamily="18" charset="0"/>
              </a:rPr>
              <a:t>Recolección de datos </a:t>
            </a:r>
          </a:p>
        </p:txBody>
      </p:sp>
      <p:sp>
        <p:nvSpPr>
          <p:cNvPr id="24" name="Cheurón 23"/>
          <p:cNvSpPr/>
          <p:nvPr/>
        </p:nvSpPr>
        <p:spPr>
          <a:xfrm>
            <a:off x="6799044" y="2923693"/>
            <a:ext cx="1624625" cy="197106"/>
          </a:xfrm>
          <a:prstGeom prst="chevron">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2000" dirty="0">
                <a:solidFill>
                  <a:schemeClr val="tx1"/>
                </a:solidFill>
                <a:latin typeface="Times New Roman" panose="02020603050405020304" pitchFamily="18" charset="0"/>
                <a:cs typeface="Times New Roman" panose="02020603050405020304" pitchFamily="18" charset="0"/>
              </a:rPr>
              <a:t>Técnica</a:t>
            </a:r>
          </a:p>
        </p:txBody>
      </p:sp>
      <p:sp>
        <p:nvSpPr>
          <p:cNvPr id="25" name="Cheurón 24"/>
          <p:cNvSpPr/>
          <p:nvPr/>
        </p:nvSpPr>
        <p:spPr>
          <a:xfrm>
            <a:off x="6799045" y="3197044"/>
            <a:ext cx="1624625" cy="188702"/>
          </a:xfrm>
          <a:prstGeom prst="chevron">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2000" dirty="0">
                <a:solidFill>
                  <a:schemeClr val="tx1"/>
                </a:solidFill>
                <a:latin typeface="Times New Roman" panose="02020603050405020304" pitchFamily="18" charset="0"/>
                <a:cs typeface="Times New Roman" panose="02020603050405020304" pitchFamily="18" charset="0"/>
              </a:rPr>
              <a:t>Instrumento</a:t>
            </a:r>
          </a:p>
        </p:txBody>
      </p:sp>
      <p:sp>
        <p:nvSpPr>
          <p:cNvPr id="27" name="Cheurón 26"/>
          <p:cNvSpPr/>
          <p:nvPr/>
        </p:nvSpPr>
        <p:spPr>
          <a:xfrm>
            <a:off x="8459985" y="3690605"/>
            <a:ext cx="2487233" cy="241938"/>
          </a:xfrm>
          <a:prstGeom prst="chevron">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2000" dirty="0">
                <a:solidFill>
                  <a:schemeClr val="tx1"/>
                </a:solidFill>
                <a:latin typeface="Times New Roman" panose="02020603050405020304" pitchFamily="18" charset="0"/>
                <a:cs typeface="Times New Roman" panose="02020603050405020304" pitchFamily="18" charset="0"/>
              </a:rPr>
              <a:t>Cuestionario</a:t>
            </a:r>
          </a:p>
        </p:txBody>
      </p:sp>
      <p:sp>
        <p:nvSpPr>
          <p:cNvPr id="28" name="Cheurón 27"/>
          <p:cNvSpPr/>
          <p:nvPr/>
        </p:nvSpPr>
        <p:spPr>
          <a:xfrm>
            <a:off x="428251" y="4794365"/>
            <a:ext cx="5708678" cy="235181"/>
          </a:xfrm>
          <a:prstGeom prst="chevron">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2000" dirty="0">
                <a:solidFill>
                  <a:schemeClr val="tx1"/>
                </a:solidFill>
                <a:latin typeface="Times New Roman" panose="02020603050405020304" pitchFamily="18" charset="0"/>
                <a:cs typeface="Times New Roman" panose="02020603050405020304" pitchFamily="18" charset="0"/>
              </a:rPr>
              <a:t>Fuentes de información </a:t>
            </a:r>
          </a:p>
        </p:txBody>
      </p:sp>
      <p:sp>
        <p:nvSpPr>
          <p:cNvPr id="29" name="Cheurón 28"/>
          <p:cNvSpPr/>
          <p:nvPr/>
        </p:nvSpPr>
        <p:spPr>
          <a:xfrm>
            <a:off x="439514" y="5096914"/>
            <a:ext cx="2809333" cy="205538"/>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2000" dirty="0">
                <a:solidFill>
                  <a:schemeClr val="tx1"/>
                </a:solidFill>
                <a:latin typeface="Times New Roman" panose="02020603050405020304" pitchFamily="18" charset="0"/>
                <a:cs typeface="Times New Roman" panose="02020603050405020304" pitchFamily="18" charset="0"/>
              </a:rPr>
              <a:t>Primarias</a:t>
            </a:r>
          </a:p>
        </p:txBody>
      </p:sp>
      <p:sp>
        <p:nvSpPr>
          <p:cNvPr id="30" name="Cheurón 29"/>
          <p:cNvSpPr/>
          <p:nvPr/>
        </p:nvSpPr>
        <p:spPr>
          <a:xfrm>
            <a:off x="348048" y="5972585"/>
            <a:ext cx="2880319" cy="189805"/>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2000" dirty="0">
                <a:solidFill>
                  <a:schemeClr val="tx1"/>
                </a:solidFill>
                <a:latin typeface="Times New Roman" panose="02020603050405020304" pitchFamily="18" charset="0"/>
                <a:cs typeface="Times New Roman" panose="02020603050405020304" pitchFamily="18" charset="0"/>
              </a:rPr>
              <a:t>Secundarias </a:t>
            </a:r>
          </a:p>
        </p:txBody>
      </p:sp>
      <p:sp>
        <p:nvSpPr>
          <p:cNvPr id="31" name="Cheurón 30"/>
          <p:cNvSpPr/>
          <p:nvPr/>
        </p:nvSpPr>
        <p:spPr>
          <a:xfrm>
            <a:off x="3245553" y="5088204"/>
            <a:ext cx="2891376" cy="214248"/>
          </a:xfrm>
          <a:prstGeom prst="chevron">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2000" dirty="0">
                <a:solidFill>
                  <a:schemeClr val="tx1"/>
                </a:solidFill>
                <a:latin typeface="Times New Roman" panose="02020603050405020304" pitchFamily="18" charset="0"/>
                <a:cs typeface="Times New Roman" panose="02020603050405020304" pitchFamily="18" charset="0"/>
              </a:rPr>
              <a:t>Diario de campo</a:t>
            </a:r>
          </a:p>
        </p:txBody>
      </p:sp>
      <p:sp>
        <p:nvSpPr>
          <p:cNvPr id="32" name="Cheurón 31"/>
          <p:cNvSpPr/>
          <p:nvPr/>
        </p:nvSpPr>
        <p:spPr>
          <a:xfrm>
            <a:off x="3232993" y="5956090"/>
            <a:ext cx="2888271" cy="224668"/>
          </a:xfrm>
          <a:prstGeom prst="chevron">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2000" dirty="0">
                <a:solidFill>
                  <a:schemeClr val="tx1"/>
                </a:solidFill>
                <a:latin typeface="Times New Roman" panose="02020603050405020304" pitchFamily="18" charset="0"/>
                <a:cs typeface="Times New Roman" panose="02020603050405020304" pitchFamily="18" charset="0"/>
              </a:rPr>
              <a:t>Artículos</a:t>
            </a:r>
          </a:p>
        </p:txBody>
      </p:sp>
      <p:sp>
        <p:nvSpPr>
          <p:cNvPr id="42" name="Cheurón 41"/>
          <p:cNvSpPr/>
          <p:nvPr/>
        </p:nvSpPr>
        <p:spPr>
          <a:xfrm>
            <a:off x="8418850" y="2925892"/>
            <a:ext cx="2528368" cy="211059"/>
          </a:xfrm>
          <a:prstGeom prst="chevron">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2000" dirty="0">
                <a:solidFill>
                  <a:schemeClr val="tx1"/>
                </a:solidFill>
                <a:latin typeface="Times New Roman" panose="02020603050405020304" pitchFamily="18" charset="0"/>
                <a:cs typeface="Times New Roman" panose="02020603050405020304" pitchFamily="18" charset="0"/>
              </a:rPr>
              <a:t>Observación directa</a:t>
            </a:r>
          </a:p>
        </p:txBody>
      </p:sp>
      <p:sp>
        <p:nvSpPr>
          <p:cNvPr id="44" name="Cheurón 43"/>
          <p:cNvSpPr/>
          <p:nvPr/>
        </p:nvSpPr>
        <p:spPr>
          <a:xfrm>
            <a:off x="8436321" y="3182157"/>
            <a:ext cx="2510897" cy="201975"/>
          </a:xfrm>
          <a:prstGeom prst="chevron">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2000" dirty="0">
                <a:solidFill>
                  <a:schemeClr val="tx1"/>
                </a:solidFill>
                <a:latin typeface="Times New Roman" panose="02020603050405020304" pitchFamily="18" charset="0"/>
                <a:cs typeface="Times New Roman" panose="02020603050405020304" pitchFamily="18" charset="0"/>
              </a:rPr>
              <a:t>Diario de campo</a:t>
            </a:r>
          </a:p>
        </p:txBody>
      </p:sp>
      <p:sp>
        <p:nvSpPr>
          <p:cNvPr id="45" name="Cheurón 44"/>
          <p:cNvSpPr/>
          <p:nvPr/>
        </p:nvSpPr>
        <p:spPr>
          <a:xfrm>
            <a:off x="6835360" y="3453265"/>
            <a:ext cx="1588310" cy="191515"/>
          </a:xfrm>
          <a:prstGeom prst="chevron">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2000" dirty="0">
                <a:solidFill>
                  <a:schemeClr val="tx1"/>
                </a:solidFill>
                <a:latin typeface="Times New Roman" panose="02020603050405020304" pitchFamily="18" charset="0"/>
                <a:cs typeface="Times New Roman" panose="02020603050405020304" pitchFamily="18" charset="0"/>
              </a:rPr>
              <a:t>Técnica</a:t>
            </a:r>
          </a:p>
        </p:txBody>
      </p:sp>
      <p:sp>
        <p:nvSpPr>
          <p:cNvPr id="46" name="Cheurón 45"/>
          <p:cNvSpPr/>
          <p:nvPr/>
        </p:nvSpPr>
        <p:spPr>
          <a:xfrm>
            <a:off x="8459985" y="3437929"/>
            <a:ext cx="2487233" cy="206851"/>
          </a:xfrm>
          <a:prstGeom prst="chevron">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2000" dirty="0">
                <a:solidFill>
                  <a:schemeClr val="tx1"/>
                </a:solidFill>
                <a:latin typeface="Times New Roman" panose="02020603050405020304" pitchFamily="18" charset="0"/>
                <a:cs typeface="Times New Roman" panose="02020603050405020304" pitchFamily="18" charset="0"/>
              </a:rPr>
              <a:t>Entrevista</a:t>
            </a:r>
          </a:p>
        </p:txBody>
      </p:sp>
      <p:sp>
        <p:nvSpPr>
          <p:cNvPr id="47" name="Cheurón 46"/>
          <p:cNvSpPr/>
          <p:nvPr/>
        </p:nvSpPr>
        <p:spPr>
          <a:xfrm>
            <a:off x="6835360" y="3690604"/>
            <a:ext cx="1624625" cy="212191"/>
          </a:xfrm>
          <a:prstGeom prst="chevron">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2000" dirty="0">
                <a:solidFill>
                  <a:schemeClr val="tx1"/>
                </a:solidFill>
                <a:latin typeface="Times New Roman" panose="02020603050405020304" pitchFamily="18" charset="0"/>
                <a:cs typeface="Times New Roman" panose="02020603050405020304" pitchFamily="18" charset="0"/>
              </a:rPr>
              <a:t>Instrumento</a:t>
            </a:r>
          </a:p>
        </p:txBody>
      </p:sp>
      <p:sp>
        <p:nvSpPr>
          <p:cNvPr id="52" name="Cheurón 51"/>
          <p:cNvSpPr/>
          <p:nvPr/>
        </p:nvSpPr>
        <p:spPr>
          <a:xfrm>
            <a:off x="3245553" y="5369820"/>
            <a:ext cx="2891376" cy="214248"/>
          </a:xfrm>
          <a:prstGeom prst="chevron">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2000" dirty="0">
                <a:solidFill>
                  <a:schemeClr val="tx1"/>
                </a:solidFill>
                <a:latin typeface="Times New Roman" panose="02020603050405020304" pitchFamily="18" charset="0"/>
                <a:cs typeface="Times New Roman" panose="02020603050405020304" pitchFamily="18" charset="0"/>
              </a:rPr>
              <a:t>Fotografías</a:t>
            </a:r>
          </a:p>
        </p:txBody>
      </p:sp>
      <p:sp>
        <p:nvSpPr>
          <p:cNvPr id="53" name="Cheurón 52"/>
          <p:cNvSpPr/>
          <p:nvPr/>
        </p:nvSpPr>
        <p:spPr>
          <a:xfrm>
            <a:off x="3258843" y="5625190"/>
            <a:ext cx="2891376" cy="214248"/>
          </a:xfrm>
          <a:prstGeom prst="chevron">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2000" dirty="0">
                <a:solidFill>
                  <a:schemeClr val="tx1"/>
                </a:solidFill>
                <a:latin typeface="Times New Roman" panose="02020603050405020304" pitchFamily="18" charset="0"/>
                <a:cs typeface="Times New Roman" panose="02020603050405020304" pitchFamily="18" charset="0"/>
              </a:rPr>
              <a:t>Cuestionario</a:t>
            </a:r>
          </a:p>
        </p:txBody>
      </p:sp>
      <p:sp>
        <p:nvSpPr>
          <p:cNvPr id="54" name="Cheurón 53"/>
          <p:cNvSpPr/>
          <p:nvPr/>
        </p:nvSpPr>
        <p:spPr>
          <a:xfrm>
            <a:off x="3258843" y="6225612"/>
            <a:ext cx="2888271" cy="224668"/>
          </a:xfrm>
          <a:prstGeom prst="chevron">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2000" dirty="0">
                <a:solidFill>
                  <a:schemeClr val="tx1"/>
                </a:solidFill>
                <a:latin typeface="Times New Roman" panose="02020603050405020304" pitchFamily="18" charset="0"/>
                <a:cs typeface="Times New Roman" panose="02020603050405020304" pitchFamily="18" charset="0"/>
              </a:rPr>
              <a:t>Libros webs </a:t>
            </a:r>
          </a:p>
        </p:txBody>
      </p:sp>
      <p:sp>
        <p:nvSpPr>
          <p:cNvPr id="55" name="Cheurón 54"/>
          <p:cNvSpPr/>
          <p:nvPr/>
        </p:nvSpPr>
        <p:spPr>
          <a:xfrm>
            <a:off x="3262760" y="6493076"/>
            <a:ext cx="2888271" cy="224668"/>
          </a:xfrm>
          <a:prstGeom prst="chevron">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2000" dirty="0">
                <a:solidFill>
                  <a:schemeClr val="tx1"/>
                </a:solidFill>
                <a:latin typeface="Times New Roman" panose="02020603050405020304" pitchFamily="18" charset="0"/>
                <a:cs typeface="Times New Roman" panose="02020603050405020304" pitchFamily="18" charset="0"/>
              </a:rPr>
              <a:t>Tesis</a:t>
            </a:r>
          </a:p>
        </p:txBody>
      </p:sp>
      <p:sp>
        <p:nvSpPr>
          <p:cNvPr id="56" name="Cheurón 55"/>
          <p:cNvSpPr/>
          <p:nvPr/>
        </p:nvSpPr>
        <p:spPr>
          <a:xfrm>
            <a:off x="6835360" y="4353241"/>
            <a:ext cx="4731968" cy="271720"/>
          </a:xfrm>
          <a:prstGeom prst="chevron">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2000" dirty="0">
                <a:solidFill>
                  <a:schemeClr val="tx1"/>
                </a:solidFill>
                <a:latin typeface="Times New Roman" panose="02020603050405020304" pitchFamily="18" charset="0"/>
                <a:cs typeface="Times New Roman" panose="02020603050405020304" pitchFamily="18" charset="0"/>
              </a:rPr>
              <a:t>Modelo de divulgación de la experiencia</a:t>
            </a:r>
          </a:p>
        </p:txBody>
      </p:sp>
      <p:sp>
        <p:nvSpPr>
          <p:cNvPr id="57" name="Cheurón 56"/>
          <p:cNvSpPr/>
          <p:nvPr/>
        </p:nvSpPr>
        <p:spPr>
          <a:xfrm>
            <a:off x="6835360" y="4667442"/>
            <a:ext cx="2274437" cy="216778"/>
          </a:xfrm>
          <a:prstGeom prst="chevron">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2000" dirty="0">
                <a:solidFill>
                  <a:schemeClr val="tx1"/>
                </a:solidFill>
                <a:latin typeface="Times New Roman" panose="02020603050405020304" pitchFamily="18" charset="0"/>
                <a:cs typeface="Times New Roman" panose="02020603050405020304" pitchFamily="18" charset="0"/>
              </a:rPr>
              <a:t>Situación inicial </a:t>
            </a:r>
          </a:p>
        </p:txBody>
      </p:sp>
      <p:sp>
        <p:nvSpPr>
          <p:cNvPr id="58" name="Cheurón 57"/>
          <p:cNvSpPr/>
          <p:nvPr/>
        </p:nvSpPr>
        <p:spPr>
          <a:xfrm>
            <a:off x="7115502" y="4945927"/>
            <a:ext cx="2903028" cy="236079"/>
          </a:xfrm>
          <a:prstGeom prst="chevron">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2000" dirty="0">
                <a:solidFill>
                  <a:schemeClr val="tx1"/>
                </a:solidFill>
                <a:latin typeface="Times New Roman" panose="02020603050405020304" pitchFamily="18" charset="0"/>
                <a:cs typeface="Times New Roman" panose="02020603050405020304" pitchFamily="18" charset="0"/>
              </a:rPr>
              <a:t>Proceso de intervención </a:t>
            </a:r>
          </a:p>
        </p:txBody>
      </p:sp>
      <p:sp>
        <p:nvSpPr>
          <p:cNvPr id="59" name="Cheurón 58"/>
          <p:cNvSpPr/>
          <p:nvPr/>
        </p:nvSpPr>
        <p:spPr>
          <a:xfrm>
            <a:off x="8069417" y="5221529"/>
            <a:ext cx="2274437" cy="216778"/>
          </a:xfrm>
          <a:prstGeom prst="chevron">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2000" dirty="0">
                <a:solidFill>
                  <a:schemeClr val="tx1"/>
                </a:solidFill>
                <a:latin typeface="Times New Roman" panose="02020603050405020304" pitchFamily="18" charset="0"/>
                <a:cs typeface="Times New Roman" panose="02020603050405020304" pitchFamily="18" charset="0"/>
              </a:rPr>
              <a:t>Situación final </a:t>
            </a:r>
          </a:p>
        </p:txBody>
      </p:sp>
      <p:sp>
        <p:nvSpPr>
          <p:cNvPr id="60" name="Cheurón 59"/>
          <p:cNvSpPr/>
          <p:nvPr/>
        </p:nvSpPr>
        <p:spPr>
          <a:xfrm>
            <a:off x="6688903" y="5778953"/>
            <a:ext cx="4731968" cy="271720"/>
          </a:xfrm>
          <a:prstGeom prst="chevron">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2000" dirty="0">
                <a:solidFill>
                  <a:schemeClr val="tx1"/>
                </a:solidFill>
                <a:latin typeface="Times New Roman" panose="02020603050405020304" pitchFamily="18" charset="0"/>
                <a:cs typeface="Times New Roman" panose="02020603050405020304" pitchFamily="18" charset="0"/>
              </a:rPr>
              <a:t>Variables</a:t>
            </a:r>
          </a:p>
        </p:txBody>
      </p:sp>
      <p:sp>
        <p:nvSpPr>
          <p:cNvPr id="61" name="Cheurón 60"/>
          <p:cNvSpPr/>
          <p:nvPr/>
        </p:nvSpPr>
        <p:spPr>
          <a:xfrm>
            <a:off x="6688903" y="6137214"/>
            <a:ext cx="1953960" cy="251066"/>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2000" dirty="0">
                <a:solidFill>
                  <a:schemeClr val="tx1"/>
                </a:solidFill>
                <a:latin typeface="Times New Roman" panose="02020603050405020304" pitchFamily="18" charset="0"/>
                <a:cs typeface="Times New Roman" panose="02020603050405020304" pitchFamily="18" charset="0"/>
              </a:rPr>
              <a:t>Independiente</a:t>
            </a:r>
          </a:p>
        </p:txBody>
      </p:sp>
      <p:sp>
        <p:nvSpPr>
          <p:cNvPr id="62" name="Cheurón 61"/>
          <p:cNvSpPr/>
          <p:nvPr/>
        </p:nvSpPr>
        <p:spPr>
          <a:xfrm>
            <a:off x="6688904" y="6448205"/>
            <a:ext cx="1964426" cy="224245"/>
          </a:xfrm>
          <a:prstGeom prst="chevron">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2000" dirty="0">
                <a:solidFill>
                  <a:schemeClr val="tx1"/>
                </a:solidFill>
                <a:latin typeface="Times New Roman" panose="02020603050405020304" pitchFamily="18" charset="0"/>
                <a:cs typeface="Times New Roman" panose="02020603050405020304" pitchFamily="18" charset="0"/>
              </a:rPr>
              <a:t>Dependiente</a:t>
            </a:r>
          </a:p>
        </p:txBody>
      </p:sp>
      <p:sp>
        <p:nvSpPr>
          <p:cNvPr id="63" name="Cheurón 62"/>
          <p:cNvSpPr/>
          <p:nvPr/>
        </p:nvSpPr>
        <p:spPr>
          <a:xfrm>
            <a:off x="8607549" y="6103909"/>
            <a:ext cx="3528392" cy="284371"/>
          </a:xfrm>
          <a:prstGeom prst="chevron">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2000" dirty="0">
                <a:solidFill>
                  <a:schemeClr val="tx1"/>
                </a:solidFill>
                <a:latin typeface="Times New Roman" panose="02020603050405020304" pitchFamily="18" charset="0"/>
                <a:cs typeface="Times New Roman" panose="02020603050405020304" pitchFamily="18" charset="0"/>
              </a:rPr>
              <a:t>Proyecto Pedagógico de Aula</a:t>
            </a:r>
          </a:p>
        </p:txBody>
      </p:sp>
      <p:sp>
        <p:nvSpPr>
          <p:cNvPr id="64" name="Cheurón 63"/>
          <p:cNvSpPr/>
          <p:nvPr/>
        </p:nvSpPr>
        <p:spPr>
          <a:xfrm>
            <a:off x="8634108" y="6438454"/>
            <a:ext cx="3528392" cy="233996"/>
          </a:xfrm>
          <a:prstGeom prst="chevron">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2000" dirty="0">
                <a:solidFill>
                  <a:schemeClr val="tx1"/>
                </a:solidFill>
                <a:latin typeface="Times New Roman" panose="02020603050405020304" pitchFamily="18" charset="0"/>
                <a:cs typeface="Times New Roman" panose="02020603050405020304" pitchFamily="18" charset="0"/>
              </a:rPr>
              <a:t>Aprendizaje Significativo</a:t>
            </a:r>
          </a:p>
        </p:txBody>
      </p:sp>
      <p:sp>
        <p:nvSpPr>
          <p:cNvPr id="65" name="Cheurón 64"/>
          <p:cNvSpPr/>
          <p:nvPr/>
        </p:nvSpPr>
        <p:spPr>
          <a:xfrm>
            <a:off x="386939" y="2622617"/>
            <a:ext cx="5708678" cy="233886"/>
          </a:xfrm>
          <a:prstGeom prst="chevron">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2000" dirty="0">
                <a:solidFill>
                  <a:schemeClr val="tx1"/>
                </a:solidFill>
                <a:latin typeface="Times New Roman" panose="02020603050405020304" pitchFamily="18" charset="0"/>
                <a:cs typeface="Times New Roman" panose="02020603050405020304" pitchFamily="18" charset="0"/>
              </a:rPr>
              <a:t>Metodología </a:t>
            </a:r>
          </a:p>
        </p:txBody>
      </p:sp>
    </p:spTree>
    <p:extLst>
      <p:ext uri="{BB962C8B-B14F-4D97-AF65-F5344CB8AC3E}">
        <p14:creationId xmlns:p14="http://schemas.microsoft.com/office/powerpoint/2010/main" val="19826143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txBox="1">
            <a:spLocks/>
          </p:cNvSpPr>
          <p:nvPr/>
        </p:nvSpPr>
        <p:spPr>
          <a:xfrm>
            <a:off x="1127448" y="1052736"/>
            <a:ext cx="10150896" cy="1008111"/>
          </a:xfrm>
          <a:prstGeom prst="rect">
            <a:avLst/>
          </a:prstGeom>
        </p:spPr>
        <p:txBody>
          <a:bodyPr vert="horz" lIns="91440" tIns="45720" rIns="91440" bIns="45720" rtlCol="0" anchor="ctr">
            <a:normAutofit fontScale="8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MX" b="1" i="1" u="sng" dirty="0">
                <a:solidFill>
                  <a:schemeClr val="tx2"/>
                </a:solidFill>
                <a:latin typeface="Times New Roman" panose="02020603050405020304" pitchFamily="18" charset="0"/>
                <a:cs typeface="Times New Roman" panose="02020603050405020304" pitchFamily="18" charset="0"/>
              </a:rPr>
              <a:t>ESTRUCTURA DEL MODELO DE LA RECONSTRUCCIÓN DE LA EXPERIENCIA</a:t>
            </a:r>
            <a:endParaRPr lang="en-US" b="1" i="1" u="sng" dirty="0">
              <a:solidFill>
                <a:schemeClr val="tx2"/>
              </a:solidFill>
              <a:latin typeface="Times New Roman" panose="02020603050405020304" pitchFamily="18" charset="0"/>
              <a:cs typeface="Times New Roman" panose="02020603050405020304" pitchFamily="18" charset="0"/>
            </a:endParaRPr>
          </a:p>
        </p:txBody>
      </p:sp>
      <p:pic>
        <p:nvPicPr>
          <p:cNvPr id="5" name="Imagen 4"/>
          <p:cNvPicPr/>
          <p:nvPr/>
        </p:nvPicPr>
        <p:blipFill rotWithShape="1">
          <a:blip r:embed="rId2" cstate="print">
            <a:extLst>
              <a:ext uri="{28A0092B-C50C-407E-A947-70E740481C1C}">
                <a14:useLocalDpi xmlns:a14="http://schemas.microsoft.com/office/drawing/2010/main" val="0"/>
              </a:ext>
            </a:extLst>
          </a:blip>
          <a:srcRect t="-629" r="3227" b="6008"/>
          <a:stretch/>
        </p:blipFill>
        <p:spPr bwMode="auto">
          <a:xfrm>
            <a:off x="263352" y="2156346"/>
            <a:ext cx="5868035" cy="4368998"/>
          </a:xfrm>
          <a:prstGeom prst="rect">
            <a:avLst/>
          </a:prstGeom>
          <a:ln>
            <a:noFill/>
          </a:ln>
          <a:extLst>
            <a:ext uri="{53640926-AAD7-44D8-BBD7-CCE9431645EC}">
              <a14:shadowObscured xmlns:a14="http://schemas.microsoft.com/office/drawing/2010/main"/>
            </a:ext>
          </a:extLst>
        </p:spPr>
      </p:pic>
      <p:graphicFrame>
        <p:nvGraphicFramePr>
          <p:cNvPr id="6" name="Tabla 5"/>
          <p:cNvGraphicFramePr>
            <a:graphicFrameLocks noGrp="1"/>
          </p:cNvGraphicFramePr>
          <p:nvPr>
            <p:extLst>
              <p:ext uri="{D42A27DB-BD31-4B8C-83A1-F6EECF244321}">
                <p14:modId xmlns:p14="http://schemas.microsoft.com/office/powerpoint/2010/main" val="2560548377"/>
              </p:ext>
            </p:extLst>
          </p:nvPr>
        </p:nvGraphicFramePr>
        <p:xfrm>
          <a:off x="6312024" y="2652511"/>
          <a:ext cx="5560616" cy="3887490"/>
        </p:xfrm>
        <a:graphic>
          <a:graphicData uri="http://schemas.openxmlformats.org/drawingml/2006/table">
            <a:tbl>
              <a:tblPr>
                <a:tableStyleId>{35758FB7-9AC5-4552-8A53-C91805E547FA}</a:tableStyleId>
              </a:tblPr>
              <a:tblGrid>
                <a:gridCol w="2334692">
                  <a:extLst>
                    <a:ext uri="{9D8B030D-6E8A-4147-A177-3AD203B41FA5}">
                      <a16:colId xmlns:a16="http://schemas.microsoft.com/office/drawing/2014/main" val="20000"/>
                    </a:ext>
                  </a:extLst>
                </a:gridCol>
                <a:gridCol w="1103259">
                  <a:extLst>
                    <a:ext uri="{9D8B030D-6E8A-4147-A177-3AD203B41FA5}">
                      <a16:colId xmlns:a16="http://schemas.microsoft.com/office/drawing/2014/main" val="20001"/>
                    </a:ext>
                  </a:extLst>
                </a:gridCol>
                <a:gridCol w="934356">
                  <a:extLst>
                    <a:ext uri="{9D8B030D-6E8A-4147-A177-3AD203B41FA5}">
                      <a16:colId xmlns:a16="http://schemas.microsoft.com/office/drawing/2014/main" val="20002"/>
                    </a:ext>
                  </a:extLst>
                </a:gridCol>
                <a:gridCol w="1188309">
                  <a:extLst>
                    <a:ext uri="{9D8B030D-6E8A-4147-A177-3AD203B41FA5}">
                      <a16:colId xmlns:a16="http://schemas.microsoft.com/office/drawing/2014/main" val="20003"/>
                    </a:ext>
                  </a:extLst>
                </a:gridCol>
              </a:tblGrid>
              <a:tr h="269319">
                <a:tc rowSpan="2">
                  <a:txBody>
                    <a:bodyPr/>
                    <a:lstStyle/>
                    <a:p>
                      <a:pPr algn="ctr">
                        <a:lnSpc>
                          <a:spcPct val="150000"/>
                        </a:lnSpc>
                        <a:spcAft>
                          <a:spcPts val="1000"/>
                        </a:spcAft>
                      </a:pPr>
                      <a:r>
                        <a:rPr lang="es-ES" sz="1200" dirty="0">
                          <a:effectLst/>
                          <a:latin typeface="Times New Roman" panose="02020603050405020304" pitchFamily="18" charset="0"/>
                          <a:cs typeface="Times New Roman" panose="02020603050405020304" pitchFamily="18" charset="0"/>
                        </a:rPr>
                        <a:t>RUBROS</a:t>
                      </a:r>
                      <a:endParaRPr lang="es-CO"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gridSpan="2">
                  <a:txBody>
                    <a:bodyPr/>
                    <a:lstStyle/>
                    <a:p>
                      <a:pPr algn="ctr">
                        <a:lnSpc>
                          <a:spcPct val="150000"/>
                        </a:lnSpc>
                        <a:spcAft>
                          <a:spcPts val="1000"/>
                        </a:spcAft>
                      </a:pPr>
                      <a:r>
                        <a:rPr lang="es-ES" sz="1200">
                          <a:effectLst/>
                        </a:rPr>
                        <a:t>Aportes</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s-CO"/>
                    </a:p>
                  </a:txBody>
                  <a:tcPr/>
                </a:tc>
                <a:tc rowSpan="2">
                  <a:txBody>
                    <a:bodyPr/>
                    <a:lstStyle/>
                    <a:p>
                      <a:pPr algn="ctr">
                        <a:lnSpc>
                          <a:spcPct val="150000"/>
                        </a:lnSpc>
                        <a:spcAft>
                          <a:spcPts val="1000"/>
                        </a:spcAft>
                      </a:pPr>
                      <a:r>
                        <a:rPr lang="es-ES" sz="1200">
                          <a:effectLst/>
                          <a:latin typeface="Times New Roman" panose="02020603050405020304" pitchFamily="18" charset="0"/>
                          <a:cs typeface="Times New Roman" panose="02020603050405020304" pitchFamily="18" charset="0"/>
                        </a:rPr>
                        <a:t>TOTAL</a:t>
                      </a:r>
                      <a:endParaRPr lang="es-CO"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0"/>
                  </a:ext>
                </a:extLst>
              </a:tr>
              <a:tr h="269319">
                <a:tc vMerge="1">
                  <a:txBody>
                    <a:bodyPr/>
                    <a:lstStyle/>
                    <a:p>
                      <a:endParaRPr lang="es-CO"/>
                    </a:p>
                  </a:txBody>
                  <a:tcPr/>
                </a:tc>
                <a:tc>
                  <a:txBody>
                    <a:bodyPr/>
                    <a:lstStyle/>
                    <a:p>
                      <a:pPr algn="ctr">
                        <a:lnSpc>
                          <a:spcPct val="150000"/>
                        </a:lnSpc>
                        <a:spcAft>
                          <a:spcPts val="1000"/>
                        </a:spcAft>
                      </a:pPr>
                      <a:r>
                        <a:rPr lang="es-ES" sz="1200">
                          <a:effectLst/>
                          <a:latin typeface="Times New Roman" panose="02020603050405020304" pitchFamily="18" charset="0"/>
                          <a:cs typeface="Times New Roman" panose="02020603050405020304" pitchFamily="18" charset="0"/>
                        </a:rPr>
                        <a:t>Efectivo</a:t>
                      </a:r>
                      <a:endParaRPr lang="es-CO"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1000"/>
                        </a:spcAft>
                      </a:pPr>
                      <a:r>
                        <a:rPr lang="es-ES" sz="1200">
                          <a:effectLst/>
                          <a:latin typeface="Times New Roman" panose="02020603050405020304" pitchFamily="18" charset="0"/>
                          <a:cs typeface="Times New Roman" panose="02020603050405020304" pitchFamily="18" charset="0"/>
                        </a:rPr>
                        <a:t>Especie</a:t>
                      </a:r>
                      <a:endParaRPr lang="es-CO"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vMerge="1">
                  <a:txBody>
                    <a:bodyPr/>
                    <a:lstStyle/>
                    <a:p>
                      <a:endParaRPr lang="es-CO"/>
                    </a:p>
                  </a:txBody>
                  <a:tcPr/>
                </a:tc>
                <a:extLst>
                  <a:ext uri="{0D108BD9-81ED-4DB2-BD59-A6C34878D82A}">
                    <a16:rowId xmlns:a16="http://schemas.microsoft.com/office/drawing/2014/main" val="10001"/>
                  </a:ext>
                </a:extLst>
              </a:tr>
              <a:tr h="269319">
                <a:tc>
                  <a:txBody>
                    <a:bodyPr/>
                    <a:lstStyle/>
                    <a:p>
                      <a:pPr>
                        <a:lnSpc>
                          <a:spcPct val="150000"/>
                        </a:lnSpc>
                        <a:spcAft>
                          <a:spcPts val="1000"/>
                        </a:spcAft>
                      </a:pPr>
                      <a:r>
                        <a:rPr lang="es-ES" sz="1200" dirty="0">
                          <a:effectLst/>
                          <a:latin typeface="Times New Roman" panose="02020603050405020304" pitchFamily="18" charset="0"/>
                          <a:cs typeface="Times New Roman" panose="02020603050405020304" pitchFamily="18" charset="0"/>
                        </a:rPr>
                        <a:t>1.     Personal</a:t>
                      </a:r>
                      <a:endParaRPr lang="es-CO"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1000"/>
                        </a:spcAft>
                      </a:pPr>
                      <a:r>
                        <a:rPr lang="es-ES" sz="1200" dirty="0">
                          <a:effectLst/>
                          <a:latin typeface="Times New Roman" panose="02020603050405020304" pitchFamily="18" charset="0"/>
                          <a:cs typeface="Times New Roman" panose="02020603050405020304" pitchFamily="18" charset="0"/>
                        </a:rPr>
                        <a:t> </a:t>
                      </a:r>
                      <a:endParaRPr lang="es-CO"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1000"/>
                        </a:spcAft>
                      </a:pPr>
                      <a:r>
                        <a:rPr lang="es-ES" sz="1200" dirty="0">
                          <a:effectLst/>
                          <a:latin typeface="Times New Roman" panose="02020603050405020304" pitchFamily="18" charset="0"/>
                          <a:cs typeface="Times New Roman" panose="02020603050405020304" pitchFamily="18" charset="0"/>
                        </a:rPr>
                        <a:t>3</a:t>
                      </a:r>
                      <a:endParaRPr lang="es-CO"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1000"/>
                        </a:spcAft>
                      </a:pPr>
                      <a:r>
                        <a:rPr lang="es-ES" sz="1200" dirty="0">
                          <a:effectLst/>
                          <a:latin typeface="Times New Roman" panose="02020603050405020304" pitchFamily="18" charset="0"/>
                          <a:cs typeface="Times New Roman" panose="02020603050405020304" pitchFamily="18" charset="0"/>
                        </a:rPr>
                        <a:t> </a:t>
                      </a:r>
                      <a:endParaRPr lang="es-CO"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2"/>
                  </a:ext>
                </a:extLst>
              </a:tr>
              <a:tr h="269319">
                <a:tc>
                  <a:txBody>
                    <a:bodyPr/>
                    <a:lstStyle/>
                    <a:p>
                      <a:pPr>
                        <a:lnSpc>
                          <a:spcPct val="150000"/>
                        </a:lnSpc>
                        <a:spcAft>
                          <a:spcPts val="1000"/>
                        </a:spcAft>
                      </a:pPr>
                      <a:r>
                        <a:rPr lang="es-ES" sz="1200">
                          <a:effectLst/>
                          <a:latin typeface="Times New Roman" panose="02020603050405020304" pitchFamily="18" charset="0"/>
                          <a:cs typeface="Times New Roman" panose="02020603050405020304" pitchFamily="18" charset="0"/>
                        </a:rPr>
                        <a:t>2.     Equipos</a:t>
                      </a:r>
                      <a:endParaRPr lang="es-CO"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1000"/>
                        </a:spcAft>
                      </a:pPr>
                      <a:r>
                        <a:rPr lang="es-ES" sz="1200" dirty="0">
                          <a:effectLst/>
                          <a:latin typeface="Times New Roman" panose="02020603050405020304" pitchFamily="18" charset="0"/>
                          <a:cs typeface="Times New Roman" panose="02020603050405020304" pitchFamily="18" charset="0"/>
                        </a:rPr>
                        <a:t> </a:t>
                      </a:r>
                      <a:endParaRPr lang="es-CO"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1000"/>
                        </a:spcAft>
                      </a:pPr>
                      <a:r>
                        <a:rPr lang="es-ES" sz="1200">
                          <a:effectLst/>
                          <a:latin typeface="Times New Roman" panose="02020603050405020304" pitchFamily="18" charset="0"/>
                          <a:cs typeface="Times New Roman" panose="02020603050405020304" pitchFamily="18" charset="0"/>
                        </a:rPr>
                        <a:t>2</a:t>
                      </a:r>
                      <a:endParaRPr lang="es-CO"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1000"/>
                        </a:spcAft>
                      </a:pPr>
                      <a:r>
                        <a:rPr lang="es-ES" sz="1200">
                          <a:effectLst/>
                          <a:latin typeface="Times New Roman" panose="02020603050405020304" pitchFamily="18" charset="0"/>
                          <a:cs typeface="Times New Roman" panose="02020603050405020304" pitchFamily="18" charset="0"/>
                        </a:rPr>
                        <a:t> </a:t>
                      </a:r>
                      <a:endParaRPr lang="es-CO"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3"/>
                  </a:ext>
                </a:extLst>
              </a:tr>
              <a:tr h="269319">
                <a:tc>
                  <a:txBody>
                    <a:bodyPr/>
                    <a:lstStyle/>
                    <a:p>
                      <a:pPr>
                        <a:lnSpc>
                          <a:spcPct val="150000"/>
                        </a:lnSpc>
                        <a:spcAft>
                          <a:spcPts val="1000"/>
                        </a:spcAft>
                      </a:pPr>
                      <a:r>
                        <a:rPr lang="es-ES" sz="1200">
                          <a:effectLst/>
                          <a:latin typeface="Times New Roman" panose="02020603050405020304" pitchFamily="18" charset="0"/>
                          <a:cs typeface="Times New Roman" panose="02020603050405020304" pitchFamily="18" charset="0"/>
                        </a:rPr>
                        <a:t>3.     Software</a:t>
                      </a:r>
                      <a:endParaRPr lang="es-CO"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1000"/>
                        </a:spcAft>
                      </a:pPr>
                      <a:r>
                        <a:rPr lang="es-ES" sz="1200" dirty="0">
                          <a:effectLst/>
                          <a:latin typeface="Times New Roman" panose="02020603050405020304" pitchFamily="18" charset="0"/>
                          <a:cs typeface="Times New Roman" panose="02020603050405020304" pitchFamily="18" charset="0"/>
                        </a:rPr>
                        <a:t> </a:t>
                      </a:r>
                      <a:endParaRPr lang="es-CO"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1000"/>
                        </a:spcAft>
                      </a:pPr>
                      <a:r>
                        <a:rPr lang="es-ES" sz="1200">
                          <a:effectLst/>
                          <a:latin typeface="Times New Roman" panose="02020603050405020304" pitchFamily="18" charset="0"/>
                          <a:cs typeface="Times New Roman" panose="02020603050405020304" pitchFamily="18" charset="0"/>
                        </a:rPr>
                        <a:t>2</a:t>
                      </a:r>
                      <a:endParaRPr lang="es-CO"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1000"/>
                        </a:spcAft>
                      </a:pPr>
                      <a:r>
                        <a:rPr lang="es-ES" sz="1200">
                          <a:effectLst/>
                          <a:latin typeface="Times New Roman" panose="02020603050405020304" pitchFamily="18" charset="0"/>
                          <a:cs typeface="Times New Roman" panose="02020603050405020304" pitchFamily="18" charset="0"/>
                        </a:rPr>
                        <a:t> </a:t>
                      </a:r>
                      <a:endParaRPr lang="es-CO"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4"/>
                  </a:ext>
                </a:extLst>
              </a:tr>
              <a:tr h="269319">
                <a:tc>
                  <a:txBody>
                    <a:bodyPr/>
                    <a:lstStyle/>
                    <a:p>
                      <a:pPr>
                        <a:lnSpc>
                          <a:spcPct val="150000"/>
                        </a:lnSpc>
                        <a:spcAft>
                          <a:spcPts val="1000"/>
                        </a:spcAft>
                      </a:pPr>
                      <a:r>
                        <a:rPr lang="es-ES" sz="1200">
                          <a:effectLst/>
                          <a:latin typeface="Times New Roman" panose="02020603050405020304" pitchFamily="18" charset="0"/>
                          <a:cs typeface="Times New Roman" panose="02020603050405020304" pitchFamily="18" charset="0"/>
                        </a:rPr>
                        <a:t>4.     Materiales e insumos</a:t>
                      </a:r>
                      <a:endParaRPr lang="es-CO"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1000"/>
                        </a:spcAft>
                      </a:pPr>
                      <a:r>
                        <a:rPr lang="es-ES" sz="1200" dirty="0">
                          <a:effectLst/>
                          <a:latin typeface="Times New Roman" panose="02020603050405020304" pitchFamily="18" charset="0"/>
                          <a:cs typeface="Times New Roman" panose="02020603050405020304" pitchFamily="18" charset="0"/>
                        </a:rPr>
                        <a:t>150.000</a:t>
                      </a:r>
                      <a:endParaRPr lang="es-CO"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1000"/>
                        </a:spcAft>
                      </a:pPr>
                      <a:r>
                        <a:rPr lang="es-ES" sz="1200">
                          <a:effectLst/>
                          <a:latin typeface="Times New Roman" panose="02020603050405020304" pitchFamily="18" charset="0"/>
                          <a:cs typeface="Times New Roman" panose="02020603050405020304" pitchFamily="18" charset="0"/>
                        </a:rPr>
                        <a:t> </a:t>
                      </a:r>
                      <a:endParaRPr lang="es-CO"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1000"/>
                        </a:spcAft>
                      </a:pPr>
                      <a:r>
                        <a:rPr lang="es-ES" sz="1200">
                          <a:effectLst/>
                          <a:latin typeface="Times New Roman" panose="02020603050405020304" pitchFamily="18" charset="0"/>
                          <a:cs typeface="Times New Roman" panose="02020603050405020304" pitchFamily="18" charset="0"/>
                        </a:rPr>
                        <a:t> </a:t>
                      </a:r>
                      <a:endParaRPr lang="es-CO"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5"/>
                  </a:ext>
                </a:extLst>
              </a:tr>
              <a:tr h="269319">
                <a:tc>
                  <a:txBody>
                    <a:bodyPr/>
                    <a:lstStyle/>
                    <a:p>
                      <a:pPr>
                        <a:lnSpc>
                          <a:spcPct val="150000"/>
                        </a:lnSpc>
                        <a:spcAft>
                          <a:spcPts val="1000"/>
                        </a:spcAft>
                      </a:pPr>
                      <a:r>
                        <a:rPr lang="es-ES" sz="1200">
                          <a:effectLst/>
                          <a:latin typeface="Times New Roman" panose="02020603050405020304" pitchFamily="18" charset="0"/>
                          <a:cs typeface="Times New Roman" panose="02020603050405020304" pitchFamily="18" charset="0"/>
                        </a:rPr>
                        <a:t>5.     Salidas de campo</a:t>
                      </a:r>
                      <a:endParaRPr lang="es-CO"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1000"/>
                        </a:spcAft>
                      </a:pPr>
                      <a:r>
                        <a:rPr lang="es-ES" sz="1200" dirty="0">
                          <a:effectLst/>
                          <a:latin typeface="Times New Roman" panose="02020603050405020304" pitchFamily="18" charset="0"/>
                          <a:cs typeface="Times New Roman" panose="02020603050405020304" pitchFamily="18" charset="0"/>
                        </a:rPr>
                        <a:t>200.000</a:t>
                      </a:r>
                      <a:endParaRPr lang="es-CO"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1000"/>
                        </a:spcAft>
                      </a:pPr>
                      <a:r>
                        <a:rPr lang="es-ES" sz="1200">
                          <a:effectLst/>
                          <a:latin typeface="Times New Roman" panose="02020603050405020304" pitchFamily="18" charset="0"/>
                          <a:cs typeface="Times New Roman" panose="02020603050405020304" pitchFamily="18" charset="0"/>
                        </a:rPr>
                        <a:t> </a:t>
                      </a:r>
                      <a:endParaRPr lang="es-CO"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1000"/>
                        </a:spcAft>
                      </a:pPr>
                      <a:r>
                        <a:rPr lang="es-ES" sz="1200">
                          <a:effectLst/>
                          <a:latin typeface="Times New Roman" panose="02020603050405020304" pitchFamily="18" charset="0"/>
                          <a:cs typeface="Times New Roman" panose="02020603050405020304" pitchFamily="18" charset="0"/>
                        </a:rPr>
                        <a:t> </a:t>
                      </a:r>
                      <a:endParaRPr lang="es-CO"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6"/>
                  </a:ext>
                </a:extLst>
              </a:tr>
              <a:tr h="269319">
                <a:tc>
                  <a:txBody>
                    <a:bodyPr/>
                    <a:lstStyle/>
                    <a:p>
                      <a:pPr>
                        <a:lnSpc>
                          <a:spcPct val="150000"/>
                        </a:lnSpc>
                        <a:spcAft>
                          <a:spcPts val="1000"/>
                        </a:spcAft>
                      </a:pPr>
                      <a:r>
                        <a:rPr lang="es-ES" sz="1200">
                          <a:effectLst/>
                          <a:latin typeface="Times New Roman" panose="02020603050405020304" pitchFamily="18" charset="0"/>
                          <a:cs typeface="Times New Roman" panose="02020603050405020304" pitchFamily="18" charset="0"/>
                        </a:rPr>
                        <a:t>6.     Servicios Técnicos</a:t>
                      </a:r>
                      <a:endParaRPr lang="es-CO"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1000"/>
                        </a:spcAft>
                      </a:pPr>
                      <a:r>
                        <a:rPr lang="es-ES" sz="1200" dirty="0">
                          <a:effectLst/>
                          <a:latin typeface="Times New Roman" panose="02020603050405020304" pitchFamily="18" charset="0"/>
                          <a:cs typeface="Times New Roman" panose="02020603050405020304" pitchFamily="18" charset="0"/>
                        </a:rPr>
                        <a:t>40.000</a:t>
                      </a:r>
                      <a:endParaRPr lang="es-CO"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1000"/>
                        </a:spcAft>
                      </a:pPr>
                      <a:r>
                        <a:rPr lang="es-ES" sz="1200" dirty="0">
                          <a:effectLst/>
                          <a:latin typeface="Times New Roman" panose="02020603050405020304" pitchFamily="18" charset="0"/>
                          <a:cs typeface="Times New Roman" panose="02020603050405020304" pitchFamily="18" charset="0"/>
                        </a:rPr>
                        <a:t> </a:t>
                      </a:r>
                      <a:endParaRPr lang="es-CO"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1000"/>
                        </a:spcAft>
                      </a:pPr>
                      <a:r>
                        <a:rPr lang="es-ES" sz="1200">
                          <a:effectLst/>
                          <a:latin typeface="Times New Roman" panose="02020603050405020304" pitchFamily="18" charset="0"/>
                          <a:cs typeface="Times New Roman" panose="02020603050405020304" pitchFamily="18" charset="0"/>
                        </a:rPr>
                        <a:t> </a:t>
                      </a:r>
                      <a:endParaRPr lang="es-CO"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7"/>
                  </a:ext>
                </a:extLst>
              </a:tr>
              <a:tr h="269319">
                <a:tc>
                  <a:txBody>
                    <a:bodyPr/>
                    <a:lstStyle/>
                    <a:p>
                      <a:pPr>
                        <a:lnSpc>
                          <a:spcPct val="150000"/>
                        </a:lnSpc>
                        <a:spcAft>
                          <a:spcPts val="1000"/>
                        </a:spcAft>
                      </a:pPr>
                      <a:r>
                        <a:rPr lang="es-ES" sz="1200">
                          <a:effectLst/>
                          <a:latin typeface="Times New Roman" panose="02020603050405020304" pitchFamily="18" charset="0"/>
                          <a:cs typeface="Times New Roman" panose="02020603050405020304" pitchFamily="18" charset="0"/>
                        </a:rPr>
                        <a:t>7.     Capacitación</a:t>
                      </a:r>
                      <a:endParaRPr lang="es-CO"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1000"/>
                        </a:spcAft>
                      </a:pPr>
                      <a:r>
                        <a:rPr lang="es-ES" sz="1200" dirty="0">
                          <a:effectLst/>
                          <a:latin typeface="Times New Roman" panose="02020603050405020304" pitchFamily="18" charset="0"/>
                          <a:cs typeface="Times New Roman" panose="02020603050405020304" pitchFamily="18" charset="0"/>
                        </a:rPr>
                        <a:t>  162.000</a:t>
                      </a:r>
                      <a:endParaRPr lang="es-CO"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1000"/>
                        </a:spcAft>
                      </a:pPr>
                      <a:r>
                        <a:rPr lang="es-ES" sz="1200" dirty="0">
                          <a:effectLst/>
                          <a:latin typeface="Times New Roman" panose="02020603050405020304" pitchFamily="18" charset="0"/>
                          <a:cs typeface="Times New Roman" panose="02020603050405020304" pitchFamily="18" charset="0"/>
                        </a:rPr>
                        <a:t> </a:t>
                      </a:r>
                      <a:endParaRPr lang="es-CO"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1000"/>
                        </a:spcAft>
                      </a:pPr>
                      <a:r>
                        <a:rPr lang="es-ES" sz="1200">
                          <a:effectLst/>
                          <a:latin typeface="Times New Roman" panose="02020603050405020304" pitchFamily="18" charset="0"/>
                          <a:cs typeface="Times New Roman" panose="02020603050405020304" pitchFamily="18" charset="0"/>
                        </a:rPr>
                        <a:t> </a:t>
                      </a:r>
                      <a:endParaRPr lang="es-CO"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8"/>
                  </a:ext>
                </a:extLst>
              </a:tr>
              <a:tr h="869970">
                <a:tc>
                  <a:txBody>
                    <a:bodyPr/>
                    <a:lstStyle/>
                    <a:p>
                      <a:pPr>
                        <a:lnSpc>
                          <a:spcPct val="150000"/>
                        </a:lnSpc>
                        <a:spcAft>
                          <a:spcPts val="1000"/>
                        </a:spcAft>
                      </a:pPr>
                      <a:r>
                        <a:rPr lang="es-ES" sz="1200">
                          <a:effectLst/>
                          <a:latin typeface="Times New Roman" panose="02020603050405020304" pitchFamily="18" charset="0"/>
                          <a:cs typeface="Times New Roman" panose="02020603050405020304" pitchFamily="18" charset="0"/>
                        </a:rPr>
                        <a:t>8. Difusión de resultados: correspondencia para activación de redes, eventos</a:t>
                      </a:r>
                      <a:endParaRPr lang="es-CO"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1000"/>
                        </a:spcAft>
                      </a:pPr>
                      <a:r>
                        <a:rPr lang="es-ES" sz="1200" dirty="0">
                          <a:effectLst/>
                          <a:latin typeface="Times New Roman" panose="02020603050405020304" pitchFamily="18" charset="0"/>
                          <a:cs typeface="Times New Roman" panose="02020603050405020304" pitchFamily="18" charset="0"/>
                        </a:rPr>
                        <a:t>56.000</a:t>
                      </a:r>
                      <a:endParaRPr lang="es-CO"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1000"/>
                        </a:spcAft>
                      </a:pPr>
                      <a:r>
                        <a:rPr lang="es-ES" sz="1200" dirty="0">
                          <a:effectLst/>
                          <a:latin typeface="Times New Roman" panose="02020603050405020304" pitchFamily="18" charset="0"/>
                          <a:cs typeface="Times New Roman" panose="02020603050405020304" pitchFamily="18" charset="0"/>
                        </a:rPr>
                        <a:t> </a:t>
                      </a:r>
                      <a:endParaRPr lang="es-CO"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1000"/>
                        </a:spcAft>
                      </a:pPr>
                      <a:r>
                        <a:rPr lang="es-ES" sz="1200">
                          <a:effectLst/>
                          <a:latin typeface="Times New Roman" panose="02020603050405020304" pitchFamily="18" charset="0"/>
                          <a:cs typeface="Times New Roman" panose="02020603050405020304" pitchFamily="18" charset="0"/>
                        </a:rPr>
                        <a:t> </a:t>
                      </a:r>
                      <a:endParaRPr lang="es-CO"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9"/>
                  </a:ext>
                </a:extLst>
              </a:tr>
              <a:tr h="269319">
                <a:tc>
                  <a:txBody>
                    <a:bodyPr/>
                    <a:lstStyle/>
                    <a:p>
                      <a:pPr>
                        <a:lnSpc>
                          <a:spcPct val="150000"/>
                        </a:lnSpc>
                        <a:spcAft>
                          <a:spcPts val="1000"/>
                        </a:spcAft>
                      </a:pPr>
                      <a:r>
                        <a:rPr lang="es-ES" sz="1200">
                          <a:effectLst/>
                          <a:latin typeface="Times New Roman" panose="02020603050405020304" pitchFamily="18" charset="0"/>
                          <a:cs typeface="Times New Roman" panose="02020603050405020304" pitchFamily="18" charset="0"/>
                        </a:rPr>
                        <a:t>9. Propiedad intelectual y patentes</a:t>
                      </a:r>
                      <a:endParaRPr lang="es-CO"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1000"/>
                        </a:spcAft>
                      </a:pPr>
                      <a:r>
                        <a:rPr lang="es-ES" sz="1200" dirty="0">
                          <a:effectLst/>
                          <a:latin typeface="Times New Roman" panose="02020603050405020304" pitchFamily="18" charset="0"/>
                          <a:cs typeface="Times New Roman" panose="02020603050405020304" pitchFamily="18" charset="0"/>
                        </a:rPr>
                        <a:t>350.000</a:t>
                      </a:r>
                      <a:endParaRPr lang="es-CO"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1000"/>
                        </a:spcAft>
                      </a:pPr>
                      <a:r>
                        <a:rPr lang="es-ES" sz="1200">
                          <a:effectLst/>
                          <a:latin typeface="Times New Roman" panose="02020603050405020304" pitchFamily="18" charset="0"/>
                          <a:cs typeface="Times New Roman" panose="02020603050405020304" pitchFamily="18" charset="0"/>
                        </a:rPr>
                        <a:t> </a:t>
                      </a:r>
                      <a:endParaRPr lang="es-CO"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1000"/>
                        </a:spcAft>
                      </a:pPr>
                      <a:r>
                        <a:rPr lang="es-ES" sz="1200" dirty="0">
                          <a:effectLst/>
                          <a:latin typeface="Times New Roman" panose="02020603050405020304" pitchFamily="18" charset="0"/>
                          <a:cs typeface="Times New Roman" panose="02020603050405020304" pitchFamily="18" charset="0"/>
                        </a:rPr>
                        <a:t> </a:t>
                      </a:r>
                      <a:endParaRPr lang="es-CO"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10"/>
                  </a:ext>
                </a:extLst>
              </a:tr>
              <a:tr h="269319">
                <a:tc>
                  <a:txBody>
                    <a:bodyPr/>
                    <a:lstStyle/>
                    <a:p>
                      <a:pPr>
                        <a:lnSpc>
                          <a:spcPct val="150000"/>
                        </a:lnSpc>
                        <a:spcAft>
                          <a:spcPts val="1000"/>
                        </a:spcAft>
                      </a:pPr>
                      <a:r>
                        <a:rPr lang="es-ES" sz="1200">
                          <a:effectLst/>
                          <a:latin typeface="Times New Roman" panose="02020603050405020304" pitchFamily="18" charset="0"/>
                          <a:cs typeface="Times New Roman" panose="02020603050405020304" pitchFamily="18" charset="0"/>
                        </a:rPr>
                        <a:t>10. Otros:</a:t>
                      </a:r>
                      <a:endParaRPr lang="es-CO"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1000"/>
                        </a:spcAft>
                      </a:pPr>
                      <a:r>
                        <a:rPr lang="es-ES" sz="1200" dirty="0">
                          <a:effectLst/>
                          <a:latin typeface="Times New Roman" panose="02020603050405020304" pitchFamily="18" charset="0"/>
                          <a:cs typeface="Times New Roman" panose="02020603050405020304" pitchFamily="18" charset="0"/>
                        </a:rPr>
                        <a:t>200.000</a:t>
                      </a:r>
                      <a:endParaRPr lang="es-CO"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1000"/>
                        </a:spcAft>
                      </a:pPr>
                      <a:r>
                        <a:rPr lang="es-ES" sz="1200">
                          <a:effectLst/>
                          <a:latin typeface="Times New Roman" panose="02020603050405020304" pitchFamily="18" charset="0"/>
                          <a:cs typeface="Times New Roman" panose="02020603050405020304" pitchFamily="18" charset="0"/>
                        </a:rPr>
                        <a:t> </a:t>
                      </a:r>
                      <a:endParaRPr lang="es-CO"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1000"/>
                        </a:spcAft>
                      </a:pPr>
                      <a:r>
                        <a:rPr lang="es-ES" sz="1200" dirty="0">
                          <a:effectLst/>
                          <a:latin typeface="Times New Roman" panose="02020603050405020304" pitchFamily="18" charset="0"/>
                          <a:cs typeface="Times New Roman" panose="02020603050405020304" pitchFamily="18" charset="0"/>
                        </a:rPr>
                        <a:t> </a:t>
                      </a:r>
                      <a:endParaRPr lang="es-CO"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11"/>
                  </a:ext>
                </a:extLst>
              </a:tr>
            </a:tbl>
          </a:graphicData>
        </a:graphic>
      </p:graphicFrame>
      <p:graphicFrame>
        <p:nvGraphicFramePr>
          <p:cNvPr id="7" name="Tabla 6"/>
          <p:cNvGraphicFramePr>
            <a:graphicFrameLocks noGrp="1"/>
          </p:cNvGraphicFramePr>
          <p:nvPr>
            <p:extLst>
              <p:ext uri="{D42A27DB-BD31-4B8C-83A1-F6EECF244321}">
                <p14:modId xmlns:p14="http://schemas.microsoft.com/office/powerpoint/2010/main" val="58309736"/>
              </p:ext>
            </p:extLst>
          </p:nvPr>
        </p:nvGraphicFramePr>
        <p:xfrm>
          <a:off x="6312024" y="2198791"/>
          <a:ext cx="5544616" cy="450376"/>
        </p:xfrm>
        <a:graphic>
          <a:graphicData uri="http://schemas.openxmlformats.org/drawingml/2006/table">
            <a:tbl>
              <a:tblPr>
                <a:tableStyleId>{35758FB7-9AC5-4552-8A53-C91805E547FA}</a:tableStyleId>
              </a:tblPr>
              <a:tblGrid>
                <a:gridCol w="5544616">
                  <a:extLst>
                    <a:ext uri="{9D8B030D-6E8A-4147-A177-3AD203B41FA5}">
                      <a16:colId xmlns:a16="http://schemas.microsoft.com/office/drawing/2014/main" val="20000"/>
                    </a:ext>
                  </a:extLst>
                </a:gridCol>
              </a:tblGrid>
              <a:tr h="450376">
                <a:tc>
                  <a:txBody>
                    <a:bodyPr/>
                    <a:lstStyle/>
                    <a:p>
                      <a:pPr algn="ctr"/>
                      <a:r>
                        <a:rPr lang="es-CO" dirty="0">
                          <a:latin typeface="Times New Roman" panose="02020603050405020304" pitchFamily="18" charset="0"/>
                          <a:cs typeface="Times New Roman" panose="02020603050405020304" pitchFamily="18" charset="0"/>
                        </a:rPr>
                        <a:t>Tabla de Recursos</a:t>
                      </a:r>
                    </a:p>
                  </a:txBody>
                  <a:tcPr/>
                </a:tc>
                <a:extLst>
                  <a:ext uri="{0D108BD9-81ED-4DB2-BD59-A6C34878D82A}">
                    <a16:rowId xmlns:a16="http://schemas.microsoft.com/office/drawing/2014/main" val="10000"/>
                  </a:ext>
                </a:extLst>
              </a:tr>
            </a:tbl>
          </a:graphicData>
        </a:graphic>
      </p:graphicFrame>
      <p:cxnSp>
        <p:nvCxnSpPr>
          <p:cNvPr id="8" name="Conector recto 7"/>
          <p:cNvCxnSpPr/>
          <p:nvPr/>
        </p:nvCxnSpPr>
        <p:spPr>
          <a:xfrm flipV="1">
            <a:off x="1919536" y="2060847"/>
            <a:ext cx="9001000" cy="41255"/>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8466018"/>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3537</TotalTime>
  <Words>1258</Words>
  <Application>Microsoft Office PowerPoint</Application>
  <PresentationFormat>Panorámica</PresentationFormat>
  <Paragraphs>326</Paragraphs>
  <Slides>17</Slides>
  <Notes>6</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17</vt:i4>
      </vt:variant>
    </vt:vector>
  </HeadingPairs>
  <TitlesOfParts>
    <vt:vector size="23" baseType="lpstr">
      <vt:lpstr>Algerian</vt:lpstr>
      <vt:lpstr>Arial</vt:lpstr>
      <vt:lpstr>Calibri</vt:lpstr>
      <vt:lpstr>Sakkal Majalla</vt:lpstr>
      <vt:lpstr>Times New Roman</vt:lpstr>
      <vt:lpstr>Tema de Office</vt:lpstr>
      <vt:lpstr>Sistematizando Nuestras Experiencias En Un Mundo Mágico De Aprendizajes Significativos</vt:lpstr>
      <vt:lpstr>CONTEXTUALIZACIÓN</vt:lpstr>
      <vt:lpstr>CARACTERIZACIÓN </vt:lpstr>
      <vt:lpstr>ANTECEDENTES Y MARCO DE REFERENCIA</vt:lpstr>
      <vt:lpstr>FORMULACIÓN DEL PROBLEMA</vt:lpstr>
      <vt:lpstr>OBJETIVOS</vt:lpstr>
      <vt:lpstr>ACTORES INVOLUCRADOS Y PARTICIPANTES</vt:lpstr>
      <vt:lpstr>ESTRUCTURA DEL MODELO DE LA RECONSTRUCCIÓN DE LA EXPERIENCIA</vt:lpstr>
      <vt:lpstr>Presentación de PowerPoint</vt:lpstr>
      <vt:lpstr>RECONSTRUCCIÓN DE LA EXPERIENCIA</vt:lpstr>
      <vt:lpstr>Presentación de PowerPoint</vt:lpstr>
      <vt:lpstr>APRENDIZAJES</vt:lpstr>
      <vt:lpstr>APRENDIZAJES  ABORDADOS DESDE LA PERSPECTIVA DE LA SOCIALIZACIÓN DE LA EXPERIENCIA</vt:lpstr>
      <vt:lpstr>CONCLUSIONES</vt:lpstr>
      <vt:lpstr>RECOMENDACIONES</vt:lpstr>
      <vt:lpstr>REFERENCIAS</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gloria.cuadros</dc:creator>
  <cp:lastModifiedBy>ASTRID LILIANA GOMEZ PINEDA</cp:lastModifiedBy>
  <cp:revision>325</cp:revision>
  <dcterms:created xsi:type="dcterms:W3CDTF">2017-01-23T22:40:33Z</dcterms:created>
  <dcterms:modified xsi:type="dcterms:W3CDTF">2021-05-31T20:05:25Z</dcterms:modified>
</cp:coreProperties>
</file>