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notesSlides/notesSlide2.xml" ContentType="application/vnd.openxmlformats-officedocument.presentationml.notesSl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5"/>
  </p:notesMasterIdLst>
  <p:sldIdLst>
    <p:sldId id="256" r:id="rId3"/>
    <p:sldId id="364" r:id="rId4"/>
    <p:sldId id="365" r:id="rId5"/>
    <p:sldId id="366" r:id="rId6"/>
    <p:sldId id="367" r:id="rId7"/>
    <p:sldId id="368" r:id="rId8"/>
    <p:sldId id="374" r:id="rId9"/>
    <p:sldId id="370" r:id="rId10"/>
    <p:sldId id="371" r:id="rId11"/>
    <p:sldId id="372" r:id="rId12"/>
    <p:sldId id="373" r:id="rId13"/>
    <p:sldId id="309" r:id="rId1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0FAAC7-45BF-47AF-99F8-AFDCFC01061B}" type="datetimeFigureOut">
              <a:rPr lang="es-CO" smtClean="0"/>
              <a:pPr/>
              <a:t>16/08/2019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74BFCA-6602-4B64-A0BD-7128E82A79F0}" type="slidenum">
              <a:rPr lang="es-CO" smtClean="0"/>
              <a:pPr/>
              <a:t>‹Nº›</a:t>
            </a:fld>
            <a:endParaRPr lang="es-CO"/>
          </a:p>
        </p:txBody>
      </p:sp>
    </p:spTree>
    <p:extLst>
      <p:ext uri="{BB962C8B-B14F-4D97-AF65-F5344CB8AC3E}">
        <p14:creationId xmlns:p14="http://schemas.microsoft.com/office/powerpoint/2010/main" val="588324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5674BFCA-6602-4B64-A0BD-7128E82A79F0}" type="slidenum">
              <a:rPr lang="es-CO" smtClean="0"/>
              <a:pPr/>
              <a:t>1</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5674BFCA-6602-4B64-A0BD-7128E82A79F0}" type="slidenum">
              <a:rPr lang="es-CO" smtClean="0"/>
              <a:pPr/>
              <a:t>8</a:t>
            </a:fld>
            <a:endParaRPr lang="es-CO"/>
          </a:p>
        </p:txBody>
      </p:sp>
    </p:spTree>
    <p:extLst>
      <p:ext uri="{BB962C8B-B14F-4D97-AF65-F5344CB8AC3E}">
        <p14:creationId xmlns:p14="http://schemas.microsoft.com/office/powerpoint/2010/main" val="1182271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CO"/>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s-CO"/>
          </a:p>
        </p:txBody>
      </p:sp>
      <p:sp>
        <p:nvSpPr>
          <p:cNvPr id="4" name="Marcador de fecha 3"/>
          <p:cNvSpPr>
            <a:spLocks noGrp="1"/>
          </p:cNvSpPr>
          <p:nvPr>
            <p:ph type="dt" sz="half" idx="10"/>
          </p:nvPr>
        </p:nvSpPr>
        <p:spPr/>
        <p:txBody>
          <a:bodyPr/>
          <a:lstStyle/>
          <a:p>
            <a:fld id="{08FA71BD-3ED5-469E-AD61-9F55AA2BA581}" type="datetime1">
              <a:rPr lang="es-CO" smtClean="0"/>
              <a:pPr/>
              <a:t>16/08/2019</a:t>
            </a:fld>
            <a:endParaRPr lang="es-CO"/>
          </a:p>
        </p:txBody>
      </p:sp>
      <p:sp>
        <p:nvSpPr>
          <p:cNvPr id="5" name="Marcador de pie de página 4"/>
          <p:cNvSpPr>
            <a:spLocks noGrp="1"/>
          </p:cNvSpPr>
          <p:nvPr>
            <p:ph type="ftr" sz="quarter" idx="11"/>
          </p:nvPr>
        </p:nvSpPr>
        <p:spPr/>
        <p:txBody>
          <a:bodyPr/>
          <a:lstStyle/>
          <a:p>
            <a:r>
              <a:rPr lang="es-CO" smtClean="0"/>
              <a:t>ADRIANA BELTRAN ARIZA </a:t>
            </a:r>
            <a:endParaRPr lang="es-CO"/>
          </a:p>
        </p:txBody>
      </p:sp>
      <p:sp>
        <p:nvSpPr>
          <p:cNvPr id="6" name="Marcador de número de diapositiva 5"/>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390928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6F7B29F3-BC57-4A6D-877E-612DC2CD5007}" type="datetime1">
              <a:rPr lang="es-CO" smtClean="0"/>
              <a:pPr/>
              <a:t>16/08/2019</a:t>
            </a:fld>
            <a:endParaRPr lang="es-CO"/>
          </a:p>
        </p:txBody>
      </p:sp>
      <p:sp>
        <p:nvSpPr>
          <p:cNvPr id="5" name="Marcador de pie de página 4"/>
          <p:cNvSpPr>
            <a:spLocks noGrp="1"/>
          </p:cNvSpPr>
          <p:nvPr>
            <p:ph type="ftr" sz="quarter" idx="11"/>
          </p:nvPr>
        </p:nvSpPr>
        <p:spPr/>
        <p:txBody>
          <a:bodyPr/>
          <a:lstStyle/>
          <a:p>
            <a:r>
              <a:rPr lang="es-CO" smtClean="0"/>
              <a:t>ADRIANA BELTRAN ARIZA </a:t>
            </a:r>
            <a:endParaRPr lang="es-CO"/>
          </a:p>
        </p:txBody>
      </p:sp>
      <p:sp>
        <p:nvSpPr>
          <p:cNvPr id="6" name="Marcador de número de diapositiva 5"/>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1228529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4E70D444-AC17-4098-88AE-477ED35B62C0}" type="datetime1">
              <a:rPr lang="es-CO" smtClean="0"/>
              <a:pPr/>
              <a:t>16/08/2019</a:t>
            </a:fld>
            <a:endParaRPr lang="es-CO"/>
          </a:p>
        </p:txBody>
      </p:sp>
      <p:sp>
        <p:nvSpPr>
          <p:cNvPr id="5" name="Marcador de pie de página 4"/>
          <p:cNvSpPr>
            <a:spLocks noGrp="1"/>
          </p:cNvSpPr>
          <p:nvPr>
            <p:ph type="ftr" sz="quarter" idx="11"/>
          </p:nvPr>
        </p:nvSpPr>
        <p:spPr/>
        <p:txBody>
          <a:bodyPr/>
          <a:lstStyle/>
          <a:p>
            <a:r>
              <a:rPr lang="es-CO" smtClean="0"/>
              <a:t>ADRIANA BELTRAN ARIZA </a:t>
            </a:r>
            <a:endParaRPr lang="es-CO"/>
          </a:p>
        </p:txBody>
      </p:sp>
      <p:sp>
        <p:nvSpPr>
          <p:cNvPr id="6" name="Marcador de número de diapositiva 5"/>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4248254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CO"/>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s-CO"/>
          </a:p>
        </p:txBody>
      </p:sp>
      <p:sp>
        <p:nvSpPr>
          <p:cNvPr id="4" name="Marcador de fecha 3"/>
          <p:cNvSpPr>
            <a:spLocks noGrp="1"/>
          </p:cNvSpPr>
          <p:nvPr>
            <p:ph type="dt" sz="half" idx="10"/>
          </p:nvPr>
        </p:nvSpPr>
        <p:spPr/>
        <p:txBody>
          <a:bodyPr/>
          <a:lstStyle/>
          <a:p>
            <a:fld id="{08FA71BD-3ED5-469E-AD61-9F55AA2BA581}" type="datetime1">
              <a:rPr lang="es-CO" smtClean="0"/>
              <a:pPr/>
              <a:t>16/08/2019</a:t>
            </a:fld>
            <a:endParaRPr lang="es-CO"/>
          </a:p>
        </p:txBody>
      </p:sp>
      <p:sp>
        <p:nvSpPr>
          <p:cNvPr id="5" name="Marcador de pie de página 4"/>
          <p:cNvSpPr>
            <a:spLocks noGrp="1"/>
          </p:cNvSpPr>
          <p:nvPr>
            <p:ph type="ftr" sz="quarter" idx="11"/>
          </p:nvPr>
        </p:nvSpPr>
        <p:spPr/>
        <p:txBody>
          <a:bodyPr/>
          <a:lstStyle/>
          <a:p>
            <a:r>
              <a:rPr lang="es-CO" smtClean="0"/>
              <a:t>ADRIANA BELTRAN ARIZA </a:t>
            </a:r>
            <a:endParaRPr lang="es-CO"/>
          </a:p>
        </p:txBody>
      </p:sp>
      <p:sp>
        <p:nvSpPr>
          <p:cNvPr id="6" name="Marcador de número de diapositiva 5"/>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1290981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9BEF9BDB-D746-44DE-9F23-1DF659647342}" type="datetime1">
              <a:rPr lang="es-CO" smtClean="0"/>
              <a:pPr/>
              <a:t>16/08/2019</a:t>
            </a:fld>
            <a:endParaRPr lang="es-CO"/>
          </a:p>
        </p:txBody>
      </p:sp>
      <p:sp>
        <p:nvSpPr>
          <p:cNvPr id="5" name="Marcador de pie de página 4"/>
          <p:cNvSpPr>
            <a:spLocks noGrp="1"/>
          </p:cNvSpPr>
          <p:nvPr>
            <p:ph type="ftr" sz="quarter" idx="11"/>
          </p:nvPr>
        </p:nvSpPr>
        <p:spPr/>
        <p:txBody>
          <a:bodyPr/>
          <a:lstStyle/>
          <a:p>
            <a:r>
              <a:rPr lang="es-CO" smtClean="0"/>
              <a:t>ADRIANA BELTRAN ARIZA </a:t>
            </a:r>
            <a:endParaRPr lang="es-CO"/>
          </a:p>
        </p:txBody>
      </p:sp>
      <p:sp>
        <p:nvSpPr>
          <p:cNvPr id="6" name="Marcador de número de diapositiva 5"/>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1982665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AE70817B-925E-46F4-9B11-4BA386B1F6F0}" type="datetime1">
              <a:rPr lang="es-CO" smtClean="0"/>
              <a:pPr/>
              <a:t>16/08/2019</a:t>
            </a:fld>
            <a:endParaRPr lang="es-CO"/>
          </a:p>
        </p:txBody>
      </p:sp>
      <p:sp>
        <p:nvSpPr>
          <p:cNvPr id="5" name="Marcador de pie de página 4"/>
          <p:cNvSpPr>
            <a:spLocks noGrp="1"/>
          </p:cNvSpPr>
          <p:nvPr>
            <p:ph type="ftr" sz="quarter" idx="11"/>
          </p:nvPr>
        </p:nvSpPr>
        <p:spPr/>
        <p:txBody>
          <a:bodyPr/>
          <a:lstStyle/>
          <a:p>
            <a:r>
              <a:rPr lang="es-CO" smtClean="0"/>
              <a:t>ADRIANA BELTRAN ARIZA </a:t>
            </a:r>
            <a:endParaRPr lang="es-CO"/>
          </a:p>
        </p:txBody>
      </p:sp>
      <p:sp>
        <p:nvSpPr>
          <p:cNvPr id="6" name="Marcador de número de diapositiva 5"/>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483763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p:cNvSpPr>
            <a:spLocks noGrp="1"/>
          </p:cNvSpPr>
          <p:nvPr>
            <p:ph type="dt" sz="half" idx="10"/>
          </p:nvPr>
        </p:nvSpPr>
        <p:spPr/>
        <p:txBody>
          <a:bodyPr/>
          <a:lstStyle/>
          <a:p>
            <a:fld id="{13557774-7D36-4415-A177-A8526292F8C6}" type="datetime1">
              <a:rPr lang="es-CO" smtClean="0"/>
              <a:pPr/>
              <a:t>16/08/2019</a:t>
            </a:fld>
            <a:endParaRPr lang="es-CO"/>
          </a:p>
        </p:txBody>
      </p:sp>
      <p:sp>
        <p:nvSpPr>
          <p:cNvPr id="6" name="Marcador de pie de página 5"/>
          <p:cNvSpPr>
            <a:spLocks noGrp="1"/>
          </p:cNvSpPr>
          <p:nvPr>
            <p:ph type="ftr" sz="quarter" idx="11"/>
          </p:nvPr>
        </p:nvSpPr>
        <p:spPr/>
        <p:txBody>
          <a:bodyPr/>
          <a:lstStyle/>
          <a:p>
            <a:r>
              <a:rPr lang="es-CO" smtClean="0"/>
              <a:t>ADRIANA BELTRAN ARIZA </a:t>
            </a:r>
            <a:endParaRPr lang="es-CO"/>
          </a:p>
        </p:txBody>
      </p:sp>
      <p:sp>
        <p:nvSpPr>
          <p:cNvPr id="7" name="Marcador de número de diapositiva 6"/>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3607997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p:cNvSpPr>
            <a:spLocks noGrp="1"/>
          </p:cNvSpPr>
          <p:nvPr>
            <p:ph type="dt" sz="half" idx="10"/>
          </p:nvPr>
        </p:nvSpPr>
        <p:spPr/>
        <p:txBody>
          <a:bodyPr/>
          <a:lstStyle/>
          <a:p>
            <a:fld id="{BBF5A962-A0B5-4849-8942-E1F961187041}" type="datetime1">
              <a:rPr lang="es-CO" smtClean="0"/>
              <a:pPr/>
              <a:t>16/08/2019</a:t>
            </a:fld>
            <a:endParaRPr lang="es-CO"/>
          </a:p>
        </p:txBody>
      </p:sp>
      <p:sp>
        <p:nvSpPr>
          <p:cNvPr id="8" name="Marcador de pie de página 7"/>
          <p:cNvSpPr>
            <a:spLocks noGrp="1"/>
          </p:cNvSpPr>
          <p:nvPr>
            <p:ph type="ftr" sz="quarter" idx="11"/>
          </p:nvPr>
        </p:nvSpPr>
        <p:spPr/>
        <p:txBody>
          <a:bodyPr/>
          <a:lstStyle/>
          <a:p>
            <a:r>
              <a:rPr lang="es-CO" smtClean="0"/>
              <a:t>ADRIANA BELTRAN ARIZA </a:t>
            </a:r>
            <a:endParaRPr lang="es-CO"/>
          </a:p>
        </p:txBody>
      </p:sp>
      <p:sp>
        <p:nvSpPr>
          <p:cNvPr id="9" name="Marcador de número de diapositiva 8"/>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38262293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2"/>
          <p:cNvSpPr>
            <a:spLocks noGrp="1"/>
          </p:cNvSpPr>
          <p:nvPr>
            <p:ph type="dt" sz="half" idx="10"/>
          </p:nvPr>
        </p:nvSpPr>
        <p:spPr/>
        <p:txBody>
          <a:bodyPr/>
          <a:lstStyle/>
          <a:p>
            <a:fld id="{4FEF4A6E-859A-4E74-A039-76174609A3B5}" type="datetime1">
              <a:rPr lang="es-CO" smtClean="0"/>
              <a:pPr/>
              <a:t>16/08/2019</a:t>
            </a:fld>
            <a:endParaRPr lang="es-CO"/>
          </a:p>
        </p:txBody>
      </p:sp>
      <p:sp>
        <p:nvSpPr>
          <p:cNvPr id="4" name="Marcador de pie de página 3"/>
          <p:cNvSpPr>
            <a:spLocks noGrp="1"/>
          </p:cNvSpPr>
          <p:nvPr>
            <p:ph type="ftr" sz="quarter" idx="11"/>
          </p:nvPr>
        </p:nvSpPr>
        <p:spPr/>
        <p:txBody>
          <a:bodyPr/>
          <a:lstStyle/>
          <a:p>
            <a:r>
              <a:rPr lang="es-CO" smtClean="0"/>
              <a:t>ADRIANA BELTRAN ARIZA </a:t>
            </a:r>
            <a:endParaRPr lang="es-CO"/>
          </a:p>
        </p:txBody>
      </p:sp>
      <p:sp>
        <p:nvSpPr>
          <p:cNvPr id="5" name="Marcador de número de diapositiva 4"/>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791448323"/>
      </p:ext>
    </p:extLst>
  </p:cSld>
  <p:clrMapOvr>
    <a:masterClrMapping/>
  </p:clrMapOvr>
  <p:hf sldNum="0" hdr="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A6E6394-59C7-46BE-9949-EF9A269F65C8}" type="datetime1">
              <a:rPr lang="es-CO" smtClean="0"/>
              <a:pPr/>
              <a:t>16/08/2019</a:t>
            </a:fld>
            <a:endParaRPr lang="es-CO"/>
          </a:p>
        </p:txBody>
      </p:sp>
      <p:sp>
        <p:nvSpPr>
          <p:cNvPr id="3" name="Marcador de pie de página 2"/>
          <p:cNvSpPr>
            <a:spLocks noGrp="1"/>
          </p:cNvSpPr>
          <p:nvPr>
            <p:ph type="ftr" sz="quarter" idx="11"/>
          </p:nvPr>
        </p:nvSpPr>
        <p:spPr/>
        <p:txBody>
          <a:bodyPr/>
          <a:lstStyle/>
          <a:p>
            <a:r>
              <a:rPr lang="es-CO" smtClean="0"/>
              <a:t>ADRIANA BELTRAN ARIZA </a:t>
            </a:r>
            <a:endParaRPr lang="es-CO"/>
          </a:p>
        </p:txBody>
      </p:sp>
      <p:sp>
        <p:nvSpPr>
          <p:cNvPr id="4" name="Marcador de número de diapositiva 3"/>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1644095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O"/>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2C4864BA-65B5-4CA4-A96D-AEF5033EDEA6}" type="datetime1">
              <a:rPr lang="es-CO" smtClean="0"/>
              <a:pPr/>
              <a:t>16/08/2019</a:t>
            </a:fld>
            <a:endParaRPr lang="es-CO"/>
          </a:p>
        </p:txBody>
      </p:sp>
      <p:sp>
        <p:nvSpPr>
          <p:cNvPr id="6" name="Marcador de pie de página 5"/>
          <p:cNvSpPr>
            <a:spLocks noGrp="1"/>
          </p:cNvSpPr>
          <p:nvPr>
            <p:ph type="ftr" sz="quarter" idx="11"/>
          </p:nvPr>
        </p:nvSpPr>
        <p:spPr/>
        <p:txBody>
          <a:bodyPr/>
          <a:lstStyle/>
          <a:p>
            <a:r>
              <a:rPr lang="es-CO" smtClean="0"/>
              <a:t>ADRIANA BELTRAN ARIZA </a:t>
            </a:r>
            <a:endParaRPr lang="es-CO"/>
          </a:p>
        </p:txBody>
      </p:sp>
      <p:sp>
        <p:nvSpPr>
          <p:cNvPr id="7" name="Marcador de número de diapositiva 6"/>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366341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9BEF9BDB-D746-44DE-9F23-1DF659647342}" type="datetime1">
              <a:rPr lang="es-CO" smtClean="0"/>
              <a:pPr/>
              <a:t>16/08/2019</a:t>
            </a:fld>
            <a:endParaRPr lang="es-CO"/>
          </a:p>
        </p:txBody>
      </p:sp>
      <p:sp>
        <p:nvSpPr>
          <p:cNvPr id="5" name="Marcador de pie de página 4"/>
          <p:cNvSpPr>
            <a:spLocks noGrp="1"/>
          </p:cNvSpPr>
          <p:nvPr>
            <p:ph type="ftr" sz="quarter" idx="11"/>
          </p:nvPr>
        </p:nvSpPr>
        <p:spPr/>
        <p:txBody>
          <a:bodyPr/>
          <a:lstStyle/>
          <a:p>
            <a:r>
              <a:rPr lang="es-CO" smtClean="0"/>
              <a:t>ADRIANA BELTRAN ARIZA </a:t>
            </a:r>
            <a:endParaRPr lang="es-CO"/>
          </a:p>
        </p:txBody>
      </p:sp>
      <p:sp>
        <p:nvSpPr>
          <p:cNvPr id="6" name="Marcador de número de diapositiva 5"/>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2812786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CO"/>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17D169A8-FEDE-4E41-B876-2859F9F8BC3A}" type="datetime1">
              <a:rPr lang="es-CO" smtClean="0"/>
              <a:pPr/>
              <a:t>16/08/2019</a:t>
            </a:fld>
            <a:endParaRPr lang="es-CO"/>
          </a:p>
        </p:txBody>
      </p:sp>
      <p:sp>
        <p:nvSpPr>
          <p:cNvPr id="6" name="Marcador de pie de página 5"/>
          <p:cNvSpPr>
            <a:spLocks noGrp="1"/>
          </p:cNvSpPr>
          <p:nvPr>
            <p:ph type="ftr" sz="quarter" idx="11"/>
          </p:nvPr>
        </p:nvSpPr>
        <p:spPr/>
        <p:txBody>
          <a:bodyPr/>
          <a:lstStyle/>
          <a:p>
            <a:r>
              <a:rPr lang="es-CO" smtClean="0"/>
              <a:t>ADRIANA BELTRAN ARIZA </a:t>
            </a:r>
            <a:endParaRPr lang="es-CO"/>
          </a:p>
        </p:txBody>
      </p:sp>
      <p:sp>
        <p:nvSpPr>
          <p:cNvPr id="7" name="Marcador de número de diapositiva 6"/>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6799106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6F7B29F3-BC57-4A6D-877E-612DC2CD5007}" type="datetime1">
              <a:rPr lang="es-CO" smtClean="0"/>
              <a:pPr/>
              <a:t>16/08/2019</a:t>
            </a:fld>
            <a:endParaRPr lang="es-CO"/>
          </a:p>
        </p:txBody>
      </p:sp>
      <p:sp>
        <p:nvSpPr>
          <p:cNvPr id="5" name="Marcador de pie de página 4"/>
          <p:cNvSpPr>
            <a:spLocks noGrp="1"/>
          </p:cNvSpPr>
          <p:nvPr>
            <p:ph type="ftr" sz="quarter" idx="11"/>
          </p:nvPr>
        </p:nvSpPr>
        <p:spPr/>
        <p:txBody>
          <a:bodyPr/>
          <a:lstStyle/>
          <a:p>
            <a:r>
              <a:rPr lang="es-CO" smtClean="0"/>
              <a:t>ADRIANA BELTRAN ARIZA </a:t>
            </a:r>
            <a:endParaRPr lang="es-CO"/>
          </a:p>
        </p:txBody>
      </p:sp>
      <p:sp>
        <p:nvSpPr>
          <p:cNvPr id="6" name="Marcador de número de diapositiva 5"/>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34864331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4E70D444-AC17-4098-88AE-477ED35B62C0}" type="datetime1">
              <a:rPr lang="es-CO" smtClean="0"/>
              <a:pPr/>
              <a:t>16/08/2019</a:t>
            </a:fld>
            <a:endParaRPr lang="es-CO"/>
          </a:p>
        </p:txBody>
      </p:sp>
      <p:sp>
        <p:nvSpPr>
          <p:cNvPr id="5" name="Marcador de pie de página 4"/>
          <p:cNvSpPr>
            <a:spLocks noGrp="1"/>
          </p:cNvSpPr>
          <p:nvPr>
            <p:ph type="ftr" sz="quarter" idx="11"/>
          </p:nvPr>
        </p:nvSpPr>
        <p:spPr/>
        <p:txBody>
          <a:bodyPr/>
          <a:lstStyle/>
          <a:p>
            <a:r>
              <a:rPr lang="es-CO" smtClean="0"/>
              <a:t>ADRIANA BELTRAN ARIZA </a:t>
            </a:r>
            <a:endParaRPr lang="es-CO"/>
          </a:p>
        </p:txBody>
      </p:sp>
      <p:sp>
        <p:nvSpPr>
          <p:cNvPr id="6" name="Marcador de número de diapositiva 5"/>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3877090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AE70817B-925E-46F4-9B11-4BA386B1F6F0}" type="datetime1">
              <a:rPr lang="es-CO" smtClean="0"/>
              <a:pPr/>
              <a:t>16/08/2019</a:t>
            </a:fld>
            <a:endParaRPr lang="es-CO"/>
          </a:p>
        </p:txBody>
      </p:sp>
      <p:sp>
        <p:nvSpPr>
          <p:cNvPr id="5" name="Marcador de pie de página 4"/>
          <p:cNvSpPr>
            <a:spLocks noGrp="1"/>
          </p:cNvSpPr>
          <p:nvPr>
            <p:ph type="ftr" sz="quarter" idx="11"/>
          </p:nvPr>
        </p:nvSpPr>
        <p:spPr/>
        <p:txBody>
          <a:bodyPr/>
          <a:lstStyle/>
          <a:p>
            <a:r>
              <a:rPr lang="es-CO" smtClean="0"/>
              <a:t>ADRIANA BELTRAN ARIZA </a:t>
            </a:r>
            <a:endParaRPr lang="es-CO"/>
          </a:p>
        </p:txBody>
      </p:sp>
      <p:sp>
        <p:nvSpPr>
          <p:cNvPr id="6" name="Marcador de número de diapositiva 5"/>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251930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p:cNvSpPr>
            <a:spLocks noGrp="1"/>
          </p:cNvSpPr>
          <p:nvPr>
            <p:ph type="dt" sz="half" idx="10"/>
          </p:nvPr>
        </p:nvSpPr>
        <p:spPr/>
        <p:txBody>
          <a:bodyPr/>
          <a:lstStyle/>
          <a:p>
            <a:fld id="{13557774-7D36-4415-A177-A8526292F8C6}" type="datetime1">
              <a:rPr lang="es-CO" smtClean="0"/>
              <a:pPr/>
              <a:t>16/08/2019</a:t>
            </a:fld>
            <a:endParaRPr lang="es-CO"/>
          </a:p>
        </p:txBody>
      </p:sp>
      <p:sp>
        <p:nvSpPr>
          <p:cNvPr id="6" name="Marcador de pie de página 5"/>
          <p:cNvSpPr>
            <a:spLocks noGrp="1"/>
          </p:cNvSpPr>
          <p:nvPr>
            <p:ph type="ftr" sz="quarter" idx="11"/>
          </p:nvPr>
        </p:nvSpPr>
        <p:spPr/>
        <p:txBody>
          <a:bodyPr/>
          <a:lstStyle/>
          <a:p>
            <a:r>
              <a:rPr lang="es-CO" smtClean="0"/>
              <a:t>ADRIANA BELTRAN ARIZA </a:t>
            </a:r>
            <a:endParaRPr lang="es-CO"/>
          </a:p>
        </p:txBody>
      </p:sp>
      <p:sp>
        <p:nvSpPr>
          <p:cNvPr id="7" name="Marcador de número de diapositiva 6"/>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61673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p:cNvSpPr>
            <a:spLocks noGrp="1"/>
          </p:cNvSpPr>
          <p:nvPr>
            <p:ph type="dt" sz="half" idx="10"/>
          </p:nvPr>
        </p:nvSpPr>
        <p:spPr/>
        <p:txBody>
          <a:bodyPr/>
          <a:lstStyle/>
          <a:p>
            <a:fld id="{BBF5A962-A0B5-4849-8942-E1F961187041}" type="datetime1">
              <a:rPr lang="es-CO" smtClean="0"/>
              <a:pPr/>
              <a:t>16/08/2019</a:t>
            </a:fld>
            <a:endParaRPr lang="es-CO"/>
          </a:p>
        </p:txBody>
      </p:sp>
      <p:sp>
        <p:nvSpPr>
          <p:cNvPr id="8" name="Marcador de pie de página 7"/>
          <p:cNvSpPr>
            <a:spLocks noGrp="1"/>
          </p:cNvSpPr>
          <p:nvPr>
            <p:ph type="ftr" sz="quarter" idx="11"/>
          </p:nvPr>
        </p:nvSpPr>
        <p:spPr/>
        <p:txBody>
          <a:bodyPr/>
          <a:lstStyle/>
          <a:p>
            <a:r>
              <a:rPr lang="es-CO" smtClean="0"/>
              <a:t>ADRIANA BELTRAN ARIZA </a:t>
            </a:r>
            <a:endParaRPr lang="es-CO"/>
          </a:p>
        </p:txBody>
      </p:sp>
      <p:sp>
        <p:nvSpPr>
          <p:cNvPr id="9" name="Marcador de número de diapositiva 8"/>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2581120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2"/>
          <p:cNvSpPr>
            <a:spLocks noGrp="1"/>
          </p:cNvSpPr>
          <p:nvPr>
            <p:ph type="dt" sz="half" idx="10"/>
          </p:nvPr>
        </p:nvSpPr>
        <p:spPr/>
        <p:txBody>
          <a:bodyPr/>
          <a:lstStyle/>
          <a:p>
            <a:fld id="{4FEF4A6E-859A-4E74-A039-76174609A3B5}" type="datetime1">
              <a:rPr lang="es-CO" smtClean="0"/>
              <a:pPr/>
              <a:t>16/08/2019</a:t>
            </a:fld>
            <a:endParaRPr lang="es-CO"/>
          </a:p>
        </p:txBody>
      </p:sp>
      <p:sp>
        <p:nvSpPr>
          <p:cNvPr id="4" name="Marcador de pie de página 3"/>
          <p:cNvSpPr>
            <a:spLocks noGrp="1"/>
          </p:cNvSpPr>
          <p:nvPr>
            <p:ph type="ftr" sz="quarter" idx="11"/>
          </p:nvPr>
        </p:nvSpPr>
        <p:spPr/>
        <p:txBody>
          <a:bodyPr/>
          <a:lstStyle/>
          <a:p>
            <a:r>
              <a:rPr lang="es-CO" smtClean="0"/>
              <a:t>ADRIANA BELTRAN ARIZA </a:t>
            </a:r>
            <a:endParaRPr lang="es-CO"/>
          </a:p>
        </p:txBody>
      </p:sp>
      <p:sp>
        <p:nvSpPr>
          <p:cNvPr id="5" name="Marcador de número de diapositiva 4"/>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2516777090"/>
      </p:ext>
    </p:extLst>
  </p:cSld>
  <p:clrMapOvr>
    <a:masterClrMapping/>
  </p:clrMapOvr>
  <p:hf sldNum="0"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A6E6394-59C7-46BE-9949-EF9A269F65C8}" type="datetime1">
              <a:rPr lang="es-CO" smtClean="0"/>
              <a:pPr/>
              <a:t>16/08/2019</a:t>
            </a:fld>
            <a:endParaRPr lang="es-CO"/>
          </a:p>
        </p:txBody>
      </p:sp>
      <p:sp>
        <p:nvSpPr>
          <p:cNvPr id="3" name="Marcador de pie de página 2"/>
          <p:cNvSpPr>
            <a:spLocks noGrp="1"/>
          </p:cNvSpPr>
          <p:nvPr>
            <p:ph type="ftr" sz="quarter" idx="11"/>
          </p:nvPr>
        </p:nvSpPr>
        <p:spPr/>
        <p:txBody>
          <a:bodyPr/>
          <a:lstStyle/>
          <a:p>
            <a:r>
              <a:rPr lang="es-CO" smtClean="0"/>
              <a:t>ADRIANA BELTRAN ARIZA </a:t>
            </a:r>
            <a:endParaRPr lang="es-CO"/>
          </a:p>
        </p:txBody>
      </p:sp>
      <p:sp>
        <p:nvSpPr>
          <p:cNvPr id="4" name="Marcador de número de diapositiva 3"/>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2337533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O"/>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2C4864BA-65B5-4CA4-A96D-AEF5033EDEA6}" type="datetime1">
              <a:rPr lang="es-CO" smtClean="0"/>
              <a:pPr/>
              <a:t>16/08/2019</a:t>
            </a:fld>
            <a:endParaRPr lang="es-CO"/>
          </a:p>
        </p:txBody>
      </p:sp>
      <p:sp>
        <p:nvSpPr>
          <p:cNvPr id="6" name="Marcador de pie de página 5"/>
          <p:cNvSpPr>
            <a:spLocks noGrp="1"/>
          </p:cNvSpPr>
          <p:nvPr>
            <p:ph type="ftr" sz="quarter" idx="11"/>
          </p:nvPr>
        </p:nvSpPr>
        <p:spPr/>
        <p:txBody>
          <a:bodyPr/>
          <a:lstStyle/>
          <a:p>
            <a:r>
              <a:rPr lang="es-CO" smtClean="0"/>
              <a:t>ADRIANA BELTRAN ARIZA </a:t>
            </a:r>
            <a:endParaRPr lang="es-CO"/>
          </a:p>
        </p:txBody>
      </p:sp>
      <p:sp>
        <p:nvSpPr>
          <p:cNvPr id="7" name="Marcador de número de diapositiva 6"/>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2238057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CO"/>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17D169A8-FEDE-4E41-B876-2859F9F8BC3A}" type="datetime1">
              <a:rPr lang="es-CO" smtClean="0"/>
              <a:pPr/>
              <a:t>16/08/2019</a:t>
            </a:fld>
            <a:endParaRPr lang="es-CO"/>
          </a:p>
        </p:txBody>
      </p:sp>
      <p:sp>
        <p:nvSpPr>
          <p:cNvPr id="6" name="Marcador de pie de página 5"/>
          <p:cNvSpPr>
            <a:spLocks noGrp="1"/>
          </p:cNvSpPr>
          <p:nvPr>
            <p:ph type="ftr" sz="quarter" idx="11"/>
          </p:nvPr>
        </p:nvSpPr>
        <p:spPr/>
        <p:txBody>
          <a:bodyPr/>
          <a:lstStyle/>
          <a:p>
            <a:r>
              <a:rPr lang="es-CO" smtClean="0"/>
              <a:t>ADRIANA BELTRAN ARIZA </a:t>
            </a:r>
            <a:endParaRPr lang="es-CO"/>
          </a:p>
        </p:txBody>
      </p:sp>
      <p:sp>
        <p:nvSpPr>
          <p:cNvPr id="7" name="Marcador de número de diapositiva 6"/>
          <p:cNvSpPr>
            <a:spLocks noGrp="1"/>
          </p:cNvSpPr>
          <p:nvPr>
            <p:ph type="sldNum" sz="quarter" idx="12"/>
          </p:nvPr>
        </p:nvSpPr>
        <p:spPr/>
        <p:txBody>
          <a:bodyPr/>
          <a:lstStyle/>
          <a:p>
            <a:fld id="{87B2640E-5270-464F-BBD4-573C699B527F}" type="slidenum">
              <a:rPr lang="es-CO" smtClean="0"/>
              <a:pPr/>
              <a:t>‹Nº›</a:t>
            </a:fld>
            <a:endParaRPr lang="es-CO"/>
          </a:p>
        </p:txBody>
      </p:sp>
    </p:spTree>
    <p:extLst>
      <p:ext uri="{BB962C8B-B14F-4D97-AF65-F5344CB8AC3E}">
        <p14:creationId xmlns:p14="http://schemas.microsoft.com/office/powerpoint/2010/main" val="4164128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FEF4A6E-859A-4E74-A039-76174609A3B5}" type="datetime1">
              <a:rPr lang="es-CO" smtClean="0"/>
              <a:pPr/>
              <a:t>16/08/2019</a:t>
            </a:fld>
            <a:endParaRPr lang="es-CO"/>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s-CO" smtClean="0"/>
              <a:t>ADRIANA BELTRAN ARIZA </a:t>
            </a:r>
            <a:endParaRPr lang="es-CO"/>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B2640E-5270-464F-BBD4-573C699B527F}" type="slidenum">
              <a:rPr lang="es-CO" smtClean="0"/>
              <a:pPr/>
              <a:t>‹Nº›</a:t>
            </a:fld>
            <a:endParaRPr lang="es-CO"/>
          </a:p>
        </p:txBody>
      </p:sp>
    </p:spTree>
    <p:extLst>
      <p:ext uri="{BB962C8B-B14F-4D97-AF65-F5344CB8AC3E}">
        <p14:creationId xmlns:p14="http://schemas.microsoft.com/office/powerpoint/2010/main" val="4177086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C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FEF4A6E-859A-4E74-A039-76174609A3B5}" type="datetime1">
              <a:rPr lang="es-CO" smtClean="0"/>
              <a:pPr/>
              <a:t>16/08/2019</a:t>
            </a:fld>
            <a:endParaRPr lang="es-CO"/>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s-CO" smtClean="0"/>
              <a:t>ADRIANA BELTRAN ARIZA </a:t>
            </a:r>
            <a:endParaRPr lang="es-CO"/>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B2640E-5270-464F-BBD4-573C699B527F}" type="slidenum">
              <a:rPr lang="es-CO" smtClean="0"/>
              <a:pPr/>
              <a:t>‹Nº›</a:t>
            </a:fld>
            <a:endParaRPr lang="es-CO"/>
          </a:p>
        </p:txBody>
      </p:sp>
    </p:spTree>
    <p:extLst>
      <p:ext uri="{BB962C8B-B14F-4D97-AF65-F5344CB8AC3E}">
        <p14:creationId xmlns:p14="http://schemas.microsoft.com/office/powerpoint/2010/main" val="33766364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C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themeOverride" Target="../theme/themeOverride9.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themeOverride" Target="../theme/themeOverride11.xml"/><Relationship Id="rId4" Type="http://schemas.openxmlformats.org/officeDocument/2006/relationships/image" Target="../media/image10.gi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themeOverride" Target="../theme/themeOverride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themeOverride" Target="../theme/themeOverride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themeOverride" Target="../theme/themeOverride6.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hemeOverride" Target="../theme/themeOverride7.xml"/><Relationship Id="rId5" Type="http://schemas.openxmlformats.org/officeDocument/2006/relationships/image" Target="../media/image8.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3635896" y="2852936"/>
            <a:ext cx="1511952" cy="369332"/>
          </a:xfrm>
          <a:prstGeom prst="rect">
            <a:avLst/>
          </a:prstGeom>
        </p:spPr>
        <p:txBody>
          <a:bodyPr wrap="none">
            <a:spAutoFit/>
          </a:bodyPr>
          <a:lstStyle/>
          <a:p>
            <a:pPr algn="ctr">
              <a:defRPr/>
            </a:pPr>
            <a:r>
              <a:rPr lang="es-E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BIENVENIDOS</a:t>
            </a:r>
            <a:endParaRPr lang="es-E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2 Rectángulo"/>
          <p:cNvSpPr/>
          <p:nvPr/>
        </p:nvSpPr>
        <p:spPr>
          <a:xfrm>
            <a:off x="2267744" y="3645024"/>
            <a:ext cx="4572000" cy="1323439"/>
          </a:xfrm>
          <a:prstGeom prst="rect">
            <a:avLst/>
          </a:prstGeom>
        </p:spPr>
        <p:txBody>
          <a:bodyPr>
            <a:spAutoFit/>
          </a:bodyPr>
          <a:lstStyle/>
          <a:p>
            <a:pPr algn="ctr">
              <a:defRPr/>
            </a:pPr>
            <a:r>
              <a:rPr lang="es-CO" b="1" dirty="0" smtClean="0">
                <a:solidFill>
                  <a:schemeClr val="tx2"/>
                </a:solidFill>
                <a:effectLst>
                  <a:outerShdw blurRad="38100" dist="38100" dir="2700000" algn="tl">
                    <a:srgbClr val="C0C0C0"/>
                  </a:outerShdw>
                </a:effectLst>
              </a:rPr>
              <a:t>UNIMINUTO VIRTUAL Y A DISTANCIA “UVD”</a:t>
            </a:r>
          </a:p>
          <a:p>
            <a:pPr algn="ctr">
              <a:defRPr/>
            </a:pPr>
            <a:r>
              <a:rPr lang="es-CO" sz="2400" b="1" dirty="0" smtClean="0">
                <a:solidFill>
                  <a:schemeClr val="tx2"/>
                </a:solidFill>
                <a:effectLst>
                  <a:outerShdw blurRad="38100" dist="38100" dir="2700000" algn="tl">
                    <a:srgbClr val="C0C0C0"/>
                  </a:outerShdw>
                </a:effectLst>
              </a:rPr>
              <a:t>Investigación Posgrados</a:t>
            </a:r>
          </a:p>
          <a:p>
            <a:pPr algn="ctr">
              <a:defRPr/>
            </a:pPr>
            <a:r>
              <a:rPr lang="es-CO" sz="2400" b="1" dirty="0" smtClean="0">
                <a:solidFill>
                  <a:schemeClr val="tx2"/>
                </a:solidFill>
                <a:effectLst>
                  <a:outerShdw blurRad="38100" dist="38100" dir="2700000" algn="tl">
                    <a:srgbClr val="C0C0C0"/>
                  </a:outerShdw>
                </a:effectLst>
              </a:rPr>
              <a:t>Gerencia Proyectos</a:t>
            </a:r>
          </a:p>
          <a:p>
            <a:pPr algn="ctr">
              <a:defRPr/>
            </a:pPr>
            <a:r>
              <a:rPr lang="es-CO" sz="1400" b="1" dirty="0" smtClean="0">
                <a:solidFill>
                  <a:schemeClr val="tx2"/>
                </a:solidFill>
                <a:effectLst>
                  <a:outerShdw blurRad="38100" dist="38100" dir="2700000" algn="tl">
                    <a:srgbClr val="C0C0C0"/>
                  </a:outerShdw>
                </a:effectLst>
              </a:rPr>
              <a:t>2019</a:t>
            </a:r>
            <a:endParaRPr lang="es-CO" dirty="0"/>
          </a:p>
        </p:txBody>
      </p:sp>
      <p:sp>
        <p:nvSpPr>
          <p:cNvPr id="4" name="3 Marcador de fecha"/>
          <p:cNvSpPr>
            <a:spLocks noGrp="1"/>
          </p:cNvSpPr>
          <p:nvPr>
            <p:ph type="dt" sz="half" idx="10"/>
          </p:nvPr>
        </p:nvSpPr>
        <p:spPr/>
        <p:txBody>
          <a:bodyPr/>
          <a:lstStyle/>
          <a:p>
            <a:fld id="{CFBD08F1-EF07-4E9B-9A12-40E81FA25B58}" type="datetime1">
              <a:rPr lang="es-CO" smtClean="0"/>
              <a:pPr/>
              <a:t>16/08/2019</a:t>
            </a:fld>
            <a:endParaRPr lang="es-CO"/>
          </a:p>
        </p:txBody>
      </p:sp>
      <p:sp>
        <p:nvSpPr>
          <p:cNvPr id="5" name="4 Rectángulo"/>
          <p:cNvSpPr/>
          <p:nvPr/>
        </p:nvSpPr>
        <p:spPr>
          <a:xfrm>
            <a:off x="2420144" y="5445224"/>
            <a:ext cx="4572000" cy="1200329"/>
          </a:xfrm>
          <a:prstGeom prst="rect">
            <a:avLst/>
          </a:prstGeom>
        </p:spPr>
        <p:txBody>
          <a:bodyPr>
            <a:spAutoFit/>
          </a:bodyPr>
          <a:lstStyle/>
          <a:p>
            <a:pPr>
              <a:defRPr/>
            </a:pPr>
            <a:r>
              <a:rPr lang="es-CO" b="1" dirty="0" smtClean="0">
                <a:solidFill>
                  <a:schemeClr val="tx2"/>
                </a:solidFill>
                <a:effectLst>
                  <a:outerShdw blurRad="38100" dist="38100" dir="2700000" algn="tl">
                    <a:srgbClr val="C0C0C0"/>
                  </a:outerShdw>
                </a:effectLst>
              </a:rPr>
              <a:t>Presentado por:</a:t>
            </a:r>
          </a:p>
          <a:p>
            <a:pPr algn="ctr">
              <a:defRPr/>
            </a:pPr>
            <a:r>
              <a:rPr lang="es-CO" b="1" dirty="0" smtClean="0">
                <a:solidFill>
                  <a:schemeClr val="tx2"/>
                </a:solidFill>
                <a:effectLst>
                  <a:outerShdw blurRad="38100" dist="38100" dir="2700000" algn="tl">
                    <a:srgbClr val="C0C0C0"/>
                  </a:outerShdw>
                </a:effectLst>
              </a:rPr>
              <a:t>Ariza Rodríguez </a:t>
            </a:r>
            <a:r>
              <a:rPr lang="es-CO" b="1" dirty="0">
                <a:solidFill>
                  <a:schemeClr val="tx2"/>
                </a:solidFill>
                <a:effectLst>
                  <a:outerShdw blurRad="38100" dist="38100" dir="2700000" algn="tl">
                    <a:srgbClr val="C0C0C0"/>
                  </a:outerShdw>
                </a:effectLst>
              </a:rPr>
              <a:t>Zulma </a:t>
            </a:r>
            <a:r>
              <a:rPr lang="es-CO" b="1" dirty="0" err="1" smtClean="0">
                <a:solidFill>
                  <a:schemeClr val="tx2"/>
                </a:solidFill>
                <a:effectLst>
                  <a:outerShdw blurRad="38100" dist="38100" dir="2700000" algn="tl">
                    <a:srgbClr val="C0C0C0"/>
                  </a:outerShdw>
                </a:effectLst>
              </a:rPr>
              <a:t>Natali</a:t>
            </a:r>
            <a:endParaRPr lang="es-CO" b="1" dirty="0">
              <a:solidFill>
                <a:schemeClr val="tx2"/>
              </a:solidFill>
              <a:effectLst>
                <a:outerShdw blurRad="38100" dist="38100" dir="2700000" algn="tl">
                  <a:srgbClr val="C0C0C0"/>
                </a:outerShdw>
              </a:effectLst>
            </a:endParaRPr>
          </a:p>
          <a:p>
            <a:pPr algn="ctr">
              <a:defRPr/>
            </a:pPr>
            <a:r>
              <a:rPr lang="es-CO" b="1" dirty="0">
                <a:solidFill>
                  <a:schemeClr val="tx2"/>
                </a:solidFill>
                <a:effectLst>
                  <a:outerShdw blurRad="38100" dist="38100" dir="2700000" algn="tl">
                    <a:srgbClr val="C0C0C0"/>
                  </a:outerShdw>
                </a:effectLst>
              </a:rPr>
              <a:t>Moreno Camargo Oscar Orlando</a:t>
            </a:r>
          </a:p>
          <a:p>
            <a:pPr algn="ctr">
              <a:defRPr/>
            </a:pPr>
            <a:r>
              <a:rPr lang="es-CO" b="1" dirty="0">
                <a:solidFill>
                  <a:schemeClr val="tx2"/>
                </a:solidFill>
                <a:effectLst>
                  <a:outerShdw blurRad="38100" dist="38100" dir="2700000" algn="tl">
                    <a:srgbClr val="C0C0C0"/>
                  </a:outerShdw>
                </a:effectLst>
              </a:rPr>
              <a:t>Rojas </a:t>
            </a:r>
            <a:r>
              <a:rPr lang="es-CO" b="1" dirty="0" smtClean="0">
                <a:solidFill>
                  <a:schemeClr val="tx2"/>
                </a:solidFill>
                <a:effectLst>
                  <a:outerShdw blurRad="38100" dist="38100" dir="2700000" algn="tl">
                    <a:srgbClr val="C0C0C0"/>
                  </a:outerShdw>
                </a:effectLst>
              </a:rPr>
              <a:t>Cerón </a:t>
            </a:r>
            <a:r>
              <a:rPr lang="es-CO" b="1" dirty="0" smtClean="0">
                <a:solidFill>
                  <a:schemeClr val="tx2"/>
                </a:solidFill>
                <a:effectLst>
                  <a:outerShdw blurRad="38100" dist="38100" dir="2700000" algn="tl">
                    <a:srgbClr val="C0C0C0"/>
                  </a:outerShdw>
                </a:effectLst>
              </a:rPr>
              <a:t>Johann </a:t>
            </a:r>
            <a:r>
              <a:rPr lang="es-CO" b="1" dirty="0" smtClean="0">
                <a:solidFill>
                  <a:schemeClr val="tx2"/>
                </a:solidFill>
                <a:effectLst>
                  <a:outerShdw blurRad="38100" dist="38100" dir="2700000" algn="tl">
                    <a:srgbClr val="C0C0C0"/>
                  </a:outerShdw>
                </a:effectLst>
              </a:rPr>
              <a:t>Andrés</a:t>
            </a:r>
            <a:endParaRPr lang="es-CO"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684213" y="877888"/>
            <a:ext cx="7772400" cy="822325"/>
          </a:xfrm>
          <a:prstGeom prst="rect">
            <a:avLst/>
          </a:prstGeom>
          <a:noFill/>
          <a:ln w="9525">
            <a:noFill/>
            <a:miter lim="800000"/>
            <a:headEnd/>
            <a:tailEnd/>
          </a:ln>
        </p:spPr>
        <p:txBody>
          <a:bodyPr anchor="ctr"/>
          <a:lstStyle/>
          <a:p>
            <a:pPr algn="ctr"/>
            <a:r>
              <a:rPr lang="es-CO" sz="3000" b="1" dirty="0" smtClean="0">
                <a:latin typeface="Times New Roman" pitchFamily="18" charset="0"/>
                <a:cs typeface="Times New Roman" pitchFamily="18" charset="0"/>
              </a:rPr>
              <a:t>8. Recomendaciones</a:t>
            </a:r>
            <a:endParaRPr lang="es-CO" sz="3000" b="1" dirty="0">
              <a:latin typeface="Times New Roman" pitchFamily="18" charset="0"/>
              <a:cs typeface="Times New Roman" pitchFamily="18" charset="0"/>
            </a:endParaRPr>
          </a:p>
        </p:txBody>
      </p:sp>
      <p:sp>
        <p:nvSpPr>
          <p:cNvPr id="3" name="Rectangle 2"/>
          <p:cNvSpPr>
            <a:spLocks noChangeArrowheads="1"/>
          </p:cNvSpPr>
          <p:nvPr/>
        </p:nvSpPr>
        <p:spPr bwMode="auto">
          <a:xfrm>
            <a:off x="395536" y="1988840"/>
            <a:ext cx="5976664" cy="3672408"/>
          </a:xfrm>
          <a:prstGeom prst="rect">
            <a:avLst/>
          </a:prstGeom>
          <a:noFill/>
          <a:ln w="9525">
            <a:noFill/>
            <a:miter lim="800000"/>
            <a:headEnd/>
            <a:tailEnd/>
          </a:ln>
        </p:spPr>
        <p:txBody>
          <a:bodyPr anchor="ctr"/>
          <a:lstStyle/>
          <a:p>
            <a:pPr algn="just"/>
            <a:r>
              <a:rPr lang="es-CO" sz="3000" dirty="0" smtClean="0">
                <a:latin typeface="Times New Roman" pitchFamily="18" charset="0"/>
                <a:cs typeface="Times New Roman" pitchFamily="18" charset="0"/>
              </a:rPr>
              <a:t>Basados en el cumplimiento de la ley de financiamiento las empresas deben acogerse a la misma y para esto deben tener una </a:t>
            </a:r>
            <a:r>
              <a:rPr lang="es-CO" sz="3000" dirty="0" smtClean="0">
                <a:latin typeface="Times New Roman" pitchFamily="18" charset="0"/>
                <a:cs typeface="Times New Roman" pitchFamily="18" charset="0"/>
              </a:rPr>
              <a:t>herramienta contable que les permita cumplir con sus obligaciones tributarias</a:t>
            </a:r>
            <a:r>
              <a:rPr lang="es-CO" sz="3000" dirty="0" smtClean="0">
                <a:solidFill>
                  <a:srgbClr val="FF0000"/>
                </a:solidFill>
                <a:latin typeface="Times New Roman" pitchFamily="18" charset="0"/>
                <a:cs typeface="Times New Roman" pitchFamily="18" charset="0"/>
              </a:rPr>
              <a:t>.</a:t>
            </a:r>
            <a:endParaRPr lang="es-CO" sz="3000" dirty="0">
              <a:solidFill>
                <a:srgbClr val="FF0000"/>
              </a:solidFill>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8012" y="3068960"/>
            <a:ext cx="2479954" cy="2417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anim calcmode="lin" valueType="num">
                                      <p:cBhvr additive="base">
                                        <p:cTn id="11" dur="500" fill="hold"/>
                                        <p:tgtEl>
                                          <p:spTgt spid="4098"/>
                                        </p:tgtEl>
                                        <p:attrNameLst>
                                          <p:attrName>ppt_x</p:attrName>
                                        </p:attrNameLst>
                                      </p:cBhvr>
                                      <p:tavLst>
                                        <p:tav tm="0">
                                          <p:val>
                                            <p:strVal val="#ppt_x"/>
                                          </p:val>
                                        </p:tav>
                                        <p:tav tm="100000">
                                          <p:val>
                                            <p:strVal val="#ppt_x"/>
                                          </p:val>
                                        </p:tav>
                                      </p:tavLst>
                                    </p:anim>
                                    <p:anim calcmode="lin" valueType="num">
                                      <p:cBhvr additive="base">
                                        <p:cTn id="12"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684213" y="877888"/>
            <a:ext cx="7772400" cy="822325"/>
          </a:xfrm>
          <a:prstGeom prst="rect">
            <a:avLst/>
          </a:prstGeom>
          <a:noFill/>
          <a:ln w="9525">
            <a:noFill/>
            <a:miter lim="800000"/>
            <a:headEnd/>
            <a:tailEnd/>
          </a:ln>
        </p:spPr>
        <p:txBody>
          <a:bodyPr anchor="ctr"/>
          <a:lstStyle/>
          <a:p>
            <a:pPr algn="ctr"/>
            <a:r>
              <a:rPr lang="es-CO" sz="3000" b="1" dirty="0" smtClean="0">
                <a:latin typeface="Times New Roman" pitchFamily="18" charset="0"/>
                <a:cs typeface="Times New Roman" pitchFamily="18" charset="0"/>
              </a:rPr>
              <a:t>Bibliografía</a:t>
            </a:r>
            <a:endParaRPr lang="es-CO" sz="3000" b="1" dirty="0">
              <a:latin typeface="Times New Roman" pitchFamily="18" charset="0"/>
              <a:cs typeface="Times New Roman" pitchFamily="18" charset="0"/>
            </a:endParaRPr>
          </a:p>
        </p:txBody>
      </p:sp>
      <p:sp>
        <p:nvSpPr>
          <p:cNvPr id="5" name="4 Marcador de contenido"/>
          <p:cNvSpPr>
            <a:spLocks noGrp="1"/>
          </p:cNvSpPr>
          <p:nvPr>
            <p:ph sz="half" idx="1"/>
          </p:nvPr>
        </p:nvSpPr>
        <p:spPr>
          <a:xfrm>
            <a:off x="628650" y="1556792"/>
            <a:ext cx="8119814" cy="4608512"/>
          </a:xfrm>
        </p:spPr>
        <p:txBody>
          <a:bodyPr>
            <a:noAutofit/>
          </a:bodyPr>
          <a:lstStyle/>
          <a:p>
            <a:pPr marL="0" indent="0">
              <a:buNone/>
            </a:pPr>
            <a:r>
              <a:rPr lang="es-ES" sz="1100" dirty="0"/>
              <a:t>	LEGIS COMUNIDAD CONTABLE. (2018). Proyecto de Ley de financiamiento: Reforma tributaria 2018. Bogotá. Consultado julio 2019. Recuperado </a:t>
            </a:r>
            <a:r>
              <a:rPr lang="es-ES" sz="1100" dirty="0" err="1"/>
              <a:t>de:http</a:t>
            </a:r>
            <a:r>
              <a:rPr lang="es-ES" sz="1100" dirty="0"/>
              <a:t>://www.comunidadcontable.com/BancoConocimiento/Otros/proyecto-de-ley-de-financiamiento-reforma-tributaria-2018.asp?Miga=</a:t>
            </a:r>
          </a:p>
          <a:p>
            <a:pPr marL="0" indent="0">
              <a:buNone/>
            </a:pPr>
            <a:r>
              <a:rPr lang="es-ES" sz="1100" dirty="0"/>
              <a:t>	EL COLOMBIANO. (2017). Así quedaron las sanciones con la reforma tributaria. Instituto Nacional de Contadores Públicos Colombia. Consultado julio 2019. Recuperado de: https://www.incp.org.co/asi-quedaron-las-sanciones-con-la-reforma-tributaria/</a:t>
            </a:r>
          </a:p>
          <a:p>
            <a:pPr marL="0" indent="0">
              <a:buNone/>
            </a:pPr>
            <a:r>
              <a:rPr lang="es-ES" sz="1100" dirty="0"/>
              <a:t>	VENEGAS </a:t>
            </a:r>
            <a:r>
              <a:rPr lang="es-ES" sz="1100" dirty="0" err="1"/>
              <a:t>VENEGAS</a:t>
            </a:r>
            <a:r>
              <a:rPr lang="es-ES" sz="1100" dirty="0"/>
              <a:t>, Benjamín Eduardo. (2011). Dinámica del empleo informal en Colombia: Una aproximación desde cadenas de </a:t>
            </a:r>
            <a:r>
              <a:rPr lang="es-ES" sz="1100" dirty="0" err="1"/>
              <a:t>Markov</a:t>
            </a:r>
            <a:r>
              <a:rPr lang="es-ES" sz="1100" dirty="0"/>
              <a:t> y funciones de riesgo. Primer trimestre de 2010.  Bogotá. Consultado julio 2019. Recuperado de: </a:t>
            </a:r>
          </a:p>
          <a:p>
            <a:pPr marL="0" indent="0">
              <a:buNone/>
            </a:pPr>
            <a:r>
              <a:rPr lang="es-ES" sz="1100" dirty="0"/>
              <a:t>http://bdigital.unal.edu.co/5904/1/benjamineduardovenegasvenegas_2011.pdf</a:t>
            </a:r>
          </a:p>
          <a:p>
            <a:pPr marL="0" indent="0">
              <a:buNone/>
            </a:pPr>
            <a:r>
              <a:rPr lang="es-ES" sz="1100" dirty="0"/>
              <a:t>	DIAN. (2019). Con el inicio del Régimen Simple de Tributación, se beneficia la formalización empresarial en el país. Bogotá. Consultado julio 2019. Recuperado de: </a:t>
            </a:r>
          </a:p>
          <a:p>
            <a:pPr marL="0" indent="0">
              <a:buNone/>
            </a:pPr>
            <a:r>
              <a:rPr lang="es-ES" sz="1100" dirty="0"/>
              <a:t>https://id.presidencia.gov.co/Paginas/prensa/2019/190520-Con-el-inicio-del-Regimen-Simple-de-Tributacion-se-beneficia-la-formalizacion-empresarial-en-el-pais.aspx</a:t>
            </a:r>
          </a:p>
          <a:p>
            <a:pPr marL="0" indent="0">
              <a:buNone/>
            </a:pPr>
            <a:r>
              <a:rPr lang="es-ES" sz="1100" dirty="0"/>
              <a:t>	LA REPÚBLICA. (2018). Microempresarios, así tributarán con la reforma de 2019. Bogotá. Consultado julio 2019. Recuperado de: </a:t>
            </a:r>
          </a:p>
          <a:p>
            <a:pPr marL="0" indent="0">
              <a:buNone/>
            </a:pPr>
            <a:r>
              <a:rPr lang="es-ES" sz="1100" dirty="0"/>
              <a:t>https://www.larepublica.co/economia/microempresarios-asi-tributaran-con-la-reforma-de-2019-2810156</a:t>
            </a:r>
          </a:p>
          <a:p>
            <a:pPr marL="0" indent="0">
              <a:buNone/>
            </a:pPr>
            <a:r>
              <a:rPr lang="es-ES" sz="1100" dirty="0"/>
              <a:t>	UNIVERSIDAD NACIONAL DE COLOMBIA. (2016). Desorganización y deudas tributarias atentan contra las empresas. Bogotá. Consultado julio 2019. Recuperado de:</a:t>
            </a:r>
          </a:p>
          <a:p>
            <a:pPr marL="0" indent="0">
              <a:buNone/>
            </a:pPr>
            <a:r>
              <a:rPr lang="es-ES" sz="1100" dirty="0"/>
              <a:t>https://agenciadenoticias.unal.edu.co/detalle/article/desorganizacion-y-deudas-tributarias-atentan-contra-las-empresas.html</a:t>
            </a:r>
          </a:p>
          <a:p>
            <a:pPr marL="0" indent="0">
              <a:buNone/>
            </a:pPr>
            <a:r>
              <a:rPr lang="es-ES" sz="1100" dirty="0"/>
              <a:t>	MINHACIENDA-DIAN. (2018). DIAN FIJA VALOR DE LA UVT PARA EL AÑO 2019. Consultado julio 2019. Recuperado de:</a:t>
            </a:r>
          </a:p>
          <a:p>
            <a:pPr marL="0" indent="0">
              <a:buNone/>
            </a:pPr>
            <a:r>
              <a:rPr lang="es-ES" sz="1100" dirty="0"/>
              <a:t>https://www.dian.gov.co/Prensa/ComunicadosPrensa/245_DIAN_fija_valor_de_la_UVT_para_2019.pdf</a:t>
            </a:r>
          </a:p>
          <a:p>
            <a:pPr marL="0" indent="0">
              <a:buNone/>
            </a:pPr>
            <a:r>
              <a:rPr lang="es-ES" sz="1100" dirty="0" smtClean="0"/>
              <a:t>	ECU </a:t>
            </a:r>
            <a:r>
              <a:rPr lang="es-ES" sz="1100" dirty="0"/>
              <a:t>RED. (S.F.). SOFTWARE CONTABLE. Consultado julio 2019. Recuperado de: https://www.ecured.cu/Software_contable</a:t>
            </a:r>
          </a:p>
          <a:p>
            <a:pPr marL="0" indent="0">
              <a:buNone/>
            </a:pPr>
            <a:r>
              <a:rPr lang="es-ES" sz="1100" dirty="0"/>
              <a:t>	TIC. PORTAL. (2019.). ¿Qué es un sistema ERP y para qué sirve? Consultado julio 2019. Recuperado de: https://</a:t>
            </a:r>
            <a:r>
              <a:rPr lang="es-ES" sz="1100" dirty="0" smtClean="0"/>
              <a:t>www.ticportal.es/temas/enterprise-resource-planning/que-es-sistema-erp</a:t>
            </a:r>
            <a:endParaRPr lang="es-ES" sz="11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14F909EC-328F-4810-BA0E-B302AF7A2CDC}" type="datetime1">
              <a:rPr lang="es-CO" smtClean="0"/>
              <a:pPr/>
              <a:t>16/08/2019</a:t>
            </a:fld>
            <a:endParaRPr lang="es-CO"/>
          </a:p>
        </p:txBody>
      </p:sp>
      <p:sp>
        <p:nvSpPr>
          <p:cNvPr id="13" name="3 Marcador de pie de página"/>
          <p:cNvSpPr>
            <a:spLocks noGrp="1"/>
          </p:cNvSpPr>
          <p:nvPr>
            <p:ph type="ftr" sz="quarter" idx="11"/>
          </p:nvPr>
        </p:nvSpPr>
        <p:spPr>
          <a:xfrm>
            <a:off x="3124200" y="5728171"/>
            <a:ext cx="2895600" cy="365125"/>
          </a:xfrm>
          <a:prstGeom prst="rect">
            <a:avLst/>
          </a:prstGeom>
        </p:spPr>
        <p:txBody>
          <a:bodyPr/>
          <a:lstStyle/>
          <a:p>
            <a:pPr>
              <a:defRPr/>
            </a:pPr>
            <a:r>
              <a:rPr lang="es-CO" smtClean="0"/>
              <a:t>ADRIANA BELTRAN ARIZA </a:t>
            </a:r>
            <a:endParaRPr lang="es-CO" dirty="0"/>
          </a:p>
        </p:txBody>
      </p:sp>
      <p:sp>
        <p:nvSpPr>
          <p:cNvPr id="3" name="2 Rectángulo"/>
          <p:cNvSpPr/>
          <p:nvPr/>
        </p:nvSpPr>
        <p:spPr>
          <a:xfrm>
            <a:off x="1691680" y="1772816"/>
            <a:ext cx="5382344" cy="1015663"/>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eaLnBrk="0" hangingPunct="0">
              <a:defRPr/>
            </a:pPr>
            <a:r>
              <a:rPr lang="es-CO" sz="6000" b="1" dirty="0">
                <a:latin typeface="Arial Narrow" pitchFamily="34" charset="0"/>
              </a:rPr>
              <a:t>GRACIAS</a:t>
            </a:r>
          </a:p>
        </p:txBody>
      </p:sp>
      <p:pic>
        <p:nvPicPr>
          <p:cNvPr id="4" name="Picture 3" descr="MMAG00373_0000[1]"/>
          <p:cNvPicPr>
            <a:picLocks noChangeAspect="1" noChangeArrowheads="1" noCrop="1"/>
          </p:cNvPicPr>
          <p:nvPr/>
        </p:nvPicPr>
        <p:blipFill>
          <a:blip r:embed="rId4" cstate="print"/>
          <a:srcRect/>
          <a:stretch>
            <a:fillRect/>
          </a:stretch>
        </p:blipFill>
        <p:spPr bwMode="auto">
          <a:xfrm>
            <a:off x="2899643" y="2996952"/>
            <a:ext cx="3184525" cy="25781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a:xfrm>
            <a:off x="468313" y="2205038"/>
            <a:ext cx="8229600" cy="9366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            </a:t>
            </a:r>
            <a:endParaRPr kumimoji="0" lang="es-CO" sz="4400" b="0" i="0" u="none" strike="noStrike" kern="1200" cap="none" spc="0" normalizeH="0" baseline="0" noProof="0" smtClean="0">
              <a:ln>
                <a:noFill/>
              </a:ln>
              <a:solidFill>
                <a:schemeClr val="tx1"/>
              </a:solidFill>
              <a:effectLst/>
              <a:uLnTx/>
              <a:uFillTx/>
              <a:latin typeface="+mj-lt"/>
              <a:ea typeface="+mj-ea"/>
              <a:cs typeface="+mj-cs"/>
            </a:endParaRPr>
          </a:p>
        </p:txBody>
      </p:sp>
      <p:sp>
        <p:nvSpPr>
          <p:cNvPr id="3" name="Rectangle 3"/>
          <p:cNvSpPr txBox="1">
            <a:spLocks noChangeArrowheads="1"/>
          </p:cNvSpPr>
          <p:nvPr/>
        </p:nvSpPr>
        <p:spPr bwMode="auto">
          <a:xfrm>
            <a:off x="468313" y="2143125"/>
            <a:ext cx="8229600" cy="3806825"/>
          </a:xfrm>
          <a:prstGeom prst="rect">
            <a:avLst/>
          </a:prstGeom>
          <a:noFill/>
          <a:ln>
            <a:miter lim="800000"/>
            <a:headEnd/>
            <a:tailEnd/>
          </a:ln>
        </p:spPr>
        <p:txBody>
          <a:bodyPr vert="horz" wrap="square" lIns="91440" tIns="45720" rIns="91440" bIns="45720" numCol="1" rtlCol="0" anchor="t" anchorCtr="0" compatLnSpc="1">
            <a:prstTxWarp prst="textNoShape">
              <a:avLst/>
            </a:prstTxWarp>
            <a:normAutofit fontScale="92500" lnSpcReduction="10000"/>
          </a:bodyPr>
          <a:lstStyle/>
          <a:p>
            <a:pPr marL="0" marR="0" lvl="0" indent="0" defTabSz="914400" rtl="0" eaLnBrk="1" fontAlgn="auto" latinLnBrk="0" hangingPunct="1">
              <a:lnSpc>
                <a:spcPct val="90000"/>
              </a:lnSpc>
              <a:spcBef>
                <a:spcPct val="20000"/>
              </a:spcBef>
              <a:spcAft>
                <a:spcPts val="0"/>
              </a:spcAft>
              <a:buClrTx/>
              <a:buSzTx/>
              <a:buFontTx/>
              <a:buNone/>
              <a:tabLst/>
              <a:defRPr/>
            </a:pPr>
            <a:r>
              <a:rPr kumimoji="0" lang="es-CO" sz="2800" b="0" i="0" u="none" strike="noStrike" kern="1200" cap="none" spc="0" normalizeH="0" baseline="0" noProof="0" dirty="0" smtClean="0">
                <a:ln>
                  <a:noFill/>
                </a:ln>
                <a:effectLst/>
                <a:uLnTx/>
                <a:uFillTx/>
                <a:latin typeface="Times New Roman" pitchFamily="18" charset="0"/>
                <a:cs typeface="Times New Roman" pitchFamily="18" charset="0"/>
              </a:rPr>
              <a:t>1. Descripción o contextualización del problema.</a:t>
            </a:r>
          </a:p>
          <a:p>
            <a:pPr marL="0" marR="0" lvl="0" indent="0" defTabSz="914400" rtl="0" eaLnBrk="1" fontAlgn="auto" latinLnBrk="0" hangingPunct="1">
              <a:lnSpc>
                <a:spcPct val="90000"/>
              </a:lnSpc>
              <a:spcBef>
                <a:spcPct val="20000"/>
              </a:spcBef>
              <a:spcAft>
                <a:spcPts val="0"/>
              </a:spcAft>
              <a:buClrTx/>
              <a:buSzTx/>
              <a:buFontTx/>
              <a:buNone/>
              <a:tabLst/>
              <a:defRPr/>
            </a:pPr>
            <a:r>
              <a:rPr kumimoji="0" lang="es-CO" sz="2800" b="0" i="0" u="none" strike="noStrike" kern="1200" cap="none" spc="0" normalizeH="0" baseline="0" noProof="0" dirty="0" smtClean="0">
                <a:ln>
                  <a:noFill/>
                </a:ln>
                <a:effectLst/>
                <a:uLnTx/>
                <a:uFillTx/>
                <a:latin typeface="Times New Roman" pitchFamily="18" charset="0"/>
                <a:cs typeface="Times New Roman" pitchFamily="18" charset="0"/>
              </a:rPr>
              <a:t>2. Formulación del problema (pregunta problema).</a:t>
            </a:r>
          </a:p>
          <a:p>
            <a:pPr marL="0" marR="0" lvl="0" indent="0" defTabSz="914400" rtl="0" eaLnBrk="1" fontAlgn="auto" latinLnBrk="0" hangingPunct="1">
              <a:lnSpc>
                <a:spcPct val="90000"/>
              </a:lnSpc>
              <a:spcBef>
                <a:spcPct val="20000"/>
              </a:spcBef>
              <a:spcAft>
                <a:spcPts val="0"/>
              </a:spcAft>
              <a:buClrTx/>
              <a:buSzTx/>
              <a:buFontTx/>
              <a:buNone/>
              <a:tabLst/>
              <a:defRPr/>
            </a:pPr>
            <a:r>
              <a:rPr kumimoji="0" lang="es-CO" sz="2800" b="0" i="0" u="none" strike="noStrike" kern="1200" cap="none" spc="0" normalizeH="0" baseline="0" noProof="0" dirty="0" smtClean="0">
                <a:ln>
                  <a:noFill/>
                </a:ln>
                <a:effectLst/>
                <a:uLnTx/>
                <a:uFillTx/>
                <a:latin typeface="Times New Roman" pitchFamily="18" charset="0"/>
                <a:cs typeface="Times New Roman" pitchFamily="18" charset="0"/>
              </a:rPr>
              <a:t>3. Objetivos: general y específicos.</a:t>
            </a:r>
          </a:p>
          <a:p>
            <a:pPr marL="0" marR="0" lvl="0" indent="0" defTabSz="914400" rtl="0" eaLnBrk="1" fontAlgn="auto" latinLnBrk="0" hangingPunct="1">
              <a:lnSpc>
                <a:spcPct val="90000"/>
              </a:lnSpc>
              <a:spcBef>
                <a:spcPct val="20000"/>
              </a:spcBef>
              <a:spcAft>
                <a:spcPts val="0"/>
              </a:spcAft>
              <a:buClrTx/>
              <a:buSzTx/>
              <a:buFontTx/>
              <a:buNone/>
              <a:tabLst/>
              <a:defRPr/>
            </a:pPr>
            <a:r>
              <a:rPr kumimoji="0" lang="es-CO" sz="2800" b="0" i="0" u="none" strike="noStrike" kern="1200" cap="none" spc="0" normalizeH="0" baseline="0" noProof="0" dirty="0" smtClean="0">
                <a:ln>
                  <a:noFill/>
                </a:ln>
                <a:effectLst/>
                <a:uLnTx/>
                <a:uFillTx/>
                <a:latin typeface="Times New Roman" pitchFamily="18" charset="0"/>
                <a:cs typeface="Times New Roman" pitchFamily="18" charset="0"/>
              </a:rPr>
              <a:t>4. Diseño metodológico.</a:t>
            </a:r>
          </a:p>
          <a:p>
            <a:pPr marL="0" marR="0" lvl="0" indent="0" defTabSz="914400" rtl="0" eaLnBrk="1" fontAlgn="auto" latinLnBrk="0" hangingPunct="1">
              <a:lnSpc>
                <a:spcPct val="90000"/>
              </a:lnSpc>
              <a:spcBef>
                <a:spcPct val="20000"/>
              </a:spcBef>
              <a:spcAft>
                <a:spcPts val="0"/>
              </a:spcAft>
              <a:buClrTx/>
              <a:buSzTx/>
              <a:buFontTx/>
              <a:buNone/>
              <a:tabLst/>
              <a:defRPr/>
            </a:pPr>
            <a:r>
              <a:rPr kumimoji="0" lang="es-CO" sz="2800" b="0" i="0" u="none" strike="noStrike" kern="1200" cap="none" spc="0" normalizeH="0" baseline="0" noProof="0" dirty="0" smtClean="0">
                <a:ln>
                  <a:noFill/>
                </a:ln>
                <a:effectLst/>
                <a:uLnTx/>
                <a:uFillTx/>
                <a:latin typeface="Times New Roman" pitchFamily="18" charset="0"/>
                <a:cs typeface="Times New Roman" pitchFamily="18" charset="0"/>
              </a:rPr>
              <a:t>5. Resultados.</a:t>
            </a:r>
          </a:p>
          <a:p>
            <a:pPr marL="0" marR="0" lvl="0" indent="0" defTabSz="914400" rtl="0" eaLnBrk="1" fontAlgn="auto" latinLnBrk="0" hangingPunct="1">
              <a:lnSpc>
                <a:spcPct val="90000"/>
              </a:lnSpc>
              <a:spcBef>
                <a:spcPct val="20000"/>
              </a:spcBef>
              <a:spcAft>
                <a:spcPts val="0"/>
              </a:spcAft>
              <a:buClrTx/>
              <a:buSzTx/>
              <a:buFontTx/>
              <a:buNone/>
              <a:tabLst/>
              <a:defRPr/>
            </a:pPr>
            <a:r>
              <a:rPr lang="es-CO" sz="2800" dirty="0" smtClean="0">
                <a:latin typeface="Times New Roman" pitchFamily="18" charset="0"/>
                <a:cs typeface="Times New Roman" pitchFamily="18" charset="0"/>
              </a:rPr>
              <a:t>6. Presupuesto</a:t>
            </a:r>
            <a:endParaRPr kumimoji="0" lang="es-CO"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defTabSz="914400" rtl="0" eaLnBrk="1" fontAlgn="auto" latinLnBrk="0" hangingPunct="1">
              <a:lnSpc>
                <a:spcPct val="90000"/>
              </a:lnSpc>
              <a:spcBef>
                <a:spcPct val="20000"/>
              </a:spcBef>
              <a:spcAft>
                <a:spcPts val="0"/>
              </a:spcAft>
              <a:buClrTx/>
              <a:buSzTx/>
              <a:buFontTx/>
              <a:buNone/>
              <a:tabLst/>
              <a:defRPr/>
            </a:pPr>
            <a:r>
              <a:rPr kumimoji="0" lang="es-CO" sz="2800" b="0" i="0" u="none" strike="noStrike" kern="1200" cap="none" spc="0" normalizeH="0" baseline="0" noProof="0" dirty="0" smtClean="0">
                <a:ln>
                  <a:noFill/>
                </a:ln>
                <a:effectLst/>
                <a:uLnTx/>
                <a:uFillTx/>
                <a:latin typeface="Times New Roman" pitchFamily="18" charset="0"/>
                <a:cs typeface="Times New Roman" pitchFamily="18" charset="0"/>
              </a:rPr>
              <a:t>7. Conclusiones.</a:t>
            </a:r>
          </a:p>
          <a:p>
            <a:pPr marL="0" marR="0" lvl="0" indent="0" defTabSz="914400" rtl="0" eaLnBrk="1" fontAlgn="auto" latinLnBrk="0" hangingPunct="1">
              <a:lnSpc>
                <a:spcPct val="90000"/>
              </a:lnSpc>
              <a:spcBef>
                <a:spcPct val="20000"/>
              </a:spcBef>
              <a:spcAft>
                <a:spcPts val="0"/>
              </a:spcAft>
              <a:buClrTx/>
              <a:buSzTx/>
              <a:buFontTx/>
              <a:buNone/>
              <a:tabLst/>
              <a:defRPr/>
            </a:pPr>
            <a:r>
              <a:rPr lang="es-CO" sz="2800" dirty="0" smtClean="0">
                <a:latin typeface="Times New Roman" pitchFamily="18" charset="0"/>
                <a:cs typeface="Times New Roman" pitchFamily="18" charset="0"/>
              </a:rPr>
              <a:t>8</a:t>
            </a:r>
            <a:r>
              <a:rPr kumimoji="0" lang="es-CO" sz="2800" b="0" i="0" u="none" strike="noStrike" kern="1200" cap="none" spc="0" normalizeH="0" baseline="0" noProof="0" dirty="0" smtClean="0">
                <a:ln>
                  <a:noFill/>
                </a:ln>
                <a:effectLst/>
                <a:uLnTx/>
                <a:uFillTx/>
                <a:latin typeface="Times New Roman" pitchFamily="18" charset="0"/>
                <a:cs typeface="Times New Roman" pitchFamily="18" charset="0"/>
              </a:rPr>
              <a:t>. Recomendaciones</a:t>
            </a:r>
          </a:p>
          <a:p>
            <a:pPr marL="0" marR="0" lvl="0" indent="0" defTabSz="914400" rtl="0" eaLnBrk="1" fontAlgn="auto" latinLnBrk="0" hangingPunct="1">
              <a:lnSpc>
                <a:spcPct val="90000"/>
              </a:lnSpc>
              <a:spcBef>
                <a:spcPct val="20000"/>
              </a:spcBef>
              <a:spcAft>
                <a:spcPts val="0"/>
              </a:spcAft>
              <a:buClrTx/>
              <a:buSzTx/>
              <a:buFontTx/>
              <a:buNone/>
              <a:tabLst/>
              <a:defRPr/>
            </a:pPr>
            <a:r>
              <a:rPr kumimoji="0" lang="es-CO" sz="2800" b="0" i="0" u="none" strike="noStrike" kern="1200" cap="none" spc="0" normalizeH="0" baseline="0" noProof="0" dirty="0" smtClean="0">
                <a:ln>
                  <a:noFill/>
                </a:ln>
                <a:effectLst/>
                <a:uLnTx/>
                <a:uFillTx/>
                <a:latin typeface="Times New Roman" pitchFamily="18" charset="0"/>
                <a:cs typeface="Times New Roman" pitchFamily="18" charset="0"/>
              </a:rPr>
              <a:t>Bibliografía.</a:t>
            </a:r>
          </a:p>
        </p:txBody>
      </p:sp>
      <p:sp>
        <p:nvSpPr>
          <p:cNvPr id="4" name="Rectangle 2"/>
          <p:cNvSpPr>
            <a:spLocks noChangeArrowheads="1"/>
          </p:cNvSpPr>
          <p:nvPr/>
        </p:nvSpPr>
        <p:spPr bwMode="auto">
          <a:xfrm>
            <a:off x="684213" y="877888"/>
            <a:ext cx="7772400" cy="822325"/>
          </a:xfrm>
          <a:prstGeom prst="rect">
            <a:avLst/>
          </a:prstGeom>
          <a:noFill/>
          <a:ln w="9525">
            <a:noFill/>
            <a:miter lim="800000"/>
            <a:headEnd/>
            <a:tailEnd/>
          </a:ln>
        </p:spPr>
        <p:txBody>
          <a:bodyPr anchor="ctr"/>
          <a:lstStyle/>
          <a:p>
            <a:pPr algn="ctr"/>
            <a:r>
              <a:rPr lang="es-CO" sz="3000" b="1" dirty="0">
                <a:latin typeface="Times New Roman" pitchFamily="18" charset="0"/>
                <a:cs typeface="Times New Roman" pitchFamily="18" charset="0"/>
              </a:rPr>
              <a:t>Contenido de la </a:t>
            </a:r>
            <a:r>
              <a:rPr lang="es-CO" sz="3000" b="1" dirty="0" smtClean="0">
                <a:latin typeface="Times New Roman" pitchFamily="18" charset="0"/>
                <a:cs typeface="Times New Roman" pitchFamily="18" charset="0"/>
              </a:rPr>
              <a:t>presentación</a:t>
            </a:r>
            <a:endParaRPr lang="es-CO" sz="3000" b="1" dirty="0">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684213" y="877888"/>
            <a:ext cx="7772400" cy="822325"/>
          </a:xfrm>
          <a:prstGeom prst="rect">
            <a:avLst/>
          </a:prstGeom>
          <a:noFill/>
          <a:ln w="9525">
            <a:noFill/>
            <a:miter lim="800000"/>
            <a:headEnd/>
            <a:tailEnd/>
          </a:ln>
        </p:spPr>
        <p:txBody>
          <a:bodyPr anchor="ctr"/>
          <a:lstStyle/>
          <a:p>
            <a:pPr algn="ctr"/>
            <a:r>
              <a:rPr lang="es-CO" sz="3000" b="1" dirty="0" smtClean="0">
                <a:latin typeface="Times New Roman" pitchFamily="18" charset="0"/>
                <a:cs typeface="Times New Roman" pitchFamily="18" charset="0"/>
              </a:rPr>
              <a:t>1. Descripción </a:t>
            </a:r>
            <a:r>
              <a:rPr lang="es-CO" sz="3000" b="1" dirty="0">
                <a:latin typeface="Times New Roman" pitchFamily="18" charset="0"/>
                <a:cs typeface="Times New Roman" pitchFamily="18" charset="0"/>
              </a:rPr>
              <a:t>del </a:t>
            </a:r>
            <a:r>
              <a:rPr lang="es-CO" sz="3000" b="1" dirty="0" smtClean="0">
                <a:latin typeface="Times New Roman" pitchFamily="18" charset="0"/>
                <a:cs typeface="Times New Roman" pitchFamily="18" charset="0"/>
              </a:rPr>
              <a:t>problema</a:t>
            </a:r>
            <a:endParaRPr lang="es-CO" sz="3000" b="1" dirty="0">
              <a:latin typeface="Times New Roman" pitchFamily="18" charset="0"/>
              <a:cs typeface="Times New Roman" pitchFamily="18" charset="0"/>
            </a:endParaRPr>
          </a:p>
        </p:txBody>
      </p:sp>
      <p:sp>
        <p:nvSpPr>
          <p:cNvPr id="3" name="Rectangle 2"/>
          <p:cNvSpPr>
            <a:spLocks noChangeArrowheads="1"/>
          </p:cNvSpPr>
          <p:nvPr/>
        </p:nvSpPr>
        <p:spPr bwMode="auto">
          <a:xfrm>
            <a:off x="539552" y="1484784"/>
            <a:ext cx="6192688" cy="4896543"/>
          </a:xfrm>
          <a:prstGeom prst="rect">
            <a:avLst/>
          </a:prstGeom>
          <a:noFill/>
          <a:ln w="9525">
            <a:noFill/>
            <a:miter lim="800000"/>
            <a:headEnd/>
            <a:tailEnd/>
          </a:ln>
        </p:spPr>
        <p:txBody>
          <a:bodyPr anchor="ctr"/>
          <a:lstStyle/>
          <a:p>
            <a:pPr algn="just"/>
            <a:r>
              <a:rPr lang="es-CO" sz="1400" dirty="0"/>
              <a:t>Cuando no se cuenta con una herramienta tecnológica, ni con la claridad y orientación tributaria adecuada para nichos empresariales como son la empresa unipersonal y la microempresa, se generan varios inconvenientes en su dirección administrativa; entre ellos se  afecta el aspecto tributario pues debido a la ley de Financiamiento 1943 de diciembre de 2018 llamada plan de financiamiento y tributación 2019-2022 “por la cual se expiden normas de financiamiento para el restablecimiento del equilibrio del presupuesto general y se dictan otras disposiciones” (SISTEMA ÚNICO DE INFORMACIÓN NORMATIVA, 2018), que rige la realización del proceso de tributo para  sectores empresariales de tipo  unipersonal y microempresas, los cuales deben empezar a organizarse adquiriendo una herramienta contable o un sistema de planificación de recursos empresariales para presentar sus obligaciones ante el Estado colombiano para justificar sus ingresos en sus operaciones comerciales. </a:t>
            </a:r>
            <a:endParaRPr lang="es-ES" sz="1400" dirty="0"/>
          </a:p>
          <a:p>
            <a:pPr algn="just"/>
            <a:r>
              <a:rPr lang="es-CO" sz="1400" dirty="0"/>
              <a:t> </a:t>
            </a:r>
            <a:endParaRPr lang="es-ES" sz="1400" dirty="0"/>
          </a:p>
          <a:p>
            <a:pPr algn="just"/>
            <a:r>
              <a:rPr lang="es-CO" sz="1400" dirty="0" smtClean="0"/>
              <a:t>Un </a:t>
            </a:r>
            <a:r>
              <a:rPr lang="es-CO" sz="1400" dirty="0"/>
              <a:t>software contable integrado a un sistema de planificación de recursos empresariales, es una herramienta para organizar y establecer procesos cuidadosos en sus operaciones internas, éste beneficio explícito, hace que las empresas objeto de mercado para el presente proyecto pongan en consideración la adquisición de una herramienta tecnológica con todo lo que implica el sostenimiento y mantenimiento de la misma. </a:t>
            </a:r>
            <a:endParaRPr lang="es-CO" sz="1400" dirty="0" smtClean="0"/>
          </a:p>
          <a:p>
            <a:endParaRPr lang="es-CO" sz="1400" dirty="0">
              <a:solidFill>
                <a:srgbClr val="FF000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0" y="1586061"/>
            <a:ext cx="2088231" cy="4507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500"/>
                                        <p:tgtEl>
                                          <p:spTgt spid="102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ppt_x"/>
                                          </p:val>
                                        </p:tav>
                                        <p:tav tm="100000">
                                          <p:val>
                                            <p:strVal val="#ppt_x"/>
                                          </p:val>
                                        </p:tav>
                                      </p:tavLst>
                                    </p:anim>
                                    <p:anim calcmode="lin" valueType="num">
                                      <p:cBhvr additive="base">
                                        <p:cTn id="1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684213" y="877888"/>
            <a:ext cx="7772400" cy="822325"/>
          </a:xfrm>
          <a:prstGeom prst="rect">
            <a:avLst/>
          </a:prstGeom>
          <a:noFill/>
          <a:ln w="9525">
            <a:noFill/>
            <a:miter lim="800000"/>
            <a:headEnd/>
            <a:tailEnd/>
          </a:ln>
        </p:spPr>
        <p:txBody>
          <a:bodyPr anchor="ctr"/>
          <a:lstStyle/>
          <a:p>
            <a:pPr algn="ctr"/>
            <a:r>
              <a:rPr lang="es-CO" sz="3000" b="1" dirty="0" smtClean="0">
                <a:latin typeface="Times New Roman" pitchFamily="18" charset="0"/>
                <a:cs typeface="Times New Roman" pitchFamily="18" charset="0"/>
              </a:rPr>
              <a:t>2. Formulación </a:t>
            </a:r>
            <a:r>
              <a:rPr lang="es-CO" sz="3000" b="1" dirty="0">
                <a:latin typeface="Times New Roman" pitchFamily="18" charset="0"/>
                <a:cs typeface="Times New Roman" pitchFamily="18" charset="0"/>
              </a:rPr>
              <a:t>del </a:t>
            </a:r>
            <a:r>
              <a:rPr lang="es-CO" sz="3000" b="1" dirty="0" smtClean="0">
                <a:latin typeface="Times New Roman" pitchFamily="18" charset="0"/>
                <a:cs typeface="Times New Roman" pitchFamily="18" charset="0"/>
              </a:rPr>
              <a:t>problema</a:t>
            </a:r>
            <a:endParaRPr lang="es-CO" sz="3000" b="1" dirty="0">
              <a:latin typeface="Times New Roman" pitchFamily="18" charset="0"/>
              <a:cs typeface="Times New Roman" pitchFamily="18" charset="0"/>
            </a:endParaRPr>
          </a:p>
        </p:txBody>
      </p:sp>
      <p:sp>
        <p:nvSpPr>
          <p:cNvPr id="3" name="Rectangle 2"/>
          <p:cNvSpPr>
            <a:spLocks noChangeArrowheads="1"/>
          </p:cNvSpPr>
          <p:nvPr/>
        </p:nvSpPr>
        <p:spPr bwMode="auto">
          <a:xfrm>
            <a:off x="3347864" y="1988840"/>
            <a:ext cx="4896544" cy="2808312"/>
          </a:xfrm>
          <a:prstGeom prst="rect">
            <a:avLst/>
          </a:prstGeom>
          <a:noFill/>
          <a:ln w="9525">
            <a:noFill/>
            <a:miter lim="800000"/>
            <a:headEnd/>
            <a:tailEnd/>
          </a:ln>
        </p:spPr>
        <p:txBody>
          <a:bodyPr anchor="ctr"/>
          <a:lstStyle/>
          <a:p>
            <a:pPr algn="just"/>
            <a:r>
              <a:rPr lang="es-CO" sz="2000" dirty="0"/>
              <a:t>¿Es factible crear una comercializadora de software contable para la empresa unipersonal y Microempresa ubicada en la ciudad de Bogotá? </a:t>
            </a:r>
            <a:endParaRPr lang="es-ES" sz="2000"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1844824"/>
            <a:ext cx="2352675" cy="357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1000"/>
                                        <p:tgtEl>
                                          <p:spTgt spid="2050"/>
                                        </p:tgtEl>
                                      </p:cBhvr>
                                    </p:animEffect>
                                    <p:anim calcmode="lin" valueType="num">
                                      <p:cBhvr>
                                        <p:cTn id="13" dur="1000" fill="hold"/>
                                        <p:tgtEl>
                                          <p:spTgt spid="2050"/>
                                        </p:tgtEl>
                                        <p:attrNameLst>
                                          <p:attrName>ppt_x</p:attrName>
                                        </p:attrNameLst>
                                      </p:cBhvr>
                                      <p:tavLst>
                                        <p:tav tm="0">
                                          <p:val>
                                            <p:strVal val="#ppt_x"/>
                                          </p:val>
                                        </p:tav>
                                        <p:tav tm="100000">
                                          <p:val>
                                            <p:strVal val="#ppt_x"/>
                                          </p:val>
                                        </p:tav>
                                      </p:tavLst>
                                    </p:anim>
                                    <p:anim calcmode="lin" valueType="num">
                                      <p:cBhvr>
                                        <p:cTn id="14"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684213" y="877888"/>
            <a:ext cx="7772400" cy="822325"/>
          </a:xfrm>
          <a:prstGeom prst="rect">
            <a:avLst/>
          </a:prstGeom>
          <a:noFill/>
          <a:ln w="9525">
            <a:noFill/>
            <a:miter lim="800000"/>
            <a:headEnd/>
            <a:tailEnd/>
          </a:ln>
        </p:spPr>
        <p:txBody>
          <a:bodyPr anchor="ctr"/>
          <a:lstStyle/>
          <a:p>
            <a:pPr algn="ctr"/>
            <a:r>
              <a:rPr lang="es-CO" sz="3000" b="1" dirty="0" smtClean="0">
                <a:latin typeface="Times New Roman" pitchFamily="18" charset="0"/>
                <a:cs typeface="Times New Roman" pitchFamily="18" charset="0"/>
              </a:rPr>
              <a:t>3. Objetivos</a:t>
            </a:r>
            <a:endParaRPr lang="es-CO" sz="3000" b="1" dirty="0">
              <a:latin typeface="Times New Roman" pitchFamily="18" charset="0"/>
              <a:cs typeface="Times New Roman" pitchFamily="18" charset="0"/>
            </a:endParaRPr>
          </a:p>
        </p:txBody>
      </p:sp>
      <p:sp>
        <p:nvSpPr>
          <p:cNvPr id="3" name="Rectangle 2"/>
          <p:cNvSpPr>
            <a:spLocks noChangeArrowheads="1"/>
          </p:cNvSpPr>
          <p:nvPr/>
        </p:nvSpPr>
        <p:spPr bwMode="auto">
          <a:xfrm>
            <a:off x="539552" y="1772816"/>
            <a:ext cx="7992888" cy="936104"/>
          </a:xfrm>
          <a:prstGeom prst="rect">
            <a:avLst/>
          </a:prstGeom>
          <a:noFill/>
          <a:ln w="9525">
            <a:noFill/>
            <a:miter lim="800000"/>
            <a:headEnd/>
            <a:tailEnd/>
          </a:ln>
        </p:spPr>
        <p:txBody>
          <a:bodyPr anchor="ctr"/>
          <a:lstStyle/>
          <a:p>
            <a:endParaRPr lang="es-CO" sz="3000" dirty="0">
              <a:solidFill>
                <a:srgbClr val="FF0000"/>
              </a:solidFill>
              <a:latin typeface="Times New Roman" pitchFamily="18" charset="0"/>
              <a:cs typeface="Times New Roman" pitchFamily="18" charset="0"/>
            </a:endParaRPr>
          </a:p>
        </p:txBody>
      </p:sp>
      <p:sp>
        <p:nvSpPr>
          <p:cNvPr id="4" name="3 Rectángulo"/>
          <p:cNvSpPr/>
          <p:nvPr/>
        </p:nvSpPr>
        <p:spPr>
          <a:xfrm>
            <a:off x="323528" y="1358180"/>
            <a:ext cx="8352928" cy="5262979"/>
          </a:xfrm>
          <a:prstGeom prst="rect">
            <a:avLst/>
          </a:prstGeom>
        </p:spPr>
        <p:txBody>
          <a:bodyPr wrap="square">
            <a:spAutoFit/>
          </a:bodyPr>
          <a:lstStyle/>
          <a:p>
            <a:r>
              <a:rPr lang="es-CO" sz="1600" b="1" dirty="0" smtClean="0"/>
              <a:t>Objetivo </a:t>
            </a:r>
            <a:r>
              <a:rPr lang="es-CO" sz="1600" b="1" dirty="0"/>
              <a:t>general</a:t>
            </a:r>
            <a:endParaRPr lang="es-ES" sz="1600" b="1" dirty="0"/>
          </a:p>
          <a:p>
            <a:r>
              <a:rPr lang="es-CO" sz="1600" dirty="0"/>
              <a:t>Realizar estudio de pre factibilidad para la comercialización de software contable integrado en un sistema de planificación para la empresa unipersonal y microempresa.</a:t>
            </a:r>
            <a:endParaRPr lang="es-ES" sz="1600" dirty="0"/>
          </a:p>
          <a:p>
            <a:endParaRPr lang="es-CO" sz="1600" b="1" dirty="0" smtClean="0"/>
          </a:p>
          <a:p>
            <a:r>
              <a:rPr lang="es-CO" sz="1600" b="1" dirty="0" smtClean="0"/>
              <a:t>Objetivos </a:t>
            </a:r>
            <a:r>
              <a:rPr lang="es-CO" sz="1600" b="1" dirty="0"/>
              <a:t>específicos</a:t>
            </a:r>
            <a:endParaRPr lang="es-ES" sz="1600" b="1" dirty="0"/>
          </a:p>
          <a:p>
            <a:pPr marL="285750" lvl="0" indent="-285750">
              <a:buFont typeface="Arial" pitchFamily="34" charset="0"/>
              <a:buChar char="•"/>
            </a:pPr>
            <a:r>
              <a:rPr lang="es-CO" sz="1600" dirty="0"/>
              <a:t>Efectuar un estudio de Mercado para la comercialización de un software contable integrado en un sistema de planificación de recursos empresariales, qué satisfaga las necesidades tributarias y administrativas para empresas unipersonales y microempresas</a:t>
            </a:r>
            <a:r>
              <a:rPr lang="es-CO" sz="1600" dirty="0" smtClean="0"/>
              <a:t>.</a:t>
            </a:r>
          </a:p>
          <a:p>
            <a:pPr lvl="0"/>
            <a:endParaRPr lang="es-ES" sz="1600" dirty="0"/>
          </a:p>
          <a:p>
            <a:pPr marL="285750" lvl="0" indent="-285750">
              <a:buFont typeface="Arial" pitchFamily="34" charset="0"/>
              <a:buChar char="•"/>
            </a:pPr>
            <a:r>
              <a:rPr lang="es-CO" sz="1600" dirty="0"/>
              <a:t>Efectuar un estudio Técnico para la comercialización de un software contable integrado en un sistema de planificación de recursos empresariales, qué satisfaga las necesidades tributarias y administrativas para empresas unipersonales y </a:t>
            </a:r>
            <a:r>
              <a:rPr lang="es-CO" sz="1600" dirty="0" smtClean="0"/>
              <a:t>microempresas</a:t>
            </a:r>
          </a:p>
          <a:p>
            <a:pPr lvl="0"/>
            <a:endParaRPr lang="es-ES" sz="1600" dirty="0"/>
          </a:p>
          <a:p>
            <a:pPr marL="285750" lvl="0" indent="-285750">
              <a:buFont typeface="Arial" pitchFamily="34" charset="0"/>
              <a:buChar char="•"/>
            </a:pPr>
            <a:r>
              <a:rPr lang="es-CO" sz="1600" dirty="0"/>
              <a:t>Efectuar un estudio Administrativo para la comercialización de un software contable integrado en un sistema de planificación de recursos empresariales en empresas unipersonales y microempresas, que faciliten el control de las diferentes labores de las áreas encargadas de la administración de la empresa.</a:t>
            </a:r>
            <a:endParaRPr lang="es-ES" sz="1600" dirty="0"/>
          </a:p>
          <a:p>
            <a:pPr marL="285750" lvl="0" indent="-285750">
              <a:buFont typeface="Arial" pitchFamily="34" charset="0"/>
              <a:buChar char="•"/>
            </a:pPr>
            <a:endParaRPr lang="es-CO" sz="1600" dirty="0" smtClean="0"/>
          </a:p>
          <a:p>
            <a:pPr marL="285750" lvl="0" indent="-285750">
              <a:buFont typeface="Arial" pitchFamily="34" charset="0"/>
              <a:buChar char="•"/>
            </a:pPr>
            <a:r>
              <a:rPr lang="es-CO" sz="1600" dirty="0" smtClean="0"/>
              <a:t>Efectuar </a:t>
            </a:r>
            <a:r>
              <a:rPr lang="es-CO" sz="1600" dirty="0"/>
              <a:t>un estudio Financiero para medir la factibilidad económica de la comercialización de un software contable integrado en un sistema de planificación de recursos empresariales y su efectividad en el control de los procesos que se desarrollarán en el software.</a:t>
            </a:r>
            <a:endParaRPr lang="es-ES" sz="16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8184" y="1988840"/>
            <a:ext cx="2758654"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2"/>
          <p:cNvSpPr>
            <a:spLocks noChangeArrowheads="1"/>
          </p:cNvSpPr>
          <p:nvPr/>
        </p:nvSpPr>
        <p:spPr bwMode="auto">
          <a:xfrm>
            <a:off x="684213" y="877888"/>
            <a:ext cx="7772400" cy="822325"/>
          </a:xfrm>
          <a:prstGeom prst="rect">
            <a:avLst/>
          </a:prstGeom>
          <a:noFill/>
          <a:ln w="9525">
            <a:noFill/>
            <a:miter lim="800000"/>
            <a:headEnd/>
            <a:tailEnd/>
          </a:ln>
        </p:spPr>
        <p:txBody>
          <a:bodyPr anchor="ctr"/>
          <a:lstStyle/>
          <a:p>
            <a:pPr algn="ctr"/>
            <a:r>
              <a:rPr lang="es-CO" sz="3000" b="1" dirty="0" smtClean="0">
                <a:latin typeface="Times New Roman" pitchFamily="18" charset="0"/>
                <a:cs typeface="Times New Roman" pitchFamily="18" charset="0"/>
              </a:rPr>
              <a:t>4. Diseño metodológico</a:t>
            </a:r>
            <a:endParaRPr lang="es-CO" sz="3000" b="1" dirty="0">
              <a:latin typeface="Times New Roman" pitchFamily="18" charset="0"/>
              <a:cs typeface="Times New Roman" pitchFamily="18" charset="0"/>
            </a:endParaRPr>
          </a:p>
        </p:txBody>
      </p:sp>
      <p:sp>
        <p:nvSpPr>
          <p:cNvPr id="3" name="Rectangle 2"/>
          <p:cNvSpPr>
            <a:spLocks noChangeArrowheads="1"/>
          </p:cNvSpPr>
          <p:nvPr/>
        </p:nvSpPr>
        <p:spPr bwMode="auto">
          <a:xfrm>
            <a:off x="463725" y="2420888"/>
            <a:ext cx="6124499" cy="3672408"/>
          </a:xfrm>
          <a:prstGeom prst="rect">
            <a:avLst/>
          </a:prstGeom>
          <a:noFill/>
          <a:ln w="9525">
            <a:noFill/>
            <a:miter lim="800000"/>
            <a:headEnd/>
            <a:tailEnd/>
          </a:ln>
        </p:spPr>
        <p:txBody>
          <a:bodyPr anchor="ctr"/>
          <a:lstStyle/>
          <a:p>
            <a:pPr marL="457200" indent="-457200">
              <a:buFont typeface="Arial" pitchFamily="34" charset="0"/>
              <a:buChar char="•"/>
            </a:pPr>
            <a:r>
              <a:rPr lang="es-CO" sz="3000" dirty="0" smtClean="0">
                <a:latin typeface="Times New Roman" pitchFamily="18" charset="0"/>
                <a:cs typeface="Times New Roman" pitchFamily="18" charset="0"/>
              </a:rPr>
              <a:t>Para determinar el estudio de la demanda se utilizo el método de regresión lineal.</a:t>
            </a:r>
          </a:p>
          <a:p>
            <a:pPr marL="457200" indent="-457200">
              <a:buFont typeface="Arial" pitchFamily="34" charset="0"/>
              <a:buChar char="•"/>
            </a:pPr>
            <a:endParaRPr lang="es-CO" sz="3000" dirty="0" smtClean="0">
              <a:latin typeface="Times New Roman" pitchFamily="18" charset="0"/>
              <a:cs typeface="Times New Roman" pitchFamily="18" charset="0"/>
            </a:endParaRPr>
          </a:p>
          <a:p>
            <a:pPr marL="457200" indent="-457200">
              <a:buFont typeface="Arial" pitchFamily="34" charset="0"/>
              <a:buChar char="•"/>
            </a:pPr>
            <a:r>
              <a:rPr lang="es-CO" sz="3000" dirty="0" smtClean="0">
                <a:latin typeface="Times New Roman" pitchFamily="18" charset="0"/>
                <a:cs typeface="Times New Roman" pitchFamily="18" charset="0"/>
              </a:rPr>
              <a:t>Para determinar  la ubicación de la compañía se realizo el análisis por el método de la calificación por puntos.</a:t>
            </a:r>
            <a:endParaRPr lang="es-CO" sz="3000" dirty="0">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barn(inVertical)">
                                      <p:cBhvr>
                                        <p:cTn id="12" dur="500"/>
                                        <p:tgtEl>
                                          <p:spTgt spid="51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1535171"/>
            <a:ext cx="2483768"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2"/>
          <p:cNvSpPr>
            <a:spLocks noChangeArrowheads="1"/>
          </p:cNvSpPr>
          <p:nvPr/>
        </p:nvSpPr>
        <p:spPr bwMode="auto">
          <a:xfrm>
            <a:off x="684213" y="877888"/>
            <a:ext cx="7772400" cy="822325"/>
          </a:xfrm>
          <a:prstGeom prst="rect">
            <a:avLst/>
          </a:prstGeom>
          <a:noFill/>
          <a:ln w="9525">
            <a:noFill/>
            <a:miter lim="800000"/>
            <a:headEnd/>
            <a:tailEnd/>
          </a:ln>
        </p:spPr>
        <p:txBody>
          <a:bodyPr anchor="ctr"/>
          <a:lstStyle/>
          <a:p>
            <a:pPr algn="ctr"/>
            <a:r>
              <a:rPr lang="es-CO" sz="3000" b="1" dirty="0">
                <a:latin typeface="Times New Roman" pitchFamily="18" charset="0"/>
                <a:cs typeface="Times New Roman" pitchFamily="18" charset="0"/>
              </a:rPr>
              <a:t>5</a:t>
            </a:r>
            <a:r>
              <a:rPr lang="es-CO" sz="3000" b="1" dirty="0" smtClean="0">
                <a:latin typeface="Times New Roman" pitchFamily="18" charset="0"/>
                <a:cs typeface="Times New Roman" pitchFamily="18" charset="0"/>
              </a:rPr>
              <a:t>. </a:t>
            </a:r>
            <a:r>
              <a:rPr lang="es-CO" sz="3200" dirty="0">
                <a:latin typeface="Times New Roman" pitchFamily="18" charset="0"/>
                <a:cs typeface="Times New Roman" pitchFamily="18" charset="0"/>
              </a:rPr>
              <a:t>Resultados</a:t>
            </a:r>
            <a:endParaRPr lang="es-CO" sz="3000" b="1" dirty="0">
              <a:latin typeface="Times New Roman" pitchFamily="18" charset="0"/>
              <a:cs typeface="Times New Roman" pitchFamily="18" charset="0"/>
            </a:endParaRPr>
          </a:p>
        </p:txBody>
      </p:sp>
      <p:sp>
        <p:nvSpPr>
          <p:cNvPr id="3" name="Rectangle 2"/>
          <p:cNvSpPr>
            <a:spLocks noChangeArrowheads="1"/>
          </p:cNvSpPr>
          <p:nvPr/>
        </p:nvSpPr>
        <p:spPr bwMode="auto">
          <a:xfrm>
            <a:off x="539552" y="1844824"/>
            <a:ext cx="5976664" cy="4536504"/>
          </a:xfrm>
          <a:prstGeom prst="rect">
            <a:avLst/>
          </a:prstGeom>
          <a:noFill/>
          <a:ln w="9525">
            <a:noFill/>
            <a:miter lim="800000"/>
            <a:headEnd/>
            <a:tailEnd/>
          </a:ln>
        </p:spPr>
        <p:txBody>
          <a:bodyPr anchor="ctr"/>
          <a:lstStyle/>
          <a:p>
            <a:endParaRPr lang="es-CO" sz="3000" dirty="0">
              <a:solidFill>
                <a:srgbClr val="FF000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9" y="1911221"/>
            <a:ext cx="6408711" cy="3822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50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nodePh="1">
                                  <p:stCondLst>
                                    <p:cond delay="0"/>
                                  </p:stCondLst>
                                  <p:endCondLst>
                                    <p:cond evt="begin" delay="0">
                                      <p:tn val="9"/>
                                    </p:cond>
                                  </p:end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1027"/>
                                        </p:tgtEl>
                                        <p:attrNameLst>
                                          <p:attrName>style.visibility</p:attrName>
                                        </p:attrNameLst>
                                      </p:cBhvr>
                                      <p:to>
                                        <p:strVal val="visible"/>
                                      </p:to>
                                    </p:set>
                                    <p:animEffect transition="in" filter="wipe(down)">
                                      <p:cBhvr>
                                        <p:cTn id="20" dur="500"/>
                                        <p:tgtEl>
                                          <p:spTgt spid="102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wipe(down)">
                                      <p:cBhvr>
                                        <p:cTn id="2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684213" y="877888"/>
            <a:ext cx="7772400" cy="822325"/>
          </a:xfrm>
          <a:prstGeom prst="rect">
            <a:avLst/>
          </a:prstGeom>
          <a:noFill/>
          <a:ln w="9525">
            <a:noFill/>
            <a:miter lim="800000"/>
            <a:headEnd/>
            <a:tailEnd/>
          </a:ln>
        </p:spPr>
        <p:txBody>
          <a:bodyPr anchor="ctr"/>
          <a:lstStyle/>
          <a:p>
            <a:pPr algn="ctr"/>
            <a:r>
              <a:rPr lang="es-CO" sz="3000" b="1" dirty="0" smtClean="0">
                <a:latin typeface="Times New Roman" pitchFamily="18" charset="0"/>
                <a:cs typeface="Times New Roman" pitchFamily="18" charset="0"/>
              </a:rPr>
              <a:t>6. Presupuesto</a:t>
            </a:r>
            <a:endParaRPr lang="es-CO" sz="3000" b="1" dirty="0">
              <a:latin typeface="Times New Roman" pitchFamily="18" charset="0"/>
              <a:cs typeface="Times New Roman" pitchFamily="18" charset="0"/>
            </a:endParaRPr>
          </a:p>
        </p:txBody>
      </p:sp>
      <p:sp>
        <p:nvSpPr>
          <p:cNvPr id="3" name="Rectangle 2"/>
          <p:cNvSpPr>
            <a:spLocks noChangeArrowheads="1"/>
          </p:cNvSpPr>
          <p:nvPr/>
        </p:nvSpPr>
        <p:spPr bwMode="auto">
          <a:xfrm>
            <a:off x="435058" y="1844824"/>
            <a:ext cx="5937142" cy="4536504"/>
          </a:xfrm>
          <a:prstGeom prst="rect">
            <a:avLst/>
          </a:prstGeom>
          <a:noFill/>
          <a:ln w="9525">
            <a:noFill/>
            <a:miter lim="800000"/>
            <a:headEnd/>
            <a:tailEnd/>
          </a:ln>
        </p:spPr>
        <p:txBody>
          <a:bodyPr anchor="ctr"/>
          <a:lstStyle/>
          <a:p>
            <a:pPr algn="just"/>
            <a:r>
              <a:rPr lang="es-CO" sz="2800" dirty="0" smtClean="0"/>
              <a:t>Se realizo el análisis del </a:t>
            </a:r>
            <a:r>
              <a:rPr lang="es-CO" sz="2800" dirty="0"/>
              <a:t>presupuesto necesario para llevar a cabo este proyecto, </a:t>
            </a:r>
            <a:r>
              <a:rPr lang="es-CO" sz="2800" dirty="0" smtClean="0"/>
              <a:t>realizándose </a:t>
            </a:r>
            <a:r>
              <a:rPr lang="es-CO" sz="2800" dirty="0"/>
              <a:t>la </a:t>
            </a:r>
            <a:r>
              <a:rPr lang="es-CO" sz="2800" dirty="0" smtClean="0"/>
              <a:t>clasificación</a:t>
            </a:r>
            <a:r>
              <a:rPr lang="es-CO" sz="2800" dirty="0"/>
              <a:t>, conforme la naturaleza de la inversión: Inversión Fija, Inversión Diferida y Capital de trabajo.</a:t>
            </a:r>
            <a:endParaRPr lang="es-ES" sz="2800" dirty="0"/>
          </a:p>
          <a:p>
            <a:r>
              <a:rPr lang="es-CO" sz="3000" dirty="0" smtClean="0">
                <a:solidFill>
                  <a:srgbClr val="FF0000"/>
                </a:solidFill>
                <a:latin typeface="Times New Roman" pitchFamily="18" charset="0"/>
                <a:cs typeface="Times New Roman" pitchFamily="18" charset="0"/>
              </a:rPr>
              <a:t>. </a:t>
            </a:r>
            <a:endParaRPr lang="es-CO" sz="3000" dirty="0">
              <a:solidFill>
                <a:srgbClr val="FF0000"/>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00" y="2042969"/>
            <a:ext cx="2714625" cy="3186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animEffect transition="in" filter="fade">
                                      <p:cBhvr>
                                        <p:cTn id="11" dur="1000"/>
                                        <p:tgtEl>
                                          <p:spTgt spid="3074"/>
                                        </p:tgtEl>
                                      </p:cBhvr>
                                    </p:animEffect>
                                    <p:anim calcmode="lin" valueType="num">
                                      <p:cBhvr>
                                        <p:cTn id="12" dur="1000" fill="hold"/>
                                        <p:tgtEl>
                                          <p:spTgt spid="3074"/>
                                        </p:tgtEl>
                                        <p:attrNameLst>
                                          <p:attrName>ppt_x</p:attrName>
                                        </p:attrNameLst>
                                      </p:cBhvr>
                                      <p:tavLst>
                                        <p:tav tm="0">
                                          <p:val>
                                            <p:strVal val="#ppt_x"/>
                                          </p:val>
                                        </p:tav>
                                        <p:tav tm="100000">
                                          <p:val>
                                            <p:strVal val="#ppt_x"/>
                                          </p:val>
                                        </p:tav>
                                      </p:tavLst>
                                    </p:anim>
                                    <p:anim calcmode="lin" valueType="num">
                                      <p:cBhvr>
                                        <p:cTn id="13"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arn(inVertical)">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684213" y="877888"/>
            <a:ext cx="7772400" cy="822325"/>
          </a:xfrm>
          <a:prstGeom prst="rect">
            <a:avLst/>
          </a:prstGeom>
          <a:noFill/>
          <a:ln w="9525">
            <a:noFill/>
            <a:miter lim="800000"/>
            <a:headEnd/>
            <a:tailEnd/>
          </a:ln>
        </p:spPr>
        <p:txBody>
          <a:bodyPr anchor="ctr"/>
          <a:lstStyle/>
          <a:p>
            <a:pPr algn="ctr"/>
            <a:r>
              <a:rPr lang="es-CO" sz="3000" b="1" dirty="0" smtClean="0">
                <a:latin typeface="Times New Roman" pitchFamily="18" charset="0"/>
                <a:cs typeface="Times New Roman" pitchFamily="18" charset="0"/>
              </a:rPr>
              <a:t>7. Conclusiones</a:t>
            </a:r>
            <a:endParaRPr lang="es-CO" sz="3000" b="1" dirty="0">
              <a:latin typeface="Times New Roman" pitchFamily="18" charset="0"/>
              <a:cs typeface="Times New Roman" pitchFamily="18" charset="0"/>
            </a:endParaRPr>
          </a:p>
        </p:txBody>
      </p:sp>
      <p:sp>
        <p:nvSpPr>
          <p:cNvPr id="3" name="Rectangle 2"/>
          <p:cNvSpPr>
            <a:spLocks noChangeArrowheads="1"/>
          </p:cNvSpPr>
          <p:nvPr/>
        </p:nvSpPr>
        <p:spPr bwMode="auto">
          <a:xfrm>
            <a:off x="671087" y="1305141"/>
            <a:ext cx="7992888" cy="5301208"/>
          </a:xfrm>
          <a:prstGeom prst="rect">
            <a:avLst/>
          </a:prstGeom>
          <a:noFill/>
          <a:ln w="9525">
            <a:noFill/>
            <a:miter lim="800000"/>
            <a:headEnd/>
            <a:tailEnd/>
          </a:ln>
        </p:spPr>
        <p:txBody>
          <a:bodyPr anchor="ctr"/>
          <a:lstStyle/>
          <a:p>
            <a:pPr algn="just"/>
            <a:endParaRPr lang="es-CO" sz="1200" b="1" dirty="0" smtClean="0"/>
          </a:p>
          <a:p>
            <a:pPr algn="just"/>
            <a:endParaRPr lang="es-CO" sz="1200" b="1" dirty="0"/>
          </a:p>
          <a:p>
            <a:pPr algn="just"/>
            <a:endParaRPr lang="es-CO" sz="1200" b="1" dirty="0" smtClean="0"/>
          </a:p>
          <a:p>
            <a:pPr algn="just"/>
            <a:endParaRPr lang="es-CO" sz="1200" b="1" dirty="0"/>
          </a:p>
          <a:p>
            <a:pPr algn="just"/>
            <a:r>
              <a:rPr lang="es-CO" sz="1200" b="1" dirty="0" smtClean="0"/>
              <a:t>Estrategia </a:t>
            </a:r>
            <a:r>
              <a:rPr lang="es-CO" sz="1200" b="1" dirty="0"/>
              <a:t>de mercados</a:t>
            </a:r>
            <a:endParaRPr lang="es-ES" sz="1200" b="1" dirty="0"/>
          </a:p>
          <a:p>
            <a:pPr algn="just"/>
            <a:r>
              <a:rPr lang="es-CO" sz="1200" b="1" dirty="0"/>
              <a:t> </a:t>
            </a:r>
            <a:endParaRPr lang="es-ES" sz="1200" dirty="0"/>
          </a:p>
          <a:p>
            <a:pPr algn="just"/>
            <a:r>
              <a:rPr lang="es-CO" sz="1200" dirty="0"/>
              <a:t>Se efectuó</a:t>
            </a:r>
            <a:r>
              <a:rPr lang="es-CO" sz="1200" b="1" dirty="0"/>
              <a:t> </a:t>
            </a:r>
            <a:r>
              <a:rPr lang="es-CO" sz="1200" dirty="0"/>
              <a:t>un estudio de Mercado para la comercialización de un software contable integrado en un ERP o sistema de planificación de recursos empresariales, por medio del análisis del sector económico, cálculo de la demanda, el estudio de la competencia y marketing a implementar, se determina el precio del producto, este estudio también nos muestra que existe una demanda y una necesidad que un sistema de planificación de recursos empresariales puede satisfacer.  </a:t>
            </a:r>
            <a:endParaRPr lang="es-ES" sz="1200" dirty="0"/>
          </a:p>
          <a:p>
            <a:pPr algn="just"/>
            <a:endParaRPr lang="es-CO" sz="1200" b="1" dirty="0" smtClean="0"/>
          </a:p>
          <a:p>
            <a:pPr algn="just"/>
            <a:r>
              <a:rPr lang="es-CO" sz="1200" b="1" dirty="0" smtClean="0"/>
              <a:t>Estudio </a:t>
            </a:r>
            <a:r>
              <a:rPr lang="es-CO" sz="1200" b="1" dirty="0"/>
              <a:t>técnico</a:t>
            </a:r>
            <a:endParaRPr lang="es-ES" sz="1200" b="1" dirty="0"/>
          </a:p>
          <a:p>
            <a:pPr algn="just"/>
            <a:r>
              <a:rPr lang="es-CO" sz="1200" b="1" dirty="0"/>
              <a:t> </a:t>
            </a:r>
            <a:endParaRPr lang="es-ES" sz="1200" dirty="0"/>
          </a:p>
          <a:p>
            <a:pPr algn="just"/>
            <a:r>
              <a:rPr lang="es-CO" sz="1200" dirty="0"/>
              <a:t>Se efectuó</a:t>
            </a:r>
            <a:r>
              <a:rPr lang="es-CO" sz="1200" b="1" dirty="0"/>
              <a:t> </a:t>
            </a:r>
            <a:r>
              <a:rPr lang="es-CO" sz="1200" dirty="0"/>
              <a:t>un estudio técnico para la comercialización de un software contable integrado en un ERP o </a:t>
            </a:r>
            <a:r>
              <a:rPr lang="es-CO" sz="1200" dirty="0"/>
              <a:t>sistema de planificación de recursos empresariales</a:t>
            </a:r>
            <a:r>
              <a:rPr lang="es-CO" sz="1200" dirty="0" smtClean="0"/>
              <a:t>, </a:t>
            </a:r>
            <a:r>
              <a:rPr lang="es-CO" sz="1200" dirty="0"/>
              <a:t>por medio de la calificación por puntos se determina la ubicación de las oficinas de la empresa, por medio de la realización del flujo de procesos, el análisis de los recursos requeridos para la implementación del proyecto tales como mano de obra, equipo, muebles etc. Se determina el presupuesto para la puesta en marcha del proyecto, así como el balance inicial del mismo.</a:t>
            </a:r>
            <a:endParaRPr lang="es-ES" sz="1200" dirty="0"/>
          </a:p>
          <a:p>
            <a:pPr algn="just"/>
            <a:endParaRPr lang="es-CO" sz="1200" b="1" dirty="0" smtClean="0"/>
          </a:p>
          <a:p>
            <a:pPr algn="just"/>
            <a:r>
              <a:rPr lang="es-CO" sz="1200" b="1" dirty="0" smtClean="0"/>
              <a:t>Propuesta </a:t>
            </a:r>
            <a:r>
              <a:rPr lang="es-CO" sz="1200" b="1" dirty="0"/>
              <a:t>Administrativa y Gerencial</a:t>
            </a:r>
            <a:endParaRPr lang="es-ES" sz="1200" b="1" dirty="0"/>
          </a:p>
          <a:p>
            <a:pPr algn="just"/>
            <a:r>
              <a:rPr lang="es-CO" sz="1200" b="1" dirty="0"/>
              <a:t> </a:t>
            </a:r>
            <a:endParaRPr lang="es-ES" sz="1200" dirty="0"/>
          </a:p>
          <a:p>
            <a:pPr algn="just"/>
            <a:r>
              <a:rPr lang="es-CO" sz="1200" dirty="0"/>
              <a:t>Se efectuó un estudio Administrativo para la comercialización de un software contable integrado en un ERP o </a:t>
            </a:r>
            <a:r>
              <a:rPr lang="es-CO" sz="1200" dirty="0"/>
              <a:t>sistema de planificación de recursos empresariales, </a:t>
            </a:r>
            <a:r>
              <a:rPr lang="es-CO" sz="1200" dirty="0"/>
              <a:t>por medio de la definición de la misión, visión, objetivos y políticas de la empresa se determinó la plataforma estratégica de la compañía.</a:t>
            </a:r>
            <a:endParaRPr lang="es-ES" sz="1200" dirty="0"/>
          </a:p>
          <a:p>
            <a:pPr algn="just"/>
            <a:r>
              <a:rPr lang="es-CO" sz="1200" dirty="0"/>
              <a:t> </a:t>
            </a:r>
            <a:endParaRPr lang="es-ES" sz="1200" dirty="0"/>
          </a:p>
          <a:p>
            <a:pPr algn="just"/>
            <a:r>
              <a:rPr lang="es-CO" sz="1200" b="1" dirty="0" smtClean="0"/>
              <a:t>Estudio </a:t>
            </a:r>
            <a:r>
              <a:rPr lang="es-CO" sz="1200" b="1" dirty="0"/>
              <a:t>financiero</a:t>
            </a:r>
            <a:endParaRPr lang="es-ES" sz="1200" b="1" dirty="0"/>
          </a:p>
          <a:p>
            <a:pPr algn="just"/>
            <a:r>
              <a:rPr lang="es-CO" sz="1200" b="1" dirty="0"/>
              <a:t> </a:t>
            </a:r>
            <a:endParaRPr lang="es-ES" sz="1200" dirty="0"/>
          </a:p>
          <a:p>
            <a:pPr algn="just"/>
            <a:r>
              <a:rPr lang="es-CO" sz="1200" dirty="0"/>
              <a:t>Se efectuó un estudio para la comercialización de un software contable integrado en un ERP o </a:t>
            </a:r>
            <a:r>
              <a:rPr lang="es-CO" sz="1200" dirty="0"/>
              <a:t>sistema de planificación de recursos empresariales, </a:t>
            </a:r>
            <a:r>
              <a:rPr lang="es-CO" sz="1200" dirty="0"/>
              <a:t>por medio de la realización del presupuesto del proyecto, así como la proyección a 5 años de los estudios financieros (Balance, P y G y Flujo de caja) y el análisis de los indicadores financieros de bondad se puede concluir que la creación de la empresa para la comercialización del sistema de planificación de recursos empresariales es viable desde el punto de vista financiero.</a:t>
            </a:r>
            <a:endParaRPr lang="es-ES" sz="1200" dirty="0"/>
          </a:p>
          <a:p>
            <a:r>
              <a:rPr lang="es-CO" sz="3200" b="1" dirty="0"/>
              <a:t> </a:t>
            </a:r>
            <a:endParaRPr lang="es-ES" sz="32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1195</TotalTime>
  <Words>577</Words>
  <Application>Microsoft Office PowerPoint</Application>
  <PresentationFormat>Presentación en pantalla (4:3)</PresentationFormat>
  <Paragraphs>90</Paragraphs>
  <Slides>12</Slides>
  <Notes>2</Notes>
  <HiddenSlides>0</HiddenSlides>
  <MMClips>0</MMClips>
  <ScaleCrop>false</ScaleCrop>
  <HeadingPairs>
    <vt:vector size="4" baseType="variant">
      <vt:variant>
        <vt:lpstr>Tema</vt:lpstr>
      </vt:variant>
      <vt:variant>
        <vt:i4>2</vt:i4>
      </vt:variant>
      <vt:variant>
        <vt:lpstr>Títulos de diapositiva</vt:lpstr>
      </vt:variant>
      <vt:variant>
        <vt:i4>12</vt:i4>
      </vt:variant>
    </vt:vector>
  </HeadingPairs>
  <TitlesOfParts>
    <vt:vector size="14" baseType="lpstr">
      <vt:lpstr>1_Tema de Office</vt:lpstr>
      <vt:lpstr>2_Tema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gloria.cuadros</dc:creator>
  <cp:lastModifiedBy>pc1</cp:lastModifiedBy>
  <cp:revision>58</cp:revision>
  <dcterms:created xsi:type="dcterms:W3CDTF">2017-01-10T17:35:56Z</dcterms:created>
  <dcterms:modified xsi:type="dcterms:W3CDTF">2019-08-17T12:20:32Z</dcterms:modified>
</cp:coreProperties>
</file>