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43200638" cy="32404050"/>
  <p:notesSz cx="6858000" cy="9144000"/>
  <p:defaultTextStyle>
    <a:defPPr>
      <a:defRPr lang="es-CO"/>
    </a:defPPr>
    <a:lvl1pPr marL="0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380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8756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137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7513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1893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6269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0650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5030" algn="l" defTabSz="3908756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38" autoAdjust="0"/>
  </p:normalViewPr>
  <p:slideViewPr>
    <p:cSldViewPr>
      <p:cViewPr varScale="1">
        <p:scale>
          <a:sx n="23" d="100"/>
          <a:sy n="23" d="100"/>
        </p:scale>
        <p:origin x="990" y="96"/>
      </p:cViewPr>
      <p:guideLst>
        <p:guide orient="horz" pos="10206"/>
        <p:guide pos="13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5303165"/>
            <a:ext cx="36720542" cy="11281410"/>
          </a:xfrm>
        </p:spPr>
        <p:txBody>
          <a:bodyPr anchor="b"/>
          <a:lstStyle>
            <a:lvl1pPr algn="ctr">
              <a:defRPr sz="2834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7019630"/>
            <a:ext cx="32400479" cy="7823475"/>
          </a:xfrm>
        </p:spPr>
        <p:txBody>
          <a:bodyPr/>
          <a:lstStyle>
            <a:lvl1pPr marL="0" indent="0" algn="ctr">
              <a:buNone/>
              <a:defRPr sz="11339"/>
            </a:lvl1pPr>
            <a:lvl2pPr marL="2160041" indent="0" algn="ctr">
              <a:buNone/>
              <a:defRPr sz="9449"/>
            </a:lvl2pPr>
            <a:lvl3pPr marL="4320083" indent="0" algn="ctr">
              <a:buNone/>
              <a:defRPr sz="8504"/>
            </a:lvl3pPr>
            <a:lvl4pPr marL="6480124" indent="0" algn="ctr">
              <a:buNone/>
              <a:defRPr sz="7559"/>
            </a:lvl4pPr>
            <a:lvl5pPr marL="8640166" indent="0" algn="ctr">
              <a:buNone/>
              <a:defRPr sz="7559"/>
            </a:lvl5pPr>
            <a:lvl6pPr marL="10800207" indent="0" algn="ctr">
              <a:buNone/>
              <a:defRPr sz="7559"/>
            </a:lvl6pPr>
            <a:lvl7pPr marL="12960248" indent="0" algn="ctr">
              <a:buNone/>
              <a:defRPr sz="7559"/>
            </a:lvl7pPr>
            <a:lvl8pPr marL="15120290" indent="0" algn="ctr">
              <a:buNone/>
              <a:defRPr sz="7559"/>
            </a:lvl8pPr>
            <a:lvl9pPr marL="17280331" indent="0" algn="ctr">
              <a:buNone/>
              <a:defRPr sz="755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21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22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1725215"/>
            <a:ext cx="9315138" cy="274609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1725215"/>
            <a:ext cx="27405405" cy="27460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41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8078519"/>
            <a:ext cx="37260550" cy="13479182"/>
          </a:xfrm>
        </p:spPr>
        <p:txBody>
          <a:bodyPr anchor="b"/>
          <a:lstStyle>
            <a:lvl1pPr>
              <a:defRPr sz="2834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21685220"/>
            <a:ext cx="37260550" cy="7088384"/>
          </a:xfrm>
        </p:spPr>
        <p:txBody>
          <a:bodyPr/>
          <a:lstStyle>
            <a:lvl1pPr marL="0" indent="0">
              <a:buNone/>
              <a:defRPr sz="11339">
                <a:solidFill>
                  <a:schemeClr val="tx1"/>
                </a:solidFill>
              </a:defRPr>
            </a:lvl1pPr>
            <a:lvl2pPr marL="2160041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20083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80124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40166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800207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60248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2029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80331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173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8626078"/>
            <a:ext cx="18360271" cy="20560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8626078"/>
            <a:ext cx="18360271" cy="20560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839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725223"/>
            <a:ext cx="37260550" cy="626328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7943495"/>
            <a:ext cx="18275892" cy="3892984"/>
          </a:xfrm>
        </p:spPr>
        <p:txBody>
          <a:bodyPr anchor="b"/>
          <a:lstStyle>
            <a:lvl1pPr marL="0" indent="0">
              <a:buNone/>
              <a:defRPr sz="11339" b="1"/>
            </a:lvl1pPr>
            <a:lvl2pPr marL="2160041" indent="0">
              <a:buNone/>
              <a:defRPr sz="9449" b="1"/>
            </a:lvl2pPr>
            <a:lvl3pPr marL="4320083" indent="0">
              <a:buNone/>
              <a:defRPr sz="8504" b="1"/>
            </a:lvl3pPr>
            <a:lvl4pPr marL="6480124" indent="0">
              <a:buNone/>
              <a:defRPr sz="7559" b="1"/>
            </a:lvl4pPr>
            <a:lvl5pPr marL="8640166" indent="0">
              <a:buNone/>
              <a:defRPr sz="7559" b="1"/>
            </a:lvl5pPr>
            <a:lvl6pPr marL="10800207" indent="0">
              <a:buNone/>
              <a:defRPr sz="7559" b="1"/>
            </a:lvl6pPr>
            <a:lvl7pPr marL="12960248" indent="0">
              <a:buNone/>
              <a:defRPr sz="7559" b="1"/>
            </a:lvl7pPr>
            <a:lvl8pPr marL="15120290" indent="0">
              <a:buNone/>
              <a:defRPr sz="7559" b="1"/>
            </a:lvl8pPr>
            <a:lvl9pPr marL="17280331" indent="0">
              <a:buNone/>
              <a:defRPr sz="755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1836480"/>
            <a:ext cx="18275892" cy="174096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7943495"/>
            <a:ext cx="18365898" cy="3892984"/>
          </a:xfrm>
        </p:spPr>
        <p:txBody>
          <a:bodyPr anchor="b"/>
          <a:lstStyle>
            <a:lvl1pPr marL="0" indent="0">
              <a:buNone/>
              <a:defRPr sz="11339" b="1"/>
            </a:lvl1pPr>
            <a:lvl2pPr marL="2160041" indent="0">
              <a:buNone/>
              <a:defRPr sz="9449" b="1"/>
            </a:lvl2pPr>
            <a:lvl3pPr marL="4320083" indent="0">
              <a:buNone/>
              <a:defRPr sz="8504" b="1"/>
            </a:lvl3pPr>
            <a:lvl4pPr marL="6480124" indent="0">
              <a:buNone/>
              <a:defRPr sz="7559" b="1"/>
            </a:lvl4pPr>
            <a:lvl5pPr marL="8640166" indent="0">
              <a:buNone/>
              <a:defRPr sz="7559" b="1"/>
            </a:lvl5pPr>
            <a:lvl6pPr marL="10800207" indent="0">
              <a:buNone/>
              <a:defRPr sz="7559" b="1"/>
            </a:lvl6pPr>
            <a:lvl7pPr marL="12960248" indent="0">
              <a:buNone/>
              <a:defRPr sz="7559" b="1"/>
            </a:lvl7pPr>
            <a:lvl8pPr marL="15120290" indent="0">
              <a:buNone/>
              <a:defRPr sz="7559" b="1"/>
            </a:lvl8pPr>
            <a:lvl9pPr marL="17280331" indent="0">
              <a:buNone/>
              <a:defRPr sz="755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1836480"/>
            <a:ext cx="18365898" cy="174096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167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8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4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60270"/>
            <a:ext cx="13933330" cy="756094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4665590"/>
            <a:ext cx="21870323" cy="23027878"/>
          </a:xfrm>
        </p:spPr>
        <p:txBody>
          <a:bodyPr/>
          <a:lstStyle>
            <a:lvl1pPr>
              <a:defRPr sz="15118"/>
            </a:lvl1pPr>
            <a:lvl2pPr>
              <a:defRPr sz="13229"/>
            </a:lvl2pPr>
            <a:lvl3pPr>
              <a:defRPr sz="11339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721215"/>
            <a:ext cx="13933330" cy="18009753"/>
          </a:xfrm>
        </p:spPr>
        <p:txBody>
          <a:bodyPr/>
          <a:lstStyle>
            <a:lvl1pPr marL="0" indent="0">
              <a:buNone/>
              <a:defRPr sz="7559"/>
            </a:lvl1pPr>
            <a:lvl2pPr marL="2160041" indent="0">
              <a:buNone/>
              <a:defRPr sz="6614"/>
            </a:lvl2pPr>
            <a:lvl3pPr marL="4320083" indent="0">
              <a:buNone/>
              <a:defRPr sz="5669"/>
            </a:lvl3pPr>
            <a:lvl4pPr marL="6480124" indent="0">
              <a:buNone/>
              <a:defRPr sz="4725"/>
            </a:lvl4pPr>
            <a:lvl5pPr marL="8640166" indent="0">
              <a:buNone/>
              <a:defRPr sz="4725"/>
            </a:lvl5pPr>
            <a:lvl6pPr marL="10800207" indent="0">
              <a:buNone/>
              <a:defRPr sz="4725"/>
            </a:lvl6pPr>
            <a:lvl7pPr marL="12960248" indent="0">
              <a:buNone/>
              <a:defRPr sz="4725"/>
            </a:lvl7pPr>
            <a:lvl8pPr marL="15120290" indent="0">
              <a:buNone/>
              <a:defRPr sz="4725"/>
            </a:lvl8pPr>
            <a:lvl9pPr marL="17280331" indent="0">
              <a:buNone/>
              <a:defRPr sz="47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9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60270"/>
            <a:ext cx="13933330" cy="756094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4665590"/>
            <a:ext cx="21870323" cy="23027878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60041" indent="0">
              <a:buNone/>
              <a:defRPr sz="13229"/>
            </a:lvl2pPr>
            <a:lvl3pPr marL="4320083" indent="0">
              <a:buNone/>
              <a:defRPr sz="11339"/>
            </a:lvl3pPr>
            <a:lvl4pPr marL="6480124" indent="0">
              <a:buNone/>
              <a:defRPr sz="9449"/>
            </a:lvl4pPr>
            <a:lvl5pPr marL="8640166" indent="0">
              <a:buNone/>
              <a:defRPr sz="9449"/>
            </a:lvl5pPr>
            <a:lvl6pPr marL="10800207" indent="0">
              <a:buNone/>
              <a:defRPr sz="9449"/>
            </a:lvl6pPr>
            <a:lvl7pPr marL="12960248" indent="0">
              <a:buNone/>
              <a:defRPr sz="9449"/>
            </a:lvl7pPr>
            <a:lvl8pPr marL="15120290" indent="0">
              <a:buNone/>
              <a:defRPr sz="9449"/>
            </a:lvl8pPr>
            <a:lvl9pPr marL="17280331" indent="0">
              <a:buNone/>
              <a:defRPr sz="944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721215"/>
            <a:ext cx="13933330" cy="18009753"/>
          </a:xfrm>
        </p:spPr>
        <p:txBody>
          <a:bodyPr/>
          <a:lstStyle>
            <a:lvl1pPr marL="0" indent="0">
              <a:buNone/>
              <a:defRPr sz="7559"/>
            </a:lvl1pPr>
            <a:lvl2pPr marL="2160041" indent="0">
              <a:buNone/>
              <a:defRPr sz="6614"/>
            </a:lvl2pPr>
            <a:lvl3pPr marL="4320083" indent="0">
              <a:buNone/>
              <a:defRPr sz="5669"/>
            </a:lvl3pPr>
            <a:lvl4pPr marL="6480124" indent="0">
              <a:buNone/>
              <a:defRPr sz="4725"/>
            </a:lvl4pPr>
            <a:lvl5pPr marL="8640166" indent="0">
              <a:buNone/>
              <a:defRPr sz="4725"/>
            </a:lvl5pPr>
            <a:lvl6pPr marL="10800207" indent="0">
              <a:buNone/>
              <a:defRPr sz="4725"/>
            </a:lvl6pPr>
            <a:lvl7pPr marL="12960248" indent="0">
              <a:buNone/>
              <a:defRPr sz="4725"/>
            </a:lvl7pPr>
            <a:lvl8pPr marL="15120290" indent="0">
              <a:buNone/>
              <a:defRPr sz="4725"/>
            </a:lvl8pPr>
            <a:lvl9pPr marL="17280331" indent="0">
              <a:buNone/>
              <a:defRPr sz="47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658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725223"/>
            <a:ext cx="37260550" cy="626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8626078"/>
            <a:ext cx="37260550" cy="2056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30033761"/>
            <a:ext cx="9720144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D11-F354-43C6-9904-F232801C1865}" type="datetimeFigureOut">
              <a:rPr lang="es-CO" smtClean="0"/>
              <a:pPr/>
              <a:t>27/11/2019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30033761"/>
            <a:ext cx="14580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30033761"/>
            <a:ext cx="9720144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5918-E46D-453A-8C0F-0474FD2674A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1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20083" rtl="0" eaLnBrk="1" latinLnBrk="0" hangingPunct="1">
        <a:lnSpc>
          <a:spcPct val="90000"/>
        </a:lnSpc>
        <a:spcBef>
          <a:spcPct val="0"/>
        </a:spcBef>
        <a:buNone/>
        <a:defRPr sz="207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21" indent="-1080021" algn="l" defTabSz="4320083" rtl="0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29" kern="1200">
          <a:solidFill>
            <a:schemeClr val="tx1"/>
          </a:solidFill>
          <a:latin typeface="+mn-lt"/>
          <a:ea typeface="+mn-ea"/>
          <a:cs typeface="+mn-cs"/>
        </a:defRPr>
      </a:lvl1pPr>
      <a:lvl2pPr marL="3240062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9" kern="1200">
          <a:solidFill>
            <a:schemeClr val="tx1"/>
          </a:solidFill>
          <a:latin typeface="+mn-lt"/>
          <a:ea typeface="+mn-ea"/>
          <a:cs typeface="+mn-cs"/>
        </a:defRPr>
      </a:lvl2pPr>
      <a:lvl3pPr marL="5400104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60145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20186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28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40269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11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60352" indent="-1080021" algn="l" defTabSz="432008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60041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20083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80124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40166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07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60248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20290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31" algn="l" defTabSz="4320083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.png"/>
          <p:cNvPicPr>
            <a:picLocks noChangeAspect="1"/>
          </p:cNvPicPr>
          <p:nvPr/>
        </p:nvPicPr>
        <p:blipFill rotWithShape="1">
          <a:blip r:embed="rId2" cstate="print"/>
          <a:srcRect t="18270" b="18802"/>
          <a:stretch/>
        </p:blipFill>
        <p:spPr>
          <a:xfrm>
            <a:off x="350063" y="1530050"/>
            <a:ext cx="4991186" cy="1459687"/>
          </a:xfrm>
          <a:prstGeom prst="rect">
            <a:avLst/>
          </a:prstGeom>
        </p:spPr>
      </p:pic>
      <p:sp>
        <p:nvSpPr>
          <p:cNvPr id="55" name="Rectángulo redondeado 54"/>
          <p:cNvSpPr/>
          <p:nvPr/>
        </p:nvSpPr>
        <p:spPr>
          <a:xfrm>
            <a:off x="5633836" y="134996"/>
            <a:ext cx="31754551" cy="40601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8" name="Grupo 27"/>
          <p:cNvGrpSpPr/>
          <p:nvPr/>
        </p:nvGrpSpPr>
        <p:grpSpPr>
          <a:xfrm>
            <a:off x="242804" y="4485923"/>
            <a:ext cx="33939340" cy="7236812"/>
            <a:chOff x="56126" y="1054810"/>
            <a:chExt cx="8062928" cy="1946120"/>
          </a:xfrm>
        </p:grpSpPr>
        <p:sp>
          <p:nvSpPr>
            <p:cNvPr id="62" name="Rectángulo redondeado 61"/>
            <p:cNvSpPr/>
            <p:nvPr/>
          </p:nvSpPr>
          <p:spPr>
            <a:xfrm>
              <a:off x="2684833" y="1072435"/>
              <a:ext cx="4488170" cy="1906946"/>
            </a:xfrm>
            <a:prstGeom prst="roundRect">
              <a:avLst/>
            </a:prstGeom>
            <a:pattFill prst="dashVert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 dirty="0"/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56126" y="1054810"/>
              <a:ext cx="2592917" cy="1924571"/>
            </a:xfrm>
            <a:prstGeom prst="roundRect">
              <a:avLst/>
            </a:prstGeom>
            <a:pattFill prst="pct10">
              <a:fgClr>
                <a:schemeClr val="accent4">
                  <a:lumMod val="20000"/>
                  <a:lumOff val="80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 dirty="0"/>
            </a:p>
          </p:txBody>
        </p:sp>
        <p:grpSp>
          <p:nvGrpSpPr>
            <p:cNvPr id="65" name="Grupo 64"/>
            <p:cNvGrpSpPr/>
            <p:nvPr/>
          </p:nvGrpSpPr>
          <p:grpSpPr>
            <a:xfrm>
              <a:off x="500560" y="1112606"/>
              <a:ext cx="1896060" cy="836049"/>
              <a:chOff x="-242274" y="1092313"/>
              <a:chExt cx="1896060" cy="836049"/>
            </a:xfrm>
          </p:grpSpPr>
          <p:pic>
            <p:nvPicPr>
              <p:cNvPr id="66" name="Imagen 65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8289" y="1092313"/>
                <a:ext cx="825497" cy="836049"/>
              </a:xfrm>
              <a:prstGeom prst="rect">
                <a:avLst/>
              </a:prstGeom>
            </p:spPr>
          </p:pic>
          <p:sp>
            <p:nvSpPr>
              <p:cNvPr id="67" name="CuadroTexto 14"/>
              <p:cNvSpPr txBox="1">
                <a:spLocks noChangeArrowheads="1"/>
              </p:cNvSpPr>
              <p:nvPr/>
            </p:nvSpPr>
            <p:spPr bwMode="auto">
              <a:xfrm>
                <a:off x="-242274" y="1199982"/>
                <a:ext cx="1188018" cy="69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CO" sz="52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¿Cuál es el problema a intervenir</a:t>
                </a:r>
                <a:r>
                  <a:rPr lang="es-419" sz="52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?</a:t>
                </a:r>
                <a:endParaRPr lang="es-ES" sz="52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8" name="Rectángulo 67"/>
            <p:cNvSpPr/>
            <p:nvPr/>
          </p:nvSpPr>
          <p:spPr>
            <a:xfrm>
              <a:off x="190763" y="1898992"/>
              <a:ext cx="2323079" cy="1100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5000" dirty="0">
                  <a:latin typeface="Calibri "/>
                </a:rPr>
                <a:t>¿</a:t>
              </a:r>
              <a:r>
                <a:rPr lang="es-ES" sz="5000" dirty="0">
                  <a:latin typeface="Calibri" panose="020F0502020204030204" pitchFamily="34" charset="0"/>
                </a:rPr>
                <a:t>Cómo generar conciencia sobre la </a:t>
              </a:r>
              <a:r>
                <a:rPr lang="es-ES" sz="5000" dirty="0" smtClean="0">
                  <a:latin typeface="Calibri" panose="020F0502020204030204" pitchFamily="34" charset="0"/>
                </a:rPr>
                <a:t>Responsabilidad Social Individual (RSI) </a:t>
              </a:r>
              <a:r>
                <a:rPr lang="es-ES" sz="5000" dirty="0">
                  <a:latin typeface="Calibri" panose="020F0502020204030204" pitchFamily="34" charset="0"/>
                </a:rPr>
                <a:t>y el impacto que esta tiene en los procesos de autogestión y desarrollo del territorio?</a:t>
              </a:r>
              <a:endParaRPr lang="es-CO" sz="5000" dirty="0">
                <a:latin typeface="Calibri" panose="020F0502020204030204" pitchFamily="34" charset="0"/>
              </a:endParaRPr>
            </a:p>
          </p:txBody>
        </p:sp>
        <p:sp>
          <p:nvSpPr>
            <p:cNvPr id="70" name="CuadroTexto 14"/>
            <p:cNvSpPr txBox="1">
              <a:spLocks noChangeArrowheads="1"/>
            </p:cNvSpPr>
            <p:nvPr/>
          </p:nvSpPr>
          <p:spPr bwMode="auto">
            <a:xfrm>
              <a:off x="2014267" y="1162441"/>
              <a:ext cx="6104787" cy="24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419" sz="52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¿Y </a:t>
              </a:r>
              <a:r>
                <a:rPr lang="es-419" sz="52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por qué  </a:t>
              </a:r>
              <a:r>
                <a:rPr lang="es-419" sz="52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y </a:t>
              </a:r>
              <a:r>
                <a:rPr lang="es-419" sz="52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para qué </a:t>
              </a:r>
              <a:r>
                <a:rPr lang="es-419" sz="52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es este proyecto integrador?</a:t>
              </a:r>
              <a:endParaRPr lang="es-ES" sz="52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lecha derecha 70"/>
            <p:cNvSpPr/>
            <p:nvPr/>
          </p:nvSpPr>
          <p:spPr>
            <a:xfrm>
              <a:off x="5285352" y="2032878"/>
              <a:ext cx="269151" cy="17965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 dirty="0"/>
            </a:p>
          </p:txBody>
        </p:sp>
        <p:sp>
          <p:nvSpPr>
            <p:cNvPr id="72" name="Flecha derecha 71"/>
            <p:cNvSpPr/>
            <p:nvPr/>
          </p:nvSpPr>
          <p:spPr>
            <a:xfrm rot="10800000">
              <a:off x="3873563" y="2037540"/>
              <a:ext cx="300382" cy="17965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 dirty="0"/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2776856" y="1629422"/>
              <a:ext cx="1466814" cy="1142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eriod"/>
              </a:pPr>
              <a:r>
                <a:rPr lang="es-ES" sz="5200" dirty="0" smtClean="0">
                  <a:latin typeface="Calibri" panose="020F0502020204030204" pitchFamily="34" charset="0"/>
                </a:rPr>
                <a:t> Es la RSI </a:t>
              </a:r>
              <a:r>
                <a:rPr lang="es-ES" sz="5200" dirty="0">
                  <a:latin typeface="Calibri" panose="020F0502020204030204" pitchFamily="34" charset="0"/>
                </a:rPr>
                <a:t>ajena a las comunidades</a:t>
              </a:r>
            </a:p>
            <a:p>
              <a:pPr marL="228600" indent="-228600">
                <a:buAutoNum type="arabicPeriod"/>
              </a:pPr>
              <a:r>
                <a:rPr lang="es-ES" sz="5200" dirty="0" smtClean="0">
                  <a:latin typeface="Calibri" panose="020F0502020204030204" pitchFamily="34" charset="0"/>
                </a:rPr>
                <a:t> Depender </a:t>
              </a:r>
              <a:r>
                <a:rPr lang="es-ES" sz="5200" dirty="0">
                  <a:latin typeface="Calibri" panose="020F0502020204030204" pitchFamily="34" charset="0"/>
                </a:rPr>
                <a:t>de terceros </a:t>
              </a:r>
              <a:r>
                <a:rPr lang="es-ES" sz="5200" dirty="0" smtClean="0">
                  <a:latin typeface="Calibri" panose="020F0502020204030204" pitchFamily="34" charset="0"/>
                </a:rPr>
                <a:t>para generar desarrollo</a:t>
              </a:r>
              <a:endParaRPr lang="es-ES" sz="5200" dirty="0">
                <a:latin typeface="Calibri" panose="020F0502020204030204" pitchFamily="34" charset="0"/>
              </a:endParaRPr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5672170" y="1411801"/>
              <a:ext cx="1464568" cy="1589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eriod"/>
              </a:pPr>
              <a:r>
                <a:rPr lang="es-ES" sz="5200" dirty="0" smtClean="0">
                  <a:latin typeface="Calibri" panose="020F0502020204030204" pitchFamily="34" charset="0"/>
                </a:rPr>
                <a:t> Crear conciencia </a:t>
              </a:r>
              <a:r>
                <a:rPr lang="es-ES" sz="5200" dirty="0">
                  <a:latin typeface="Calibri" panose="020F0502020204030204" pitchFamily="34" charset="0"/>
                </a:rPr>
                <a:t>sobre importancia de la RSI</a:t>
              </a:r>
            </a:p>
            <a:p>
              <a:pPr marL="228600" indent="-228600">
                <a:buAutoNum type="arabicPeriod"/>
              </a:pPr>
              <a:r>
                <a:rPr lang="es-ES" sz="5200" dirty="0" smtClean="0">
                  <a:latin typeface="Calibri" panose="020F0502020204030204" pitchFamily="34" charset="0"/>
                </a:rPr>
                <a:t> Generar </a:t>
              </a:r>
              <a:r>
                <a:rPr lang="es-ES" sz="5200" dirty="0">
                  <a:latin typeface="Calibri" panose="020F0502020204030204" pitchFamily="34" charset="0"/>
                </a:rPr>
                <a:t>procesos de autogestión y desarrollo del territorio</a:t>
              </a:r>
            </a:p>
          </p:txBody>
        </p:sp>
        <p:sp>
          <p:nvSpPr>
            <p:cNvPr id="91" name="Elipse 90"/>
            <p:cNvSpPr/>
            <p:nvPr/>
          </p:nvSpPr>
          <p:spPr>
            <a:xfrm>
              <a:off x="145152" y="1177134"/>
              <a:ext cx="242128" cy="272423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CO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Elipse 91"/>
            <p:cNvSpPr/>
            <p:nvPr/>
          </p:nvSpPr>
          <p:spPr>
            <a:xfrm>
              <a:off x="2801768" y="1213163"/>
              <a:ext cx="246311" cy="2783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0617825" y="1591113"/>
            <a:ext cx="12331459" cy="30690869"/>
            <a:chOff x="7026654" y="525872"/>
            <a:chExt cx="2152920" cy="6282701"/>
          </a:xfrm>
        </p:grpSpPr>
        <p:sp>
          <p:nvSpPr>
            <p:cNvPr id="64" name="CuadroTexto 63"/>
            <p:cNvSpPr txBox="1"/>
            <p:nvPr/>
          </p:nvSpPr>
          <p:spPr>
            <a:xfrm>
              <a:off x="8099352" y="525872"/>
              <a:ext cx="1080222" cy="36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600" b="1" u="sng" dirty="0" smtClean="0"/>
                <a:t>Autores:</a:t>
              </a:r>
            </a:p>
            <a:p>
              <a:pPr algn="r"/>
              <a:r>
                <a:rPr lang="es-ES" sz="3600" b="1" dirty="0" smtClean="0"/>
                <a:t>Liliana España Pinilla</a:t>
              </a:r>
            </a:p>
            <a:p>
              <a:pPr algn="r"/>
              <a:r>
                <a:rPr lang="es-ES" sz="3600" b="1" dirty="0" smtClean="0"/>
                <a:t>Marcela Hernández Becerra</a:t>
              </a:r>
            </a:p>
          </p:txBody>
        </p:sp>
        <p:sp>
          <p:nvSpPr>
            <p:cNvPr id="102" name="Rectángulo redondeado 101"/>
            <p:cNvSpPr/>
            <p:nvPr/>
          </p:nvSpPr>
          <p:spPr>
            <a:xfrm>
              <a:off x="7035302" y="4534499"/>
              <a:ext cx="2128100" cy="2274074"/>
            </a:xfrm>
            <a:prstGeom prst="roundRect">
              <a:avLst/>
            </a:prstGeom>
            <a:pattFill prst="pct30">
              <a:fgClr>
                <a:srgbClr val="FCE9DC"/>
              </a:fgClr>
              <a:bgClr>
                <a:schemeClr val="bg1"/>
              </a:bgClr>
            </a:patt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400" dirty="0"/>
            </a:p>
          </p:txBody>
        </p:sp>
        <p:sp>
          <p:nvSpPr>
            <p:cNvPr id="103" name="Rectángulo redondeado 102"/>
            <p:cNvSpPr/>
            <p:nvPr/>
          </p:nvSpPr>
          <p:spPr>
            <a:xfrm>
              <a:off x="7026654" y="1144053"/>
              <a:ext cx="2136748" cy="3306869"/>
            </a:xfrm>
            <a:prstGeom prst="roundRect">
              <a:avLst/>
            </a:prstGeom>
            <a:pattFill prst="pct25">
              <a:fgClr>
                <a:srgbClr val="D9EBCD"/>
              </a:fgClr>
              <a:bgClr>
                <a:schemeClr val="bg1"/>
              </a:bgClr>
            </a:pattFill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400" dirty="0"/>
            </a:p>
          </p:txBody>
        </p:sp>
        <p:sp>
          <p:nvSpPr>
            <p:cNvPr id="104" name="Elipse 103"/>
            <p:cNvSpPr/>
            <p:nvPr/>
          </p:nvSpPr>
          <p:spPr>
            <a:xfrm>
              <a:off x="7219404" y="4801829"/>
              <a:ext cx="181012" cy="216505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7200599" y="4921619"/>
              <a:ext cx="1767228" cy="1233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5400" b="1" dirty="0" smtClean="0">
                  <a:latin typeface="Calibri" panose="020F0502020204030204" pitchFamily="34" charset="0"/>
                </a:rPr>
                <a:t>Conclusión</a:t>
              </a:r>
            </a:p>
            <a:p>
              <a:pPr algn="ctr"/>
              <a:endParaRPr lang="es-ES" sz="5400" b="1" dirty="0">
                <a:latin typeface="Calibri" panose="020F0502020204030204" pitchFamily="34" charset="0"/>
              </a:endParaRPr>
            </a:p>
            <a:p>
              <a:pPr algn="ctr"/>
              <a:endParaRPr lang="es-ES" sz="54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s-ES" sz="5400" dirty="0" smtClean="0">
                  <a:latin typeface="Calibri" panose="020F0502020204030204" pitchFamily="34" charset="0"/>
                </a:rPr>
                <a:t>La Planeación Estratégica </a:t>
              </a:r>
              <a:r>
                <a:rPr lang="es-ES" sz="5400" dirty="0">
                  <a:latin typeface="Calibri" panose="020F0502020204030204" pitchFamily="34" charset="0"/>
                </a:rPr>
                <a:t>permitió involucrar diferentes herramientas de la </a:t>
              </a:r>
              <a:r>
                <a:rPr lang="es-ES" sz="5400" dirty="0" smtClean="0">
                  <a:latin typeface="Calibri" panose="020F0502020204030204" pitchFamily="34" charset="0"/>
                </a:rPr>
                <a:t>Gerencia Social, que viabilizan el desarrollo de las estrategias.</a:t>
              </a:r>
              <a:endParaRPr lang="es-ES" sz="5400" dirty="0">
                <a:latin typeface="Calibri" panose="020F0502020204030204" pitchFamily="34" charset="0"/>
              </a:endParaRPr>
            </a:p>
          </p:txBody>
        </p:sp>
        <p:sp>
          <p:nvSpPr>
            <p:cNvPr id="106" name="Elipse 105"/>
            <p:cNvSpPr/>
            <p:nvPr/>
          </p:nvSpPr>
          <p:spPr>
            <a:xfrm>
              <a:off x="7200599" y="1296744"/>
              <a:ext cx="181012" cy="206724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08" name="CuadroTexto 14"/>
            <p:cNvSpPr txBox="1">
              <a:spLocks noChangeArrowheads="1"/>
            </p:cNvSpPr>
            <p:nvPr/>
          </p:nvSpPr>
          <p:spPr bwMode="auto">
            <a:xfrm>
              <a:off x="7241881" y="1629505"/>
              <a:ext cx="1036072" cy="36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419" sz="5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¿Y qué se obtuvo de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419" sz="5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esta aplicación?</a:t>
              </a:r>
              <a:endParaRPr lang="es-ES" sz="5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Rectángulo 108"/>
            <p:cNvSpPr/>
            <p:nvPr/>
          </p:nvSpPr>
          <p:spPr>
            <a:xfrm>
              <a:off x="7151467" y="2161730"/>
              <a:ext cx="1967266" cy="2101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96950" indent="-996950">
                <a:buFont typeface="Arial" panose="020B0604020202020204" pitchFamily="34" charset="0"/>
                <a:buChar char="•"/>
              </a:pPr>
              <a:r>
                <a:rPr lang="es-ES" sz="5400" dirty="0" smtClean="0"/>
                <a:t>Definición e implementación de  </a:t>
              </a:r>
              <a:r>
                <a:rPr lang="es-ES" sz="5400" dirty="0"/>
                <a:t>metodología de captación de </a:t>
              </a:r>
              <a:r>
                <a:rPr lang="es-ES" sz="5400" dirty="0" smtClean="0"/>
                <a:t>fondos.</a:t>
              </a:r>
            </a:p>
            <a:p>
              <a:endParaRPr lang="es-ES" sz="5400" dirty="0" smtClean="0"/>
            </a:p>
            <a:p>
              <a:pPr marL="996950" indent="-996950">
                <a:buFont typeface="Arial" panose="020B0604020202020204" pitchFamily="34" charset="0"/>
                <a:buChar char="•"/>
              </a:pPr>
              <a:r>
                <a:rPr lang="es-CO" sz="5400" dirty="0" smtClean="0"/>
                <a:t>Diseño </a:t>
              </a:r>
              <a:r>
                <a:rPr lang="es-CO" sz="5400" dirty="0"/>
                <a:t>e </a:t>
              </a:r>
              <a:r>
                <a:rPr lang="es-CO" sz="5400" dirty="0" smtClean="0"/>
                <a:t>implementación de campaña </a:t>
              </a:r>
              <a:r>
                <a:rPr lang="es-CO" sz="5400" dirty="0"/>
                <a:t>comunicativa de Responsabilidad Social </a:t>
              </a:r>
              <a:r>
                <a:rPr lang="es-CO" sz="5400" dirty="0" smtClean="0"/>
                <a:t>Individual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s-CO" sz="5400" dirty="0" smtClean="0"/>
            </a:p>
            <a:p>
              <a:pPr marL="996950" indent="-996950">
                <a:buFont typeface="Arial" panose="020B0604020202020204" pitchFamily="34" charset="0"/>
                <a:buChar char="•"/>
              </a:pPr>
              <a:r>
                <a:rPr lang="es-ES" sz="5400" dirty="0" smtClean="0"/>
                <a:t>Generación de APP para el desarrollo de capacitaciones </a:t>
              </a:r>
              <a:r>
                <a:rPr lang="es-ES" sz="5400" dirty="0"/>
                <a:t>en metodologías para la gestión y </a:t>
              </a:r>
              <a:r>
                <a:rPr lang="es-ES" sz="5400" dirty="0" smtClean="0"/>
                <a:t>obtención de </a:t>
              </a:r>
              <a:r>
                <a:rPr lang="es-ES" sz="5400" dirty="0"/>
                <a:t>recursos</a:t>
              </a:r>
              <a:endParaRPr lang="es-CO" sz="5400" dirty="0"/>
            </a:p>
          </p:txBody>
        </p:sp>
      </p:grpSp>
      <p:sp>
        <p:nvSpPr>
          <p:cNvPr id="111" name="Rectángulo 110"/>
          <p:cNvSpPr/>
          <p:nvPr/>
        </p:nvSpPr>
        <p:spPr>
          <a:xfrm>
            <a:off x="5984113" y="14274"/>
            <a:ext cx="311116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300" b="1" dirty="0"/>
              <a:t>CORPORACIÓN UNIVERITARIA MINUTO DE DIOS</a:t>
            </a:r>
          </a:p>
          <a:p>
            <a:pPr algn="ctr"/>
            <a:r>
              <a:rPr lang="es-ES" sz="5300" b="1" dirty="0"/>
              <a:t>ESPECIALIZACIÓN EN GERENCIA SOCIAL - PROYECTO INTEGRADOR</a:t>
            </a:r>
          </a:p>
          <a:p>
            <a:pPr algn="ctr"/>
            <a:r>
              <a:rPr lang="es-ES" sz="5300" b="1" dirty="0"/>
              <a:t>Estrategias para el reconocimiento, práctica y contribución de la responsabilidad social individual en las comunidades del área de influencia de los proyectos de exploración y producción de hidrocarburos del Municipio de Purificación – Tolima, como aporte para la autogestión comunitaria y al desarrollo del territorio</a:t>
            </a:r>
            <a:endParaRPr lang="es-CO" sz="5300" b="1" dirty="0"/>
          </a:p>
        </p:txBody>
      </p:sp>
      <p:grpSp>
        <p:nvGrpSpPr>
          <p:cNvPr id="25" name="Grupo 24"/>
          <p:cNvGrpSpPr/>
          <p:nvPr/>
        </p:nvGrpSpPr>
        <p:grpSpPr>
          <a:xfrm>
            <a:off x="-736860" y="6622665"/>
            <a:ext cx="30936786" cy="25659318"/>
            <a:chOff x="-137328" y="27613677"/>
            <a:chExt cx="7565883" cy="4790373"/>
          </a:xfrm>
        </p:grpSpPr>
        <p:sp>
          <p:nvSpPr>
            <p:cNvPr id="57" name="Rectángulo redondeado 56"/>
            <p:cNvSpPr/>
            <p:nvPr/>
          </p:nvSpPr>
          <p:spPr>
            <a:xfrm>
              <a:off x="102258" y="28604972"/>
              <a:ext cx="7326297" cy="3799078"/>
            </a:xfrm>
            <a:prstGeom prst="roundRect">
              <a:avLst/>
            </a:prstGeom>
            <a:pattFill prst="pct60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 dirty="0"/>
            </a:p>
          </p:txBody>
        </p:sp>
        <p:sp>
          <p:nvSpPr>
            <p:cNvPr id="58" name="Paralelogramo 57"/>
            <p:cNvSpPr/>
            <p:nvPr/>
          </p:nvSpPr>
          <p:spPr>
            <a:xfrm rot="21051079">
              <a:off x="5164331" y="30047269"/>
              <a:ext cx="1841604" cy="350162"/>
            </a:xfrm>
            <a:prstGeom prst="parallelogram">
              <a:avLst>
                <a:gd name="adj" fmla="val 450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/>
            </a:p>
          </p:txBody>
        </p:sp>
        <p:sp>
          <p:nvSpPr>
            <p:cNvPr id="59" name="Paralelogramo 58"/>
            <p:cNvSpPr/>
            <p:nvPr/>
          </p:nvSpPr>
          <p:spPr>
            <a:xfrm rot="21047674">
              <a:off x="3311732" y="30042655"/>
              <a:ext cx="1378149" cy="243762"/>
            </a:xfrm>
            <a:prstGeom prst="parallelogram">
              <a:avLst>
                <a:gd name="adj" fmla="val 450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/>
            </a:p>
          </p:txBody>
        </p:sp>
        <p:sp>
          <p:nvSpPr>
            <p:cNvPr id="60" name="Paralelogramo 59"/>
            <p:cNvSpPr/>
            <p:nvPr/>
          </p:nvSpPr>
          <p:spPr>
            <a:xfrm rot="21324601">
              <a:off x="3342229" y="28713801"/>
              <a:ext cx="1678830" cy="243762"/>
            </a:xfrm>
            <a:prstGeom prst="parallelogram">
              <a:avLst>
                <a:gd name="adj" fmla="val 450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/>
            </a:p>
          </p:txBody>
        </p:sp>
        <p:sp>
          <p:nvSpPr>
            <p:cNvPr id="61" name="Paralelogramo 60"/>
            <p:cNvSpPr/>
            <p:nvPr/>
          </p:nvSpPr>
          <p:spPr>
            <a:xfrm rot="21047674">
              <a:off x="534136" y="29762515"/>
              <a:ext cx="1014900" cy="243762"/>
            </a:xfrm>
            <a:prstGeom prst="parallelogram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200"/>
            </a:p>
          </p:txBody>
        </p:sp>
        <p:grpSp>
          <p:nvGrpSpPr>
            <p:cNvPr id="75" name="Grupo 74"/>
            <p:cNvGrpSpPr/>
            <p:nvPr/>
          </p:nvGrpSpPr>
          <p:grpSpPr>
            <a:xfrm>
              <a:off x="559769" y="27613677"/>
              <a:ext cx="4872089" cy="1694242"/>
              <a:chOff x="-5482680" y="-149823"/>
              <a:chExt cx="4805775" cy="1694242"/>
            </a:xfrm>
          </p:grpSpPr>
          <p:pic>
            <p:nvPicPr>
              <p:cNvPr id="76" name="Imagen 7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693246" y="-149823"/>
                <a:ext cx="1016341" cy="767782"/>
              </a:xfrm>
              <a:prstGeom prst="rect">
                <a:avLst/>
              </a:prstGeom>
            </p:spPr>
          </p:pic>
          <p:sp>
            <p:nvSpPr>
              <p:cNvPr id="77" name="CuadroTexto 14"/>
              <p:cNvSpPr txBox="1">
                <a:spLocks noChangeArrowheads="1"/>
              </p:cNvSpPr>
              <p:nvPr/>
            </p:nvSpPr>
            <p:spPr bwMode="auto">
              <a:xfrm>
                <a:off x="-5482680" y="1221142"/>
                <a:ext cx="1425835" cy="32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419" sz="5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¿</a:t>
                </a:r>
                <a:r>
                  <a:rPr lang="es-419" sz="52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 cómo se logró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419" sz="52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el proyecto?</a:t>
                </a:r>
                <a:endParaRPr lang="es-ES" sz="52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8" name="Rectángulo 77"/>
            <p:cNvSpPr/>
            <p:nvPr/>
          </p:nvSpPr>
          <p:spPr>
            <a:xfrm>
              <a:off x="3388338" y="30054685"/>
              <a:ext cx="1609050" cy="170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200" b="1" dirty="0" smtClean="0">
                  <a:latin typeface="Calibri" panose="020F0502020204030204" pitchFamily="34" charset="0"/>
                </a:rPr>
                <a:t>3.3 Metodología</a:t>
              </a:r>
              <a:endParaRPr lang="es-ES" sz="5200" b="1" dirty="0">
                <a:latin typeface="Calibri" panose="020F0502020204030204" pitchFamily="34" charset="0"/>
              </a:endParaRP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479639" y="29748310"/>
              <a:ext cx="1073888" cy="170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5200" b="1" dirty="0" smtClean="0">
                  <a:latin typeface="Calibri" panose="020F0502020204030204" pitchFamily="34" charset="0"/>
                </a:rPr>
                <a:t>3.1 Objetivos</a:t>
              </a:r>
              <a:endParaRPr lang="es-ES" sz="5200" b="1" dirty="0">
                <a:latin typeface="Calibri" panose="020F0502020204030204" pitchFamily="34" charset="0"/>
              </a:endParaRPr>
            </a:p>
          </p:txBody>
        </p:sp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938" y="30183440"/>
              <a:ext cx="646656" cy="443611"/>
            </a:xfrm>
            <a:prstGeom prst="rect">
              <a:avLst/>
            </a:prstGeom>
          </p:spPr>
        </p:pic>
        <p:sp>
          <p:nvSpPr>
            <p:cNvPr id="81" name="CuadroTexto 80"/>
            <p:cNvSpPr txBox="1"/>
            <p:nvPr/>
          </p:nvSpPr>
          <p:spPr>
            <a:xfrm>
              <a:off x="176668" y="30217435"/>
              <a:ext cx="2402529" cy="32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5200" dirty="0" smtClean="0"/>
                <a:t>Diseñar estrategias de generación </a:t>
              </a:r>
            </a:p>
            <a:p>
              <a:pPr algn="ctr"/>
              <a:r>
                <a:rPr lang="es-ES" sz="5200" dirty="0" smtClean="0"/>
                <a:t>de conciencia - RSI</a:t>
              </a:r>
              <a:endParaRPr lang="es-CO" sz="5200" dirty="0"/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-137328" y="31328872"/>
              <a:ext cx="2357828" cy="32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200" dirty="0" smtClean="0"/>
                <a:t>Analizar causa y efecto</a:t>
              </a:r>
            </a:p>
            <a:p>
              <a:pPr algn="ctr"/>
              <a:r>
                <a:rPr lang="es-ES" sz="5200" dirty="0" smtClean="0"/>
                <a:t>Falta de conciencia</a:t>
              </a:r>
              <a:endParaRPr lang="es-CO" sz="5200" dirty="0"/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211632" y="31786537"/>
              <a:ext cx="2515042" cy="32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5200" dirty="0" smtClean="0"/>
                <a:t>Proponer estrategias para potenciar</a:t>
              </a:r>
            </a:p>
            <a:p>
              <a:pPr algn="ctr"/>
              <a:r>
                <a:rPr lang="es-ES" sz="5200" dirty="0" smtClean="0"/>
                <a:t>a los individuos en RSI</a:t>
              </a:r>
              <a:endParaRPr lang="es-CO" sz="5200" dirty="0"/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3291495" y="30463609"/>
              <a:ext cx="1559185" cy="170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200" dirty="0" smtClean="0"/>
                <a:t>Descriptiva </a:t>
              </a:r>
              <a:r>
                <a:rPr lang="es-ES" sz="5200" dirty="0"/>
                <a:t>con enfoque </a:t>
              </a:r>
              <a:r>
                <a:rPr lang="es-ES" sz="5200" dirty="0" smtClean="0"/>
                <a:t>cualitativo</a:t>
              </a:r>
            </a:p>
            <a:p>
              <a:endParaRPr lang="es-ES" sz="5200" dirty="0"/>
            </a:p>
            <a:p>
              <a:endParaRPr lang="es-ES" sz="5200" dirty="0"/>
            </a:p>
            <a:p>
              <a:r>
                <a:rPr lang="es-ES" sz="5200" dirty="0" smtClean="0"/>
                <a:t>Encuesta </a:t>
              </a:r>
            </a:p>
            <a:p>
              <a:r>
                <a:rPr lang="es-ES" sz="5200" dirty="0" smtClean="0"/>
                <a:t>30 líderes </a:t>
              </a:r>
              <a:r>
                <a:rPr lang="es-ES" sz="5200" dirty="0"/>
                <a:t>de JAC </a:t>
              </a:r>
              <a:r>
                <a:rPr lang="es-ES" sz="5200" dirty="0" smtClean="0"/>
                <a:t> </a:t>
              </a:r>
            </a:p>
            <a:p>
              <a:endParaRPr lang="es-ES" sz="5200" dirty="0"/>
            </a:p>
            <a:p>
              <a:endParaRPr lang="es-ES" sz="5200" dirty="0" smtClean="0"/>
            </a:p>
            <a:p>
              <a:r>
                <a:rPr lang="es-ES" sz="5200" dirty="0" smtClean="0"/>
                <a:t>Entrevista</a:t>
              </a:r>
              <a:endParaRPr lang="es-ES" sz="5200" dirty="0"/>
            </a:p>
            <a:p>
              <a:r>
                <a:rPr lang="es-ES" sz="5200" dirty="0" smtClean="0"/>
                <a:t>5 </a:t>
              </a:r>
              <a:r>
                <a:rPr lang="es-ES" sz="5200" dirty="0"/>
                <a:t>Funcionarios Públicos</a:t>
              </a:r>
            </a:p>
          </p:txBody>
        </p:sp>
        <p:sp>
          <p:nvSpPr>
            <p:cNvPr id="93" name="Elipse 92"/>
            <p:cNvSpPr/>
            <p:nvPr/>
          </p:nvSpPr>
          <p:spPr>
            <a:xfrm>
              <a:off x="214201" y="28955036"/>
              <a:ext cx="253559" cy="19105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CO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205799" y="30626169"/>
              <a:ext cx="807612" cy="170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5200" b="1" dirty="0" smtClean="0"/>
                <a:t>Específicos</a:t>
              </a:r>
              <a:endParaRPr lang="es-ES" sz="5200" b="1" dirty="0"/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217242" y="30028805"/>
              <a:ext cx="595775" cy="170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5200" b="1" dirty="0"/>
                <a:t>General</a:t>
              </a:r>
            </a:p>
          </p:txBody>
        </p:sp>
        <p:sp>
          <p:nvSpPr>
            <p:cNvPr id="96" name="Rectángulo 95"/>
            <p:cNvSpPr/>
            <p:nvPr/>
          </p:nvSpPr>
          <p:spPr>
            <a:xfrm>
              <a:off x="3328106" y="28731892"/>
              <a:ext cx="2348504" cy="170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200" b="1" dirty="0" smtClean="0">
                  <a:latin typeface="Calibri" panose="020F0502020204030204" pitchFamily="34" charset="0"/>
                </a:rPr>
                <a:t>3.2 Referentes Teóricos</a:t>
              </a:r>
              <a:endParaRPr lang="es-ES" sz="5200" b="1" dirty="0">
                <a:latin typeface="Calibri" panose="020F0502020204030204" pitchFamily="34" charset="0"/>
              </a:endParaRPr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3337383" y="29046930"/>
              <a:ext cx="4011838" cy="629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ES" sz="5200" dirty="0">
                  <a:latin typeface="Calibri" panose="020F0502020204030204" pitchFamily="34" charset="0"/>
                </a:rPr>
                <a:t>Responsabilidad </a:t>
              </a:r>
              <a:r>
                <a:rPr lang="es-ES" sz="5200" dirty="0" smtClean="0">
                  <a:latin typeface="Calibri" panose="020F0502020204030204" pitchFamily="34" charset="0"/>
                </a:rPr>
                <a:t>Social Individual </a:t>
              </a:r>
              <a:r>
                <a:rPr lang="es-ES" sz="5200" dirty="0">
                  <a:latin typeface="Calibri" panose="020F0502020204030204" pitchFamily="34" charset="0"/>
                </a:rPr>
                <a:t>y Corresponsabilidad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ES" sz="5200" dirty="0">
                  <a:latin typeface="Calibri" panose="020F0502020204030204" pitchFamily="34" charset="0"/>
                </a:rPr>
                <a:t>Áreas de Influencia e Hidrocarburos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ES" sz="5200" dirty="0">
                  <a:latin typeface="Calibri" panose="020F0502020204030204" pitchFamily="34" charset="0"/>
                </a:rPr>
                <a:t>Autogestión y Desarrollo Comunitario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ES" sz="5200" dirty="0">
                  <a:latin typeface="Calibri" panose="020F0502020204030204" pitchFamily="34" charset="0"/>
                </a:rPr>
                <a:t>Planeación Estratégica (PE) y </a:t>
              </a:r>
              <a:r>
                <a:rPr lang="es-ES" sz="5200" dirty="0" err="1">
                  <a:latin typeface="Calibri" panose="020F0502020204030204" pitchFamily="34" charset="0"/>
                </a:rPr>
                <a:t>Balanced</a:t>
              </a:r>
              <a:r>
                <a:rPr lang="es-ES" sz="5200" dirty="0">
                  <a:latin typeface="Calibri" panose="020F0502020204030204" pitchFamily="34" charset="0"/>
                </a:rPr>
                <a:t> Score </a:t>
              </a:r>
              <a:r>
                <a:rPr lang="es-ES" sz="5200" dirty="0" err="1" smtClean="0">
                  <a:latin typeface="Calibri" panose="020F0502020204030204" pitchFamily="34" charset="0"/>
                </a:rPr>
                <a:t>Card</a:t>
              </a:r>
              <a:r>
                <a:rPr lang="es-ES" sz="5200" dirty="0" smtClean="0">
                  <a:latin typeface="Calibri" panose="020F0502020204030204" pitchFamily="34" charset="0"/>
                </a:rPr>
                <a:t> (</a:t>
              </a:r>
              <a:r>
                <a:rPr lang="es-ES" sz="5200" dirty="0">
                  <a:latin typeface="Calibri" panose="020F0502020204030204" pitchFamily="34" charset="0"/>
                </a:rPr>
                <a:t>BSC)</a:t>
              </a:r>
              <a:endParaRPr lang="es-CO" sz="5200" dirty="0">
                <a:latin typeface="Calibri" panose="020F0502020204030204" pitchFamily="34" charset="0"/>
              </a:endParaRPr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5025264" y="30036830"/>
              <a:ext cx="2027603" cy="323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5200" b="1" dirty="0" smtClean="0">
                  <a:latin typeface="Calibri" panose="020F0502020204030204" pitchFamily="34" charset="0"/>
                </a:rPr>
                <a:t>3.4 Aplicación Herramienta de la Gerencia Social</a:t>
              </a:r>
              <a:endParaRPr lang="es-ES" sz="5200" b="1" dirty="0">
                <a:latin typeface="Calibri" panose="020F0502020204030204" pitchFamily="34" charset="0"/>
              </a:endParaRPr>
            </a:p>
          </p:txBody>
        </p:sp>
        <p:pic>
          <p:nvPicPr>
            <p:cNvPr id="99" name="Imagen 9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5580" y="31345673"/>
              <a:ext cx="1352457" cy="742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Rectángulo 100"/>
            <p:cNvSpPr/>
            <p:nvPr/>
          </p:nvSpPr>
          <p:spPr>
            <a:xfrm>
              <a:off x="5040926" y="30990149"/>
              <a:ext cx="1223463" cy="614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200" dirty="0">
                  <a:latin typeface="Calibri" panose="020F0502020204030204" pitchFamily="34" charset="0"/>
                </a:rPr>
                <a:t>Planeación Estratégica (PE) y </a:t>
              </a:r>
              <a:r>
                <a:rPr lang="es-ES" sz="5200" dirty="0" err="1">
                  <a:latin typeface="Calibri" panose="020F0502020204030204" pitchFamily="34" charset="0"/>
                </a:rPr>
                <a:t>Balanced</a:t>
              </a:r>
              <a:r>
                <a:rPr lang="es-ES" sz="5200" dirty="0">
                  <a:latin typeface="Calibri" panose="020F0502020204030204" pitchFamily="34" charset="0"/>
                </a:rPr>
                <a:t> Score </a:t>
              </a:r>
              <a:r>
                <a:rPr lang="es-ES" sz="5200" dirty="0" err="1">
                  <a:latin typeface="Calibri" panose="020F0502020204030204" pitchFamily="34" charset="0"/>
                </a:rPr>
                <a:t>Card</a:t>
              </a:r>
              <a:r>
                <a:rPr lang="es-ES" sz="5200" dirty="0">
                  <a:latin typeface="Calibri" panose="020F0502020204030204" pitchFamily="34" charset="0"/>
                </a:rPr>
                <a:t> (BSC)</a:t>
              </a:r>
              <a:endParaRPr lang="es-CO" sz="5200" dirty="0">
                <a:latin typeface="Calibri" panose="020F0502020204030204" pitchFamily="34" charset="0"/>
              </a:endParaRPr>
            </a:p>
          </p:txBody>
        </p:sp>
        <p:cxnSp>
          <p:nvCxnSpPr>
            <p:cNvPr id="112" name="Conector recto 111"/>
            <p:cNvCxnSpPr/>
            <p:nvPr/>
          </p:nvCxnSpPr>
          <p:spPr>
            <a:xfrm>
              <a:off x="1569937" y="29884396"/>
              <a:ext cx="145121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>
              <a:off x="3175672" y="30009554"/>
              <a:ext cx="0" cy="226469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/>
            <p:cNvCxnSpPr/>
            <p:nvPr/>
          </p:nvCxnSpPr>
          <p:spPr>
            <a:xfrm>
              <a:off x="5055772" y="28844164"/>
              <a:ext cx="179635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>
              <a:off x="4923063" y="30028013"/>
              <a:ext cx="0" cy="226469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>
              <a:off x="3329683" y="29889897"/>
              <a:ext cx="145121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>
              <a:off x="5055772" y="29878365"/>
              <a:ext cx="179635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3175672" y="28844164"/>
              <a:ext cx="0" cy="90414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uadroTexto 82"/>
            <p:cNvSpPr txBox="1"/>
            <p:nvPr/>
          </p:nvSpPr>
          <p:spPr>
            <a:xfrm>
              <a:off x="217529" y="30867062"/>
              <a:ext cx="2540313" cy="31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200" dirty="0" smtClean="0"/>
                <a:t>Conocer el comportamiento Histórico </a:t>
              </a:r>
            </a:p>
            <a:p>
              <a:pPr algn="ctr"/>
              <a:r>
                <a:rPr lang="es-ES" sz="5200" dirty="0" smtClean="0"/>
                <a:t>Autogestión y Desarrollo</a:t>
              </a:r>
              <a:endParaRPr lang="es-CO" sz="5200" dirty="0"/>
            </a:p>
          </p:txBody>
        </p:sp>
      </p:grpSp>
      <p:pic>
        <p:nvPicPr>
          <p:cNvPr id="30" name="Picture 4" descr="Resultado de imagen para niño pregunt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58" y="12963812"/>
            <a:ext cx="4263910" cy="50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9854" y="24823737"/>
            <a:ext cx="2723187" cy="2723187"/>
          </a:xfrm>
          <a:prstGeom prst="rect">
            <a:avLst/>
          </a:prstGeom>
        </p:spPr>
      </p:pic>
      <p:pic>
        <p:nvPicPr>
          <p:cNvPr id="38" name="Picture 8" descr="Resultado de imagen para causa efec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18" y="26323776"/>
            <a:ext cx="2696765" cy="269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065" y="29787152"/>
            <a:ext cx="3493759" cy="2346174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51549" y="27073107"/>
            <a:ext cx="2622214" cy="2166995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9913" y="23670260"/>
            <a:ext cx="2870859" cy="2058352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06024" y="22332094"/>
            <a:ext cx="5596129" cy="2929878"/>
          </a:xfrm>
          <a:prstGeom prst="rect">
            <a:avLst/>
          </a:prstGeom>
        </p:spPr>
      </p:pic>
      <p:pic>
        <p:nvPicPr>
          <p:cNvPr id="1042" name="Picture 18" descr="Imagen relacionada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203" y="4904420"/>
            <a:ext cx="3769899" cy="51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4630</TotalTime>
  <Words>325</Words>
  <Application>Microsoft Office PowerPoint</Application>
  <PresentationFormat>Personalizado</PresentationFormat>
  <Paragraphs>59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</vt:lpstr>
      <vt:lpstr>Calibri Light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ATORRES</dc:creator>
  <cp:lastModifiedBy>España, Liliana</cp:lastModifiedBy>
  <cp:revision>128</cp:revision>
  <dcterms:created xsi:type="dcterms:W3CDTF">2015-10-19T17:10:40Z</dcterms:created>
  <dcterms:modified xsi:type="dcterms:W3CDTF">2019-11-27T20:24:46Z</dcterms:modified>
</cp:coreProperties>
</file>