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75" r:id="rId3"/>
    <p:sldId id="374" r:id="rId4"/>
    <p:sldId id="364" r:id="rId5"/>
    <p:sldId id="365" r:id="rId6"/>
    <p:sldId id="366" r:id="rId7"/>
    <p:sldId id="367" r:id="rId8"/>
    <p:sldId id="376" r:id="rId9"/>
    <p:sldId id="368" r:id="rId10"/>
    <p:sldId id="377" r:id="rId11"/>
    <p:sldId id="378" r:id="rId12"/>
    <p:sldId id="379" r:id="rId13"/>
    <p:sldId id="380" r:id="rId14"/>
    <p:sldId id="370" r:id="rId15"/>
    <p:sldId id="382" r:id="rId16"/>
    <p:sldId id="381" r:id="rId17"/>
    <p:sldId id="371" r:id="rId18"/>
    <p:sldId id="372" r:id="rId19"/>
    <p:sldId id="373" r:id="rId20"/>
    <p:sldId id="383" r:id="rId21"/>
    <p:sldId id="309"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AAC7-45BF-47AF-99F8-AFDCFC01061B}" type="datetimeFigureOut">
              <a:rPr lang="es-CO" smtClean="0"/>
              <a:pPr/>
              <a:t>17/08/2019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4BFCA-6602-4B64-A0BD-7128E82A79F0}" type="slidenum">
              <a:rPr lang="es-CO" smtClean="0"/>
              <a:pPr/>
              <a:t>‹Nº›</a:t>
            </a:fld>
            <a:endParaRPr lang="es-CO"/>
          </a:p>
        </p:txBody>
      </p:sp>
    </p:spTree>
    <p:extLst>
      <p:ext uri="{BB962C8B-B14F-4D97-AF65-F5344CB8AC3E}">
        <p14:creationId xmlns:p14="http://schemas.microsoft.com/office/powerpoint/2010/main" val="153489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5674BFCA-6602-4B64-A0BD-7128E82A79F0}" type="slidenum">
              <a:rPr lang="es-CO" smtClean="0"/>
              <a:pPr/>
              <a:t>1</a:t>
            </a:fld>
            <a:endParaRPr lang="es-CO"/>
          </a:p>
        </p:txBody>
      </p:sp>
    </p:spTree>
    <p:extLst>
      <p:ext uri="{BB962C8B-B14F-4D97-AF65-F5344CB8AC3E}">
        <p14:creationId xmlns:p14="http://schemas.microsoft.com/office/powerpoint/2010/main" val="3872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674BFCA-6602-4B64-A0BD-7128E82A79F0}" type="slidenum">
              <a:rPr lang="es-CO" smtClean="0"/>
              <a:pPr/>
              <a:t>12</a:t>
            </a:fld>
            <a:endParaRPr lang="es-CO"/>
          </a:p>
        </p:txBody>
      </p:sp>
    </p:spTree>
    <p:extLst>
      <p:ext uri="{BB962C8B-B14F-4D97-AF65-F5344CB8AC3E}">
        <p14:creationId xmlns:p14="http://schemas.microsoft.com/office/powerpoint/2010/main" val="116959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8FA71BD-3ED5-469E-AD61-9F55AA2BA581}"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F7B29F3-BC57-4A6D-877E-612DC2CD5007}"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E70D444-AC17-4098-88AE-477ED35B62C0}"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BEF9BDB-D746-44DE-9F23-1DF659647342}"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70817B-925E-46F4-9B11-4BA386B1F6F0}"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3557774-7D36-4415-A177-A8526292F8C6}" type="datetime1">
              <a:rPr lang="es-CO" smtClean="0"/>
              <a:pPr/>
              <a:t>17/08/2019</a:t>
            </a:fld>
            <a:endParaRPr lang="es-CO"/>
          </a:p>
        </p:txBody>
      </p:sp>
      <p:sp>
        <p:nvSpPr>
          <p:cNvPr id="6" name="5 Marcador de pie de página"/>
          <p:cNvSpPr>
            <a:spLocks noGrp="1"/>
          </p:cNvSpPr>
          <p:nvPr>
            <p:ph type="ftr" sz="quarter" idx="11"/>
          </p:nvPr>
        </p:nvSpPr>
        <p:spPr/>
        <p:txBody>
          <a:bodyPr/>
          <a:lstStyle/>
          <a:p>
            <a:r>
              <a:rPr lang="es-CO" smtClean="0"/>
              <a:t>ADRIANA BELTRAN ARIZA </a:t>
            </a:r>
            <a:endParaRPr lang="es-CO"/>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BF5A962-A0B5-4849-8942-E1F961187041}" type="datetime1">
              <a:rPr lang="es-CO" smtClean="0"/>
              <a:pPr/>
              <a:t>17/08/2019</a:t>
            </a:fld>
            <a:endParaRPr lang="es-CO"/>
          </a:p>
        </p:txBody>
      </p:sp>
      <p:sp>
        <p:nvSpPr>
          <p:cNvPr id="8" name="7 Marcador de pie de página"/>
          <p:cNvSpPr>
            <a:spLocks noGrp="1"/>
          </p:cNvSpPr>
          <p:nvPr>
            <p:ph type="ftr" sz="quarter" idx="11"/>
          </p:nvPr>
        </p:nvSpPr>
        <p:spPr/>
        <p:txBody>
          <a:bodyPr/>
          <a:lstStyle/>
          <a:p>
            <a:r>
              <a:rPr lang="es-CO" smtClean="0"/>
              <a:t>ADRIANA BELTRAN ARIZA </a:t>
            </a:r>
            <a:endParaRPr lang="es-CO"/>
          </a:p>
        </p:txBody>
      </p:sp>
      <p:sp>
        <p:nvSpPr>
          <p:cNvPr id="9" name="8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D037D38-F199-47A4-9DA4-7E9EF78A0E72}" type="datetime1">
              <a:rPr lang="es-CO" smtClean="0"/>
              <a:pPr/>
              <a:t>17/08/2019</a:t>
            </a:fld>
            <a:endParaRPr lang="es-CO"/>
          </a:p>
        </p:txBody>
      </p:sp>
      <p:sp>
        <p:nvSpPr>
          <p:cNvPr id="4" name="3 Marcador de pie de página"/>
          <p:cNvSpPr>
            <a:spLocks noGrp="1"/>
          </p:cNvSpPr>
          <p:nvPr>
            <p:ph type="ftr" sz="quarter" idx="11"/>
          </p:nvPr>
        </p:nvSpPr>
        <p:spPr/>
        <p:txBody>
          <a:bodyPr/>
          <a:lstStyle/>
          <a:p>
            <a:r>
              <a:rPr lang="es-CO" smtClean="0"/>
              <a:t>ADRIANA BELTRAN ARIZA </a:t>
            </a:r>
            <a:endParaRPr lang="es-CO"/>
          </a:p>
        </p:txBody>
      </p:sp>
      <p:sp>
        <p:nvSpPr>
          <p:cNvPr id="5" name="4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6E6394-59C7-46BE-9949-EF9A269F65C8}" type="datetime1">
              <a:rPr lang="es-CO" smtClean="0"/>
              <a:pPr/>
              <a:t>17/08/2019</a:t>
            </a:fld>
            <a:endParaRPr lang="es-CO"/>
          </a:p>
        </p:txBody>
      </p:sp>
      <p:sp>
        <p:nvSpPr>
          <p:cNvPr id="3" name="2 Marcador de pie de página"/>
          <p:cNvSpPr>
            <a:spLocks noGrp="1"/>
          </p:cNvSpPr>
          <p:nvPr>
            <p:ph type="ftr" sz="quarter" idx="11"/>
          </p:nvPr>
        </p:nvSpPr>
        <p:spPr/>
        <p:txBody>
          <a:bodyPr/>
          <a:lstStyle/>
          <a:p>
            <a:r>
              <a:rPr lang="es-CO" smtClean="0"/>
              <a:t>ADRIANA BELTRAN ARIZA </a:t>
            </a:r>
            <a:endParaRPr lang="es-CO"/>
          </a:p>
        </p:txBody>
      </p:sp>
      <p:sp>
        <p:nvSpPr>
          <p:cNvPr id="4" name="3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4864BA-65B5-4CA4-A96D-AEF5033EDEA6}" type="datetime1">
              <a:rPr lang="es-CO" smtClean="0"/>
              <a:pPr/>
              <a:t>17/08/2019</a:t>
            </a:fld>
            <a:endParaRPr lang="es-CO"/>
          </a:p>
        </p:txBody>
      </p:sp>
      <p:sp>
        <p:nvSpPr>
          <p:cNvPr id="6" name="5 Marcador de pie de página"/>
          <p:cNvSpPr>
            <a:spLocks noGrp="1"/>
          </p:cNvSpPr>
          <p:nvPr>
            <p:ph type="ftr" sz="quarter" idx="11"/>
          </p:nvPr>
        </p:nvSpPr>
        <p:spPr/>
        <p:txBody>
          <a:bodyPr/>
          <a:lstStyle/>
          <a:p>
            <a:r>
              <a:rPr lang="es-CO" smtClean="0"/>
              <a:t>ADRIANA BELTRAN ARIZA </a:t>
            </a:r>
            <a:endParaRPr lang="es-CO"/>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D169A8-FEDE-4E41-B876-2859F9F8BC3A}" type="datetime1">
              <a:rPr lang="es-CO" smtClean="0"/>
              <a:pPr/>
              <a:t>17/08/2019</a:t>
            </a:fld>
            <a:endParaRPr lang="es-CO"/>
          </a:p>
        </p:txBody>
      </p:sp>
      <p:sp>
        <p:nvSpPr>
          <p:cNvPr id="6" name="5 Marcador de pie de página"/>
          <p:cNvSpPr>
            <a:spLocks noGrp="1"/>
          </p:cNvSpPr>
          <p:nvPr>
            <p:ph type="ftr" sz="quarter" idx="11"/>
          </p:nvPr>
        </p:nvSpPr>
        <p:spPr/>
        <p:txBody>
          <a:bodyPr/>
          <a:lstStyle/>
          <a:p>
            <a:r>
              <a:rPr lang="es-CO" smtClean="0"/>
              <a:t>ADRIANA BELTRAN ARIZA </a:t>
            </a:r>
            <a:endParaRPr lang="es-CO"/>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F4A6E-859A-4E74-A039-76174609A3B5}" type="datetime1">
              <a:rPr lang="es-CO" smtClean="0"/>
              <a:pPr/>
              <a:t>17/08/2019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smtClean="0"/>
              <a:t>ADRIANA BELTRAN ARIZA </a:t>
            </a: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640E-5270-464F-BBD4-573C699B527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Rectángulo"/>
          <p:cNvSpPr/>
          <p:nvPr/>
        </p:nvSpPr>
        <p:spPr>
          <a:xfrm>
            <a:off x="3635896" y="2852936"/>
            <a:ext cx="1511952" cy="369332"/>
          </a:xfrm>
          <a:prstGeom prst="rect">
            <a:avLst/>
          </a:prstGeom>
        </p:spPr>
        <p:txBody>
          <a:bodyPr wrap="none">
            <a:spAutoFit/>
          </a:bodyPr>
          <a:lstStyle/>
          <a:p>
            <a:pPr algn="ctr">
              <a:defRPr/>
            </a:pP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BIENVENIDOS</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267744" y="3645024"/>
            <a:ext cx="4572000" cy="1323439"/>
          </a:xfrm>
          <a:prstGeom prst="rect">
            <a:avLst/>
          </a:prstGeom>
        </p:spPr>
        <p:txBody>
          <a:bodyPr>
            <a:spAutoFit/>
          </a:bodyPr>
          <a:lstStyle/>
          <a:p>
            <a:pPr algn="ctr">
              <a:defRPr/>
            </a:pPr>
            <a:r>
              <a:rPr lang="es-CO" b="1" dirty="0" smtClean="0">
                <a:solidFill>
                  <a:schemeClr val="tx2"/>
                </a:solidFill>
                <a:effectLst>
                  <a:outerShdw blurRad="38100" dist="38100" dir="2700000" algn="tl">
                    <a:srgbClr val="C0C0C0"/>
                  </a:outerShdw>
                </a:effectLst>
              </a:rPr>
              <a:t>UNIMINUTO VIRTUAL Y A DISTANCIA “UVD”</a:t>
            </a:r>
          </a:p>
          <a:p>
            <a:pPr algn="ctr">
              <a:defRPr/>
            </a:pPr>
            <a:r>
              <a:rPr lang="es-CO" sz="2400" b="1" dirty="0" smtClean="0">
                <a:solidFill>
                  <a:schemeClr val="tx2"/>
                </a:solidFill>
                <a:effectLst>
                  <a:outerShdw blurRad="38100" dist="38100" dir="2700000" algn="tl">
                    <a:srgbClr val="C0C0C0"/>
                  </a:outerShdw>
                </a:effectLst>
              </a:rPr>
              <a:t>Investigación Posgrados</a:t>
            </a:r>
          </a:p>
          <a:p>
            <a:pPr algn="ctr">
              <a:defRPr/>
            </a:pPr>
            <a:endParaRPr lang="es-CO" sz="2400" b="1" dirty="0" smtClean="0">
              <a:solidFill>
                <a:schemeClr val="tx2"/>
              </a:solidFill>
              <a:effectLst>
                <a:outerShdw blurRad="38100" dist="38100" dir="2700000" algn="tl">
                  <a:srgbClr val="C0C0C0"/>
                </a:outerShdw>
              </a:effectLst>
            </a:endParaRPr>
          </a:p>
          <a:p>
            <a:pPr algn="ctr">
              <a:defRPr/>
            </a:pPr>
            <a:r>
              <a:rPr lang="es-CO" sz="1400" b="1" dirty="0" smtClean="0">
                <a:solidFill>
                  <a:schemeClr val="tx2"/>
                </a:solidFill>
                <a:effectLst>
                  <a:outerShdw blurRad="38100" dist="38100" dir="2700000" algn="tl">
                    <a:srgbClr val="C0C0C0"/>
                  </a:outerShdw>
                </a:effectLst>
              </a:rPr>
              <a:t>2019</a:t>
            </a:r>
            <a:endParaRPr lang="es-CO" dirty="0"/>
          </a:p>
        </p:txBody>
      </p:sp>
      <p:sp>
        <p:nvSpPr>
          <p:cNvPr id="4" name="3 Marcador de fecha"/>
          <p:cNvSpPr>
            <a:spLocks noGrp="1"/>
          </p:cNvSpPr>
          <p:nvPr>
            <p:ph type="dt" sz="half" idx="10"/>
          </p:nvPr>
        </p:nvSpPr>
        <p:spPr/>
        <p:txBody>
          <a:bodyPr/>
          <a:lstStyle/>
          <a:p>
            <a:fld id="{CFBD08F1-EF07-4E9B-9A12-40E81FA25B58}" type="datetime1">
              <a:rPr lang="es-CO" smtClean="0"/>
              <a:pPr/>
              <a:t>17/08/2019</a:t>
            </a:fld>
            <a:endParaRPr lang="es-CO"/>
          </a:p>
        </p:txBody>
      </p:sp>
      <p:sp>
        <p:nvSpPr>
          <p:cNvPr id="5" name="4 Marcador de pie de página"/>
          <p:cNvSpPr>
            <a:spLocks noGrp="1"/>
          </p:cNvSpPr>
          <p:nvPr>
            <p:ph type="ftr" sz="quarter" idx="11"/>
          </p:nvPr>
        </p:nvSpPr>
        <p:spPr/>
        <p:txBody>
          <a:bodyPr/>
          <a:lstStyle/>
          <a:p>
            <a:r>
              <a:rPr lang="es-CO" smtClean="0"/>
              <a:t>MARTIN QUINTERO SANCHEZ</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1124881"/>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4.1 Definición del nombre</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862001" y="4890556"/>
            <a:ext cx="7416824" cy="1505728"/>
          </a:xfrm>
          <a:prstGeom prst="rect">
            <a:avLst/>
          </a:prstGeom>
          <a:noFill/>
          <a:ln w="9525">
            <a:noFill/>
            <a:miter lim="800000"/>
            <a:headEnd/>
            <a:tailEnd/>
          </a:ln>
        </p:spPr>
        <p:txBody>
          <a:bodyPr anchor="ctr"/>
          <a:lstStyle/>
          <a:p>
            <a:r>
              <a:rPr lang="es-CO" sz="2800" dirty="0" smtClean="0">
                <a:solidFill>
                  <a:srgbClr val="FF0000"/>
                </a:solidFill>
              </a:rPr>
              <a:t>Calidad y servicio,  características importantes ya que el producto final será de alta calidad y un servicio eficiente.</a:t>
            </a:r>
            <a:endParaRPr lang="es-CO" sz="2800" dirty="0">
              <a:solidFill>
                <a:srgbClr val="FF0000"/>
              </a:solidFill>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08125"/>
            <a:ext cx="1044116" cy="792088"/>
          </a:xfrm>
          <a:prstGeom prst="rect">
            <a:avLst/>
          </a:prstGeom>
          <a:noFill/>
          <a:ln>
            <a:noFill/>
          </a:ln>
        </p:spPr>
      </p:pic>
      <p:sp>
        <p:nvSpPr>
          <p:cNvPr id="5" name="Rectangle 2"/>
          <p:cNvSpPr>
            <a:spLocks noChangeArrowheads="1"/>
          </p:cNvSpPr>
          <p:nvPr/>
        </p:nvSpPr>
        <p:spPr bwMode="auto">
          <a:xfrm>
            <a:off x="954942" y="4087629"/>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4.2 Definición del slogan</a:t>
            </a:r>
            <a:endParaRPr lang="es-CO" sz="3000" b="1" dirty="0">
              <a:latin typeface="Times New Roman" pitchFamily="18" charset="0"/>
              <a:cs typeface="Times New Roman" pitchFamily="18" charset="0"/>
            </a:endParaRPr>
          </a:p>
        </p:txBody>
      </p:sp>
      <p:sp>
        <p:nvSpPr>
          <p:cNvPr id="6" name="Rectangle 2"/>
          <p:cNvSpPr>
            <a:spLocks noChangeArrowheads="1"/>
          </p:cNvSpPr>
          <p:nvPr/>
        </p:nvSpPr>
        <p:spPr bwMode="auto">
          <a:xfrm>
            <a:off x="943991" y="1936911"/>
            <a:ext cx="7416824" cy="2448272"/>
          </a:xfrm>
          <a:prstGeom prst="rect">
            <a:avLst/>
          </a:prstGeom>
          <a:noFill/>
          <a:ln w="9525">
            <a:noFill/>
            <a:miter lim="800000"/>
            <a:headEnd/>
            <a:tailEnd/>
          </a:ln>
        </p:spPr>
        <p:txBody>
          <a:bodyPr anchor="ctr"/>
          <a:lstStyle/>
          <a:p>
            <a:r>
              <a:rPr lang="es-CO" sz="2800" dirty="0">
                <a:solidFill>
                  <a:srgbClr val="FF0000"/>
                </a:solidFill>
              </a:rPr>
              <a:t>El nombre de esta empresa es MartinKing empanadas, </a:t>
            </a:r>
            <a:r>
              <a:rPr lang="es-CO" sz="2800" dirty="0" smtClean="0">
                <a:solidFill>
                  <a:srgbClr val="FF0000"/>
                </a:solidFill>
              </a:rPr>
              <a:t> Martín como </a:t>
            </a:r>
            <a:r>
              <a:rPr lang="es-CO" sz="2800" dirty="0">
                <a:solidFill>
                  <a:srgbClr val="FF0000"/>
                </a:solidFill>
              </a:rPr>
              <a:t>emprendedor </a:t>
            </a:r>
            <a:r>
              <a:rPr lang="es-CO" sz="2800" dirty="0" smtClean="0">
                <a:solidFill>
                  <a:srgbClr val="FF0000"/>
                </a:solidFill>
              </a:rPr>
              <a:t>del proyecto </a:t>
            </a:r>
            <a:r>
              <a:rPr lang="es-CO" sz="2800" dirty="0">
                <a:solidFill>
                  <a:srgbClr val="FF0000"/>
                </a:solidFill>
              </a:rPr>
              <a:t>y </a:t>
            </a:r>
            <a:r>
              <a:rPr lang="es-CO" sz="2800" dirty="0" smtClean="0">
                <a:solidFill>
                  <a:srgbClr val="FF0000"/>
                </a:solidFill>
              </a:rPr>
              <a:t> </a:t>
            </a:r>
            <a:r>
              <a:rPr lang="es-CO" sz="2800" dirty="0">
                <a:solidFill>
                  <a:srgbClr val="FF0000"/>
                </a:solidFill>
              </a:rPr>
              <a:t>King </a:t>
            </a:r>
            <a:r>
              <a:rPr lang="es-CO" sz="2800" dirty="0" smtClean="0">
                <a:solidFill>
                  <a:srgbClr val="FF0000"/>
                </a:solidFill>
              </a:rPr>
              <a:t> traducido </a:t>
            </a:r>
            <a:r>
              <a:rPr lang="es-CO" sz="2800" dirty="0">
                <a:solidFill>
                  <a:srgbClr val="FF0000"/>
                </a:solidFill>
              </a:rPr>
              <a:t>al </a:t>
            </a:r>
            <a:r>
              <a:rPr lang="es-CO" sz="2800" dirty="0" smtClean="0">
                <a:solidFill>
                  <a:srgbClr val="FF0000"/>
                </a:solidFill>
              </a:rPr>
              <a:t> </a:t>
            </a:r>
            <a:r>
              <a:rPr lang="es-CO" sz="2800" dirty="0">
                <a:solidFill>
                  <a:srgbClr val="FF0000"/>
                </a:solidFill>
              </a:rPr>
              <a:t>español es </a:t>
            </a:r>
            <a:r>
              <a:rPr lang="es-CO" sz="2800" dirty="0" smtClean="0">
                <a:solidFill>
                  <a:srgbClr val="FF0000"/>
                </a:solidFill>
              </a:rPr>
              <a:t>Rey, “MARTIN </a:t>
            </a:r>
            <a:r>
              <a:rPr lang="es-CO" sz="2800" dirty="0">
                <a:solidFill>
                  <a:srgbClr val="FF0000"/>
                </a:solidFill>
              </a:rPr>
              <a:t>REY DE LAS EMPANADAS</a:t>
            </a:r>
            <a:r>
              <a:rPr lang="es-CO" sz="2800" dirty="0" smtClean="0">
                <a:solidFill>
                  <a:srgbClr val="FF0000"/>
                </a:solidFill>
              </a:rPr>
              <a:t>”.</a:t>
            </a:r>
            <a:endParaRPr lang="es-CO" sz="2800" dirty="0">
              <a:solidFill>
                <a:srgbClr val="FF0000"/>
              </a:solidFill>
            </a:endParaRPr>
          </a:p>
        </p:txBody>
      </p:sp>
      <p:sp>
        <p:nvSpPr>
          <p:cNvPr id="7"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8"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extLst>
      <p:ext uri="{BB962C8B-B14F-4D97-AF65-F5344CB8AC3E}">
        <p14:creationId xmlns:p14="http://schemas.microsoft.com/office/powerpoint/2010/main" val="416635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1124881"/>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4.3 Misión</a:t>
            </a:r>
            <a:endParaRPr lang="es-CO" sz="3000" b="1" dirty="0">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08125"/>
            <a:ext cx="1044116" cy="792088"/>
          </a:xfrm>
          <a:prstGeom prst="rect">
            <a:avLst/>
          </a:prstGeom>
          <a:noFill/>
          <a:ln>
            <a:noFill/>
          </a:ln>
        </p:spPr>
      </p:pic>
      <p:sp>
        <p:nvSpPr>
          <p:cNvPr id="6" name="Rectangle 2"/>
          <p:cNvSpPr>
            <a:spLocks noChangeArrowheads="1"/>
          </p:cNvSpPr>
          <p:nvPr/>
        </p:nvSpPr>
        <p:spPr bwMode="auto">
          <a:xfrm>
            <a:off x="943990" y="1844824"/>
            <a:ext cx="6724353" cy="4536504"/>
          </a:xfrm>
          <a:prstGeom prst="rect">
            <a:avLst/>
          </a:prstGeom>
          <a:noFill/>
          <a:ln w="9525">
            <a:noFill/>
            <a:miter lim="800000"/>
            <a:headEnd/>
            <a:tailEnd/>
          </a:ln>
        </p:spPr>
        <p:txBody>
          <a:bodyPr anchor="ctr"/>
          <a:lstStyle/>
          <a:p>
            <a:r>
              <a:rPr lang="es-CO" sz="2800" dirty="0">
                <a:solidFill>
                  <a:srgbClr val="FF0000"/>
                </a:solidFill>
              </a:rPr>
              <a:t>MartinKing empanadas es una empresa dedicada a producir y comercializar empanadas tradicionales,  de alta calidad y servicio, con ventajas competitivas para la satisfacción del cliente, quien será el consumidor final de nuestro producto,  asequibles a  todas las personas en el lugar que las requieran. </a:t>
            </a:r>
          </a:p>
          <a:p>
            <a:endParaRPr lang="es-CO" sz="2800" dirty="0"/>
          </a:p>
        </p:txBody>
      </p:sp>
      <p:sp>
        <p:nvSpPr>
          <p:cNvPr id="5"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7"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extLst>
      <p:ext uri="{BB962C8B-B14F-4D97-AF65-F5344CB8AC3E}">
        <p14:creationId xmlns:p14="http://schemas.microsoft.com/office/powerpoint/2010/main" val="283525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Secretario\Desktop\2019\MARTIN U\EMPANADAS\LOGO FINAL MARTINKING EMPANAD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8125"/>
            <a:ext cx="1044116" cy="792088"/>
          </a:xfrm>
          <a:prstGeom prst="rect">
            <a:avLst/>
          </a:prstGeom>
          <a:noFill/>
          <a:ln>
            <a:noFill/>
          </a:ln>
        </p:spPr>
      </p:pic>
      <p:sp>
        <p:nvSpPr>
          <p:cNvPr id="6" name="Rectangle 2"/>
          <p:cNvSpPr>
            <a:spLocks noChangeArrowheads="1"/>
          </p:cNvSpPr>
          <p:nvPr/>
        </p:nvSpPr>
        <p:spPr bwMode="auto">
          <a:xfrm>
            <a:off x="943990" y="2069368"/>
            <a:ext cx="6724353" cy="4311959"/>
          </a:xfrm>
          <a:prstGeom prst="rect">
            <a:avLst/>
          </a:prstGeom>
          <a:noFill/>
          <a:ln w="9525">
            <a:noFill/>
            <a:miter lim="800000"/>
            <a:headEnd/>
            <a:tailEnd/>
          </a:ln>
        </p:spPr>
        <p:txBody>
          <a:bodyPr anchor="ctr"/>
          <a:lstStyle/>
          <a:p>
            <a:r>
              <a:rPr lang="es-CO" sz="2800" dirty="0">
                <a:solidFill>
                  <a:srgbClr val="FF0000"/>
                </a:solidFill>
              </a:rPr>
              <a:t>MartinKing empanadas será en cinco años, una empresa reconocida, consolidada, competitiva, innovadora y líder en la producción y comercialización de empanadas tradicionales de alta calidad y servicio, con ventajas competitivas para la satisfacción del  consumidor final de nuestro producto,  asequibles a  todas las personas en el lugar que las requieran. </a:t>
            </a:r>
          </a:p>
        </p:txBody>
      </p:sp>
      <p:sp>
        <p:nvSpPr>
          <p:cNvPr id="5"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7" name="Rectangle 2"/>
          <p:cNvSpPr>
            <a:spLocks noChangeArrowheads="1"/>
          </p:cNvSpPr>
          <p:nvPr/>
        </p:nvSpPr>
        <p:spPr bwMode="auto">
          <a:xfrm>
            <a:off x="836613" y="1277281"/>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4.4 </a:t>
            </a:r>
            <a:r>
              <a:rPr lang="es-CO" sz="3000" b="1" dirty="0">
                <a:latin typeface="Times New Roman" pitchFamily="18" charset="0"/>
                <a:cs typeface="Times New Roman" pitchFamily="18" charset="0"/>
              </a:rPr>
              <a:t>V</a:t>
            </a:r>
            <a:r>
              <a:rPr lang="es-CO" sz="3000" b="1" dirty="0" smtClean="0">
                <a:latin typeface="Times New Roman" pitchFamily="18" charset="0"/>
                <a:cs typeface="Times New Roman" pitchFamily="18" charset="0"/>
              </a:rPr>
              <a:t>isión</a:t>
            </a:r>
            <a:endParaRPr lang="es-CO"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75533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9BEF9BDB-D746-44DE-9F23-1DF659647342}" type="datetime1">
              <a:rPr lang="es-CO" smtClean="0"/>
              <a:pPr/>
              <a:t>17/08/2019</a:t>
            </a:fld>
            <a:endParaRPr lang="es-CO"/>
          </a:p>
        </p:txBody>
      </p:sp>
      <p:sp>
        <p:nvSpPr>
          <p:cNvPr id="5" name="Marcador de pie de página 4"/>
          <p:cNvSpPr>
            <a:spLocks noGrp="1"/>
          </p:cNvSpPr>
          <p:nvPr>
            <p:ph type="ftr" sz="quarter" idx="11"/>
          </p:nvPr>
        </p:nvSpPr>
        <p:spPr/>
        <p:txBody>
          <a:bodyPr/>
          <a:lstStyle/>
          <a:p>
            <a:r>
              <a:rPr lang="es-ES" dirty="0" smtClean="0"/>
              <a:t>MARTIN QUINTERO SANCHEZ</a:t>
            </a:r>
            <a:endParaRPr lang="es-CO" dirty="0"/>
          </a:p>
        </p:txBody>
      </p:sp>
      <p:sp>
        <p:nvSpPr>
          <p:cNvPr id="6" name="Rectangle 2"/>
          <p:cNvSpPr>
            <a:spLocks noGrp="1" noChangeArrowheads="1"/>
          </p:cNvSpPr>
          <p:nvPr>
            <p:ph type="title"/>
          </p:nvPr>
        </p:nvSpPr>
        <p:spPr bwMode="auto">
          <a:xfrm>
            <a:off x="457200" y="836712"/>
            <a:ext cx="8229600" cy="580926"/>
          </a:xfrm>
          <a:prstGeom prst="rect">
            <a:avLst/>
          </a:prstGeom>
          <a:noFill/>
          <a:ln w="9525">
            <a:noFill/>
            <a:miter lim="800000"/>
            <a:headEnd/>
            <a:tailEnd/>
          </a:ln>
        </p:spPr>
        <p:txBody>
          <a:bodyPr anchor="ctr"/>
          <a:lstStyle/>
          <a:p>
            <a:pPr algn="ctr"/>
            <a:r>
              <a:rPr lang="es-ES" sz="3000" b="1" dirty="0" smtClean="0">
                <a:latin typeface="Times New Roman" pitchFamily="18" charset="0"/>
                <a:cs typeface="Times New Roman" pitchFamily="18" charset="0"/>
              </a:rPr>
              <a:t>Estructura organizacional</a:t>
            </a:r>
            <a:endParaRPr lang="es-CO" sz="3000" b="1" dirty="0">
              <a:latin typeface="Times New Roman" pitchFamily="18" charset="0"/>
              <a:cs typeface="Times New Roman" pitchFamily="18" charset="0"/>
            </a:endParaRPr>
          </a:p>
        </p:txBody>
      </p:sp>
      <p:pic>
        <p:nvPicPr>
          <p:cNvPr id="7" name="Imagen 6"/>
          <p:cNvPicPr/>
          <p:nvPr/>
        </p:nvPicPr>
        <p:blipFill>
          <a:blip r:embed="rId2"/>
          <a:stretch>
            <a:fillRect/>
          </a:stretch>
        </p:blipFill>
        <p:spPr>
          <a:xfrm>
            <a:off x="251520" y="1854384"/>
            <a:ext cx="8261576" cy="4583534"/>
          </a:xfrm>
          <a:prstGeom prst="rect">
            <a:avLst/>
          </a:prstGeom>
        </p:spPr>
      </p:pic>
      <p:sp>
        <p:nvSpPr>
          <p:cNvPr id="8" name="Rectangle 2"/>
          <p:cNvSpPr txBox="1">
            <a:spLocks noChangeArrowheads="1"/>
          </p:cNvSpPr>
          <p:nvPr/>
        </p:nvSpPr>
        <p:spPr bwMode="auto">
          <a:xfrm>
            <a:off x="457200" y="1361654"/>
            <a:ext cx="8229600" cy="580926"/>
          </a:xfrm>
          <a:prstGeom prst="rect">
            <a:avLst/>
          </a:prstGeom>
          <a:noFill/>
          <a:ln w="9525">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000" b="1" dirty="0" smtClean="0">
                <a:latin typeface="Times New Roman" pitchFamily="18" charset="0"/>
                <a:cs typeface="Times New Roman" pitchFamily="18" charset="0"/>
              </a:rPr>
              <a:t>Organigrama</a:t>
            </a:r>
            <a:endParaRPr lang="es-CO"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8249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50032" y="86452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a:t>
            </a:r>
            <a:r>
              <a:rPr lang="es-CO" sz="3000" b="1" dirty="0" smtClean="0">
                <a:latin typeface="Times New Roman" pitchFamily="18" charset="0"/>
                <a:cs typeface="Times New Roman" pitchFamily="18" charset="0"/>
              </a:rPr>
              <a:t>. Presupuesto fabricación empanada</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539552" y="1700808"/>
            <a:ext cx="7992888" cy="720080"/>
          </a:xfrm>
          <a:prstGeom prst="rect">
            <a:avLst/>
          </a:prstGeom>
          <a:noFill/>
          <a:ln w="9525">
            <a:noFill/>
            <a:miter lim="800000"/>
            <a:headEnd/>
            <a:tailEnd/>
          </a:ln>
        </p:spPr>
        <p:txBody>
          <a:bodyPr anchor="ctr"/>
          <a:lstStyle/>
          <a:p>
            <a:r>
              <a:rPr lang="es-CO" sz="3000" dirty="0" smtClean="0">
                <a:solidFill>
                  <a:srgbClr val="FF0000"/>
                </a:solidFill>
                <a:latin typeface="Times New Roman" pitchFamily="18" charset="0"/>
                <a:cs typeface="Times New Roman" pitchFamily="18" charset="0"/>
              </a:rPr>
              <a:t> </a:t>
            </a:r>
            <a:endParaRPr lang="es-CO" sz="30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717" y="967333"/>
            <a:ext cx="1044116" cy="792088"/>
          </a:xfrm>
          <a:prstGeom prst="rect">
            <a:avLst/>
          </a:prstGeom>
          <a:noFill/>
          <a:ln>
            <a:noFill/>
          </a:ln>
        </p:spPr>
      </p:pic>
      <p:sp>
        <p:nvSpPr>
          <p:cNvPr id="5"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6"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971601" y="1700213"/>
            <a:ext cx="7200800" cy="3935462"/>
          </a:xfrm>
          <a:prstGeom prst="rect">
            <a:avLst/>
          </a:prstGeom>
          <a:noFill/>
          <a:ln>
            <a:noFill/>
          </a:ln>
        </p:spPr>
      </p:pic>
      <p:sp>
        <p:nvSpPr>
          <p:cNvPr id="8" name="Rectángulo 7"/>
          <p:cNvSpPr/>
          <p:nvPr/>
        </p:nvSpPr>
        <p:spPr>
          <a:xfrm>
            <a:off x="1150032" y="5662395"/>
            <a:ext cx="6840761" cy="646331"/>
          </a:xfrm>
          <a:prstGeom prst="rect">
            <a:avLst/>
          </a:prstGeom>
        </p:spPr>
        <p:txBody>
          <a:bodyPr wrap="square">
            <a:spAutoFit/>
          </a:bodyPr>
          <a:lstStyle/>
          <a:p>
            <a:pPr marL="151130" indent="558165" algn="ctr">
              <a:lnSpc>
                <a:spcPct val="200000"/>
              </a:lnSpc>
              <a:spcAft>
                <a:spcPts val="500"/>
              </a:spcAft>
              <a:tabLst>
                <a:tab pos="558800" algn="l"/>
                <a:tab pos="5605780" algn="r"/>
              </a:tabLst>
            </a:pPr>
            <a:r>
              <a:rPr lang="es-CO" b="1" u="sng" dirty="0">
                <a:latin typeface="Times New Roman" panose="02020603050405020304" pitchFamily="18" charset="0"/>
                <a:ea typeface="Times New Roman" panose="02020603050405020304" pitchFamily="18" charset="0"/>
              </a:rPr>
              <a:t>$26.319 ÷ 40 empanadas =  $ 657.795 cada empanada</a:t>
            </a:r>
            <a:endParaRPr lang="es-CO"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436910"/>
          </a:xfrm>
        </p:spPr>
        <p:txBody>
          <a:bodyPr>
            <a:normAutofit fontScale="90000"/>
          </a:bodyPr>
          <a:lstStyle/>
          <a:p>
            <a:r>
              <a:rPr lang="es-CO" dirty="0" smtClean="0">
                <a:solidFill>
                  <a:srgbClr val="FF0000"/>
                </a:solidFill>
              </a:rPr>
              <a:t>PRESUPUESTO P Y G</a:t>
            </a:r>
            <a:endParaRPr lang="es-CO" dirty="0">
              <a:solidFill>
                <a:srgbClr val="FF0000"/>
              </a:solidFill>
            </a:endParaRPr>
          </a:p>
        </p:txBody>
      </p:sp>
      <p:sp>
        <p:nvSpPr>
          <p:cNvPr id="4" name="Marcador de fecha 3"/>
          <p:cNvSpPr>
            <a:spLocks noGrp="1"/>
          </p:cNvSpPr>
          <p:nvPr>
            <p:ph type="dt" sz="half" idx="10"/>
          </p:nvPr>
        </p:nvSpPr>
        <p:spPr/>
        <p:txBody>
          <a:bodyPr/>
          <a:lstStyle/>
          <a:p>
            <a:fld id="{9BEF9BDB-D746-44DE-9F23-1DF659647342}" type="datetime1">
              <a:rPr lang="es-CO" smtClean="0"/>
              <a:pPr/>
              <a:t>17/08/2019</a:t>
            </a:fld>
            <a:endParaRPr lang="es-CO"/>
          </a:p>
        </p:txBody>
      </p:sp>
      <p:sp>
        <p:nvSpPr>
          <p:cNvPr id="5" name="Marcador de pie de página 4"/>
          <p:cNvSpPr>
            <a:spLocks noGrp="1"/>
          </p:cNvSpPr>
          <p:nvPr>
            <p:ph type="ftr" sz="quarter" idx="11"/>
          </p:nvPr>
        </p:nvSpPr>
        <p:spPr>
          <a:xfrm>
            <a:off x="3124200" y="6388100"/>
            <a:ext cx="2895600" cy="365125"/>
          </a:xfrm>
        </p:spPr>
        <p:txBody>
          <a:bodyPr/>
          <a:lstStyle/>
          <a:p>
            <a:r>
              <a:rPr lang="es-CO" dirty="0" smtClean="0"/>
              <a:t>MARTIN QUINTERO SANCHEZ</a:t>
            </a:r>
            <a:endParaRPr lang="es-CO" dirty="0"/>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281" y="1700808"/>
            <a:ext cx="7920880" cy="4248472"/>
          </a:xfrm>
          <a:prstGeom prst="rect">
            <a:avLst/>
          </a:prstGeom>
          <a:noFill/>
          <a:ln>
            <a:noFill/>
          </a:ln>
        </p:spPr>
      </p:pic>
    </p:spTree>
    <p:extLst>
      <p:ext uri="{BB962C8B-B14F-4D97-AF65-F5344CB8AC3E}">
        <p14:creationId xmlns:p14="http://schemas.microsoft.com/office/powerpoint/2010/main" val="256180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96752"/>
            <a:ext cx="8229600" cy="652934"/>
          </a:xfrm>
        </p:spPr>
        <p:txBody>
          <a:bodyPr>
            <a:normAutofit fontScale="90000"/>
          </a:bodyPr>
          <a:lstStyle/>
          <a:p>
            <a:r>
              <a:rPr lang="es-CO" b="1" dirty="0" smtClean="0">
                <a:solidFill>
                  <a:srgbClr val="FF0000"/>
                </a:solidFill>
              </a:rPr>
              <a:t>PRESUPUESTO GLOBAL</a:t>
            </a:r>
            <a:endParaRPr lang="es-CO" b="1" dirty="0">
              <a:solidFill>
                <a:srgbClr val="FF0000"/>
              </a:solidFill>
            </a:endParaRPr>
          </a:p>
        </p:txBody>
      </p:sp>
      <p:sp>
        <p:nvSpPr>
          <p:cNvPr id="3" name="Marcador de contenido 2"/>
          <p:cNvSpPr>
            <a:spLocks noGrp="1"/>
          </p:cNvSpPr>
          <p:nvPr>
            <p:ph idx="1"/>
          </p:nvPr>
        </p:nvSpPr>
        <p:spPr>
          <a:xfrm>
            <a:off x="457200" y="2204864"/>
            <a:ext cx="8229600" cy="3921299"/>
          </a:xfrm>
        </p:spPr>
        <p:txBody>
          <a:bodyPr/>
          <a:lstStyle/>
          <a:p>
            <a:r>
              <a:rPr lang="es-CO" dirty="0" err="1" smtClean="0">
                <a:solidFill>
                  <a:srgbClr val="FF0000"/>
                </a:solidFill>
              </a:rPr>
              <a:t>Inversion</a:t>
            </a:r>
            <a:r>
              <a:rPr lang="es-CO" dirty="0" smtClean="0">
                <a:solidFill>
                  <a:srgbClr val="FF0000"/>
                </a:solidFill>
              </a:rPr>
              <a:t> inicial $40.000.000</a:t>
            </a:r>
          </a:p>
          <a:p>
            <a:r>
              <a:rPr lang="es-CO" dirty="0" smtClean="0">
                <a:solidFill>
                  <a:srgbClr val="FF0000"/>
                </a:solidFill>
              </a:rPr>
              <a:t>Recursos propios 30% $12.000.000</a:t>
            </a:r>
          </a:p>
          <a:p>
            <a:r>
              <a:rPr lang="es-CO" dirty="0" err="1" smtClean="0">
                <a:solidFill>
                  <a:srgbClr val="FF0000"/>
                </a:solidFill>
              </a:rPr>
              <a:t>Credito</a:t>
            </a:r>
            <a:r>
              <a:rPr lang="es-CO" dirty="0" smtClean="0">
                <a:solidFill>
                  <a:srgbClr val="FF0000"/>
                </a:solidFill>
              </a:rPr>
              <a:t> hipotecario 70% 28.000.000</a:t>
            </a:r>
          </a:p>
          <a:p>
            <a:r>
              <a:rPr lang="es-CO" dirty="0" smtClean="0">
                <a:solidFill>
                  <a:srgbClr val="FF0000"/>
                </a:solidFill>
              </a:rPr>
              <a:t>TIR 27%</a:t>
            </a:r>
          </a:p>
          <a:p>
            <a:r>
              <a:rPr lang="es-CO" dirty="0" smtClean="0">
                <a:solidFill>
                  <a:srgbClr val="FF0000"/>
                </a:solidFill>
              </a:rPr>
              <a:t>VPN $18.445.467</a:t>
            </a:r>
            <a:endParaRPr lang="es-CO" dirty="0">
              <a:solidFill>
                <a:srgbClr val="FF0000"/>
              </a:solidFill>
            </a:endParaRPr>
          </a:p>
        </p:txBody>
      </p:sp>
      <p:sp>
        <p:nvSpPr>
          <p:cNvPr id="4" name="Marcador de fecha 3"/>
          <p:cNvSpPr>
            <a:spLocks noGrp="1"/>
          </p:cNvSpPr>
          <p:nvPr>
            <p:ph type="dt" sz="half" idx="10"/>
          </p:nvPr>
        </p:nvSpPr>
        <p:spPr/>
        <p:txBody>
          <a:bodyPr/>
          <a:lstStyle/>
          <a:p>
            <a:fld id="{9BEF9BDB-D746-44DE-9F23-1DF659647342}" type="datetime1">
              <a:rPr lang="es-CO" smtClean="0"/>
              <a:pPr/>
              <a:t>17/08/2019</a:t>
            </a:fld>
            <a:endParaRPr lang="es-CO"/>
          </a:p>
        </p:txBody>
      </p:sp>
      <p:sp>
        <p:nvSpPr>
          <p:cNvPr id="5" name="Marcador de pie de página 4"/>
          <p:cNvSpPr>
            <a:spLocks noGrp="1"/>
          </p:cNvSpPr>
          <p:nvPr>
            <p:ph type="ftr" sz="quarter" idx="11"/>
          </p:nvPr>
        </p:nvSpPr>
        <p:spPr/>
        <p:txBody>
          <a:bodyPr/>
          <a:lstStyle/>
          <a:p>
            <a:r>
              <a:rPr lang="es-CO" dirty="0" smtClean="0"/>
              <a:t>MARTIN QUINTERO SANCHEZ</a:t>
            </a:r>
            <a:endParaRPr lang="es-CO" dirty="0"/>
          </a:p>
        </p:txBody>
      </p:sp>
    </p:spTree>
    <p:extLst>
      <p:ext uri="{BB962C8B-B14F-4D97-AF65-F5344CB8AC3E}">
        <p14:creationId xmlns:p14="http://schemas.microsoft.com/office/powerpoint/2010/main" val="429041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6</a:t>
            </a:r>
            <a:r>
              <a:rPr lang="es-CO" sz="3000" b="1" dirty="0" smtClean="0">
                <a:latin typeface="Times New Roman" pitchFamily="18" charset="0"/>
                <a:cs typeface="Times New Roman" pitchFamily="18" charset="0"/>
              </a:rPr>
              <a:t>. Conclusiones</a:t>
            </a:r>
            <a:endParaRPr lang="es-CO" sz="3000" b="1" dirty="0">
              <a:latin typeface="Times New Roman" pitchFamily="18" charset="0"/>
              <a:cs typeface="Times New Roman" pitchFamily="18" charset="0"/>
            </a:endParaRPr>
          </a:p>
        </p:txBody>
      </p:sp>
      <p:sp>
        <p:nvSpPr>
          <p:cNvPr id="5" name="4 Rectángulo"/>
          <p:cNvSpPr/>
          <p:nvPr/>
        </p:nvSpPr>
        <p:spPr>
          <a:xfrm>
            <a:off x="754312" y="1844824"/>
            <a:ext cx="7632202" cy="4401205"/>
          </a:xfrm>
          <a:prstGeom prst="rect">
            <a:avLst/>
          </a:prstGeom>
        </p:spPr>
        <p:txBody>
          <a:bodyPr wrap="square">
            <a:spAutoFit/>
          </a:bodyPr>
          <a:lstStyle/>
          <a:p>
            <a:pPr marL="457200" indent="-457200">
              <a:buFont typeface="Wingdings" pitchFamily="2" charset="2"/>
              <a:buChar char="Ø"/>
            </a:pPr>
            <a:r>
              <a:rPr lang="es-CO" sz="2000" dirty="0" smtClean="0">
                <a:solidFill>
                  <a:srgbClr val="FF0000"/>
                </a:solidFill>
                <a:latin typeface="Times New Roman" pitchFamily="18" charset="0"/>
                <a:cs typeface="Times New Roman" pitchFamily="18" charset="0"/>
              </a:rPr>
              <a:t>Con base en </a:t>
            </a:r>
            <a:r>
              <a:rPr lang="es-CO" sz="2000" dirty="0">
                <a:solidFill>
                  <a:srgbClr val="FF0000"/>
                </a:solidFill>
                <a:latin typeface="Times New Roman" pitchFamily="18" charset="0"/>
                <a:cs typeface="Times New Roman" pitchFamily="18" charset="0"/>
              </a:rPr>
              <a:t>la fallas existentes actualmente en la fabrica de empanadas </a:t>
            </a:r>
            <a:r>
              <a:rPr lang="es-CO" sz="2000" dirty="0" smtClean="0">
                <a:solidFill>
                  <a:srgbClr val="FF0000"/>
                </a:solidFill>
                <a:latin typeface="Times New Roman" pitchFamily="18" charset="0"/>
                <a:cs typeface="Times New Roman" pitchFamily="18" charset="0"/>
              </a:rPr>
              <a:t>se requiere una planificación a mediano y largo plazo dejando claro los indicadores de gestión para lograr con coherencia obtener los resultados propuestos .</a:t>
            </a:r>
            <a:endParaRPr lang="es-CO" sz="2000" dirty="0">
              <a:solidFill>
                <a:srgbClr val="FF0000"/>
              </a:solidFill>
              <a:latin typeface="Times New Roman" pitchFamily="18" charset="0"/>
              <a:cs typeface="Times New Roman" pitchFamily="18" charset="0"/>
            </a:endParaRPr>
          </a:p>
          <a:p>
            <a:pPr marL="457200" indent="-457200">
              <a:buFont typeface="Wingdings" pitchFamily="2" charset="2"/>
              <a:buChar char="Ø"/>
            </a:pPr>
            <a:r>
              <a:rPr lang="es-CO" sz="2000" dirty="0" smtClean="0">
                <a:solidFill>
                  <a:srgbClr val="FF0000"/>
                </a:solidFill>
                <a:latin typeface="Times New Roman" pitchFamily="18" charset="0"/>
                <a:cs typeface="Times New Roman" pitchFamily="18" charset="0"/>
              </a:rPr>
              <a:t>Dentro de </a:t>
            </a:r>
            <a:r>
              <a:rPr lang="es-CO" sz="2000" dirty="0">
                <a:solidFill>
                  <a:srgbClr val="FF0000"/>
                </a:solidFill>
                <a:latin typeface="Times New Roman" pitchFamily="18" charset="0"/>
                <a:cs typeface="Times New Roman" pitchFamily="18" charset="0"/>
              </a:rPr>
              <a:t>las posibles soluciones </a:t>
            </a:r>
            <a:r>
              <a:rPr lang="es-CO" sz="2000" dirty="0" smtClean="0">
                <a:solidFill>
                  <a:srgbClr val="FF0000"/>
                </a:solidFill>
                <a:latin typeface="Times New Roman" pitchFamily="18" charset="0"/>
                <a:cs typeface="Times New Roman" pitchFamily="18" charset="0"/>
              </a:rPr>
              <a:t>esta en visionar una  mayor cantidad de ventas expandiendo el mercado a diferentes  sitios tanto del Municipio como sectores de la región y departamento.</a:t>
            </a:r>
            <a:endParaRPr lang="es-CO" sz="2000" dirty="0">
              <a:solidFill>
                <a:srgbClr val="FF0000"/>
              </a:solidFill>
              <a:latin typeface="Times New Roman" pitchFamily="18" charset="0"/>
              <a:cs typeface="Times New Roman" pitchFamily="18" charset="0"/>
            </a:endParaRPr>
          </a:p>
          <a:p>
            <a:pPr marL="457200" indent="-457200">
              <a:buFont typeface="Wingdings" pitchFamily="2" charset="2"/>
              <a:buChar char="Ø"/>
            </a:pPr>
            <a:r>
              <a:rPr lang="es-CO" sz="2000" dirty="0" smtClean="0">
                <a:solidFill>
                  <a:srgbClr val="FF0000"/>
                </a:solidFill>
                <a:latin typeface="Times New Roman" pitchFamily="18" charset="0"/>
                <a:cs typeface="Times New Roman" pitchFamily="18" charset="0"/>
              </a:rPr>
              <a:t>Dentro de </a:t>
            </a:r>
            <a:r>
              <a:rPr lang="es-CO" sz="2000" dirty="0">
                <a:solidFill>
                  <a:srgbClr val="FF0000"/>
                </a:solidFill>
                <a:latin typeface="Times New Roman" pitchFamily="18" charset="0"/>
                <a:cs typeface="Times New Roman" pitchFamily="18" charset="0"/>
              </a:rPr>
              <a:t>las estrategias </a:t>
            </a:r>
            <a:r>
              <a:rPr lang="es-CO" sz="2000" dirty="0" smtClean="0">
                <a:solidFill>
                  <a:srgbClr val="FF0000"/>
                </a:solidFill>
                <a:latin typeface="Times New Roman" pitchFamily="18" charset="0"/>
                <a:cs typeface="Times New Roman" pitchFamily="18" charset="0"/>
              </a:rPr>
              <a:t>para poner en marcha </a:t>
            </a:r>
            <a:r>
              <a:rPr lang="es-CO" sz="2000" dirty="0">
                <a:solidFill>
                  <a:srgbClr val="FF0000"/>
                </a:solidFill>
                <a:latin typeface="Times New Roman" pitchFamily="18" charset="0"/>
                <a:cs typeface="Times New Roman" pitchFamily="18" charset="0"/>
              </a:rPr>
              <a:t>del plan de mejoramiento de la fabrica de empanadas </a:t>
            </a:r>
            <a:r>
              <a:rPr lang="es-CO" sz="2000" dirty="0" smtClean="0">
                <a:solidFill>
                  <a:srgbClr val="FF0000"/>
                </a:solidFill>
                <a:latin typeface="Times New Roman" pitchFamily="18" charset="0"/>
                <a:cs typeface="Times New Roman" pitchFamily="18" charset="0"/>
              </a:rPr>
              <a:t>están; implementar un sistema de marketing para lograr posicionar la fabrica en el mercado, implementar sistemas tecnológicos para poder competir, mejorar el área financiera por medio de gestión en la radicación del proyecto  a nivel del estado,  crear nuevos productos y  tamaños de empanadas según los resultados en las encuestas</a:t>
            </a:r>
            <a:endParaRPr lang="es-CO" sz="2000" dirty="0">
              <a:solidFill>
                <a:srgbClr val="FF0000"/>
              </a:solidFill>
              <a:latin typeface="Times New Roman" pitchFamily="18" charset="0"/>
              <a:cs typeface="Times New Roman" pitchFamily="18" charset="0"/>
            </a:endParaRPr>
          </a:p>
        </p:txBody>
      </p:sp>
      <p:sp>
        <p:nvSpPr>
          <p:cNvPr id="4"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6"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7</a:t>
            </a:r>
            <a:r>
              <a:rPr lang="es-CO" sz="3000" b="1" dirty="0" smtClean="0">
                <a:latin typeface="Times New Roman" pitchFamily="18" charset="0"/>
                <a:cs typeface="Times New Roman" pitchFamily="18" charset="0"/>
              </a:rPr>
              <a:t>. Recomendaciones</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539552" y="1844824"/>
            <a:ext cx="7992888" cy="4248472"/>
          </a:xfrm>
          <a:prstGeom prst="rect">
            <a:avLst/>
          </a:prstGeom>
          <a:noFill/>
          <a:ln w="9525">
            <a:noFill/>
            <a:miter lim="800000"/>
            <a:headEnd/>
            <a:tailEnd/>
          </a:ln>
        </p:spPr>
        <p:txBody>
          <a:bodyPr anchor="ctr"/>
          <a:lstStyle/>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Poner en marcha el plan de mejoramiento</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Se recomienda buscar mas puntos de venta para aumentar la producción.</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Mejorar la calidad del producto aprovechando que la competencia no lo hace.</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Utilizar la redes sociales para dar a conocer el producto.</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Aprovechar los </a:t>
            </a:r>
            <a:r>
              <a:rPr lang="es-CO" sz="2400" dirty="0" err="1" smtClean="0">
                <a:solidFill>
                  <a:srgbClr val="FF0000"/>
                </a:solidFill>
                <a:latin typeface="Times New Roman" pitchFamily="18" charset="0"/>
                <a:cs typeface="Times New Roman" pitchFamily="18" charset="0"/>
              </a:rPr>
              <a:t>creditos</a:t>
            </a:r>
            <a:r>
              <a:rPr lang="es-CO" sz="2400" dirty="0" smtClean="0">
                <a:solidFill>
                  <a:srgbClr val="FF0000"/>
                </a:solidFill>
                <a:latin typeface="Times New Roman" pitchFamily="18" charset="0"/>
                <a:cs typeface="Times New Roman" pitchFamily="18" charset="0"/>
              </a:rPr>
              <a:t> bancarios para tecnificar la fabrica.</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Capacitar el personal de la empresa en temas de calidad y servicio.</a:t>
            </a:r>
          </a:p>
          <a:p>
            <a:pPr marL="457200" indent="-457200">
              <a:buFont typeface="Wingdings" pitchFamily="2" charset="2"/>
              <a:buChar char="ü"/>
            </a:pPr>
            <a:r>
              <a:rPr lang="es-CO" sz="2400" dirty="0" smtClean="0">
                <a:solidFill>
                  <a:srgbClr val="FF0000"/>
                </a:solidFill>
                <a:latin typeface="Times New Roman" pitchFamily="18" charset="0"/>
                <a:cs typeface="Times New Roman" pitchFamily="18" charset="0"/>
              </a:rPr>
              <a:t>Mejorar las actividades de marketing ya que se requiere en estos tiempos de la actualidad</a:t>
            </a:r>
          </a:p>
        </p:txBody>
      </p:sp>
      <p:sp>
        <p:nvSpPr>
          <p:cNvPr id="4"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5"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Bibliografía</a:t>
            </a:r>
            <a:endParaRPr lang="es-CO" sz="3000" b="1" dirty="0">
              <a:latin typeface="Times New Roman" pitchFamily="18" charset="0"/>
              <a:cs typeface="Times New Roman" pitchFamily="18" charset="0"/>
            </a:endParaRPr>
          </a:p>
        </p:txBody>
      </p:sp>
      <p:sp>
        <p:nvSpPr>
          <p:cNvPr id="3"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4"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
        <p:nvSpPr>
          <p:cNvPr id="7" name="Rectangle 3"/>
          <p:cNvSpPr>
            <a:spLocks noChangeArrowheads="1"/>
          </p:cNvSpPr>
          <p:nvPr/>
        </p:nvSpPr>
        <p:spPr bwMode="auto">
          <a:xfrm>
            <a:off x="684213" y="1862385"/>
            <a:ext cx="7999413"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605463" algn="r"/>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58800" algn="l"/>
                <a:tab pos="5605463" algn="r"/>
              </a:tabLst>
            </a:pPr>
            <a:r>
              <a:rPr kumimoji="0" lang="es-ES" altLang="es-CO" sz="1600" b="0" i="0" u="none" strike="noStrike" cap="none" normalizeH="0" baseline="0" dirty="0" err="1" smtClean="0">
                <a:ln>
                  <a:noFill/>
                </a:ln>
                <a:solidFill>
                  <a:srgbClr val="FF0000"/>
                </a:solidFill>
                <a:effectLst/>
                <a:latin typeface="Arial" panose="020B0604020202020204" pitchFamily="34" charset="0"/>
                <a:ea typeface="Times New Roman" panose="02020603050405020304" pitchFamily="18" charset="0"/>
              </a:rPr>
              <a:t>Beltran</a:t>
            </a:r>
            <a:r>
              <a:rPr kumimoji="0" lang="es-ES"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(s.f.). Indicadores de Gestión. En J. M. Jaramillo, Indicadores de Gestión (pág. 93). 3R Editores.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58800" algn="l"/>
                <a:tab pos="5605463" algn="r"/>
              </a:tabLst>
            </a:pPr>
            <a:r>
              <a:rPr kumimoji="0" lang="es-ES"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OPS, O. P. (2019). www.paho.org. Obtenido de www.paho.org: www.paho.org/hq/index.php?option=com_topics&amp;view=article&amp;id=266&amp;Itemid=40906&amp;lang=es</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58800" algn="l"/>
                <a:tab pos="5605463" algn="r"/>
              </a:tabLst>
            </a:pPr>
            <a:r>
              <a:rPr kumimoji="0" lang="es-ES"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Pérez Mosquera, A. l. (30 de Octubre de 2016). Estudio de factibilidad para la creación y puesta en marcha de una empresa dedicada a la producción y comercialización de empanadas pre-cocidas congeladas en el Municipio de Puerto Tejada, Cauca. Obtenido de https://repository.unad.edu.co/handle/10596/13670.</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58800" algn="l"/>
                <a:tab pos="5605463" algn="r"/>
              </a:tabLst>
            </a:pPr>
            <a:r>
              <a:rPr kumimoji="0" lang="es-ES"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Portafolio. (2019). Obtenido de portafolio.com: https://empresas.portafolio.co/localidad/SESQUILE/?qPagina=1</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58800" algn="l"/>
                <a:tab pos="5605463" algn="r"/>
              </a:tabLst>
            </a:pPr>
            <a:r>
              <a:rPr kumimoji="0" lang="es-ES"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Santiago Valencia Rodríguez. (18 de febrero de 2019). Las dos Orillas. Obtenido de Las dos orillas: www.las2orillas.co</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558800" algn="l"/>
                <a:tab pos="5605463" algn="r"/>
              </a:tabLst>
            </a:pPr>
            <a:r>
              <a:rPr kumimoji="0" lang="es-CO" altLang="es-CO" sz="1600" b="0" i="0" u="none" strike="noStrike" cap="none" normalizeH="0" baseline="0" dirty="0" smtClean="0">
                <a:ln>
                  <a:noFill/>
                </a:ln>
                <a:solidFill>
                  <a:srgbClr val="FF0000"/>
                </a:solidFill>
                <a:effectLst/>
                <a:latin typeface="Arial" panose="020B0604020202020204" pitchFamily="34" charset="0"/>
                <a:ea typeface="Arial" panose="020B0604020202020204" pitchFamily="34" charset="0"/>
              </a:rPr>
              <a:t>http://www.eco.buap.mx/aportes/libros/Metodos%20cuantitativos.pdf</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558800" algn="l"/>
                <a:tab pos="5605463" algn="r"/>
              </a:tabLst>
            </a:pPr>
            <a:r>
              <a:rPr kumimoji="0" lang="es-CO" altLang="es-CO" sz="1600" b="0" i="0" u="none" strike="noStrike" cap="none" normalizeH="0" baseline="0" dirty="0" err="1" smtClean="0">
                <a:ln>
                  <a:noFill/>
                </a:ln>
                <a:solidFill>
                  <a:srgbClr val="FF0000"/>
                </a:solidFill>
                <a:effectLst/>
                <a:latin typeface="Arial" panose="020B0604020202020204" pitchFamily="34" charset="0"/>
                <a:ea typeface="Times New Roman" panose="02020603050405020304" pitchFamily="18" charset="0"/>
              </a:rPr>
              <a:t>Krajewski</a:t>
            </a:r>
            <a:r>
              <a:rPr kumimoji="0" lang="es-CO"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L., </a:t>
            </a:r>
            <a:r>
              <a:rPr kumimoji="0" lang="es-CO" altLang="es-CO" sz="1600" b="0" i="0" u="none" strike="noStrike" cap="none" normalizeH="0" baseline="0" dirty="0" err="1" smtClean="0">
                <a:ln>
                  <a:noFill/>
                </a:ln>
                <a:solidFill>
                  <a:srgbClr val="FF0000"/>
                </a:solidFill>
                <a:effectLst/>
                <a:latin typeface="Arial" panose="020B0604020202020204" pitchFamily="34" charset="0"/>
                <a:ea typeface="Times New Roman" panose="02020603050405020304" pitchFamily="18" charset="0"/>
              </a:rPr>
              <a:t>Ritzman</a:t>
            </a:r>
            <a:r>
              <a:rPr kumimoji="0" lang="es-CO"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L., &amp; </a:t>
            </a:r>
            <a:r>
              <a:rPr kumimoji="0" lang="es-CO" altLang="es-CO" sz="1600" b="0" i="0" u="none" strike="noStrike" cap="none" normalizeH="0" baseline="0" dirty="0" err="1" smtClean="0">
                <a:ln>
                  <a:noFill/>
                </a:ln>
                <a:solidFill>
                  <a:srgbClr val="FF0000"/>
                </a:solidFill>
                <a:effectLst/>
                <a:latin typeface="Arial" panose="020B0604020202020204" pitchFamily="34" charset="0"/>
                <a:ea typeface="Times New Roman" panose="02020603050405020304" pitchFamily="18" charset="0"/>
              </a:rPr>
              <a:t>Malhotra</a:t>
            </a:r>
            <a:r>
              <a:rPr kumimoji="0" lang="es-CO" altLang="es-CO" sz="16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M. (2008). Administración de operaciones México: PEARSON- Prentice Hall.</a:t>
            </a:r>
            <a:endParaRPr kumimoji="0" lang="es-CO" altLang="es-CO" sz="1600" b="0" i="0" u="none" strike="noStrike" cap="none" normalizeH="0" baseline="0" dirty="0" smtClean="0">
              <a:ln>
                <a:noFill/>
              </a:ln>
              <a:solidFill>
                <a:srgbClr val="FF0000"/>
              </a:solidFill>
              <a:effectLst/>
              <a:latin typeface="Arial" panose="020B0604020202020204"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558800" algn="l"/>
                <a:tab pos="5605463" algn="r"/>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2924944"/>
            <a:ext cx="8136904" cy="3024336"/>
          </a:xfrm>
          <a:prstGeom prst="rect">
            <a:avLst/>
          </a:prstGeom>
          <a:noFill/>
          <a:ln w="9525">
            <a:noFill/>
            <a:miter lim="800000"/>
            <a:headEnd/>
            <a:tailEnd/>
          </a:ln>
        </p:spPr>
        <p:txBody>
          <a:bodyPr anchor="ctr"/>
          <a:lstStyle/>
          <a:p>
            <a:r>
              <a:rPr lang="es-CO" sz="3000" dirty="0" smtClean="0">
                <a:solidFill>
                  <a:srgbClr val="FF0000"/>
                </a:solidFill>
                <a:latin typeface="Times New Roman" pitchFamily="18" charset="0"/>
                <a:cs typeface="Times New Roman" pitchFamily="18" charset="0"/>
              </a:rPr>
              <a:t>El  presente proyecto pretende, mejorar la calidad y  servicio de una fabrica de empanadas, para que el consumidor final, tanto en el Municipio de Sesquilé o donde se requiera, pueda degustar del producto  de una forma  saludable.</a:t>
            </a:r>
            <a:endParaRPr lang="es-CO" sz="30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2088232" cy="1584176"/>
          </a:xfrm>
          <a:prstGeom prst="rect">
            <a:avLst/>
          </a:prstGeom>
          <a:noFill/>
          <a:ln>
            <a:noFill/>
          </a:ln>
        </p:spPr>
      </p:pic>
      <p:sp>
        <p:nvSpPr>
          <p:cNvPr id="5" name="1 Título"/>
          <p:cNvSpPr txBox="1">
            <a:spLocks/>
          </p:cNvSpPr>
          <p:nvPr/>
        </p:nvSpPr>
        <p:spPr>
          <a:xfrm>
            <a:off x="542379" y="98072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t>Plan de mejoramiento para la consolidación de una fabrica de empanadas</a:t>
            </a:r>
            <a:endParaRPr lang="es-CO" sz="2800" b="1" dirty="0"/>
          </a:p>
        </p:txBody>
      </p:sp>
      <p:sp>
        <p:nvSpPr>
          <p:cNvPr id="6" name="3 Marcador de fecha"/>
          <p:cNvSpPr>
            <a:spLocks noGrp="1"/>
          </p:cNvSpPr>
          <p:nvPr>
            <p:ph type="dt" sz="half" idx="10"/>
          </p:nvPr>
        </p:nvSpPr>
        <p:spPr>
          <a:xfrm>
            <a:off x="457200" y="6356350"/>
            <a:ext cx="2133600" cy="365125"/>
          </a:xfrm>
        </p:spPr>
        <p:txBody>
          <a:bodyPr/>
          <a:lstStyle/>
          <a:p>
            <a:fld id="{9BEF9BDB-D746-44DE-9F23-1DF659647342}" type="datetime1">
              <a:rPr lang="es-CO" smtClean="0"/>
              <a:pPr/>
              <a:t>17/08/2019</a:t>
            </a:fld>
            <a:endParaRPr lang="es-CO"/>
          </a:p>
        </p:txBody>
      </p:sp>
      <p:sp>
        <p:nvSpPr>
          <p:cNvPr id="7"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Tree>
    <p:extLst>
      <p:ext uri="{BB962C8B-B14F-4D97-AF65-F5344CB8AC3E}">
        <p14:creationId xmlns:p14="http://schemas.microsoft.com/office/powerpoint/2010/main" val="464963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40196"/>
            <a:ext cx="8229600" cy="1143000"/>
          </a:xfrm>
        </p:spPr>
        <p:txBody>
          <a:bodyPr>
            <a:normAutofit fontScale="90000"/>
          </a:bodyPr>
          <a:lstStyle/>
          <a:p>
            <a:r>
              <a:rPr lang="es-CO" dirty="0" smtClean="0"/>
              <a:t>ANEXOS MATRICULAS </a:t>
            </a:r>
            <a:br>
              <a:rPr lang="es-CO" dirty="0" smtClean="0"/>
            </a:br>
            <a:r>
              <a:rPr lang="es-CO" dirty="0" smtClean="0"/>
              <a:t>MARTINKING EMPANADAS</a:t>
            </a:r>
            <a:endParaRPr lang="es-CO" dirty="0"/>
          </a:p>
        </p:txBody>
      </p:sp>
      <p:sp>
        <p:nvSpPr>
          <p:cNvPr id="4" name="Marcador de fecha 3"/>
          <p:cNvSpPr>
            <a:spLocks noGrp="1"/>
          </p:cNvSpPr>
          <p:nvPr>
            <p:ph type="dt" sz="half" idx="10"/>
          </p:nvPr>
        </p:nvSpPr>
        <p:spPr/>
        <p:txBody>
          <a:bodyPr/>
          <a:lstStyle/>
          <a:p>
            <a:fld id="{9BEF9BDB-D746-44DE-9F23-1DF659647342}" type="datetime1">
              <a:rPr lang="es-CO" smtClean="0"/>
              <a:pPr/>
              <a:t>17/08/2019</a:t>
            </a:fld>
            <a:endParaRPr lang="es-CO"/>
          </a:p>
        </p:txBody>
      </p:sp>
      <p:sp>
        <p:nvSpPr>
          <p:cNvPr id="5" name="Marcador de pie de página 4"/>
          <p:cNvSpPr>
            <a:spLocks noGrp="1"/>
          </p:cNvSpPr>
          <p:nvPr>
            <p:ph type="ftr" sz="quarter" idx="11"/>
          </p:nvPr>
        </p:nvSpPr>
        <p:spPr/>
        <p:txBody>
          <a:bodyPr/>
          <a:lstStyle/>
          <a:p>
            <a:r>
              <a:rPr lang="es-CO" dirty="0" smtClean="0"/>
              <a:t>MARTIN QUINTERO SANCHEZ</a:t>
            </a:r>
            <a:endParaRPr lang="es-CO" dirty="0"/>
          </a:p>
        </p:txBody>
      </p:sp>
      <p:pic>
        <p:nvPicPr>
          <p:cNvPr id="6" name="Marcador de contenido 5" descr="C:\Users\Secretario\Desktop\2019\MARTIN U\PROYECTO DE GRADO\RUT MARTINKING EMPANADA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2132" y="1983198"/>
            <a:ext cx="3497335" cy="4373152"/>
          </a:xfrm>
          <a:prstGeom prst="rect">
            <a:avLst/>
          </a:prstGeom>
          <a:noFill/>
          <a:ln>
            <a:noFill/>
          </a:ln>
        </p:spPr>
      </p:pic>
      <p:pic>
        <p:nvPicPr>
          <p:cNvPr id="7" name="Imagen 6" descr="C:\Users\Secretario\Desktop\2019\MARTIN U\PROYECTO DE GRADO\CAMARA DE COMERCIO MARTINKING EMPANADAS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3196"/>
            <a:ext cx="3408588" cy="4373153"/>
          </a:xfrm>
          <a:prstGeom prst="rect">
            <a:avLst/>
          </a:prstGeom>
          <a:noFill/>
          <a:ln>
            <a:noFill/>
          </a:ln>
        </p:spPr>
      </p:pic>
    </p:spTree>
    <p:extLst>
      <p:ext uri="{BB962C8B-B14F-4D97-AF65-F5344CB8AC3E}">
        <p14:creationId xmlns:p14="http://schemas.microsoft.com/office/powerpoint/2010/main" val="390688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pie de página"/>
          <p:cNvSpPr>
            <a:spLocks noGrp="1"/>
          </p:cNvSpPr>
          <p:nvPr>
            <p:ph type="ftr" sz="quarter" idx="4294967295"/>
          </p:nvPr>
        </p:nvSpPr>
        <p:spPr>
          <a:xfrm>
            <a:off x="3124200" y="5728171"/>
            <a:ext cx="2895600" cy="365125"/>
          </a:xfrm>
          <a:prstGeom prst="rect">
            <a:avLst/>
          </a:prstGeom>
        </p:spPr>
        <p:txBody>
          <a:bodyPr/>
          <a:lstStyle/>
          <a:p>
            <a:pPr>
              <a:defRPr/>
            </a:pPr>
            <a:r>
              <a:rPr lang="es-CO" dirty="0" smtClean="0"/>
              <a:t>MARTIN QUINTERO SANCHEZ</a:t>
            </a:r>
            <a:endParaRPr lang="es-CO" dirty="0"/>
          </a:p>
        </p:txBody>
      </p:sp>
      <p:sp>
        <p:nvSpPr>
          <p:cNvPr id="3" name="2 Rectángulo"/>
          <p:cNvSpPr/>
          <p:nvPr/>
        </p:nvSpPr>
        <p:spPr>
          <a:xfrm>
            <a:off x="1691680" y="1772816"/>
            <a:ext cx="5382344"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s-CO" sz="6000" b="1" dirty="0">
                <a:latin typeface="Arial Narrow" pitchFamily="34" charset="0"/>
              </a:rPr>
              <a:t>GRACIAS</a:t>
            </a:r>
          </a:p>
        </p:txBody>
      </p:sp>
      <p:pic>
        <p:nvPicPr>
          <p:cNvPr id="4" name="Picture 3" descr="MMAG00373_0000[1]"/>
          <p:cNvPicPr>
            <a:picLocks noChangeAspect="1" noChangeArrowheads="1" noCrop="1"/>
          </p:cNvPicPr>
          <p:nvPr/>
        </p:nvPicPr>
        <p:blipFill>
          <a:blip r:embed="rId2" cstate="print"/>
          <a:srcRect/>
          <a:stretch>
            <a:fillRect/>
          </a:stretch>
        </p:blipFill>
        <p:spPr bwMode="auto">
          <a:xfrm>
            <a:off x="2899643" y="2996952"/>
            <a:ext cx="3184525" cy="2578100"/>
          </a:xfrm>
          <a:prstGeom prst="rect">
            <a:avLst/>
          </a:prstGeom>
          <a:noFill/>
          <a:ln w="9525">
            <a:noFill/>
            <a:miter lim="800000"/>
            <a:headEnd/>
            <a:tailEnd/>
          </a:ln>
        </p:spPr>
      </p:pic>
      <p:sp>
        <p:nvSpPr>
          <p:cNvPr id="5" name="4 Marcador de fecha"/>
          <p:cNvSpPr>
            <a:spLocks noGrp="1"/>
          </p:cNvSpPr>
          <p:nvPr>
            <p:ph type="dt" sz="half" idx="10"/>
          </p:nvPr>
        </p:nvSpPr>
        <p:spPr/>
        <p:txBody>
          <a:bodyPr/>
          <a:lstStyle/>
          <a:p>
            <a:fld id="{14F909EC-328F-4810-BA0E-B302AF7A2CDC}" type="datetime1">
              <a:rPr lang="es-CO" smtClean="0"/>
              <a:pPr/>
              <a:t>17/08/2019</a:t>
            </a:fld>
            <a:endParaRPr lang="es-C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379" y="980728"/>
            <a:ext cx="8229600" cy="1143000"/>
          </a:xfrm>
        </p:spPr>
        <p:txBody>
          <a:bodyPr>
            <a:noAutofit/>
          </a:bodyPr>
          <a:lstStyle/>
          <a:p>
            <a:r>
              <a:rPr lang="es-ES" sz="2800" b="1" dirty="0" smtClean="0"/>
              <a:t>Plan de mejoramiento para la consolidación de una fabrica de empanadas</a:t>
            </a:r>
            <a:endParaRPr lang="es-CO" sz="2800" b="1" dirty="0"/>
          </a:p>
        </p:txBody>
      </p:sp>
      <p:sp>
        <p:nvSpPr>
          <p:cNvPr id="4" name="3 Marcador de fecha"/>
          <p:cNvSpPr>
            <a:spLocks noGrp="1"/>
          </p:cNvSpPr>
          <p:nvPr>
            <p:ph type="dt" sz="half" idx="10"/>
          </p:nvPr>
        </p:nvSpPr>
        <p:spPr/>
        <p:txBody>
          <a:bodyPr/>
          <a:lstStyle/>
          <a:p>
            <a:fld id="{9BEF9BDB-D746-44DE-9F23-1DF659647342}" type="datetime1">
              <a:rPr lang="es-CO" smtClean="0"/>
              <a:pPr/>
              <a:t>17/08/2019</a:t>
            </a:fld>
            <a:endParaRPr lang="es-CO"/>
          </a:p>
        </p:txBody>
      </p:sp>
      <p:sp>
        <p:nvSpPr>
          <p:cNvPr id="5" name="4 Marcador de pie de página"/>
          <p:cNvSpPr>
            <a:spLocks noGrp="1"/>
          </p:cNvSpPr>
          <p:nvPr>
            <p:ph type="ftr" sz="quarter" idx="11"/>
          </p:nvPr>
        </p:nvSpPr>
        <p:spPr/>
        <p:txBody>
          <a:bodyPr/>
          <a:lstStyle/>
          <a:p>
            <a:endParaRPr lang="es-CO" dirty="0" smtClean="0"/>
          </a:p>
          <a:p>
            <a:r>
              <a:rPr lang="es-CO" dirty="0" smtClean="0"/>
              <a:t>MARTIN QUINTERO SANCHEZ</a:t>
            </a:r>
          </a:p>
          <a:p>
            <a:endParaRPr lang="es-CO" dirty="0"/>
          </a:p>
        </p:txBody>
      </p:sp>
      <p:pic>
        <p:nvPicPr>
          <p:cNvPr id="6" name="5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204864"/>
            <a:ext cx="5760640" cy="4248472"/>
          </a:xfrm>
          <a:prstGeom prst="rect">
            <a:avLst/>
          </a:prstGeom>
          <a:noFill/>
          <a:ln>
            <a:noFill/>
          </a:ln>
        </p:spPr>
      </p:pic>
    </p:spTree>
    <p:extLst>
      <p:ext uri="{BB962C8B-B14F-4D97-AF65-F5344CB8AC3E}">
        <p14:creationId xmlns:p14="http://schemas.microsoft.com/office/powerpoint/2010/main" val="80706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205038"/>
            <a:ext cx="8229600" cy="936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s-CO"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bwMode="auto">
          <a:xfrm>
            <a:off x="468313" y="2143125"/>
            <a:ext cx="8229600" cy="38068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1. Descripción del problema.</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2. Formulación del problema.</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3. Objetivos: general y específicos.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4. Diseño metodológico.</a:t>
            </a:r>
          </a:p>
          <a:p>
            <a:pPr marL="0" marR="0" lvl="0" indent="0" defTabSz="914400" rtl="0" eaLnBrk="1" fontAlgn="auto" latinLnBrk="0" hangingPunct="1">
              <a:lnSpc>
                <a:spcPct val="90000"/>
              </a:lnSpc>
              <a:spcBef>
                <a:spcPct val="20000"/>
              </a:spcBef>
              <a:spcAft>
                <a:spcPts val="0"/>
              </a:spcAft>
              <a:buClrTx/>
              <a:buSzTx/>
              <a:buFontTx/>
              <a:buNone/>
              <a:tabLst/>
              <a:defRPr/>
            </a:pPr>
            <a:r>
              <a:rPr lang="es-CO" sz="2800" dirty="0" smtClean="0">
                <a:latin typeface="Times New Roman" pitchFamily="18" charset="0"/>
                <a:cs typeface="Times New Roman" pitchFamily="18" charset="0"/>
              </a:rPr>
              <a:t>5. Presupuesto</a:t>
            </a:r>
            <a:endParaRPr kumimoji="0" lang="es-CO" sz="28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20000"/>
              </a:spcBef>
              <a:spcAft>
                <a:spcPts val="0"/>
              </a:spcAft>
              <a:buClrTx/>
              <a:buSzTx/>
              <a:buFontTx/>
              <a:buNone/>
              <a:tabLst/>
              <a:defRPr/>
            </a:pPr>
            <a:r>
              <a:rPr lang="es-CO" sz="2800" dirty="0">
                <a:latin typeface="Times New Roman" pitchFamily="18" charset="0"/>
                <a:cs typeface="Times New Roman" pitchFamily="18" charset="0"/>
              </a:rPr>
              <a:t>6</a:t>
            </a: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 Conclusiones.</a:t>
            </a:r>
          </a:p>
          <a:p>
            <a:pPr marL="0" marR="0" lvl="0" indent="0" defTabSz="914400" rtl="0" eaLnBrk="1" fontAlgn="auto" latinLnBrk="0" hangingPunct="1">
              <a:lnSpc>
                <a:spcPct val="90000"/>
              </a:lnSpc>
              <a:spcBef>
                <a:spcPct val="20000"/>
              </a:spcBef>
              <a:spcAft>
                <a:spcPts val="0"/>
              </a:spcAft>
              <a:buClrTx/>
              <a:buSzTx/>
              <a:buFontTx/>
              <a:buNone/>
              <a:tabLst/>
              <a:defRPr/>
            </a:pPr>
            <a:r>
              <a:rPr lang="es-CO" sz="2800" noProof="0" dirty="0">
                <a:latin typeface="Times New Roman" pitchFamily="18" charset="0"/>
                <a:cs typeface="Times New Roman" pitchFamily="18" charset="0"/>
              </a:rPr>
              <a:t>7</a:t>
            </a: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 Recomendaciones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smtClean="0">
                <a:ln>
                  <a:noFill/>
                </a:ln>
                <a:effectLst/>
                <a:uLnTx/>
                <a:uFillTx/>
                <a:latin typeface="Times New Roman" pitchFamily="18" charset="0"/>
                <a:cs typeface="Times New Roman" pitchFamily="18" charset="0"/>
              </a:rPr>
              <a:t>Bibliografía.</a:t>
            </a:r>
          </a:p>
        </p:txBody>
      </p:sp>
      <p:sp>
        <p:nvSpPr>
          <p:cNvPr id="4"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Contenido de la </a:t>
            </a:r>
            <a:r>
              <a:rPr lang="es-CO" sz="3000" b="1" dirty="0" smtClean="0">
                <a:latin typeface="Times New Roman" pitchFamily="18" charset="0"/>
                <a:cs typeface="Times New Roman" pitchFamily="18" charset="0"/>
              </a:rPr>
              <a:t>presentación</a:t>
            </a:r>
            <a:endParaRPr lang="es-CO" sz="3000" b="1" dirty="0">
              <a:latin typeface="Times New Roman" pitchFamily="18" charset="0"/>
              <a:cs typeface="Times New Roman" pitchFamily="18" charset="0"/>
            </a:endParaRPr>
          </a:p>
        </p:txBody>
      </p:sp>
      <p:pic>
        <p:nvPicPr>
          <p:cNvPr id="5" name="4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70" y="1271965"/>
            <a:ext cx="1044116" cy="792088"/>
          </a:xfrm>
          <a:prstGeom prst="rect">
            <a:avLst/>
          </a:prstGeom>
          <a:noFill/>
          <a:ln>
            <a:noFill/>
          </a:ln>
        </p:spPr>
      </p:pic>
      <p:sp>
        <p:nvSpPr>
          <p:cNvPr id="6" name="3 Marcador de fecha"/>
          <p:cNvSpPr>
            <a:spLocks noGrp="1"/>
          </p:cNvSpPr>
          <p:nvPr>
            <p:ph type="dt" sz="half" idx="10"/>
          </p:nvPr>
        </p:nvSpPr>
        <p:spPr>
          <a:xfrm>
            <a:off x="457200" y="6356350"/>
            <a:ext cx="2133600" cy="365125"/>
          </a:xfrm>
        </p:spPr>
        <p:txBody>
          <a:bodyPr/>
          <a:lstStyle/>
          <a:p>
            <a:fld id="{9BEF9BDB-D746-44DE-9F23-1DF659647342}" type="datetime1">
              <a:rPr lang="es-CO" smtClean="0"/>
              <a:pPr/>
              <a:t>17/08/2019</a:t>
            </a:fld>
            <a:endParaRPr lang="es-CO"/>
          </a:p>
        </p:txBody>
      </p:sp>
      <p:sp>
        <p:nvSpPr>
          <p:cNvPr id="7"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1. Descripción </a:t>
            </a:r>
            <a:r>
              <a:rPr lang="es-CO" sz="3000" b="1" dirty="0">
                <a:latin typeface="Times New Roman" pitchFamily="18" charset="0"/>
                <a:cs typeface="Times New Roman" pitchFamily="18" charset="0"/>
              </a:rPr>
              <a:t>del </a:t>
            </a:r>
            <a:r>
              <a:rPr lang="es-CO" sz="3000" b="1" dirty="0" smtClean="0">
                <a:latin typeface="Times New Roman" pitchFamily="18" charset="0"/>
                <a:cs typeface="Times New Roman" pitchFamily="18" charset="0"/>
              </a:rPr>
              <a:t>problema</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539552" y="1670571"/>
            <a:ext cx="8136904" cy="4278709"/>
          </a:xfrm>
          <a:prstGeom prst="rect">
            <a:avLst/>
          </a:prstGeom>
          <a:noFill/>
          <a:ln w="9525">
            <a:noFill/>
            <a:miter lim="800000"/>
            <a:headEnd/>
            <a:tailEnd/>
          </a:ln>
        </p:spPr>
        <p:txBody>
          <a:bodyPr anchor="ctr"/>
          <a:lstStyle/>
          <a:p>
            <a:r>
              <a:rPr lang="es-CO" sz="3200" dirty="0">
                <a:solidFill>
                  <a:srgbClr val="FF0000"/>
                </a:solidFill>
              </a:rPr>
              <a:t>El municipio de Sesquilé, ubicado en el departamento de Cundinamarca, en el país de Colombia aproximadamente a 60 kilómetros  al norte de la Ciudad  de Bogotá, se ha caracterizado por una gran </a:t>
            </a:r>
            <a:r>
              <a:rPr lang="es-CO" sz="3200" dirty="0" smtClean="0">
                <a:solidFill>
                  <a:srgbClr val="FF0000"/>
                </a:solidFill>
              </a:rPr>
              <a:t>riqueza gastronómica, pero no se ha impulsado  </a:t>
            </a:r>
            <a:r>
              <a:rPr lang="es-CO" sz="3200" dirty="0">
                <a:solidFill>
                  <a:srgbClr val="FF0000"/>
                </a:solidFill>
              </a:rPr>
              <a:t>proyectos </a:t>
            </a:r>
            <a:r>
              <a:rPr lang="es-CO" sz="3200" dirty="0" smtClean="0">
                <a:solidFill>
                  <a:srgbClr val="FF0000"/>
                </a:solidFill>
              </a:rPr>
              <a:t>productivos en </a:t>
            </a:r>
            <a:r>
              <a:rPr lang="es-CO" sz="3200" dirty="0">
                <a:solidFill>
                  <a:srgbClr val="FF0000"/>
                </a:solidFill>
              </a:rPr>
              <a:t>el tema de </a:t>
            </a:r>
            <a:r>
              <a:rPr lang="es-CO" sz="3200">
                <a:solidFill>
                  <a:srgbClr val="FF0000"/>
                </a:solidFill>
              </a:rPr>
              <a:t>las </a:t>
            </a:r>
            <a:r>
              <a:rPr lang="es-CO" sz="3200" smtClean="0">
                <a:solidFill>
                  <a:srgbClr val="FF0000"/>
                </a:solidFill>
              </a:rPr>
              <a:t>empanadas</a:t>
            </a:r>
            <a:endParaRPr lang="es-CO" sz="30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46" y="1124744"/>
            <a:ext cx="1044116" cy="792088"/>
          </a:xfrm>
          <a:prstGeom prst="rect">
            <a:avLst/>
          </a:prstGeom>
          <a:noFill/>
          <a:ln>
            <a:noFill/>
          </a:ln>
        </p:spPr>
      </p:pic>
      <p:sp>
        <p:nvSpPr>
          <p:cNvPr id="5" name="3 Marcador de fecha"/>
          <p:cNvSpPr>
            <a:spLocks noGrp="1"/>
          </p:cNvSpPr>
          <p:nvPr>
            <p:ph type="dt" sz="half" idx="10"/>
          </p:nvPr>
        </p:nvSpPr>
        <p:spPr>
          <a:xfrm>
            <a:off x="457200" y="6356350"/>
            <a:ext cx="2133600" cy="365125"/>
          </a:xfrm>
        </p:spPr>
        <p:txBody>
          <a:bodyPr/>
          <a:lstStyle/>
          <a:p>
            <a:fld id="{9BEF9BDB-D746-44DE-9F23-1DF659647342}" type="datetime1">
              <a:rPr lang="es-CO" smtClean="0"/>
              <a:pPr/>
              <a:t>17/08/2019</a:t>
            </a:fld>
            <a:endParaRPr lang="es-CO"/>
          </a:p>
        </p:txBody>
      </p:sp>
      <p:sp>
        <p:nvSpPr>
          <p:cNvPr id="6"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2. Formulación </a:t>
            </a:r>
            <a:r>
              <a:rPr lang="es-CO" sz="3000" b="1" dirty="0">
                <a:latin typeface="Times New Roman" pitchFamily="18" charset="0"/>
                <a:cs typeface="Times New Roman" pitchFamily="18" charset="0"/>
              </a:rPr>
              <a:t>del </a:t>
            </a:r>
            <a:r>
              <a:rPr lang="es-CO" sz="3000" b="1" dirty="0" smtClean="0">
                <a:latin typeface="Times New Roman" pitchFamily="18" charset="0"/>
                <a:cs typeface="Times New Roman" pitchFamily="18" charset="0"/>
              </a:rPr>
              <a:t>problema</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539552" y="2348880"/>
            <a:ext cx="7992888" cy="2304256"/>
          </a:xfrm>
          <a:prstGeom prst="rect">
            <a:avLst/>
          </a:prstGeom>
          <a:noFill/>
          <a:ln w="9525">
            <a:noFill/>
            <a:miter lim="800000"/>
            <a:headEnd/>
            <a:tailEnd/>
          </a:ln>
        </p:spPr>
        <p:txBody>
          <a:bodyPr anchor="ctr"/>
          <a:lstStyle/>
          <a:p>
            <a:r>
              <a:rPr lang="es-CO" sz="3000" dirty="0" smtClean="0">
                <a:solidFill>
                  <a:srgbClr val="FF0000"/>
                </a:solidFill>
                <a:latin typeface="Times New Roman" pitchFamily="18" charset="0"/>
                <a:cs typeface="Times New Roman" pitchFamily="18" charset="0"/>
              </a:rPr>
              <a:t>El problema existente es no contar con una fabrica de empanadas legalmente constituida en el Municipio de Sesquile ni los municipios aledaños, departamento de Cundinamarca.</a:t>
            </a:r>
            <a:endParaRPr lang="es-CO" sz="30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70" y="1196752"/>
            <a:ext cx="1044116" cy="792088"/>
          </a:xfrm>
          <a:prstGeom prst="rect">
            <a:avLst/>
          </a:prstGeom>
          <a:noFill/>
          <a:ln>
            <a:noFill/>
          </a:ln>
        </p:spPr>
      </p:pic>
      <p:sp>
        <p:nvSpPr>
          <p:cNvPr id="5" name="3 Marcador de fecha"/>
          <p:cNvSpPr>
            <a:spLocks noGrp="1"/>
          </p:cNvSpPr>
          <p:nvPr>
            <p:ph type="dt" sz="half" idx="10"/>
          </p:nvPr>
        </p:nvSpPr>
        <p:spPr>
          <a:xfrm>
            <a:off x="457200" y="6356350"/>
            <a:ext cx="2133600" cy="365125"/>
          </a:xfrm>
        </p:spPr>
        <p:txBody>
          <a:bodyPr/>
          <a:lstStyle/>
          <a:p>
            <a:fld id="{9BEF9BDB-D746-44DE-9F23-1DF659647342}" type="datetime1">
              <a:rPr lang="es-CO" smtClean="0"/>
              <a:pPr/>
              <a:t>17/08/2019</a:t>
            </a:fld>
            <a:endParaRPr lang="es-CO"/>
          </a:p>
        </p:txBody>
      </p:sp>
      <p:sp>
        <p:nvSpPr>
          <p:cNvPr id="6"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8028" y="966204"/>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3. Objetivos</a:t>
            </a:r>
            <a:endParaRPr lang="es-CO" sz="3000" b="1" dirty="0">
              <a:latin typeface="Times New Roman" pitchFamily="18" charset="0"/>
              <a:cs typeface="Times New Roman" pitchFamily="18" charset="0"/>
            </a:endParaRPr>
          </a:p>
          <a:p>
            <a:pPr algn="ctr"/>
            <a:r>
              <a:rPr lang="es-CO" sz="3000" b="1" dirty="0" smtClean="0">
                <a:latin typeface="Times New Roman" pitchFamily="18" charset="0"/>
                <a:cs typeface="Times New Roman" pitchFamily="18" charset="0"/>
              </a:rPr>
              <a:t>3.1 Objetivo general</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827583" y="2372734"/>
            <a:ext cx="7502335" cy="2808312"/>
          </a:xfrm>
          <a:prstGeom prst="rect">
            <a:avLst/>
          </a:prstGeom>
          <a:noFill/>
          <a:ln w="9525">
            <a:noFill/>
            <a:miter lim="800000"/>
            <a:headEnd/>
            <a:tailEnd/>
          </a:ln>
        </p:spPr>
        <p:txBody>
          <a:bodyPr anchor="ctr"/>
          <a:lstStyle/>
          <a:p>
            <a:r>
              <a:rPr lang="es-CO" sz="3000" dirty="0" smtClean="0">
                <a:solidFill>
                  <a:srgbClr val="FF0000"/>
                </a:solidFill>
                <a:latin typeface="Times New Roman" pitchFamily="18" charset="0"/>
                <a:cs typeface="Times New Roman" pitchFamily="18" charset="0"/>
              </a:rPr>
              <a:t>Realizar un plan de mejoramiento para la consolidación de la fabrica  MartinKing empanadas  en el Municipio de Sesquile, Cundinamarca</a:t>
            </a:r>
            <a:endParaRPr lang="es-CO" sz="3000" dirty="0">
              <a:solidFill>
                <a:srgbClr val="FF0000"/>
              </a:solidFill>
              <a:latin typeface="Times New Roman" pitchFamily="18" charset="0"/>
              <a:cs typeface="Times New Roman" pitchFamily="18" charset="0"/>
            </a:endParaRPr>
          </a:p>
        </p:txBody>
      </p:sp>
      <p:pic>
        <p:nvPicPr>
          <p:cNvPr id="5" name="4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70" y="1271965"/>
            <a:ext cx="1044116" cy="792088"/>
          </a:xfrm>
          <a:prstGeom prst="rect">
            <a:avLst/>
          </a:prstGeom>
          <a:noFill/>
          <a:ln>
            <a:noFill/>
          </a:ln>
        </p:spPr>
      </p:pic>
      <p:sp>
        <p:nvSpPr>
          <p:cNvPr id="6"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7"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8028" y="1412776"/>
            <a:ext cx="7772400" cy="792088"/>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3.1 Objetivos específicos</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337031" y="2204864"/>
            <a:ext cx="7992888" cy="4104456"/>
          </a:xfrm>
          <a:prstGeom prst="rect">
            <a:avLst/>
          </a:prstGeom>
          <a:noFill/>
          <a:ln w="9525">
            <a:noFill/>
            <a:miter lim="800000"/>
            <a:headEnd/>
            <a:tailEnd/>
          </a:ln>
        </p:spPr>
        <p:txBody>
          <a:bodyPr anchor="ctr"/>
          <a:lstStyle/>
          <a:p>
            <a:pPr marL="342900" indent="-342900">
              <a:buFont typeface="Wingdings" panose="05000000000000000000" pitchFamily="2" charset="2"/>
              <a:buChar char="Ø"/>
            </a:pPr>
            <a:r>
              <a:rPr lang="es-CO" sz="2400" dirty="0">
                <a:solidFill>
                  <a:srgbClr val="FF0000"/>
                </a:solidFill>
              </a:rPr>
              <a:t> </a:t>
            </a:r>
            <a:r>
              <a:rPr lang="es-CO" sz="2400" dirty="0">
                <a:solidFill>
                  <a:srgbClr val="FF0000"/>
                </a:solidFill>
              </a:rPr>
              <a:t>Identificar las características del proceso de producción de la empresa MartinKing  empanadas  en el Municipio de Sesquilé, Cundinamarca.</a:t>
            </a:r>
          </a:p>
          <a:p>
            <a:pPr marL="457200" indent="-457200">
              <a:buFont typeface="Wingdings" pitchFamily="2" charset="2"/>
              <a:buChar char="Ø"/>
            </a:pPr>
            <a:r>
              <a:rPr lang="es-CO" sz="2400" dirty="0" smtClean="0">
                <a:solidFill>
                  <a:srgbClr val="FF0000"/>
                </a:solidFill>
              </a:rPr>
              <a:t>Realizar </a:t>
            </a:r>
            <a:r>
              <a:rPr lang="es-CO" sz="2400" dirty="0">
                <a:solidFill>
                  <a:srgbClr val="FF0000"/>
                </a:solidFill>
              </a:rPr>
              <a:t>un estudio de mercado que determine las condiciones de oferta y demanda </a:t>
            </a:r>
            <a:r>
              <a:rPr lang="es-CO" sz="2400" dirty="0" smtClean="0">
                <a:solidFill>
                  <a:srgbClr val="FF0000"/>
                </a:solidFill>
              </a:rPr>
              <a:t>para consolidar la empresa MartinKing </a:t>
            </a:r>
            <a:r>
              <a:rPr lang="es-CO" sz="2400" dirty="0">
                <a:solidFill>
                  <a:srgbClr val="FF0000"/>
                </a:solidFill>
              </a:rPr>
              <a:t>empanadas </a:t>
            </a:r>
            <a:endParaRPr lang="es-CO" sz="2400" dirty="0" smtClean="0">
              <a:solidFill>
                <a:srgbClr val="FF0000"/>
              </a:solidFill>
            </a:endParaRPr>
          </a:p>
          <a:p>
            <a:pPr marL="457200" indent="-457200">
              <a:buFont typeface="Wingdings" pitchFamily="2" charset="2"/>
              <a:buChar char="Ø"/>
            </a:pPr>
            <a:r>
              <a:rPr lang="es-CO" sz="2400" dirty="0">
                <a:solidFill>
                  <a:srgbClr val="FF0000"/>
                </a:solidFill>
              </a:rPr>
              <a:t>Determinar las  condiciones técnicas con las cuales </a:t>
            </a:r>
            <a:r>
              <a:rPr lang="es-CO" sz="2400" dirty="0" smtClean="0">
                <a:solidFill>
                  <a:srgbClr val="FF0000"/>
                </a:solidFill>
              </a:rPr>
              <a:t>se podría consolidar </a:t>
            </a:r>
            <a:r>
              <a:rPr lang="es-CO" sz="2400" dirty="0">
                <a:solidFill>
                  <a:srgbClr val="FF0000"/>
                </a:solidFill>
              </a:rPr>
              <a:t>la empresa MartinKing empanadas </a:t>
            </a:r>
            <a:endParaRPr lang="es-CO" sz="2400" dirty="0" smtClean="0">
              <a:solidFill>
                <a:srgbClr val="FF0000"/>
              </a:solidFill>
            </a:endParaRPr>
          </a:p>
          <a:p>
            <a:pPr marL="457200" indent="-457200">
              <a:buFont typeface="Wingdings" pitchFamily="2" charset="2"/>
              <a:buChar char="Ø"/>
            </a:pPr>
            <a:r>
              <a:rPr lang="es-CO" sz="2400" dirty="0">
                <a:solidFill>
                  <a:srgbClr val="FF0000"/>
                </a:solidFill>
              </a:rPr>
              <a:t>Realizar un estudio financiero para determinar la viabilidad económica del plan de mejora de la empresa MartinKing </a:t>
            </a:r>
            <a:r>
              <a:rPr lang="es-CO" sz="2400" dirty="0" smtClean="0">
                <a:solidFill>
                  <a:srgbClr val="FF0000"/>
                </a:solidFill>
              </a:rPr>
              <a:t>empanadas</a:t>
            </a:r>
            <a:r>
              <a:rPr lang="es-CO" sz="2800" dirty="0"/>
              <a:t>.</a:t>
            </a:r>
            <a:endParaRPr lang="es-CO" sz="28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70" y="1271965"/>
            <a:ext cx="1044116" cy="792088"/>
          </a:xfrm>
          <a:prstGeom prst="rect">
            <a:avLst/>
          </a:prstGeom>
          <a:noFill/>
          <a:ln>
            <a:noFill/>
          </a:ln>
        </p:spPr>
      </p:pic>
      <p:sp>
        <p:nvSpPr>
          <p:cNvPr id="5"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6"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extLst>
      <p:ext uri="{BB962C8B-B14F-4D97-AF65-F5344CB8AC3E}">
        <p14:creationId xmlns:p14="http://schemas.microsoft.com/office/powerpoint/2010/main" val="366248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smtClean="0">
                <a:latin typeface="Times New Roman" pitchFamily="18" charset="0"/>
                <a:cs typeface="Times New Roman" pitchFamily="18" charset="0"/>
              </a:rPr>
              <a:t>4. Diseño metodológico</a:t>
            </a:r>
            <a:endParaRPr lang="es-CO" sz="3000" b="1" dirty="0">
              <a:latin typeface="Times New Roman" pitchFamily="18" charset="0"/>
              <a:cs typeface="Times New Roman" pitchFamily="18" charset="0"/>
            </a:endParaRPr>
          </a:p>
        </p:txBody>
      </p:sp>
      <p:sp>
        <p:nvSpPr>
          <p:cNvPr id="3" name="Rectangle 2"/>
          <p:cNvSpPr>
            <a:spLocks noChangeArrowheads="1"/>
          </p:cNvSpPr>
          <p:nvPr/>
        </p:nvSpPr>
        <p:spPr bwMode="auto">
          <a:xfrm>
            <a:off x="539552" y="1988840"/>
            <a:ext cx="7992888" cy="3456384"/>
          </a:xfrm>
          <a:prstGeom prst="rect">
            <a:avLst/>
          </a:prstGeom>
          <a:noFill/>
          <a:ln w="9525">
            <a:noFill/>
            <a:miter lim="800000"/>
            <a:headEnd/>
            <a:tailEnd/>
          </a:ln>
        </p:spPr>
        <p:txBody>
          <a:bodyPr anchor="ctr"/>
          <a:lstStyle/>
          <a:p>
            <a:r>
              <a:rPr lang="es-CO" sz="2400" dirty="0">
                <a:solidFill>
                  <a:srgbClr val="FF0000"/>
                </a:solidFill>
              </a:rPr>
              <a:t>La</a:t>
            </a:r>
            <a:r>
              <a:rPr lang="es-CO" sz="2800" dirty="0"/>
              <a:t> </a:t>
            </a:r>
            <a:r>
              <a:rPr lang="es-CO" sz="2400" dirty="0">
                <a:solidFill>
                  <a:srgbClr val="FF0000"/>
                </a:solidFill>
              </a:rPr>
              <a:t>investigación realizada es cuantitativa, teniendo en cuenta que la metodología se analiza de manera objetiva para tomar las mejores decisiones para el plan de mejoramiento de la empresa MartinKing empanadas, partiendo de entender la investigación cuantitativa como “la propiedad de algo que se puede medir o controlar, de algo susceptible de crecimiento o de medición mediante el cual se definen criterios que permiten determinar si un objeto u otro forman parte de la extensión de un concepto</a:t>
            </a:r>
            <a:endParaRPr lang="es-CO" sz="2400" dirty="0">
              <a:solidFill>
                <a:srgbClr val="FF0000"/>
              </a:solidFill>
              <a:latin typeface="Times New Roman" pitchFamily="18" charset="0"/>
              <a:cs typeface="Times New Roman" pitchFamily="18" charset="0"/>
            </a:endParaRPr>
          </a:p>
        </p:txBody>
      </p:sp>
      <p:pic>
        <p:nvPicPr>
          <p:cNvPr id="4" name="3 Imagen" descr="C:\Users\Secretario\Desktop\2019\MARTIN U\EMPANADAS\LOGO FINAL MARTINKING EMPANAD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077714"/>
            <a:ext cx="1044116" cy="792088"/>
          </a:xfrm>
          <a:prstGeom prst="rect">
            <a:avLst/>
          </a:prstGeom>
          <a:noFill/>
          <a:ln>
            <a:noFill/>
          </a:ln>
        </p:spPr>
      </p:pic>
      <p:sp>
        <p:nvSpPr>
          <p:cNvPr id="5" name="4 Marcador de pie de página"/>
          <p:cNvSpPr>
            <a:spLocks noGrp="1"/>
          </p:cNvSpPr>
          <p:nvPr>
            <p:ph type="ftr" sz="quarter" idx="11"/>
          </p:nvPr>
        </p:nvSpPr>
        <p:spPr>
          <a:xfrm>
            <a:off x="3124200" y="6356350"/>
            <a:ext cx="2895600" cy="365125"/>
          </a:xfrm>
        </p:spPr>
        <p:txBody>
          <a:bodyPr/>
          <a:lstStyle/>
          <a:p>
            <a:endParaRPr lang="es-CO" dirty="0" smtClean="0"/>
          </a:p>
          <a:p>
            <a:r>
              <a:rPr lang="es-CO" dirty="0" smtClean="0"/>
              <a:t>MARTIN QUINTERO SANCHEZ</a:t>
            </a:r>
          </a:p>
          <a:p>
            <a:endParaRPr lang="es-CO" dirty="0"/>
          </a:p>
        </p:txBody>
      </p:sp>
      <p:sp>
        <p:nvSpPr>
          <p:cNvPr id="6" name="4 Marcador de fecha"/>
          <p:cNvSpPr>
            <a:spLocks noGrp="1"/>
          </p:cNvSpPr>
          <p:nvPr>
            <p:ph type="dt" sz="half" idx="10"/>
          </p:nvPr>
        </p:nvSpPr>
        <p:spPr>
          <a:xfrm>
            <a:off x="457200" y="6356350"/>
            <a:ext cx="2133600" cy="365125"/>
          </a:xfrm>
        </p:spPr>
        <p:txBody>
          <a:bodyPr/>
          <a:lstStyle/>
          <a:p>
            <a:fld id="{14F909EC-328F-4810-BA0E-B302AF7A2CDC}" type="datetime1">
              <a:rPr lang="es-CO" smtClean="0"/>
              <a:pPr/>
              <a:t>17/08/2019</a:t>
            </a:fld>
            <a:endParaRPr lang="es-C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1078</Words>
  <Application>Microsoft Office PowerPoint</Application>
  <PresentationFormat>Presentación en pantalla (4:3)</PresentationFormat>
  <Paragraphs>132</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Arial Narrow</vt:lpstr>
      <vt:lpstr>Calibri</vt:lpstr>
      <vt:lpstr>Times New Roman</vt:lpstr>
      <vt:lpstr>Wingdings</vt:lpstr>
      <vt:lpstr>Tema de Office</vt:lpstr>
      <vt:lpstr>Presentación de PowerPoint</vt:lpstr>
      <vt:lpstr>Presentación de PowerPoint</vt:lpstr>
      <vt:lpstr>Plan de mejoramiento para la consolidación de una fabrica de empanadas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organizacional</vt:lpstr>
      <vt:lpstr>Presentación de PowerPoint</vt:lpstr>
      <vt:lpstr>PRESUPUESTO P Y G</vt:lpstr>
      <vt:lpstr>PRESUPUESTO GLOBAL</vt:lpstr>
      <vt:lpstr>Presentación de PowerPoint</vt:lpstr>
      <vt:lpstr>Presentación de PowerPoint</vt:lpstr>
      <vt:lpstr>Presentación de PowerPoint</vt:lpstr>
      <vt:lpstr>ANEXOS MATRICULAS  MARTINKING EMPANADAS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ACER</cp:lastModifiedBy>
  <cp:revision>113</cp:revision>
  <dcterms:created xsi:type="dcterms:W3CDTF">2017-01-10T17:35:56Z</dcterms:created>
  <dcterms:modified xsi:type="dcterms:W3CDTF">2019-08-17T13:52:56Z</dcterms:modified>
</cp:coreProperties>
</file>