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CE3"/>
    <a:srgbClr val="FF5050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46" d="100"/>
          <a:sy n="46" d="100"/>
        </p:scale>
        <p:origin x="-2382" y="-4974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9DE18-3200-48DD-BA35-E7EE571C2AA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5343524-F00B-4BAD-AD94-B580E523827B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Revisar y organizar archivo mes a mes del año actual.</a:t>
          </a:r>
        </a:p>
        <a:p>
          <a:r>
            <a:rPr lang="es-ES" dirty="0" smtClean="0">
              <a:solidFill>
                <a:schemeClr val="tx1"/>
              </a:solidFill>
            </a:rPr>
            <a:t>Realizar legalización de viáticos y cajas menores de las diferentes sedes y departamentos de la empresa en el paquete contable.</a:t>
          </a:r>
          <a:endParaRPr lang="es-CO" dirty="0">
            <a:solidFill>
              <a:schemeClr val="tx1"/>
            </a:solidFill>
          </a:endParaRPr>
        </a:p>
      </dgm:t>
    </dgm:pt>
    <dgm:pt modelId="{5D572178-BF46-4147-B90B-AB7644BE58F8}" type="parTrans" cxnId="{D9FC86E2-6BB0-4EEF-B663-CD038D8A8DFC}">
      <dgm:prSet/>
      <dgm:spPr/>
      <dgm:t>
        <a:bodyPr/>
        <a:lstStyle/>
        <a:p>
          <a:endParaRPr lang="es-CO"/>
        </a:p>
      </dgm:t>
    </dgm:pt>
    <dgm:pt modelId="{C68CAAEA-9660-4D6B-A398-61EBD9D87B7E}" type="sibTrans" cxnId="{D9FC86E2-6BB0-4EEF-B663-CD038D8A8DFC}">
      <dgm:prSet/>
      <dgm:spPr/>
      <dgm:t>
        <a:bodyPr/>
        <a:lstStyle/>
        <a:p>
          <a:endParaRPr lang="es-CO"/>
        </a:p>
      </dgm:t>
    </dgm:pt>
    <dgm:pt modelId="{2650022A-F615-4A79-A473-AE726D0423E3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Ingreso en el paquete contable los registros de servicios públicos y arrendamientos.</a:t>
          </a:r>
        </a:p>
        <a:p>
          <a:r>
            <a:rPr lang="es-ES" dirty="0" smtClean="0">
              <a:solidFill>
                <a:schemeClr val="tx1"/>
              </a:solidFill>
            </a:rPr>
            <a:t>Realizar cierre de nómina, registrada por recursos humanos en el paquete contable SIIGO, para su respectiva autorización por parte de gerencia y realizar transferencia bancaria.</a:t>
          </a:r>
          <a:endParaRPr lang="es-CO" dirty="0">
            <a:solidFill>
              <a:schemeClr val="tx1"/>
            </a:solidFill>
          </a:endParaRPr>
        </a:p>
      </dgm:t>
    </dgm:pt>
    <dgm:pt modelId="{65C8455D-9867-40A3-AE96-DE8BBB659D7B}" type="parTrans" cxnId="{DC74134A-8C74-4A95-9AA9-890CAA751EE9}">
      <dgm:prSet/>
      <dgm:spPr/>
      <dgm:t>
        <a:bodyPr/>
        <a:lstStyle/>
        <a:p>
          <a:endParaRPr lang="es-CO"/>
        </a:p>
      </dgm:t>
    </dgm:pt>
    <dgm:pt modelId="{7E2A4880-D62D-49EF-BAED-609FA3238FF3}" type="sibTrans" cxnId="{DC74134A-8C74-4A95-9AA9-890CAA751EE9}">
      <dgm:prSet/>
      <dgm:spPr/>
      <dgm:t>
        <a:bodyPr/>
        <a:lstStyle/>
        <a:p>
          <a:endParaRPr lang="es-CO"/>
        </a:p>
      </dgm:t>
    </dgm:pt>
    <dgm:pt modelId="{881A48B6-FF6D-47FC-BAA2-FBFE5F8BE36F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Realizar conciliación bancaria, de los bancos: Bancolombia, Banco de Bogotá y Banco Popular.</a:t>
          </a:r>
          <a:endParaRPr lang="es-CO" dirty="0">
            <a:solidFill>
              <a:schemeClr val="tx1"/>
            </a:solidFill>
          </a:endParaRPr>
        </a:p>
      </dgm:t>
    </dgm:pt>
    <dgm:pt modelId="{4EA647AB-D084-4C60-85D0-7470C1C2F305}" type="parTrans" cxnId="{FDE4B1C1-8A99-49B1-BE09-FB17E33D13B0}">
      <dgm:prSet/>
      <dgm:spPr/>
      <dgm:t>
        <a:bodyPr/>
        <a:lstStyle/>
        <a:p>
          <a:endParaRPr lang="es-CO"/>
        </a:p>
      </dgm:t>
    </dgm:pt>
    <dgm:pt modelId="{95728B39-E382-484E-9481-59416CFDC77E}" type="sibTrans" cxnId="{FDE4B1C1-8A99-49B1-BE09-FB17E33D13B0}">
      <dgm:prSet/>
      <dgm:spPr/>
      <dgm:t>
        <a:bodyPr/>
        <a:lstStyle/>
        <a:p>
          <a:endParaRPr lang="es-CO"/>
        </a:p>
      </dgm:t>
    </dgm:pt>
    <dgm:pt modelId="{6768CCF2-AC30-4C44-A933-F125763EAA5F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Verificación con el Director financiero el disponible en efectivo y la agenda para las cuentas u obligaciones por pagar en el periodo del mes</a:t>
          </a:r>
          <a:r>
            <a:rPr lang="es-ES" dirty="0" smtClean="0"/>
            <a:t>.</a:t>
          </a:r>
          <a:endParaRPr lang="es-CO" dirty="0"/>
        </a:p>
      </dgm:t>
    </dgm:pt>
    <dgm:pt modelId="{BC5DBF6B-2D08-4E67-812E-A91228711CB4}" type="parTrans" cxnId="{89C18176-EC67-40A3-B1F9-F6EB9BD2750E}">
      <dgm:prSet/>
      <dgm:spPr/>
      <dgm:t>
        <a:bodyPr/>
        <a:lstStyle/>
        <a:p>
          <a:endParaRPr lang="es-CO"/>
        </a:p>
      </dgm:t>
    </dgm:pt>
    <dgm:pt modelId="{110552D6-535D-4C59-9C7D-8DDF432A6C25}" type="sibTrans" cxnId="{89C18176-EC67-40A3-B1F9-F6EB9BD2750E}">
      <dgm:prSet/>
      <dgm:spPr/>
      <dgm:t>
        <a:bodyPr/>
        <a:lstStyle/>
        <a:p>
          <a:endParaRPr lang="es-CO"/>
        </a:p>
      </dgm:t>
    </dgm:pt>
    <dgm:pt modelId="{A229E894-005B-452A-9B7B-07DFB90F606C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Contabilizar las facturas de compra, venta, y servicios COS, y registrarlas en el paquete contable.</a:t>
          </a:r>
          <a:endParaRPr lang="es-CO" dirty="0">
            <a:solidFill>
              <a:schemeClr val="tx1"/>
            </a:solidFill>
          </a:endParaRPr>
        </a:p>
      </dgm:t>
    </dgm:pt>
    <dgm:pt modelId="{60E1D06E-F7F1-49C2-98CF-2D8DBE01F7CB}" type="parTrans" cxnId="{67B3B5F9-B750-4BCF-BD15-3B2AD6B0C55C}">
      <dgm:prSet/>
      <dgm:spPr/>
      <dgm:t>
        <a:bodyPr/>
        <a:lstStyle/>
        <a:p>
          <a:endParaRPr lang="es-CO"/>
        </a:p>
      </dgm:t>
    </dgm:pt>
    <dgm:pt modelId="{58F30CEF-538E-4778-9BF4-2FB6170635A3}" type="sibTrans" cxnId="{67B3B5F9-B750-4BCF-BD15-3B2AD6B0C55C}">
      <dgm:prSet/>
      <dgm:spPr/>
      <dgm:t>
        <a:bodyPr/>
        <a:lstStyle/>
        <a:p>
          <a:endParaRPr lang="es-CO"/>
        </a:p>
      </dgm:t>
    </dgm:pt>
    <dgm:pt modelId="{DBBB4A77-9B67-4C5C-840D-D4919000C791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Causar notas bancarias de pagos y transferencias del banco a proveedores, en el paquete contable SIIGO</a:t>
          </a:r>
          <a:r>
            <a:rPr lang="es-ES" dirty="0" smtClean="0"/>
            <a:t>.</a:t>
          </a:r>
          <a:endParaRPr lang="es-CO" dirty="0"/>
        </a:p>
      </dgm:t>
    </dgm:pt>
    <dgm:pt modelId="{2F429F7D-3BC2-44E3-9CA7-5F396687093D}" type="parTrans" cxnId="{907588B2-BFC3-439C-ACAC-C467829621AA}">
      <dgm:prSet/>
      <dgm:spPr/>
      <dgm:t>
        <a:bodyPr/>
        <a:lstStyle/>
        <a:p>
          <a:endParaRPr lang="es-CO"/>
        </a:p>
      </dgm:t>
    </dgm:pt>
    <dgm:pt modelId="{4451FFF2-65B3-48EF-AF46-2429A31EDBA2}" type="sibTrans" cxnId="{907588B2-BFC3-439C-ACAC-C467829621AA}">
      <dgm:prSet/>
      <dgm:spPr/>
      <dgm:t>
        <a:bodyPr/>
        <a:lstStyle/>
        <a:p>
          <a:endParaRPr lang="es-CO"/>
        </a:p>
      </dgm:t>
    </dgm:pt>
    <dgm:pt modelId="{02228779-233A-4ADD-9264-CA7CC29C0374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Análisis de cuentas y sub cuentas de balance general en archivo plano año anterior y actual.</a:t>
          </a:r>
          <a:endParaRPr lang="es-CO" dirty="0">
            <a:solidFill>
              <a:schemeClr val="tx1"/>
            </a:solidFill>
          </a:endParaRPr>
        </a:p>
      </dgm:t>
    </dgm:pt>
    <dgm:pt modelId="{67EE668E-8A01-449B-8EA7-7230116EBA3F}" type="parTrans" cxnId="{C6BF2365-AE0D-47F4-898F-C7F91FFE6D1B}">
      <dgm:prSet/>
      <dgm:spPr/>
      <dgm:t>
        <a:bodyPr/>
        <a:lstStyle/>
        <a:p>
          <a:endParaRPr lang="es-CO"/>
        </a:p>
      </dgm:t>
    </dgm:pt>
    <dgm:pt modelId="{08B89A1D-E69E-477C-B83C-ADDF88C09F28}" type="sibTrans" cxnId="{C6BF2365-AE0D-47F4-898F-C7F91FFE6D1B}">
      <dgm:prSet/>
      <dgm:spPr/>
      <dgm:t>
        <a:bodyPr/>
        <a:lstStyle/>
        <a:p>
          <a:endParaRPr lang="es-CO"/>
        </a:p>
      </dgm:t>
    </dgm:pt>
    <dgm:pt modelId="{254713D8-8E07-4581-8B86-B8136D1A595D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Corrección de cuentas y subcuentas del balance general sobre libranzas Fon Colombia, Fin comercio, Bancolombia.</a:t>
          </a:r>
          <a:endParaRPr lang="es-CO" dirty="0">
            <a:solidFill>
              <a:schemeClr val="tx1"/>
            </a:solidFill>
          </a:endParaRPr>
        </a:p>
      </dgm:t>
    </dgm:pt>
    <dgm:pt modelId="{AE5C6CED-3A66-47FF-A4C8-6F063AD77011}" type="parTrans" cxnId="{6F43973A-102F-4610-BDBC-D77C895887E5}">
      <dgm:prSet/>
      <dgm:spPr/>
      <dgm:t>
        <a:bodyPr/>
        <a:lstStyle/>
        <a:p>
          <a:endParaRPr lang="es-CO"/>
        </a:p>
      </dgm:t>
    </dgm:pt>
    <dgm:pt modelId="{7D7D588D-5D00-4B4F-BB69-8C21BC4939F9}" type="sibTrans" cxnId="{6F43973A-102F-4610-BDBC-D77C895887E5}">
      <dgm:prSet/>
      <dgm:spPr/>
      <dgm:t>
        <a:bodyPr/>
        <a:lstStyle/>
        <a:p>
          <a:endParaRPr lang="es-CO"/>
        </a:p>
      </dgm:t>
    </dgm:pt>
    <dgm:pt modelId="{BBE58A00-1981-441A-82C6-2024D7D2BFB0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Causar legalización cajas menores, legalización de viáticos de las diferentes sedes y departamentos de la empresa.</a:t>
          </a:r>
          <a:endParaRPr lang="es-CO" dirty="0">
            <a:solidFill>
              <a:schemeClr val="tx1"/>
            </a:solidFill>
          </a:endParaRPr>
        </a:p>
      </dgm:t>
    </dgm:pt>
    <dgm:pt modelId="{66BC84E9-FA95-4D38-A7AB-69834EC98E6D}" type="parTrans" cxnId="{9E008AD2-BD43-461B-861D-24BB1522DC20}">
      <dgm:prSet/>
      <dgm:spPr/>
      <dgm:t>
        <a:bodyPr/>
        <a:lstStyle/>
        <a:p>
          <a:endParaRPr lang="es-CO"/>
        </a:p>
      </dgm:t>
    </dgm:pt>
    <dgm:pt modelId="{AD1E10D0-C21E-4186-9D92-55C1B18F6834}" type="sibTrans" cxnId="{9E008AD2-BD43-461B-861D-24BB1522DC20}">
      <dgm:prSet/>
      <dgm:spPr/>
      <dgm:t>
        <a:bodyPr/>
        <a:lstStyle/>
        <a:p>
          <a:endParaRPr lang="es-CO"/>
        </a:p>
      </dgm:t>
    </dgm:pt>
    <dgm:pt modelId="{2E21B99F-022B-4BB5-BAD8-FD2A2751845F}" type="pres">
      <dgm:prSet presAssocID="{C489DE18-3200-48DD-BA35-E7EE571C2A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18C7800-BB2F-4DD5-849A-DF60898CE637}" type="pres">
      <dgm:prSet presAssocID="{E5343524-F00B-4BAD-AD94-B580E523827B}" presName="node" presStyleLbl="node1" presStyleIdx="0" presStyleCnt="9" custLinFactNeighborX="797" custLinFactNeighborY="-319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9322B1-4919-42EB-9AB1-ABC7B4546AF2}" type="pres">
      <dgm:prSet presAssocID="{C68CAAEA-9660-4D6B-A398-61EBD9D87B7E}" presName="sibTrans" presStyleCnt="0"/>
      <dgm:spPr/>
    </dgm:pt>
    <dgm:pt modelId="{9952C8E3-82E0-48D7-BCED-746263A0CAAA}" type="pres">
      <dgm:prSet presAssocID="{BBE58A00-1981-441A-82C6-2024D7D2BFB0}" presName="node" presStyleLbl="node1" presStyleIdx="1" presStyleCnt="9" custLinFactNeighborX="-4246" custLinFactNeighborY="-127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6B5BAC-39EA-47EE-BF40-091F837BA2BA}" type="pres">
      <dgm:prSet presAssocID="{AD1E10D0-C21E-4186-9D92-55C1B18F6834}" presName="sibTrans" presStyleCnt="0"/>
      <dgm:spPr/>
    </dgm:pt>
    <dgm:pt modelId="{FDD5D521-7931-4948-A6B1-59BF0C3C2210}" type="pres">
      <dgm:prSet presAssocID="{254713D8-8E07-4581-8B86-B8136D1A595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A23330-E9BC-499F-9623-8601179BE838}" type="pres">
      <dgm:prSet presAssocID="{7D7D588D-5D00-4B4F-BB69-8C21BC4939F9}" presName="sibTrans" presStyleCnt="0"/>
      <dgm:spPr/>
    </dgm:pt>
    <dgm:pt modelId="{BD96ADA9-5B9B-40DA-BE58-8588B6418186}" type="pres">
      <dgm:prSet presAssocID="{02228779-233A-4ADD-9264-CA7CC29C0374}" presName="node" presStyleLbl="node1" presStyleIdx="3" presStyleCnt="9" custLinFactNeighborY="11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D540790-5DFD-461A-9C17-DF8455BEBFB8}" type="pres">
      <dgm:prSet presAssocID="{08B89A1D-E69E-477C-B83C-ADDF88C09F28}" presName="sibTrans" presStyleCnt="0"/>
      <dgm:spPr/>
    </dgm:pt>
    <dgm:pt modelId="{A79D9D1B-CC15-4537-BBA2-8461454F7C09}" type="pres">
      <dgm:prSet presAssocID="{DBBB4A77-9B67-4C5C-840D-D4919000C791}" presName="node" presStyleLbl="node1" presStyleIdx="4" presStyleCnt="9" custLinFactNeighborX="-868" custLinFactNeighborY="-115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0C47EF-FB6A-4FF9-AD2B-B2BCCFF3DAE3}" type="pres">
      <dgm:prSet presAssocID="{4451FFF2-65B3-48EF-AF46-2429A31EDBA2}" presName="sibTrans" presStyleCnt="0"/>
      <dgm:spPr/>
    </dgm:pt>
    <dgm:pt modelId="{71B839DE-9F6D-4CDE-92C8-39DC2DDC8748}" type="pres">
      <dgm:prSet presAssocID="{A229E894-005B-452A-9B7B-07DFB90F60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F033CF4-9C8C-44FA-98FA-2CFA55AA1CD8}" type="pres">
      <dgm:prSet presAssocID="{58F30CEF-538E-4778-9BF4-2FB6170635A3}" presName="sibTrans" presStyleCnt="0"/>
      <dgm:spPr/>
    </dgm:pt>
    <dgm:pt modelId="{3A80DE2C-8440-49A1-9938-F9CCA1F64526}" type="pres">
      <dgm:prSet presAssocID="{6768CCF2-AC30-4C44-A933-F125763EAA5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1FC3F4B-D642-4C83-AAC8-8FCE494647B0}" type="pres">
      <dgm:prSet presAssocID="{110552D6-535D-4C59-9C7D-8DDF432A6C25}" presName="sibTrans" presStyleCnt="0"/>
      <dgm:spPr/>
    </dgm:pt>
    <dgm:pt modelId="{816C4B55-B98E-4BAF-8DF8-BD0AC1EF7291}" type="pres">
      <dgm:prSet presAssocID="{2650022A-F615-4A79-A473-AE726D0423E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8D3D45-AA66-43A6-987E-51D1A123AA7D}" type="pres">
      <dgm:prSet presAssocID="{7E2A4880-D62D-49EF-BAED-609FA3238FF3}" presName="sibTrans" presStyleCnt="0"/>
      <dgm:spPr/>
    </dgm:pt>
    <dgm:pt modelId="{B467422D-F533-4AA3-B72C-9246BF970048}" type="pres">
      <dgm:prSet presAssocID="{881A48B6-FF6D-47FC-BAA2-FBFE5F8BE36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7E9FD11-F553-4472-887B-DCC307F7AC55}" type="presOf" srcId="{C489DE18-3200-48DD-BA35-E7EE571C2AA1}" destId="{2E21B99F-022B-4BB5-BAD8-FD2A2751845F}" srcOrd="0" destOrd="0" presId="urn:microsoft.com/office/officeart/2005/8/layout/default"/>
    <dgm:cxn modelId="{9E008AD2-BD43-461B-861D-24BB1522DC20}" srcId="{C489DE18-3200-48DD-BA35-E7EE571C2AA1}" destId="{BBE58A00-1981-441A-82C6-2024D7D2BFB0}" srcOrd="1" destOrd="0" parTransId="{66BC84E9-FA95-4D38-A7AB-69834EC98E6D}" sibTransId="{AD1E10D0-C21E-4186-9D92-55C1B18F6834}"/>
    <dgm:cxn modelId="{D9FC86E2-6BB0-4EEF-B663-CD038D8A8DFC}" srcId="{C489DE18-3200-48DD-BA35-E7EE571C2AA1}" destId="{E5343524-F00B-4BAD-AD94-B580E523827B}" srcOrd="0" destOrd="0" parTransId="{5D572178-BF46-4147-B90B-AB7644BE58F8}" sibTransId="{C68CAAEA-9660-4D6B-A398-61EBD9D87B7E}"/>
    <dgm:cxn modelId="{3073F042-869F-40D3-B820-9C810C93C6FA}" type="presOf" srcId="{2650022A-F615-4A79-A473-AE726D0423E3}" destId="{816C4B55-B98E-4BAF-8DF8-BD0AC1EF7291}" srcOrd="0" destOrd="0" presId="urn:microsoft.com/office/officeart/2005/8/layout/default"/>
    <dgm:cxn modelId="{6B143D04-FF2F-4042-897A-05E9209990D9}" type="presOf" srcId="{BBE58A00-1981-441A-82C6-2024D7D2BFB0}" destId="{9952C8E3-82E0-48D7-BCED-746263A0CAAA}" srcOrd="0" destOrd="0" presId="urn:microsoft.com/office/officeart/2005/8/layout/default"/>
    <dgm:cxn modelId="{89C18176-EC67-40A3-B1F9-F6EB9BD2750E}" srcId="{C489DE18-3200-48DD-BA35-E7EE571C2AA1}" destId="{6768CCF2-AC30-4C44-A933-F125763EAA5F}" srcOrd="6" destOrd="0" parTransId="{BC5DBF6B-2D08-4E67-812E-A91228711CB4}" sibTransId="{110552D6-535D-4C59-9C7D-8DDF432A6C25}"/>
    <dgm:cxn modelId="{7E89FB9E-D892-4D3C-A803-7FC796347C07}" type="presOf" srcId="{E5343524-F00B-4BAD-AD94-B580E523827B}" destId="{118C7800-BB2F-4DD5-849A-DF60898CE637}" srcOrd="0" destOrd="0" presId="urn:microsoft.com/office/officeart/2005/8/layout/default"/>
    <dgm:cxn modelId="{C33E40A3-8FD2-4CD8-BF67-77ABF3D453E9}" type="presOf" srcId="{881A48B6-FF6D-47FC-BAA2-FBFE5F8BE36F}" destId="{B467422D-F533-4AA3-B72C-9246BF970048}" srcOrd="0" destOrd="0" presId="urn:microsoft.com/office/officeart/2005/8/layout/default"/>
    <dgm:cxn modelId="{C78AA78D-5B76-4830-AF97-5CE42E61B4C5}" type="presOf" srcId="{6768CCF2-AC30-4C44-A933-F125763EAA5F}" destId="{3A80DE2C-8440-49A1-9938-F9CCA1F64526}" srcOrd="0" destOrd="0" presId="urn:microsoft.com/office/officeart/2005/8/layout/default"/>
    <dgm:cxn modelId="{8E7B9FF7-6D1D-4199-9FA5-79D2090D5AD4}" type="presOf" srcId="{02228779-233A-4ADD-9264-CA7CC29C0374}" destId="{BD96ADA9-5B9B-40DA-BE58-8588B6418186}" srcOrd="0" destOrd="0" presId="urn:microsoft.com/office/officeart/2005/8/layout/default"/>
    <dgm:cxn modelId="{FDE4B1C1-8A99-49B1-BE09-FB17E33D13B0}" srcId="{C489DE18-3200-48DD-BA35-E7EE571C2AA1}" destId="{881A48B6-FF6D-47FC-BAA2-FBFE5F8BE36F}" srcOrd="8" destOrd="0" parTransId="{4EA647AB-D084-4C60-85D0-7470C1C2F305}" sibTransId="{95728B39-E382-484E-9481-59416CFDC77E}"/>
    <dgm:cxn modelId="{6C9B1F1F-D6AD-4491-800E-100C88CF8849}" type="presOf" srcId="{A229E894-005B-452A-9B7B-07DFB90F606C}" destId="{71B839DE-9F6D-4CDE-92C8-39DC2DDC8748}" srcOrd="0" destOrd="0" presId="urn:microsoft.com/office/officeart/2005/8/layout/default"/>
    <dgm:cxn modelId="{8DB83F9F-61FA-4A52-8FDB-C34D50EE801F}" type="presOf" srcId="{DBBB4A77-9B67-4C5C-840D-D4919000C791}" destId="{A79D9D1B-CC15-4537-BBA2-8461454F7C09}" srcOrd="0" destOrd="0" presId="urn:microsoft.com/office/officeart/2005/8/layout/default"/>
    <dgm:cxn modelId="{C6BF2365-AE0D-47F4-898F-C7F91FFE6D1B}" srcId="{C489DE18-3200-48DD-BA35-E7EE571C2AA1}" destId="{02228779-233A-4ADD-9264-CA7CC29C0374}" srcOrd="3" destOrd="0" parTransId="{67EE668E-8A01-449B-8EA7-7230116EBA3F}" sibTransId="{08B89A1D-E69E-477C-B83C-ADDF88C09F28}"/>
    <dgm:cxn modelId="{DC74134A-8C74-4A95-9AA9-890CAA751EE9}" srcId="{C489DE18-3200-48DD-BA35-E7EE571C2AA1}" destId="{2650022A-F615-4A79-A473-AE726D0423E3}" srcOrd="7" destOrd="0" parTransId="{65C8455D-9867-40A3-AE96-DE8BBB659D7B}" sibTransId="{7E2A4880-D62D-49EF-BAED-609FA3238FF3}"/>
    <dgm:cxn modelId="{7CE39FD9-A3AB-408B-8F73-7496F6EAF47B}" type="presOf" srcId="{254713D8-8E07-4581-8B86-B8136D1A595D}" destId="{FDD5D521-7931-4948-A6B1-59BF0C3C2210}" srcOrd="0" destOrd="0" presId="urn:microsoft.com/office/officeart/2005/8/layout/default"/>
    <dgm:cxn modelId="{67B3B5F9-B750-4BCF-BD15-3B2AD6B0C55C}" srcId="{C489DE18-3200-48DD-BA35-E7EE571C2AA1}" destId="{A229E894-005B-452A-9B7B-07DFB90F606C}" srcOrd="5" destOrd="0" parTransId="{60E1D06E-F7F1-49C2-98CF-2D8DBE01F7CB}" sibTransId="{58F30CEF-538E-4778-9BF4-2FB6170635A3}"/>
    <dgm:cxn modelId="{6F43973A-102F-4610-BDBC-D77C895887E5}" srcId="{C489DE18-3200-48DD-BA35-E7EE571C2AA1}" destId="{254713D8-8E07-4581-8B86-B8136D1A595D}" srcOrd="2" destOrd="0" parTransId="{AE5C6CED-3A66-47FF-A4C8-6F063AD77011}" sibTransId="{7D7D588D-5D00-4B4F-BB69-8C21BC4939F9}"/>
    <dgm:cxn modelId="{907588B2-BFC3-439C-ACAC-C467829621AA}" srcId="{C489DE18-3200-48DD-BA35-E7EE571C2AA1}" destId="{DBBB4A77-9B67-4C5C-840D-D4919000C791}" srcOrd="4" destOrd="0" parTransId="{2F429F7D-3BC2-44E3-9CA7-5F396687093D}" sibTransId="{4451FFF2-65B3-48EF-AF46-2429A31EDBA2}"/>
    <dgm:cxn modelId="{797DA5FE-5BC9-4B26-87C3-D11C9E6048AA}" type="presParOf" srcId="{2E21B99F-022B-4BB5-BAD8-FD2A2751845F}" destId="{118C7800-BB2F-4DD5-849A-DF60898CE637}" srcOrd="0" destOrd="0" presId="urn:microsoft.com/office/officeart/2005/8/layout/default"/>
    <dgm:cxn modelId="{F4FB36FD-4DAF-4259-9C4E-5EF9B7E9053E}" type="presParOf" srcId="{2E21B99F-022B-4BB5-BAD8-FD2A2751845F}" destId="{939322B1-4919-42EB-9AB1-ABC7B4546AF2}" srcOrd="1" destOrd="0" presId="urn:microsoft.com/office/officeart/2005/8/layout/default"/>
    <dgm:cxn modelId="{AA895434-5E72-4FFA-A3E0-00B460B541A2}" type="presParOf" srcId="{2E21B99F-022B-4BB5-BAD8-FD2A2751845F}" destId="{9952C8E3-82E0-48D7-BCED-746263A0CAAA}" srcOrd="2" destOrd="0" presId="urn:microsoft.com/office/officeart/2005/8/layout/default"/>
    <dgm:cxn modelId="{C7DAF3F4-5F31-4DB5-B488-C4FB1BC668EC}" type="presParOf" srcId="{2E21B99F-022B-4BB5-BAD8-FD2A2751845F}" destId="{DA6B5BAC-39EA-47EE-BF40-091F837BA2BA}" srcOrd="3" destOrd="0" presId="urn:microsoft.com/office/officeart/2005/8/layout/default"/>
    <dgm:cxn modelId="{F114AEC8-2C56-4B3C-8F84-8362ADCC6FEB}" type="presParOf" srcId="{2E21B99F-022B-4BB5-BAD8-FD2A2751845F}" destId="{FDD5D521-7931-4948-A6B1-59BF0C3C2210}" srcOrd="4" destOrd="0" presId="urn:microsoft.com/office/officeart/2005/8/layout/default"/>
    <dgm:cxn modelId="{77F94194-C968-4D08-A615-7DEEFB127617}" type="presParOf" srcId="{2E21B99F-022B-4BB5-BAD8-FD2A2751845F}" destId="{0AA23330-E9BC-499F-9623-8601179BE838}" srcOrd="5" destOrd="0" presId="urn:microsoft.com/office/officeart/2005/8/layout/default"/>
    <dgm:cxn modelId="{66A395D1-1EF5-4756-A8C7-25DB4901E753}" type="presParOf" srcId="{2E21B99F-022B-4BB5-BAD8-FD2A2751845F}" destId="{BD96ADA9-5B9B-40DA-BE58-8588B6418186}" srcOrd="6" destOrd="0" presId="urn:microsoft.com/office/officeart/2005/8/layout/default"/>
    <dgm:cxn modelId="{D78D88A3-8819-4D74-BA4B-77674D3899FA}" type="presParOf" srcId="{2E21B99F-022B-4BB5-BAD8-FD2A2751845F}" destId="{0D540790-5DFD-461A-9C17-DF8455BEBFB8}" srcOrd="7" destOrd="0" presId="urn:microsoft.com/office/officeart/2005/8/layout/default"/>
    <dgm:cxn modelId="{A90AC432-9E09-423C-8592-ECD85D18A774}" type="presParOf" srcId="{2E21B99F-022B-4BB5-BAD8-FD2A2751845F}" destId="{A79D9D1B-CC15-4537-BBA2-8461454F7C09}" srcOrd="8" destOrd="0" presId="urn:microsoft.com/office/officeart/2005/8/layout/default"/>
    <dgm:cxn modelId="{59783A16-4BC8-48B6-95A1-DE97AAAA3436}" type="presParOf" srcId="{2E21B99F-022B-4BB5-BAD8-FD2A2751845F}" destId="{8C0C47EF-FB6A-4FF9-AD2B-B2BCCFF3DAE3}" srcOrd="9" destOrd="0" presId="urn:microsoft.com/office/officeart/2005/8/layout/default"/>
    <dgm:cxn modelId="{7D635BDE-CB6E-425A-87BC-52DE88D3B387}" type="presParOf" srcId="{2E21B99F-022B-4BB5-BAD8-FD2A2751845F}" destId="{71B839DE-9F6D-4CDE-92C8-39DC2DDC8748}" srcOrd="10" destOrd="0" presId="urn:microsoft.com/office/officeart/2005/8/layout/default"/>
    <dgm:cxn modelId="{A5F9165C-7C3D-44DD-A264-66C0849523B5}" type="presParOf" srcId="{2E21B99F-022B-4BB5-BAD8-FD2A2751845F}" destId="{7F033CF4-9C8C-44FA-98FA-2CFA55AA1CD8}" srcOrd="11" destOrd="0" presId="urn:microsoft.com/office/officeart/2005/8/layout/default"/>
    <dgm:cxn modelId="{CD067F33-F340-49F4-ABDF-8328D588A82B}" type="presParOf" srcId="{2E21B99F-022B-4BB5-BAD8-FD2A2751845F}" destId="{3A80DE2C-8440-49A1-9938-F9CCA1F64526}" srcOrd="12" destOrd="0" presId="urn:microsoft.com/office/officeart/2005/8/layout/default"/>
    <dgm:cxn modelId="{7CCCB2EC-DF85-4429-A6F8-AF015A79FCC8}" type="presParOf" srcId="{2E21B99F-022B-4BB5-BAD8-FD2A2751845F}" destId="{41FC3F4B-D642-4C83-AAC8-8FCE494647B0}" srcOrd="13" destOrd="0" presId="urn:microsoft.com/office/officeart/2005/8/layout/default"/>
    <dgm:cxn modelId="{F1FDF9ED-749D-49D8-A86A-ED14532E5E39}" type="presParOf" srcId="{2E21B99F-022B-4BB5-BAD8-FD2A2751845F}" destId="{816C4B55-B98E-4BAF-8DF8-BD0AC1EF7291}" srcOrd="14" destOrd="0" presId="urn:microsoft.com/office/officeart/2005/8/layout/default"/>
    <dgm:cxn modelId="{D8525443-94EC-4436-B879-86B80ED5BAFD}" type="presParOf" srcId="{2E21B99F-022B-4BB5-BAD8-FD2A2751845F}" destId="{3D8D3D45-AA66-43A6-987E-51D1A123AA7D}" srcOrd="15" destOrd="0" presId="urn:microsoft.com/office/officeart/2005/8/layout/default"/>
    <dgm:cxn modelId="{EA361462-2CF7-4BF7-8AD5-8C47B0A76A05}" type="presParOf" srcId="{2E21B99F-022B-4BB5-BAD8-FD2A2751845F}" destId="{B467422D-F533-4AA3-B72C-9246BF97004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525AD-E1C2-49D7-B5B5-052645DFA9F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FC8DC12-83E3-459A-9BDF-6DC289839EF7}">
      <dgm:prSet phldrT="[Texto]"/>
      <dgm:spPr/>
      <dgm:t>
        <a:bodyPr/>
        <a:lstStyle/>
        <a:p>
          <a:r>
            <a:rPr lang="es-CO" dirty="0" smtClean="0"/>
            <a:t>Analizar con cuidado las cuentas y sub-cuentas dentro del balance general en archivo plano para el control sistemático y archivo de los registros contables como prueba de que se realizó efectivamente la tarea.</a:t>
          </a:r>
          <a:endParaRPr lang="es-CO" dirty="0"/>
        </a:p>
      </dgm:t>
    </dgm:pt>
    <dgm:pt modelId="{1FCAB43F-7EF8-4297-9C00-B429229A4027}" type="parTrans" cxnId="{896DC525-26A5-43C8-9FB1-F7EC1449FCEB}">
      <dgm:prSet/>
      <dgm:spPr/>
      <dgm:t>
        <a:bodyPr/>
        <a:lstStyle/>
        <a:p>
          <a:endParaRPr lang="es-CO"/>
        </a:p>
      </dgm:t>
    </dgm:pt>
    <dgm:pt modelId="{2147AC00-AE3D-4D9B-8BC5-EE65D2FE786E}" type="sibTrans" cxnId="{896DC525-26A5-43C8-9FB1-F7EC1449FCEB}">
      <dgm:prSet/>
      <dgm:spPr/>
      <dgm:t>
        <a:bodyPr/>
        <a:lstStyle/>
        <a:p>
          <a:endParaRPr lang="es-CO"/>
        </a:p>
      </dgm:t>
    </dgm:pt>
    <dgm:pt modelId="{3A61B526-D1C5-4179-A1BC-C2BACCD9467F}">
      <dgm:prSet phldrT="[Texto]"/>
      <dgm:spPr/>
      <dgm:t>
        <a:bodyPr/>
        <a:lstStyle/>
        <a:p>
          <a:r>
            <a:rPr lang="es-CO" dirty="0" smtClean="0"/>
            <a:t>Ejecutar las correcciones que haya lugar de cuentas y sub-cuentas dentro del software contable SIIGO.</a:t>
          </a:r>
          <a:endParaRPr lang="es-CO" dirty="0"/>
        </a:p>
      </dgm:t>
    </dgm:pt>
    <dgm:pt modelId="{041609F4-25B9-4179-A08C-1A4F3E7BB685}" type="parTrans" cxnId="{B6A35803-A384-42D5-9261-4D37FD4F3AF3}">
      <dgm:prSet/>
      <dgm:spPr/>
      <dgm:t>
        <a:bodyPr/>
        <a:lstStyle/>
        <a:p>
          <a:endParaRPr lang="es-CO"/>
        </a:p>
      </dgm:t>
    </dgm:pt>
    <dgm:pt modelId="{E1FB51BC-BF8D-4838-9CCC-18DCF7EB53B0}" type="sibTrans" cxnId="{B6A35803-A384-42D5-9261-4D37FD4F3AF3}">
      <dgm:prSet/>
      <dgm:spPr/>
      <dgm:t>
        <a:bodyPr/>
        <a:lstStyle/>
        <a:p>
          <a:endParaRPr lang="es-CO"/>
        </a:p>
      </dgm:t>
    </dgm:pt>
    <dgm:pt modelId="{7250903D-931F-4402-9A25-A3013486BFE1}">
      <dgm:prSet phldrT="[Texto]"/>
      <dgm:spPr/>
      <dgm:t>
        <a:bodyPr/>
        <a:lstStyle/>
        <a:p>
          <a:r>
            <a:rPr lang="es-CO" dirty="0" smtClean="0"/>
            <a:t>Identificar las cuentas y sub-cuentas en archivo plano que haya lugar que presenten error dentro del balance general.</a:t>
          </a:r>
          <a:endParaRPr lang="es-CO" dirty="0"/>
        </a:p>
      </dgm:t>
    </dgm:pt>
    <dgm:pt modelId="{63E1F3D2-B762-4774-81D1-7FC2E54A919E}" type="parTrans" cxnId="{9CA83A20-ACD0-4761-83E8-7508B2B1F6ED}">
      <dgm:prSet/>
      <dgm:spPr/>
      <dgm:t>
        <a:bodyPr/>
        <a:lstStyle/>
        <a:p>
          <a:endParaRPr lang="es-CO"/>
        </a:p>
      </dgm:t>
    </dgm:pt>
    <dgm:pt modelId="{4930053C-D2DA-4E5F-ABBA-C50A26E41173}" type="sibTrans" cxnId="{9CA83A20-ACD0-4761-83E8-7508B2B1F6ED}">
      <dgm:prSet/>
      <dgm:spPr/>
      <dgm:t>
        <a:bodyPr/>
        <a:lstStyle/>
        <a:p>
          <a:endParaRPr lang="es-CO"/>
        </a:p>
      </dgm:t>
    </dgm:pt>
    <dgm:pt modelId="{CB9EC3FB-4FCD-4036-B9B9-63FAE9C94C21}">
      <dgm:prSet/>
      <dgm:spPr/>
      <dgm:t>
        <a:bodyPr/>
        <a:lstStyle/>
        <a:p>
          <a:r>
            <a:rPr lang="es-CO" smtClean="0"/>
            <a:t>Revelar los estados financieros contemplados bajo normas NIIF, por parte del contador.</a:t>
          </a:r>
          <a:endParaRPr lang="es-CO"/>
        </a:p>
      </dgm:t>
    </dgm:pt>
    <dgm:pt modelId="{9DB393EB-0B57-4490-833F-2215AF5DBAEB}" type="parTrans" cxnId="{F42DFA31-AAEE-407B-9AD1-E7C067E04BE4}">
      <dgm:prSet/>
      <dgm:spPr/>
      <dgm:t>
        <a:bodyPr/>
        <a:lstStyle/>
        <a:p>
          <a:endParaRPr lang="es-CO"/>
        </a:p>
      </dgm:t>
    </dgm:pt>
    <dgm:pt modelId="{74D89240-20BC-4085-A002-4141F1258AC0}" type="sibTrans" cxnId="{F42DFA31-AAEE-407B-9AD1-E7C067E04BE4}">
      <dgm:prSet/>
      <dgm:spPr/>
      <dgm:t>
        <a:bodyPr/>
        <a:lstStyle/>
        <a:p>
          <a:endParaRPr lang="es-CO"/>
        </a:p>
      </dgm:t>
    </dgm:pt>
    <dgm:pt modelId="{A279FFFF-9A71-4D7A-9B17-AD81E803270E}" type="pres">
      <dgm:prSet presAssocID="{B5F525AD-E1C2-49D7-B5B5-052645DFA9F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C55442FA-ED9F-41F5-B13C-E85F477FFF0B}" type="pres">
      <dgm:prSet presAssocID="{1FC8DC12-83E3-459A-9BDF-6DC289839EF7}" presName="composite" presStyleCnt="0"/>
      <dgm:spPr/>
    </dgm:pt>
    <dgm:pt modelId="{451930BA-1394-4ED0-B50F-CFD7091247EC}" type="pres">
      <dgm:prSet presAssocID="{1FC8DC12-83E3-459A-9BDF-6DC289839EF7}" presName="LShape" presStyleLbl="alignNode1" presStyleIdx="0" presStyleCnt="7" custLinFactNeighborX="-3071" custLinFactNeighborY="5441"/>
      <dgm:spPr/>
    </dgm:pt>
    <dgm:pt modelId="{7B25B876-16CF-47B6-9228-9112B0232307}" type="pres">
      <dgm:prSet presAssocID="{1FC8DC12-83E3-459A-9BDF-6DC289839EF7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90EB0F-42B4-45D8-A6D8-589F5A2FFF12}" type="pres">
      <dgm:prSet presAssocID="{1FC8DC12-83E3-459A-9BDF-6DC289839EF7}" presName="Triangle" presStyleLbl="alignNode1" presStyleIdx="1" presStyleCnt="7"/>
      <dgm:spPr/>
    </dgm:pt>
    <dgm:pt modelId="{E6B58417-8096-4554-807D-C237B4A5882D}" type="pres">
      <dgm:prSet presAssocID="{2147AC00-AE3D-4D9B-8BC5-EE65D2FE786E}" presName="sibTrans" presStyleCnt="0"/>
      <dgm:spPr/>
    </dgm:pt>
    <dgm:pt modelId="{4539447A-713E-43A4-B5C0-2F63CFB0142E}" type="pres">
      <dgm:prSet presAssocID="{2147AC00-AE3D-4D9B-8BC5-EE65D2FE786E}" presName="space" presStyleCnt="0"/>
      <dgm:spPr/>
    </dgm:pt>
    <dgm:pt modelId="{23E748D3-FA7F-4CEB-AE26-DABBF064275F}" type="pres">
      <dgm:prSet presAssocID="{3A61B526-D1C5-4179-A1BC-C2BACCD9467F}" presName="composite" presStyleCnt="0"/>
      <dgm:spPr/>
    </dgm:pt>
    <dgm:pt modelId="{134BF234-B2B6-4D40-8877-C6810846C0CD}" type="pres">
      <dgm:prSet presAssocID="{3A61B526-D1C5-4179-A1BC-C2BACCD9467F}" presName="LShape" presStyleLbl="alignNode1" presStyleIdx="2" presStyleCnt="7"/>
      <dgm:spPr/>
    </dgm:pt>
    <dgm:pt modelId="{3526BEB9-94DE-4B45-A4E3-19F9FB3B63E1}" type="pres">
      <dgm:prSet presAssocID="{3A61B526-D1C5-4179-A1BC-C2BACCD9467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C8C0777-A219-460D-B94F-DB1FAEC1EB76}" type="pres">
      <dgm:prSet presAssocID="{3A61B526-D1C5-4179-A1BC-C2BACCD9467F}" presName="Triangle" presStyleLbl="alignNode1" presStyleIdx="3" presStyleCnt="7"/>
      <dgm:spPr/>
    </dgm:pt>
    <dgm:pt modelId="{28245266-083F-4751-8C23-84B30D15AB6F}" type="pres">
      <dgm:prSet presAssocID="{E1FB51BC-BF8D-4838-9CCC-18DCF7EB53B0}" presName="sibTrans" presStyleCnt="0"/>
      <dgm:spPr/>
    </dgm:pt>
    <dgm:pt modelId="{043E7658-A3BE-4B92-B7BB-1B561B91B0F5}" type="pres">
      <dgm:prSet presAssocID="{E1FB51BC-BF8D-4838-9CCC-18DCF7EB53B0}" presName="space" presStyleCnt="0"/>
      <dgm:spPr/>
    </dgm:pt>
    <dgm:pt modelId="{1B9E2DB1-559C-4E00-BD6E-346141690F8A}" type="pres">
      <dgm:prSet presAssocID="{7250903D-931F-4402-9A25-A3013486BFE1}" presName="composite" presStyleCnt="0"/>
      <dgm:spPr/>
    </dgm:pt>
    <dgm:pt modelId="{851DBD81-67E1-4DBB-8AB7-03B6774FA5C5}" type="pres">
      <dgm:prSet presAssocID="{7250903D-931F-4402-9A25-A3013486BFE1}" presName="LShape" presStyleLbl="alignNode1" presStyleIdx="4" presStyleCnt="7"/>
      <dgm:spPr/>
    </dgm:pt>
    <dgm:pt modelId="{FA3CB38B-FF77-424B-96F3-45FA91E64762}" type="pres">
      <dgm:prSet presAssocID="{7250903D-931F-4402-9A25-A3013486BFE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0F8CC1-8BFB-4E24-A039-C4637ADEF547}" type="pres">
      <dgm:prSet presAssocID="{7250903D-931F-4402-9A25-A3013486BFE1}" presName="Triangle" presStyleLbl="alignNode1" presStyleIdx="5" presStyleCnt="7"/>
      <dgm:spPr/>
    </dgm:pt>
    <dgm:pt modelId="{4DC3CE89-A4B2-4231-949E-D05475076F72}" type="pres">
      <dgm:prSet presAssocID="{4930053C-D2DA-4E5F-ABBA-C50A26E41173}" presName="sibTrans" presStyleCnt="0"/>
      <dgm:spPr/>
    </dgm:pt>
    <dgm:pt modelId="{D111689E-A5DF-4C7A-8C25-A7D4E84A4001}" type="pres">
      <dgm:prSet presAssocID="{4930053C-D2DA-4E5F-ABBA-C50A26E41173}" presName="space" presStyleCnt="0"/>
      <dgm:spPr/>
    </dgm:pt>
    <dgm:pt modelId="{9AFE2A27-9EF4-4F0C-8B98-13724E7A47D1}" type="pres">
      <dgm:prSet presAssocID="{CB9EC3FB-4FCD-4036-B9B9-63FAE9C94C21}" presName="composite" presStyleCnt="0"/>
      <dgm:spPr/>
    </dgm:pt>
    <dgm:pt modelId="{70CFD7F7-7FAE-42E6-B09F-9B1C28A0256A}" type="pres">
      <dgm:prSet presAssocID="{CB9EC3FB-4FCD-4036-B9B9-63FAE9C94C21}" presName="LShape" presStyleLbl="alignNode1" presStyleIdx="6" presStyleCnt="7"/>
      <dgm:spPr/>
    </dgm:pt>
    <dgm:pt modelId="{26CD0A25-1066-4731-8922-6996C7A32991}" type="pres">
      <dgm:prSet presAssocID="{CB9EC3FB-4FCD-4036-B9B9-63FAE9C94C21}" presName="ParentText" presStyleLbl="revTx" presStyleIdx="3" presStyleCnt="4" custLinFactNeighborY="4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EB0440F-BB97-4791-B506-F459CD6A09CB}" type="presOf" srcId="{3A61B526-D1C5-4179-A1BC-C2BACCD9467F}" destId="{3526BEB9-94DE-4B45-A4E3-19F9FB3B63E1}" srcOrd="0" destOrd="0" presId="urn:microsoft.com/office/officeart/2009/3/layout/StepUpProcess"/>
    <dgm:cxn modelId="{B6A35803-A384-42D5-9261-4D37FD4F3AF3}" srcId="{B5F525AD-E1C2-49D7-B5B5-052645DFA9F0}" destId="{3A61B526-D1C5-4179-A1BC-C2BACCD9467F}" srcOrd="1" destOrd="0" parTransId="{041609F4-25B9-4179-A08C-1A4F3E7BB685}" sibTransId="{E1FB51BC-BF8D-4838-9CCC-18DCF7EB53B0}"/>
    <dgm:cxn modelId="{F42DFA31-AAEE-407B-9AD1-E7C067E04BE4}" srcId="{B5F525AD-E1C2-49D7-B5B5-052645DFA9F0}" destId="{CB9EC3FB-4FCD-4036-B9B9-63FAE9C94C21}" srcOrd="3" destOrd="0" parTransId="{9DB393EB-0B57-4490-833F-2215AF5DBAEB}" sibTransId="{74D89240-20BC-4085-A002-4141F1258AC0}"/>
    <dgm:cxn modelId="{896DC525-26A5-43C8-9FB1-F7EC1449FCEB}" srcId="{B5F525AD-E1C2-49D7-B5B5-052645DFA9F0}" destId="{1FC8DC12-83E3-459A-9BDF-6DC289839EF7}" srcOrd="0" destOrd="0" parTransId="{1FCAB43F-7EF8-4297-9C00-B429229A4027}" sibTransId="{2147AC00-AE3D-4D9B-8BC5-EE65D2FE786E}"/>
    <dgm:cxn modelId="{A8583EE5-1C8B-458C-BCB2-AD318EF2624B}" type="presOf" srcId="{CB9EC3FB-4FCD-4036-B9B9-63FAE9C94C21}" destId="{26CD0A25-1066-4731-8922-6996C7A32991}" srcOrd="0" destOrd="0" presId="urn:microsoft.com/office/officeart/2009/3/layout/StepUpProcess"/>
    <dgm:cxn modelId="{9CA83A20-ACD0-4761-83E8-7508B2B1F6ED}" srcId="{B5F525AD-E1C2-49D7-B5B5-052645DFA9F0}" destId="{7250903D-931F-4402-9A25-A3013486BFE1}" srcOrd="2" destOrd="0" parTransId="{63E1F3D2-B762-4774-81D1-7FC2E54A919E}" sibTransId="{4930053C-D2DA-4E5F-ABBA-C50A26E41173}"/>
    <dgm:cxn modelId="{D354DB10-2CEE-4318-9DD7-10CEE5178A9D}" type="presOf" srcId="{7250903D-931F-4402-9A25-A3013486BFE1}" destId="{FA3CB38B-FF77-424B-96F3-45FA91E64762}" srcOrd="0" destOrd="0" presId="urn:microsoft.com/office/officeart/2009/3/layout/StepUpProcess"/>
    <dgm:cxn modelId="{F581BD0E-10B5-4C56-8213-E1382BBBD6B8}" type="presOf" srcId="{B5F525AD-E1C2-49D7-B5B5-052645DFA9F0}" destId="{A279FFFF-9A71-4D7A-9B17-AD81E803270E}" srcOrd="0" destOrd="0" presId="urn:microsoft.com/office/officeart/2009/3/layout/StepUpProcess"/>
    <dgm:cxn modelId="{AA8EED12-5F0C-4BFB-A039-E28347A202DF}" type="presOf" srcId="{1FC8DC12-83E3-459A-9BDF-6DC289839EF7}" destId="{7B25B876-16CF-47B6-9228-9112B0232307}" srcOrd="0" destOrd="0" presId="urn:microsoft.com/office/officeart/2009/3/layout/StepUpProcess"/>
    <dgm:cxn modelId="{0741C1EE-678A-4A78-B8A2-8151B3AD4BD9}" type="presParOf" srcId="{A279FFFF-9A71-4D7A-9B17-AD81E803270E}" destId="{C55442FA-ED9F-41F5-B13C-E85F477FFF0B}" srcOrd="0" destOrd="0" presId="urn:microsoft.com/office/officeart/2009/3/layout/StepUpProcess"/>
    <dgm:cxn modelId="{D9D64FA6-47AB-4D45-AF61-B7A55744596F}" type="presParOf" srcId="{C55442FA-ED9F-41F5-B13C-E85F477FFF0B}" destId="{451930BA-1394-4ED0-B50F-CFD7091247EC}" srcOrd="0" destOrd="0" presId="urn:microsoft.com/office/officeart/2009/3/layout/StepUpProcess"/>
    <dgm:cxn modelId="{4E1ABFA6-AF93-4B84-986B-A911B463D5A8}" type="presParOf" srcId="{C55442FA-ED9F-41F5-B13C-E85F477FFF0B}" destId="{7B25B876-16CF-47B6-9228-9112B0232307}" srcOrd="1" destOrd="0" presId="urn:microsoft.com/office/officeart/2009/3/layout/StepUpProcess"/>
    <dgm:cxn modelId="{92C2077A-CEA5-47F4-A56D-C08FD9265E61}" type="presParOf" srcId="{C55442FA-ED9F-41F5-B13C-E85F477FFF0B}" destId="{AC90EB0F-42B4-45D8-A6D8-589F5A2FFF12}" srcOrd="2" destOrd="0" presId="urn:microsoft.com/office/officeart/2009/3/layout/StepUpProcess"/>
    <dgm:cxn modelId="{FBF0C8CB-E38E-4F22-88BA-B2496FBFE6AD}" type="presParOf" srcId="{A279FFFF-9A71-4D7A-9B17-AD81E803270E}" destId="{E6B58417-8096-4554-807D-C237B4A5882D}" srcOrd="1" destOrd="0" presId="urn:microsoft.com/office/officeart/2009/3/layout/StepUpProcess"/>
    <dgm:cxn modelId="{803D5F3A-F94B-4BBF-AAEF-A3F83C27FB01}" type="presParOf" srcId="{E6B58417-8096-4554-807D-C237B4A5882D}" destId="{4539447A-713E-43A4-B5C0-2F63CFB0142E}" srcOrd="0" destOrd="0" presId="urn:microsoft.com/office/officeart/2009/3/layout/StepUpProcess"/>
    <dgm:cxn modelId="{23DB6F7D-0970-4EFE-A07D-C8C748D8A8DF}" type="presParOf" srcId="{A279FFFF-9A71-4D7A-9B17-AD81E803270E}" destId="{23E748D3-FA7F-4CEB-AE26-DABBF064275F}" srcOrd="2" destOrd="0" presId="urn:microsoft.com/office/officeart/2009/3/layout/StepUpProcess"/>
    <dgm:cxn modelId="{87095736-904D-4833-B43F-0B8D4F87D954}" type="presParOf" srcId="{23E748D3-FA7F-4CEB-AE26-DABBF064275F}" destId="{134BF234-B2B6-4D40-8877-C6810846C0CD}" srcOrd="0" destOrd="0" presId="urn:microsoft.com/office/officeart/2009/3/layout/StepUpProcess"/>
    <dgm:cxn modelId="{16EC3130-F44A-41D9-9BE5-54272CE4B559}" type="presParOf" srcId="{23E748D3-FA7F-4CEB-AE26-DABBF064275F}" destId="{3526BEB9-94DE-4B45-A4E3-19F9FB3B63E1}" srcOrd="1" destOrd="0" presId="urn:microsoft.com/office/officeart/2009/3/layout/StepUpProcess"/>
    <dgm:cxn modelId="{89233A2E-60E0-4437-B6CE-7B37C3EDCAD5}" type="presParOf" srcId="{23E748D3-FA7F-4CEB-AE26-DABBF064275F}" destId="{FC8C0777-A219-460D-B94F-DB1FAEC1EB76}" srcOrd="2" destOrd="0" presId="urn:microsoft.com/office/officeart/2009/3/layout/StepUpProcess"/>
    <dgm:cxn modelId="{4C81BD1F-828F-4666-81F8-C0E1E7403E37}" type="presParOf" srcId="{A279FFFF-9A71-4D7A-9B17-AD81E803270E}" destId="{28245266-083F-4751-8C23-84B30D15AB6F}" srcOrd="3" destOrd="0" presId="urn:microsoft.com/office/officeart/2009/3/layout/StepUpProcess"/>
    <dgm:cxn modelId="{993EB3D1-E660-4EE5-85B0-E9576753E4A4}" type="presParOf" srcId="{28245266-083F-4751-8C23-84B30D15AB6F}" destId="{043E7658-A3BE-4B92-B7BB-1B561B91B0F5}" srcOrd="0" destOrd="0" presId="urn:microsoft.com/office/officeart/2009/3/layout/StepUpProcess"/>
    <dgm:cxn modelId="{3AC709FC-21B3-4D36-AD98-51830984C548}" type="presParOf" srcId="{A279FFFF-9A71-4D7A-9B17-AD81E803270E}" destId="{1B9E2DB1-559C-4E00-BD6E-346141690F8A}" srcOrd="4" destOrd="0" presId="urn:microsoft.com/office/officeart/2009/3/layout/StepUpProcess"/>
    <dgm:cxn modelId="{6004B8A1-A1B0-4696-AC0F-BF6882A47690}" type="presParOf" srcId="{1B9E2DB1-559C-4E00-BD6E-346141690F8A}" destId="{851DBD81-67E1-4DBB-8AB7-03B6774FA5C5}" srcOrd="0" destOrd="0" presId="urn:microsoft.com/office/officeart/2009/3/layout/StepUpProcess"/>
    <dgm:cxn modelId="{9E48C844-889F-4A72-90C5-77C1C55890F0}" type="presParOf" srcId="{1B9E2DB1-559C-4E00-BD6E-346141690F8A}" destId="{FA3CB38B-FF77-424B-96F3-45FA91E64762}" srcOrd="1" destOrd="0" presId="urn:microsoft.com/office/officeart/2009/3/layout/StepUpProcess"/>
    <dgm:cxn modelId="{A97EC7FB-E50B-464F-BE7E-B03EF22341E5}" type="presParOf" srcId="{1B9E2DB1-559C-4E00-BD6E-346141690F8A}" destId="{FF0F8CC1-8BFB-4E24-A039-C4637ADEF547}" srcOrd="2" destOrd="0" presId="urn:microsoft.com/office/officeart/2009/3/layout/StepUpProcess"/>
    <dgm:cxn modelId="{5407DA0A-7C33-42F3-BD90-F1E37B82ACD8}" type="presParOf" srcId="{A279FFFF-9A71-4D7A-9B17-AD81E803270E}" destId="{4DC3CE89-A4B2-4231-949E-D05475076F72}" srcOrd="5" destOrd="0" presId="urn:microsoft.com/office/officeart/2009/3/layout/StepUpProcess"/>
    <dgm:cxn modelId="{11EAF85D-53A9-495B-8522-05F3DD6086A7}" type="presParOf" srcId="{4DC3CE89-A4B2-4231-949E-D05475076F72}" destId="{D111689E-A5DF-4C7A-8C25-A7D4E84A4001}" srcOrd="0" destOrd="0" presId="urn:microsoft.com/office/officeart/2009/3/layout/StepUpProcess"/>
    <dgm:cxn modelId="{A6D1879D-A705-4846-BDDE-2254554C375E}" type="presParOf" srcId="{A279FFFF-9A71-4D7A-9B17-AD81E803270E}" destId="{9AFE2A27-9EF4-4F0C-8B98-13724E7A47D1}" srcOrd="6" destOrd="0" presId="urn:microsoft.com/office/officeart/2009/3/layout/StepUpProcess"/>
    <dgm:cxn modelId="{517B78F2-2BBE-4AC3-82CC-92E23CF2F1D5}" type="presParOf" srcId="{9AFE2A27-9EF4-4F0C-8B98-13724E7A47D1}" destId="{70CFD7F7-7FAE-42E6-B09F-9B1C28A0256A}" srcOrd="0" destOrd="0" presId="urn:microsoft.com/office/officeart/2009/3/layout/StepUpProcess"/>
    <dgm:cxn modelId="{2AF3B9C9-AAAD-490B-BBA0-8BEF6FE2ABA1}" type="presParOf" srcId="{9AFE2A27-9EF4-4F0C-8B98-13724E7A47D1}" destId="{26CD0A25-1066-4731-8922-6996C7A3299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DB79E7-9224-4AF0-BB1C-7B9AD6314A2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65C93FD-D1FE-4A01-8AA5-FA373F97F667}">
      <dgm:prSet phldrT="[Texto]"/>
      <dgm:spPr>
        <a:solidFill>
          <a:srgbClr val="00B05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PLANTEAMIENTO DEL PROBLEMA Y SOLUCIÓN</a:t>
          </a:r>
          <a:endParaRPr lang="es-CO" dirty="0">
            <a:solidFill>
              <a:schemeClr val="tx1"/>
            </a:solidFill>
          </a:endParaRPr>
        </a:p>
      </dgm:t>
    </dgm:pt>
    <dgm:pt modelId="{01D6E2D2-FF31-44E6-B039-1C032F3A3205}" type="parTrans" cxnId="{9F02613B-AAC1-483F-8ADA-F393447B7102}">
      <dgm:prSet/>
      <dgm:spPr/>
      <dgm:t>
        <a:bodyPr/>
        <a:lstStyle/>
        <a:p>
          <a:endParaRPr lang="es-CO"/>
        </a:p>
      </dgm:t>
    </dgm:pt>
    <dgm:pt modelId="{4261E2C6-C0A4-4F1E-995E-AD69D435C3A2}" type="sibTrans" cxnId="{9F02613B-AAC1-483F-8ADA-F393447B710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CO"/>
        </a:p>
      </dgm:t>
    </dgm:pt>
    <dgm:pt modelId="{940FA9A4-1CE5-4E26-B96A-96C0A873AED0}">
      <dgm:prSet phldrT="[Texto]"/>
      <dgm:spPr>
        <a:solidFill>
          <a:srgbClr val="92D05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Pregunta: ¿Cómo lograr realizar prácticas de una contabilidad sana en cuanto al uso de registros contables en cuentas y subcuentas?</a:t>
          </a:r>
          <a:endParaRPr lang="es-CO" dirty="0">
            <a:solidFill>
              <a:schemeClr val="tx1"/>
            </a:solidFill>
          </a:endParaRPr>
        </a:p>
      </dgm:t>
    </dgm:pt>
    <dgm:pt modelId="{C6C20F03-FCA3-45B8-80E7-AD9998767AF4}" type="parTrans" cxnId="{E5F34214-FBBE-44A3-BDC0-0D30A0A4BDF3}">
      <dgm:prSet/>
      <dgm:spPr/>
      <dgm:t>
        <a:bodyPr/>
        <a:lstStyle/>
        <a:p>
          <a:endParaRPr lang="es-CO"/>
        </a:p>
      </dgm:t>
    </dgm:pt>
    <dgm:pt modelId="{B533E17C-F649-44CD-A3BE-0678EA426B52}" type="sibTrans" cxnId="{E5F34214-FBBE-44A3-BDC0-0D30A0A4BDF3}">
      <dgm:prSet/>
      <dgm:spPr>
        <a:solidFill>
          <a:srgbClr val="002060"/>
        </a:solidFill>
      </dgm:spPr>
      <dgm:t>
        <a:bodyPr/>
        <a:lstStyle/>
        <a:p>
          <a:endParaRPr lang="es-CO"/>
        </a:p>
      </dgm:t>
    </dgm:pt>
    <dgm:pt modelId="{237B535E-D0F2-40A0-BF1E-C06AB7CD0A25}">
      <dgm:prSet phldrT="[Texto]"/>
      <dgm:spPr>
        <a:solidFill>
          <a:srgbClr val="00B0F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Problema: Se logra identificar en la empresa CENTAURUS MENSAJEROS S.A. mal uso de los registros contables</a:t>
          </a:r>
          <a:endParaRPr lang="es-CO" dirty="0">
            <a:solidFill>
              <a:schemeClr val="tx1"/>
            </a:solidFill>
          </a:endParaRPr>
        </a:p>
      </dgm:t>
    </dgm:pt>
    <dgm:pt modelId="{8177FD90-04BA-4CAF-898A-D0537A8E3908}" type="parTrans" cxnId="{0715145C-508D-439A-90C6-BBE8D50C15DD}">
      <dgm:prSet/>
      <dgm:spPr/>
      <dgm:t>
        <a:bodyPr/>
        <a:lstStyle/>
        <a:p>
          <a:endParaRPr lang="es-CO"/>
        </a:p>
      </dgm:t>
    </dgm:pt>
    <dgm:pt modelId="{A407997A-F9B1-4EA0-BF04-4B37A440D577}" type="sibTrans" cxnId="{0715145C-508D-439A-90C6-BBE8D50C15DD}">
      <dgm:prSet/>
      <dgm:spPr>
        <a:solidFill>
          <a:srgbClr val="002060"/>
        </a:solidFill>
      </dgm:spPr>
      <dgm:t>
        <a:bodyPr/>
        <a:lstStyle/>
        <a:p>
          <a:endParaRPr lang="es-CO"/>
        </a:p>
      </dgm:t>
    </dgm:pt>
    <dgm:pt modelId="{38C5B4BA-EEC0-464C-9061-AA6837F65A46}">
      <dgm:prSet phldrT="[Texto]"/>
      <dgm:spPr>
        <a:solidFill>
          <a:srgbClr val="FF505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En  balance general años anteriores</a:t>
          </a:r>
          <a:endParaRPr lang="es-CO" dirty="0">
            <a:solidFill>
              <a:schemeClr val="tx1"/>
            </a:solidFill>
          </a:endParaRPr>
        </a:p>
      </dgm:t>
    </dgm:pt>
    <dgm:pt modelId="{7CF0AB9C-9D76-47F8-82BA-CF3D1DDA1B3A}" type="parTrans" cxnId="{410CA98C-E603-4225-B39E-308497F80076}">
      <dgm:prSet/>
      <dgm:spPr/>
      <dgm:t>
        <a:bodyPr/>
        <a:lstStyle/>
        <a:p>
          <a:endParaRPr lang="es-CO"/>
        </a:p>
      </dgm:t>
    </dgm:pt>
    <dgm:pt modelId="{48E53171-0320-4EC6-B90D-4F101B001BD0}" type="sibTrans" cxnId="{410CA98C-E603-4225-B39E-308497F80076}">
      <dgm:prSet/>
      <dgm:spPr>
        <a:solidFill>
          <a:srgbClr val="002060"/>
        </a:solidFill>
      </dgm:spPr>
      <dgm:t>
        <a:bodyPr/>
        <a:lstStyle/>
        <a:p>
          <a:endParaRPr lang="es-CO"/>
        </a:p>
      </dgm:t>
    </dgm:pt>
    <dgm:pt modelId="{4C556425-DFF8-47CC-82AB-5F4D146B08CA}">
      <dgm:prSet phldrT="[Texto]"/>
      <dgm:spPr>
        <a:solidFill>
          <a:srgbClr val="00B05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SOLUCIÓN</a:t>
          </a:r>
          <a:endParaRPr lang="es-CO" dirty="0">
            <a:solidFill>
              <a:schemeClr val="tx1"/>
            </a:solidFill>
          </a:endParaRPr>
        </a:p>
      </dgm:t>
    </dgm:pt>
    <dgm:pt modelId="{23FFDC56-921E-401C-9287-DDAD05B229AD}" type="parTrans" cxnId="{6FD84AD1-DFC2-48DE-BAFE-D751819BA82F}">
      <dgm:prSet/>
      <dgm:spPr/>
      <dgm:t>
        <a:bodyPr/>
        <a:lstStyle/>
        <a:p>
          <a:endParaRPr lang="es-CO"/>
        </a:p>
      </dgm:t>
    </dgm:pt>
    <dgm:pt modelId="{8C14B4B9-4F5F-4412-A1AD-17526F9B1E45}" type="sibTrans" cxnId="{6FD84AD1-DFC2-48DE-BAFE-D751819BA82F}">
      <dgm:prSet/>
      <dgm:spPr>
        <a:solidFill>
          <a:srgbClr val="002060"/>
        </a:solidFill>
      </dgm:spPr>
      <dgm:t>
        <a:bodyPr/>
        <a:lstStyle/>
        <a:p>
          <a:endParaRPr lang="es-CO"/>
        </a:p>
      </dgm:t>
    </dgm:pt>
    <dgm:pt modelId="{0296E506-18A3-48CA-A7F2-30A684965275}">
      <dgm:prSet/>
      <dgm:spPr>
        <a:solidFill>
          <a:srgbClr val="0070C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Análisis, control, corrección y revisión de estos registros.</a:t>
          </a:r>
          <a:endParaRPr lang="es-CO" dirty="0">
            <a:solidFill>
              <a:schemeClr val="tx1"/>
            </a:solidFill>
          </a:endParaRPr>
        </a:p>
      </dgm:t>
    </dgm:pt>
    <dgm:pt modelId="{068B637E-2941-4DCD-B5F8-D8520D4223B0}" type="parTrans" cxnId="{D204013E-61C6-409C-9C30-7595935A1284}">
      <dgm:prSet/>
      <dgm:spPr/>
      <dgm:t>
        <a:bodyPr/>
        <a:lstStyle/>
        <a:p>
          <a:endParaRPr lang="es-CO"/>
        </a:p>
      </dgm:t>
    </dgm:pt>
    <dgm:pt modelId="{5F003E5D-FE92-41E4-AD06-83682E4F5786}" type="sibTrans" cxnId="{D204013E-61C6-409C-9C30-7595935A1284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s-CO" dirty="0"/>
        </a:p>
      </dgm:t>
    </dgm:pt>
    <dgm:pt modelId="{5E7F7356-F10E-4BE1-BFFC-406D8B40E758}">
      <dgm:prSet/>
      <dgm:spPr>
        <a:solidFill>
          <a:srgbClr val="7030A0"/>
        </a:solidFill>
      </dgm:spPr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Cuentas y subcuentas: legalización de viáticos, libranzas y cobros de SOATS a empleados.</a:t>
          </a:r>
          <a:endParaRPr lang="es-CO" dirty="0">
            <a:solidFill>
              <a:schemeClr val="tx1"/>
            </a:solidFill>
          </a:endParaRPr>
        </a:p>
      </dgm:t>
    </dgm:pt>
    <dgm:pt modelId="{82A8AC80-DD89-47BE-B45D-AD2F0A027273}" type="parTrans" cxnId="{352197A4-EA21-4F8D-A113-DD2FC125BA32}">
      <dgm:prSet/>
      <dgm:spPr/>
      <dgm:t>
        <a:bodyPr/>
        <a:lstStyle/>
        <a:p>
          <a:endParaRPr lang="es-CO"/>
        </a:p>
      </dgm:t>
    </dgm:pt>
    <dgm:pt modelId="{6BDA1FF3-02ED-4D08-B9F7-B60B9F172162}" type="sibTrans" cxnId="{352197A4-EA21-4F8D-A113-DD2FC125BA32}">
      <dgm:prSet/>
      <dgm:spPr/>
      <dgm:t>
        <a:bodyPr/>
        <a:lstStyle/>
        <a:p>
          <a:endParaRPr lang="es-CO"/>
        </a:p>
      </dgm:t>
    </dgm:pt>
    <dgm:pt modelId="{18289339-28B8-454A-9CD9-1660B553AE16}" type="pres">
      <dgm:prSet presAssocID="{C0DB79E7-9224-4AF0-BB1C-7B9AD6314A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F6D8D78-5BEE-48D3-9133-F950699F8907}" type="pres">
      <dgm:prSet presAssocID="{E65C93FD-D1FE-4A01-8AA5-FA373F97F66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749E94-E155-4636-A090-36031A987F3D}" type="pres">
      <dgm:prSet presAssocID="{4261E2C6-C0A4-4F1E-995E-AD69D435C3A2}" presName="sibTrans" presStyleLbl="sibTrans2D1" presStyleIdx="0" presStyleCnt="6"/>
      <dgm:spPr/>
      <dgm:t>
        <a:bodyPr/>
        <a:lstStyle/>
        <a:p>
          <a:endParaRPr lang="es-CO"/>
        </a:p>
      </dgm:t>
    </dgm:pt>
    <dgm:pt modelId="{BBE40472-6830-4290-AF4E-B731AB72FA5C}" type="pres">
      <dgm:prSet presAssocID="{4261E2C6-C0A4-4F1E-995E-AD69D435C3A2}" presName="connectorText" presStyleLbl="sibTrans2D1" presStyleIdx="0" presStyleCnt="6"/>
      <dgm:spPr/>
      <dgm:t>
        <a:bodyPr/>
        <a:lstStyle/>
        <a:p>
          <a:endParaRPr lang="es-CO"/>
        </a:p>
      </dgm:t>
    </dgm:pt>
    <dgm:pt modelId="{28B6724F-7D57-424B-A2E6-D2DAA42413AF}" type="pres">
      <dgm:prSet presAssocID="{940FA9A4-1CE5-4E26-B96A-96C0A873AED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B405F8-0DE2-45E4-ACE7-4ADD7838338A}" type="pres">
      <dgm:prSet presAssocID="{B533E17C-F649-44CD-A3BE-0678EA426B52}" presName="sibTrans" presStyleLbl="sibTrans2D1" presStyleIdx="1" presStyleCnt="6"/>
      <dgm:spPr/>
      <dgm:t>
        <a:bodyPr/>
        <a:lstStyle/>
        <a:p>
          <a:endParaRPr lang="es-CO"/>
        </a:p>
      </dgm:t>
    </dgm:pt>
    <dgm:pt modelId="{B3FF5107-0077-4C63-AC80-D077858F52B4}" type="pres">
      <dgm:prSet presAssocID="{B533E17C-F649-44CD-A3BE-0678EA426B52}" presName="connectorText" presStyleLbl="sibTrans2D1" presStyleIdx="1" presStyleCnt="6"/>
      <dgm:spPr/>
      <dgm:t>
        <a:bodyPr/>
        <a:lstStyle/>
        <a:p>
          <a:endParaRPr lang="es-CO"/>
        </a:p>
      </dgm:t>
    </dgm:pt>
    <dgm:pt modelId="{E10B8F61-CF6A-45FB-AF5D-3CF720369A48}" type="pres">
      <dgm:prSet presAssocID="{237B535E-D0F2-40A0-BF1E-C06AB7CD0A2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2894D0-316B-49B6-B73E-22C0B07B73F5}" type="pres">
      <dgm:prSet presAssocID="{A407997A-F9B1-4EA0-BF04-4B37A440D577}" presName="sibTrans" presStyleLbl="sibTrans2D1" presStyleIdx="2" presStyleCnt="6"/>
      <dgm:spPr/>
      <dgm:t>
        <a:bodyPr/>
        <a:lstStyle/>
        <a:p>
          <a:endParaRPr lang="es-CO"/>
        </a:p>
      </dgm:t>
    </dgm:pt>
    <dgm:pt modelId="{67AA61E1-E520-44D9-A2CF-F6972657B7BF}" type="pres">
      <dgm:prSet presAssocID="{A407997A-F9B1-4EA0-BF04-4B37A440D577}" presName="connectorText" presStyleLbl="sibTrans2D1" presStyleIdx="2" presStyleCnt="6"/>
      <dgm:spPr/>
      <dgm:t>
        <a:bodyPr/>
        <a:lstStyle/>
        <a:p>
          <a:endParaRPr lang="es-CO"/>
        </a:p>
      </dgm:t>
    </dgm:pt>
    <dgm:pt modelId="{82011F3B-4AC6-468C-B78E-CEC1D21292E6}" type="pres">
      <dgm:prSet presAssocID="{38C5B4BA-EEC0-464C-9061-AA6837F65A4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851DBDD-A890-49D1-96B0-65F5BBAD320B}" type="pres">
      <dgm:prSet presAssocID="{48E53171-0320-4EC6-B90D-4F101B001BD0}" presName="sibTrans" presStyleLbl="sibTrans2D1" presStyleIdx="3" presStyleCnt="6"/>
      <dgm:spPr/>
      <dgm:t>
        <a:bodyPr/>
        <a:lstStyle/>
        <a:p>
          <a:endParaRPr lang="es-CO"/>
        </a:p>
      </dgm:t>
    </dgm:pt>
    <dgm:pt modelId="{37172506-82E5-4523-8D7A-36776F713A82}" type="pres">
      <dgm:prSet presAssocID="{48E53171-0320-4EC6-B90D-4F101B001BD0}" presName="connectorText" presStyleLbl="sibTrans2D1" presStyleIdx="3" presStyleCnt="6"/>
      <dgm:spPr/>
      <dgm:t>
        <a:bodyPr/>
        <a:lstStyle/>
        <a:p>
          <a:endParaRPr lang="es-CO"/>
        </a:p>
      </dgm:t>
    </dgm:pt>
    <dgm:pt modelId="{64920BD4-6219-4065-9BDC-A71F7E237FD9}" type="pres">
      <dgm:prSet presAssocID="{4C556425-DFF8-47CC-82AB-5F4D146B08CA}" presName="node" presStyleLbl="node1" presStyleIdx="4" presStyleCnt="7" custLinFactNeighborX="2487" custLinFactNeighborY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82A953-A82C-4256-AF47-FA442AAD2F3A}" type="pres">
      <dgm:prSet presAssocID="{8C14B4B9-4F5F-4412-A1AD-17526F9B1E45}" presName="sibTrans" presStyleLbl="sibTrans2D1" presStyleIdx="4" presStyleCnt="6"/>
      <dgm:spPr/>
      <dgm:t>
        <a:bodyPr/>
        <a:lstStyle/>
        <a:p>
          <a:endParaRPr lang="es-CO"/>
        </a:p>
      </dgm:t>
    </dgm:pt>
    <dgm:pt modelId="{FB854349-8C9E-42A7-81E2-286B978455AD}" type="pres">
      <dgm:prSet presAssocID="{8C14B4B9-4F5F-4412-A1AD-17526F9B1E45}" presName="connectorText" presStyleLbl="sibTrans2D1" presStyleIdx="4" presStyleCnt="6"/>
      <dgm:spPr/>
      <dgm:t>
        <a:bodyPr/>
        <a:lstStyle/>
        <a:p>
          <a:endParaRPr lang="es-CO"/>
        </a:p>
      </dgm:t>
    </dgm:pt>
    <dgm:pt modelId="{1ADA07CC-C74D-4769-8CB8-DA88E703BF5F}" type="pres">
      <dgm:prSet presAssocID="{0296E506-18A3-48CA-A7F2-30A68496527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D9AD97-7D70-42A8-B239-645EF4BC7C87}" type="pres">
      <dgm:prSet presAssocID="{5F003E5D-FE92-41E4-AD06-83682E4F5786}" presName="sibTrans" presStyleLbl="sibTrans2D1" presStyleIdx="5" presStyleCnt="6"/>
      <dgm:spPr/>
      <dgm:t>
        <a:bodyPr/>
        <a:lstStyle/>
        <a:p>
          <a:endParaRPr lang="es-CO"/>
        </a:p>
      </dgm:t>
    </dgm:pt>
    <dgm:pt modelId="{D97D0249-B2A0-45C5-A8CB-53EBD19C7A63}" type="pres">
      <dgm:prSet presAssocID="{5F003E5D-FE92-41E4-AD06-83682E4F5786}" presName="connectorText" presStyleLbl="sibTrans2D1" presStyleIdx="5" presStyleCnt="6"/>
      <dgm:spPr/>
      <dgm:t>
        <a:bodyPr/>
        <a:lstStyle/>
        <a:p>
          <a:endParaRPr lang="es-CO"/>
        </a:p>
      </dgm:t>
    </dgm:pt>
    <dgm:pt modelId="{FBEFE44A-D419-4E54-A918-70B3265B9D9D}" type="pres">
      <dgm:prSet presAssocID="{5E7F7356-F10E-4BE1-BFFC-406D8B40E75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715145C-508D-439A-90C6-BBE8D50C15DD}" srcId="{C0DB79E7-9224-4AF0-BB1C-7B9AD6314A25}" destId="{237B535E-D0F2-40A0-BF1E-C06AB7CD0A25}" srcOrd="2" destOrd="0" parTransId="{8177FD90-04BA-4CAF-898A-D0537A8E3908}" sibTransId="{A407997A-F9B1-4EA0-BF04-4B37A440D577}"/>
    <dgm:cxn modelId="{E9CFC769-FBD0-4E00-981C-87D560AF1724}" type="presOf" srcId="{5F003E5D-FE92-41E4-AD06-83682E4F5786}" destId="{D97D0249-B2A0-45C5-A8CB-53EBD19C7A63}" srcOrd="1" destOrd="0" presId="urn:microsoft.com/office/officeart/2005/8/layout/process5"/>
    <dgm:cxn modelId="{D812D4FA-003E-49EA-8810-4C4712E07384}" type="presOf" srcId="{4C556425-DFF8-47CC-82AB-5F4D146B08CA}" destId="{64920BD4-6219-4065-9BDC-A71F7E237FD9}" srcOrd="0" destOrd="0" presId="urn:microsoft.com/office/officeart/2005/8/layout/process5"/>
    <dgm:cxn modelId="{FEFA311E-956F-4C6B-96BA-44C0228F8E97}" type="presOf" srcId="{B533E17C-F649-44CD-A3BE-0678EA426B52}" destId="{BBB405F8-0DE2-45E4-ACE7-4ADD7838338A}" srcOrd="0" destOrd="0" presId="urn:microsoft.com/office/officeart/2005/8/layout/process5"/>
    <dgm:cxn modelId="{CD45C7A1-B2A0-430F-A5F0-B173A753233B}" type="presOf" srcId="{38C5B4BA-EEC0-464C-9061-AA6837F65A46}" destId="{82011F3B-4AC6-468C-B78E-CEC1D21292E6}" srcOrd="0" destOrd="0" presId="urn:microsoft.com/office/officeart/2005/8/layout/process5"/>
    <dgm:cxn modelId="{D204013E-61C6-409C-9C30-7595935A1284}" srcId="{C0DB79E7-9224-4AF0-BB1C-7B9AD6314A25}" destId="{0296E506-18A3-48CA-A7F2-30A684965275}" srcOrd="5" destOrd="0" parTransId="{068B637E-2941-4DCD-B5F8-D8520D4223B0}" sibTransId="{5F003E5D-FE92-41E4-AD06-83682E4F5786}"/>
    <dgm:cxn modelId="{D678B4F1-86E1-406A-B181-F09807B5D6BA}" type="presOf" srcId="{8C14B4B9-4F5F-4412-A1AD-17526F9B1E45}" destId="{5482A953-A82C-4256-AF47-FA442AAD2F3A}" srcOrd="0" destOrd="0" presId="urn:microsoft.com/office/officeart/2005/8/layout/process5"/>
    <dgm:cxn modelId="{B45AF3F3-CBC4-4CC0-B5F2-AFE3E8AFD2B9}" type="presOf" srcId="{48E53171-0320-4EC6-B90D-4F101B001BD0}" destId="{37172506-82E5-4523-8D7A-36776F713A82}" srcOrd="1" destOrd="0" presId="urn:microsoft.com/office/officeart/2005/8/layout/process5"/>
    <dgm:cxn modelId="{352197A4-EA21-4F8D-A113-DD2FC125BA32}" srcId="{C0DB79E7-9224-4AF0-BB1C-7B9AD6314A25}" destId="{5E7F7356-F10E-4BE1-BFFC-406D8B40E758}" srcOrd="6" destOrd="0" parTransId="{82A8AC80-DD89-47BE-B45D-AD2F0A027273}" sibTransId="{6BDA1FF3-02ED-4D08-B9F7-B60B9F172162}"/>
    <dgm:cxn modelId="{35535057-4B0A-4B9D-A696-8CDA8AF8A9E3}" type="presOf" srcId="{E65C93FD-D1FE-4A01-8AA5-FA373F97F667}" destId="{2F6D8D78-5BEE-48D3-9133-F950699F8907}" srcOrd="0" destOrd="0" presId="urn:microsoft.com/office/officeart/2005/8/layout/process5"/>
    <dgm:cxn modelId="{B5E19E67-FA73-4C24-8D49-6E2F5B39F29A}" type="presOf" srcId="{4261E2C6-C0A4-4F1E-995E-AD69D435C3A2}" destId="{4C749E94-E155-4636-A090-36031A987F3D}" srcOrd="0" destOrd="0" presId="urn:microsoft.com/office/officeart/2005/8/layout/process5"/>
    <dgm:cxn modelId="{64CECD8D-18B1-4286-98F2-6B3B0F7A9E3C}" type="presOf" srcId="{4261E2C6-C0A4-4F1E-995E-AD69D435C3A2}" destId="{BBE40472-6830-4290-AF4E-B731AB72FA5C}" srcOrd="1" destOrd="0" presId="urn:microsoft.com/office/officeart/2005/8/layout/process5"/>
    <dgm:cxn modelId="{7330573E-2B84-4EF6-A0BF-4CDA3C89AEAC}" type="presOf" srcId="{C0DB79E7-9224-4AF0-BB1C-7B9AD6314A25}" destId="{18289339-28B8-454A-9CD9-1660B553AE16}" srcOrd="0" destOrd="0" presId="urn:microsoft.com/office/officeart/2005/8/layout/process5"/>
    <dgm:cxn modelId="{9F02613B-AAC1-483F-8ADA-F393447B7102}" srcId="{C0DB79E7-9224-4AF0-BB1C-7B9AD6314A25}" destId="{E65C93FD-D1FE-4A01-8AA5-FA373F97F667}" srcOrd="0" destOrd="0" parTransId="{01D6E2D2-FF31-44E6-B039-1C032F3A3205}" sibTransId="{4261E2C6-C0A4-4F1E-995E-AD69D435C3A2}"/>
    <dgm:cxn modelId="{6FD84AD1-DFC2-48DE-BAFE-D751819BA82F}" srcId="{C0DB79E7-9224-4AF0-BB1C-7B9AD6314A25}" destId="{4C556425-DFF8-47CC-82AB-5F4D146B08CA}" srcOrd="4" destOrd="0" parTransId="{23FFDC56-921E-401C-9287-DDAD05B229AD}" sibTransId="{8C14B4B9-4F5F-4412-A1AD-17526F9B1E45}"/>
    <dgm:cxn modelId="{1EA25F77-ADB5-401B-BB11-F8601A8F67BF}" type="presOf" srcId="{940FA9A4-1CE5-4E26-B96A-96C0A873AED0}" destId="{28B6724F-7D57-424B-A2E6-D2DAA42413AF}" srcOrd="0" destOrd="0" presId="urn:microsoft.com/office/officeart/2005/8/layout/process5"/>
    <dgm:cxn modelId="{E957075E-CB59-428E-9FE1-901FFAFAEA7A}" type="presOf" srcId="{8C14B4B9-4F5F-4412-A1AD-17526F9B1E45}" destId="{FB854349-8C9E-42A7-81E2-286B978455AD}" srcOrd="1" destOrd="0" presId="urn:microsoft.com/office/officeart/2005/8/layout/process5"/>
    <dgm:cxn modelId="{E5F34214-FBBE-44A3-BDC0-0D30A0A4BDF3}" srcId="{C0DB79E7-9224-4AF0-BB1C-7B9AD6314A25}" destId="{940FA9A4-1CE5-4E26-B96A-96C0A873AED0}" srcOrd="1" destOrd="0" parTransId="{C6C20F03-FCA3-45B8-80E7-AD9998767AF4}" sibTransId="{B533E17C-F649-44CD-A3BE-0678EA426B52}"/>
    <dgm:cxn modelId="{234A16B7-A372-442F-9331-EC7D8CB3F928}" type="presOf" srcId="{A407997A-F9B1-4EA0-BF04-4B37A440D577}" destId="{F72894D0-316B-49B6-B73E-22C0B07B73F5}" srcOrd="0" destOrd="0" presId="urn:microsoft.com/office/officeart/2005/8/layout/process5"/>
    <dgm:cxn modelId="{D60F1AF9-C9B8-4D90-8731-420B5118693B}" type="presOf" srcId="{5F003E5D-FE92-41E4-AD06-83682E4F5786}" destId="{57D9AD97-7D70-42A8-B239-645EF4BC7C87}" srcOrd="0" destOrd="0" presId="urn:microsoft.com/office/officeart/2005/8/layout/process5"/>
    <dgm:cxn modelId="{3668C119-43D9-4403-BA5A-4084878FBEE0}" type="presOf" srcId="{48E53171-0320-4EC6-B90D-4F101B001BD0}" destId="{8851DBDD-A890-49D1-96B0-65F5BBAD320B}" srcOrd="0" destOrd="0" presId="urn:microsoft.com/office/officeart/2005/8/layout/process5"/>
    <dgm:cxn modelId="{F7F2AEAA-F9FC-4BD6-A084-B7FBC03E3A8D}" type="presOf" srcId="{5E7F7356-F10E-4BE1-BFFC-406D8B40E758}" destId="{FBEFE44A-D419-4E54-A918-70B3265B9D9D}" srcOrd="0" destOrd="0" presId="urn:microsoft.com/office/officeart/2005/8/layout/process5"/>
    <dgm:cxn modelId="{3D662AE6-84C7-4B75-B663-0A9D33CA3AB0}" type="presOf" srcId="{237B535E-D0F2-40A0-BF1E-C06AB7CD0A25}" destId="{E10B8F61-CF6A-45FB-AF5D-3CF720369A48}" srcOrd="0" destOrd="0" presId="urn:microsoft.com/office/officeart/2005/8/layout/process5"/>
    <dgm:cxn modelId="{5341FD4A-007C-4E28-8429-AE4CC6F9370A}" type="presOf" srcId="{0296E506-18A3-48CA-A7F2-30A684965275}" destId="{1ADA07CC-C74D-4769-8CB8-DA88E703BF5F}" srcOrd="0" destOrd="0" presId="urn:microsoft.com/office/officeart/2005/8/layout/process5"/>
    <dgm:cxn modelId="{83BDBFE3-4E4C-4CF7-9DFA-5EA59132738E}" type="presOf" srcId="{B533E17C-F649-44CD-A3BE-0678EA426B52}" destId="{B3FF5107-0077-4C63-AC80-D077858F52B4}" srcOrd="1" destOrd="0" presId="urn:microsoft.com/office/officeart/2005/8/layout/process5"/>
    <dgm:cxn modelId="{870C2CF8-F39E-4195-903F-E4475F5415B3}" type="presOf" srcId="{A407997A-F9B1-4EA0-BF04-4B37A440D577}" destId="{67AA61E1-E520-44D9-A2CF-F6972657B7BF}" srcOrd="1" destOrd="0" presId="urn:microsoft.com/office/officeart/2005/8/layout/process5"/>
    <dgm:cxn modelId="{410CA98C-E603-4225-B39E-308497F80076}" srcId="{C0DB79E7-9224-4AF0-BB1C-7B9AD6314A25}" destId="{38C5B4BA-EEC0-464C-9061-AA6837F65A46}" srcOrd="3" destOrd="0" parTransId="{7CF0AB9C-9D76-47F8-82BA-CF3D1DDA1B3A}" sibTransId="{48E53171-0320-4EC6-B90D-4F101B001BD0}"/>
    <dgm:cxn modelId="{9DEDDE14-8F87-4C11-8D14-6C45076FB09D}" type="presParOf" srcId="{18289339-28B8-454A-9CD9-1660B553AE16}" destId="{2F6D8D78-5BEE-48D3-9133-F950699F8907}" srcOrd="0" destOrd="0" presId="urn:microsoft.com/office/officeart/2005/8/layout/process5"/>
    <dgm:cxn modelId="{1CB942FF-0937-475B-A9C2-A5D2D63BA6FD}" type="presParOf" srcId="{18289339-28B8-454A-9CD9-1660B553AE16}" destId="{4C749E94-E155-4636-A090-36031A987F3D}" srcOrd="1" destOrd="0" presId="urn:microsoft.com/office/officeart/2005/8/layout/process5"/>
    <dgm:cxn modelId="{60054F7A-346C-46BE-A016-0A809B594A34}" type="presParOf" srcId="{4C749E94-E155-4636-A090-36031A987F3D}" destId="{BBE40472-6830-4290-AF4E-B731AB72FA5C}" srcOrd="0" destOrd="0" presId="urn:microsoft.com/office/officeart/2005/8/layout/process5"/>
    <dgm:cxn modelId="{ED9B21C6-D912-428C-A1A9-BF3F8AEF3CD4}" type="presParOf" srcId="{18289339-28B8-454A-9CD9-1660B553AE16}" destId="{28B6724F-7D57-424B-A2E6-D2DAA42413AF}" srcOrd="2" destOrd="0" presId="urn:microsoft.com/office/officeart/2005/8/layout/process5"/>
    <dgm:cxn modelId="{D3A1D1FE-AB77-4161-BFD3-C95614AE7A88}" type="presParOf" srcId="{18289339-28B8-454A-9CD9-1660B553AE16}" destId="{BBB405F8-0DE2-45E4-ACE7-4ADD7838338A}" srcOrd="3" destOrd="0" presId="urn:microsoft.com/office/officeart/2005/8/layout/process5"/>
    <dgm:cxn modelId="{8E2C6E2B-85C5-4696-91A4-82938042CBC4}" type="presParOf" srcId="{BBB405F8-0DE2-45E4-ACE7-4ADD7838338A}" destId="{B3FF5107-0077-4C63-AC80-D077858F52B4}" srcOrd="0" destOrd="0" presId="urn:microsoft.com/office/officeart/2005/8/layout/process5"/>
    <dgm:cxn modelId="{B62969CF-175D-4939-BE0E-2BB7F97A0CBC}" type="presParOf" srcId="{18289339-28B8-454A-9CD9-1660B553AE16}" destId="{E10B8F61-CF6A-45FB-AF5D-3CF720369A48}" srcOrd="4" destOrd="0" presId="urn:microsoft.com/office/officeart/2005/8/layout/process5"/>
    <dgm:cxn modelId="{84B66896-6DAE-4CCB-920D-A98079FE8C47}" type="presParOf" srcId="{18289339-28B8-454A-9CD9-1660B553AE16}" destId="{F72894D0-316B-49B6-B73E-22C0B07B73F5}" srcOrd="5" destOrd="0" presId="urn:microsoft.com/office/officeart/2005/8/layout/process5"/>
    <dgm:cxn modelId="{A6038179-7476-4262-97AB-9D6B796C5BBE}" type="presParOf" srcId="{F72894D0-316B-49B6-B73E-22C0B07B73F5}" destId="{67AA61E1-E520-44D9-A2CF-F6972657B7BF}" srcOrd="0" destOrd="0" presId="urn:microsoft.com/office/officeart/2005/8/layout/process5"/>
    <dgm:cxn modelId="{9FC8FD5F-CEEC-4A8E-9BDB-3B38EA5C17EC}" type="presParOf" srcId="{18289339-28B8-454A-9CD9-1660B553AE16}" destId="{82011F3B-4AC6-468C-B78E-CEC1D21292E6}" srcOrd="6" destOrd="0" presId="urn:microsoft.com/office/officeart/2005/8/layout/process5"/>
    <dgm:cxn modelId="{65AD13E8-FBFA-4D66-8A63-99B0B3B80838}" type="presParOf" srcId="{18289339-28B8-454A-9CD9-1660B553AE16}" destId="{8851DBDD-A890-49D1-96B0-65F5BBAD320B}" srcOrd="7" destOrd="0" presId="urn:microsoft.com/office/officeart/2005/8/layout/process5"/>
    <dgm:cxn modelId="{1017EE7C-4646-403D-BB8A-60C4890BB08D}" type="presParOf" srcId="{8851DBDD-A890-49D1-96B0-65F5BBAD320B}" destId="{37172506-82E5-4523-8D7A-36776F713A82}" srcOrd="0" destOrd="0" presId="urn:microsoft.com/office/officeart/2005/8/layout/process5"/>
    <dgm:cxn modelId="{411BE341-EAFB-4077-B818-E1B55D90E967}" type="presParOf" srcId="{18289339-28B8-454A-9CD9-1660B553AE16}" destId="{64920BD4-6219-4065-9BDC-A71F7E237FD9}" srcOrd="8" destOrd="0" presId="urn:microsoft.com/office/officeart/2005/8/layout/process5"/>
    <dgm:cxn modelId="{B10D6291-049D-42C5-9608-CCB2B0FF928B}" type="presParOf" srcId="{18289339-28B8-454A-9CD9-1660B553AE16}" destId="{5482A953-A82C-4256-AF47-FA442AAD2F3A}" srcOrd="9" destOrd="0" presId="urn:microsoft.com/office/officeart/2005/8/layout/process5"/>
    <dgm:cxn modelId="{ED742C4A-009F-4C89-9512-A7D822C930FE}" type="presParOf" srcId="{5482A953-A82C-4256-AF47-FA442AAD2F3A}" destId="{FB854349-8C9E-42A7-81E2-286B978455AD}" srcOrd="0" destOrd="0" presId="urn:microsoft.com/office/officeart/2005/8/layout/process5"/>
    <dgm:cxn modelId="{963C618A-5C7C-4F7C-BB7F-9A21794662CA}" type="presParOf" srcId="{18289339-28B8-454A-9CD9-1660B553AE16}" destId="{1ADA07CC-C74D-4769-8CB8-DA88E703BF5F}" srcOrd="10" destOrd="0" presId="urn:microsoft.com/office/officeart/2005/8/layout/process5"/>
    <dgm:cxn modelId="{63C2E6B5-A2F3-4E1F-B357-A204C9DFC3D0}" type="presParOf" srcId="{18289339-28B8-454A-9CD9-1660B553AE16}" destId="{57D9AD97-7D70-42A8-B239-645EF4BC7C87}" srcOrd="11" destOrd="0" presId="urn:microsoft.com/office/officeart/2005/8/layout/process5"/>
    <dgm:cxn modelId="{7CC9F42A-8BC9-49F3-A18A-DDAE7E552932}" type="presParOf" srcId="{57D9AD97-7D70-42A8-B239-645EF4BC7C87}" destId="{D97D0249-B2A0-45C5-A8CB-53EBD19C7A63}" srcOrd="0" destOrd="0" presId="urn:microsoft.com/office/officeart/2005/8/layout/process5"/>
    <dgm:cxn modelId="{FBDBF071-1002-4AF1-A8F3-7FFCD69AEDA1}" type="presParOf" srcId="{18289339-28B8-454A-9CD9-1660B553AE16}" destId="{FBEFE44A-D419-4E54-A918-70B3265B9D9D}" srcOrd="12" destOrd="0" presId="urn:microsoft.com/office/officeart/2005/8/layout/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A7EF21-56BE-4A2A-80CD-93626AA0F168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7570010-F9F9-4670-9A72-6817CB839952}">
      <dgm:prSet phldrT="[Texto]"/>
      <dgm:spPr>
        <a:solidFill>
          <a:srgbClr val="7030A0"/>
        </a:solidFill>
      </dgm:spPr>
      <dgm:t>
        <a:bodyPr/>
        <a:lstStyle/>
        <a:p>
          <a:r>
            <a:rPr lang="es-CO" dirty="0" smtClean="0"/>
            <a:t>TEORÍA</a:t>
          </a:r>
          <a:endParaRPr lang="es-CO" dirty="0"/>
        </a:p>
      </dgm:t>
    </dgm:pt>
    <dgm:pt modelId="{86D0F56C-89E2-4A09-BE92-60ABA8FCEE6D}" type="parTrans" cxnId="{B44F6425-4BDF-446D-AE85-C8915E27B89D}">
      <dgm:prSet/>
      <dgm:spPr/>
      <dgm:t>
        <a:bodyPr/>
        <a:lstStyle/>
        <a:p>
          <a:endParaRPr lang="es-CO"/>
        </a:p>
      </dgm:t>
    </dgm:pt>
    <dgm:pt modelId="{EC498421-51C1-41F7-A0AA-905976F74968}" type="sibTrans" cxnId="{B44F6425-4BDF-446D-AE85-C8915E27B89D}">
      <dgm:prSet/>
      <dgm:spPr/>
      <dgm:t>
        <a:bodyPr/>
        <a:lstStyle/>
        <a:p>
          <a:endParaRPr lang="es-CO"/>
        </a:p>
      </dgm:t>
    </dgm:pt>
    <dgm:pt modelId="{5C3197EC-0613-4D3D-9B5B-1FEA8F2E3127}">
      <dgm:prSet phldrT="[Texto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CO" dirty="0" smtClean="0"/>
            <a:t> Se establece el análisis teórico y conocimientos básicos sobre los registros contables.</a:t>
          </a:r>
          <a:endParaRPr lang="es-CO" dirty="0"/>
        </a:p>
      </dgm:t>
    </dgm:pt>
    <dgm:pt modelId="{17C056B1-0AB1-4950-AFFA-48BBF0DA6DAB}" type="parTrans" cxnId="{E4B88BA8-27F5-45C5-84D5-D2D3AFDA92ED}">
      <dgm:prSet/>
      <dgm:spPr/>
      <dgm:t>
        <a:bodyPr/>
        <a:lstStyle/>
        <a:p>
          <a:endParaRPr lang="es-CO"/>
        </a:p>
      </dgm:t>
    </dgm:pt>
    <dgm:pt modelId="{7C4B30B1-BD38-464B-887B-BBB5187A16B2}" type="sibTrans" cxnId="{E4B88BA8-27F5-45C5-84D5-D2D3AFDA92ED}">
      <dgm:prSet/>
      <dgm:spPr/>
      <dgm:t>
        <a:bodyPr/>
        <a:lstStyle/>
        <a:p>
          <a:endParaRPr lang="es-CO"/>
        </a:p>
      </dgm:t>
    </dgm:pt>
    <dgm:pt modelId="{0FDB6ACD-9949-41C3-AD7A-57511F4DFE76}">
      <dgm:prSet phldrT="[Texto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CO" dirty="0" smtClean="0"/>
            <a:t> Teóricamente se investiga sobre los controles contables que se debe tener previos a las normas </a:t>
          </a:r>
          <a:r>
            <a:rPr lang="es-CO" dirty="0" smtClean="0"/>
            <a:t> contables y organizativas </a:t>
          </a:r>
          <a:r>
            <a:rPr lang="es-CO" dirty="0" smtClean="0"/>
            <a:t>dentro del contexto.</a:t>
          </a:r>
          <a:endParaRPr lang="es-CO" dirty="0"/>
        </a:p>
      </dgm:t>
    </dgm:pt>
    <dgm:pt modelId="{54823321-8ED2-4571-8433-A4C30AB0D09F}" type="parTrans" cxnId="{D8988439-CCAE-4037-84D8-A356B2DD29D7}">
      <dgm:prSet/>
      <dgm:spPr/>
      <dgm:t>
        <a:bodyPr/>
        <a:lstStyle/>
        <a:p>
          <a:endParaRPr lang="es-CO"/>
        </a:p>
      </dgm:t>
    </dgm:pt>
    <dgm:pt modelId="{D71D4DF0-47A3-4703-B73D-3D9D4380E4D7}" type="sibTrans" cxnId="{D8988439-CCAE-4037-84D8-A356B2DD29D7}">
      <dgm:prSet/>
      <dgm:spPr/>
      <dgm:t>
        <a:bodyPr/>
        <a:lstStyle/>
        <a:p>
          <a:endParaRPr lang="es-CO"/>
        </a:p>
      </dgm:t>
    </dgm:pt>
    <dgm:pt modelId="{B9F18FA2-30E8-425B-A4F3-28418C693A9B}">
      <dgm:prSet phldrT="[Texto]"/>
      <dgm:spPr>
        <a:solidFill>
          <a:schemeClr val="accent5">
            <a:lumMod val="25000"/>
          </a:schemeClr>
        </a:solidFill>
      </dgm:spPr>
      <dgm:t>
        <a:bodyPr/>
        <a:lstStyle/>
        <a:p>
          <a:r>
            <a:rPr lang="es-CO" dirty="0" smtClean="0"/>
            <a:t>PRÁCTICA</a:t>
          </a:r>
          <a:endParaRPr lang="es-CO" dirty="0"/>
        </a:p>
      </dgm:t>
    </dgm:pt>
    <dgm:pt modelId="{A7C9E913-2258-46CC-91AD-8D8175C70AF3}" type="parTrans" cxnId="{1860120A-F4FE-4D3B-B256-3E8ECFD5D82A}">
      <dgm:prSet/>
      <dgm:spPr/>
      <dgm:t>
        <a:bodyPr/>
        <a:lstStyle/>
        <a:p>
          <a:endParaRPr lang="es-CO"/>
        </a:p>
      </dgm:t>
    </dgm:pt>
    <dgm:pt modelId="{8B5D5A49-4144-4EFC-A508-86DE6F8AFE59}" type="sibTrans" cxnId="{1860120A-F4FE-4D3B-B256-3E8ECFD5D82A}">
      <dgm:prSet/>
      <dgm:spPr/>
      <dgm:t>
        <a:bodyPr/>
        <a:lstStyle/>
        <a:p>
          <a:endParaRPr lang="es-CO"/>
        </a:p>
      </dgm:t>
    </dgm:pt>
    <dgm:pt modelId="{13906531-7514-44A9-8816-F9F4A10F94B4}">
      <dgm:prSet phldrT="[Texto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s-CO" dirty="0" smtClean="0"/>
            <a:t>Se relaciona las condiciones teórico prácticas, para ejecutar las tareas asignadas dentro  de las prácticas profesionales.</a:t>
          </a:r>
          <a:endParaRPr lang="es-CO" dirty="0"/>
        </a:p>
      </dgm:t>
    </dgm:pt>
    <dgm:pt modelId="{78279A8F-7714-4DFA-86D3-FC2950CE4CF7}" type="parTrans" cxnId="{46A24821-83A9-48D6-924B-7532486CBAB7}">
      <dgm:prSet/>
      <dgm:spPr/>
      <dgm:t>
        <a:bodyPr/>
        <a:lstStyle/>
        <a:p>
          <a:endParaRPr lang="es-CO"/>
        </a:p>
      </dgm:t>
    </dgm:pt>
    <dgm:pt modelId="{FBFE6655-DC4A-484C-B080-28384F808214}" type="sibTrans" cxnId="{46A24821-83A9-48D6-924B-7532486CBAB7}">
      <dgm:prSet/>
      <dgm:spPr/>
      <dgm:t>
        <a:bodyPr/>
        <a:lstStyle/>
        <a:p>
          <a:endParaRPr lang="es-CO"/>
        </a:p>
      </dgm:t>
    </dgm:pt>
    <dgm:pt modelId="{614218F4-7E6D-4838-BD94-425FE2D93F0F}">
      <dgm:prSet phldrT="[Texto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s-CO" dirty="0" smtClean="0"/>
            <a:t>Al aprendizaje práctico, para realizar en tiempo real los registros correctamente y verlos revelados en el balance general.</a:t>
          </a:r>
          <a:endParaRPr lang="es-CO" dirty="0"/>
        </a:p>
      </dgm:t>
    </dgm:pt>
    <dgm:pt modelId="{4DC56642-8460-433E-8C2E-3FACE33B677A}" type="parTrans" cxnId="{19AB384F-7750-45C0-8742-CEFC04D1030A}">
      <dgm:prSet/>
      <dgm:spPr/>
      <dgm:t>
        <a:bodyPr/>
        <a:lstStyle/>
        <a:p>
          <a:endParaRPr lang="es-CO"/>
        </a:p>
      </dgm:t>
    </dgm:pt>
    <dgm:pt modelId="{CBB85346-1B93-4E98-BACB-DCF6E841DA32}" type="sibTrans" cxnId="{19AB384F-7750-45C0-8742-CEFC04D1030A}">
      <dgm:prSet/>
      <dgm:spPr/>
      <dgm:t>
        <a:bodyPr/>
        <a:lstStyle/>
        <a:p>
          <a:endParaRPr lang="es-CO"/>
        </a:p>
      </dgm:t>
    </dgm:pt>
    <dgm:pt modelId="{16632FA2-BF84-4B06-96C0-FFBDB60C5B3D}" type="pres">
      <dgm:prSet presAssocID="{18A7EF21-56BE-4A2A-80CD-93626AA0F1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0E9ABA70-4107-475A-8EAC-C998DB05EE9E}" type="pres">
      <dgm:prSet presAssocID="{77570010-F9F9-4670-9A72-6817CB839952}" presName="linNode" presStyleCnt="0"/>
      <dgm:spPr/>
    </dgm:pt>
    <dgm:pt modelId="{73D7976F-333F-43B9-B11C-AE96494B3B60}" type="pres">
      <dgm:prSet presAssocID="{77570010-F9F9-4670-9A72-6817CB83995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A6EF4F-37E8-4477-ADEA-1EE08C17441A}" type="pres">
      <dgm:prSet presAssocID="{77570010-F9F9-4670-9A72-6817CB83995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DE14339-2BCC-4FD3-B100-ACCD317A2953}" type="pres">
      <dgm:prSet presAssocID="{EC498421-51C1-41F7-A0AA-905976F74968}" presName="spacing" presStyleCnt="0"/>
      <dgm:spPr/>
    </dgm:pt>
    <dgm:pt modelId="{29DEDEEB-D5F3-4451-8578-F3EDC27D6291}" type="pres">
      <dgm:prSet presAssocID="{B9F18FA2-30E8-425B-A4F3-28418C693A9B}" presName="linNode" presStyleCnt="0"/>
      <dgm:spPr/>
    </dgm:pt>
    <dgm:pt modelId="{6A9D6549-2C0E-41AC-9610-D26EB8879095}" type="pres">
      <dgm:prSet presAssocID="{B9F18FA2-30E8-425B-A4F3-28418C693A9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7CACD6D-BD47-40C6-AB26-1DE60292F787}" type="pres">
      <dgm:prSet presAssocID="{B9F18FA2-30E8-425B-A4F3-28418C693A9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D93FA36-753F-4780-9284-F8A23E0EC913}" type="presOf" srcId="{0FDB6ACD-9949-41C3-AD7A-57511F4DFE76}" destId="{22A6EF4F-37E8-4477-ADEA-1EE08C17441A}" srcOrd="0" destOrd="1" presId="urn:microsoft.com/office/officeart/2005/8/layout/vList6"/>
    <dgm:cxn modelId="{B44F6425-4BDF-446D-AE85-C8915E27B89D}" srcId="{18A7EF21-56BE-4A2A-80CD-93626AA0F168}" destId="{77570010-F9F9-4670-9A72-6817CB839952}" srcOrd="0" destOrd="0" parTransId="{86D0F56C-89E2-4A09-BE92-60ABA8FCEE6D}" sibTransId="{EC498421-51C1-41F7-A0AA-905976F74968}"/>
    <dgm:cxn modelId="{D8988439-CCAE-4037-84D8-A356B2DD29D7}" srcId="{77570010-F9F9-4670-9A72-6817CB839952}" destId="{0FDB6ACD-9949-41C3-AD7A-57511F4DFE76}" srcOrd="1" destOrd="0" parTransId="{54823321-8ED2-4571-8433-A4C30AB0D09F}" sibTransId="{D71D4DF0-47A3-4703-B73D-3D9D4380E4D7}"/>
    <dgm:cxn modelId="{E4B88BA8-27F5-45C5-84D5-D2D3AFDA92ED}" srcId="{77570010-F9F9-4670-9A72-6817CB839952}" destId="{5C3197EC-0613-4D3D-9B5B-1FEA8F2E3127}" srcOrd="0" destOrd="0" parTransId="{17C056B1-0AB1-4950-AFFA-48BBF0DA6DAB}" sibTransId="{7C4B30B1-BD38-464B-887B-BBB5187A16B2}"/>
    <dgm:cxn modelId="{61FE83FC-E11B-42C8-83B2-369B2DC01343}" type="presOf" srcId="{13906531-7514-44A9-8816-F9F4A10F94B4}" destId="{27CACD6D-BD47-40C6-AB26-1DE60292F787}" srcOrd="0" destOrd="0" presId="urn:microsoft.com/office/officeart/2005/8/layout/vList6"/>
    <dgm:cxn modelId="{5C7E4580-EB03-43FC-BA28-3CCF6DA7A330}" type="presOf" srcId="{B9F18FA2-30E8-425B-A4F3-28418C693A9B}" destId="{6A9D6549-2C0E-41AC-9610-D26EB8879095}" srcOrd="0" destOrd="0" presId="urn:microsoft.com/office/officeart/2005/8/layout/vList6"/>
    <dgm:cxn modelId="{15919752-2EFF-4FE7-86AD-B7CA8EB4839D}" type="presOf" srcId="{77570010-F9F9-4670-9A72-6817CB839952}" destId="{73D7976F-333F-43B9-B11C-AE96494B3B60}" srcOrd="0" destOrd="0" presId="urn:microsoft.com/office/officeart/2005/8/layout/vList6"/>
    <dgm:cxn modelId="{46A24821-83A9-48D6-924B-7532486CBAB7}" srcId="{B9F18FA2-30E8-425B-A4F3-28418C693A9B}" destId="{13906531-7514-44A9-8816-F9F4A10F94B4}" srcOrd="0" destOrd="0" parTransId="{78279A8F-7714-4DFA-86D3-FC2950CE4CF7}" sibTransId="{FBFE6655-DC4A-484C-B080-28384F808214}"/>
    <dgm:cxn modelId="{19AB384F-7750-45C0-8742-CEFC04D1030A}" srcId="{B9F18FA2-30E8-425B-A4F3-28418C693A9B}" destId="{614218F4-7E6D-4838-BD94-425FE2D93F0F}" srcOrd="1" destOrd="0" parTransId="{4DC56642-8460-433E-8C2E-3FACE33B677A}" sibTransId="{CBB85346-1B93-4E98-BACB-DCF6E841DA32}"/>
    <dgm:cxn modelId="{24EE3C2B-8360-405D-AF5B-DBE70963B5AF}" type="presOf" srcId="{614218F4-7E6D-4838-BD94-425FE2D93F0F}" destId="{27CACD6D-BD47-40C6-AB26-1DE60292F787}" srcOrd="0" destOrd="1" presId="urn:microsoft.com/office/officeart/2005/8/layout/vList6"/>
    <dgm:cxn modelId="{51A2D343-C12A-4758-9955-FA1DC5E22C74}" type="presOf" srcId="{18A7EF21-56BE-4A2A-80CD-93626AA0F168}" destId="{16632FA2-BF84-4B06-96C0-FFBDB60C5B3D}" srcOrd="0" destOrd="0" presId="urn:microsoft.com/office/officeart/2005/8/layout/vList6"/>
    <dgm:cxn modelId="{30E948BD-BBD9-4576-BE2B-1DCC75DDAAB4}" type="presOf" srcId="{5C3197EC-0613-4D3D-9B5B-1FEA8F2E3127}" destId="{22A6EF4F-37E8-4477-ADEA-1EE08C17441A}" srcOrd="0" destOrd="0" presId="urn:microsoft.com/office/officeart/2005/8/layout/vList6"/>
    <dgm:cxn modelId="{1860120A-F4FE-4D3B-B256-3E8ECFD5D82A}" srcId="{18A7EF21-56BE-4A2A-80CD-93626AA0F168}" destId="{B9F18FA2-30E8-425B-A4F3-28418C693A9B}" srcOrd="1" destOrd="0" parTransId="{A7C9E913-2258-46CC-91AD-8D8175C70AF3}" sibTransId="{8B5D5A49-4144-4EFC-A508-86DE6F8AFE59}"/>
    <dgm:cxn modelId="{97B51492-28FB-4D23-9B34-1BE04499E7AC}" type="presParOf" srcId="{16632FA2-BF84-4B06-96C0-FFBDB60C5B3D}" destId="{0E9ABA70-4107-475A-8EAC-C998DB05EE9E}" srcOrd="0" destOrd="0" presId="urn:microsoft.com/office/officeart/2005/8/layout/vList6"/>
    <dgm:cxn modelId="{F287BC5D-B690-47B4-8AD5-9BB33E4CE38B}" type="presParOf" srcId="{0E9ABA70-4107-475A-8EAC-C998DB05EE9E}" destId="{73D7976F-333F-43B9-B11C-AE96494B3B60}" srcOrd="0" destOrd="0" presId="urn:microsoft.com/office/officeart/2005/8/layout/vList6"/>
    <dgm:cxn modelId="{533035B9-BE78-4D40-804D-9A61AECD52FA}" type="presParOf" srcId="{0E9ABA70-4107-475A-8EAC-C998DB05EE9E}" destId="{22A6EF4F-37E8-4477-ADEA-1EE08C17441A}" srcOrd="1" destOrd="0" presId="urn:microsoft.com/office/officeart/2005/8/layout/vList6"/>
    <dgm:cxn modelId="{1A25AFC4-26E1-4871-A543-C56096F45B18}" type="presParOf" srcId="{16632FA2-BF84-4B06-96C0-FFBDB60C5B3D}" destId="{ADE14339-2BCC-4FD3-B100-ACCD317A2953}" srcOrd="1" destOrd="0" presId="urn:microsoft.com/office/officeart/2005/8/layout/vList6"/>
    <dgm:cxn modelId="{2D06FE15-0941-4C8A-A1BE-23FD4F10AD92}" type="presParOf" srcId="{16632FA2-BF84-4B06-96C0-FFBDB60C5B3D}" destId="{29DEDEEB-D5F3-4451-8578-F3EDC27D6291}" srcOrd="2" destOrd="0" presId="urn:microsoft.com/office/officeart/2005/8/layout/vList6"/>
    <dgm:cxn modelId="{436C9D7D-DBC4-40A4-9BD0-5BFC9BA77EB9}" type="presParOf" srcId="{29DEDEEB-D5F3-4451-8578-F3EDC27D6291}" destId="{6A9D6549-2C0E-41AC-9610-D26EB8879095}" srcOrd="0" destOrd="0" presId="urn:microsoft.com/office/officeart/2005/8/layout/vList6"/>
    <dgm:cxn modelId="{CBCE0C91-B4F2-41B5-A388-58C50BAB5FAD}" type="presParOf" srcId="{29DEDEEB-D5F3-4451-8578-F3EDC27D6291}" destId="{27CACD6D-BD47-40C6-AB26-1DE60292F78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C7800-BB2F-4DD5-849A-DF60898CE637}">
      <dsp:nvSpPr>
        <dsp:cNvPr id="0" name=""/>
        <dsp:cNvSpPr/>
      </dsp:nvSpPr>
      <dsp:spPr>
        <a:xfrm>
          <a:off x="966603" y="0"/>
          <a:ext cx="2584913" cy="1550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Revisar y organizar archivo mes a mes del año actual.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Realizar legalización de viáticos y cajas menores de las diferentes sedes y departamentos de la empresa en el paquete contable.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966603" y="0"/>
        <a:ext cx="2584913" cy="1550948"/>
      </dsp:txXfrm>
    </dsp:sp>
    <dsp:sp modelId="{9952C8E3-82E0-48D7-BCED-746263A0CAAA}">
      <dsp:nvSpPr>
        <dsp:cNvPr id="0" name=""/>
        <dsp:cNvSpPr/>
      </dsp:nvSpPr>
      <dsp:spPr>
        <a:xfrm>
          <a:off x="3679651" y="0"/>
          <a:ext cx="2584913" cy="1550948"/>
        </a:xfrm>
        <a:prstGeom prst="rect">
          <a:avLst/>
        </a:prstGeom>
        <a:solidFill>
          <a:schemeClr val="accent5">
            <a:hueOff val="407128"/>
            <a:satOff val="1399"/>
            <a:lumOff val="-6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Causar legalización cajas menores, legalización de viáticos de las diferentes sedes y departamentos de la empresa.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679651" y="0"/>
        <a:ext cx="2584913" cy="1550948"/>
      </dsp:txXfrm>
    </dsp:sp>
    <dsp:sp modelId="{FDD5D521-7931-4948-A6B1-59BF0C3C2210}">
      <dsp:nvSpPr>
        <dsp:cNvPr id="0" name=""/>
        <dsp:cNvSpPr/>
      </dsp:nvSpPr>
      <dsp:spPr>
        <a:xfrm>
          <a:off x="6632812" y="3148"/>
          <a:ext cx="2584913" cy="1550948"/>
        </a:xfrm>
        <a:prstGeom prst="rect">
          <a:avLst/>
        </a:prstGeom>
        <a:solidFill>
          <a:schemeClr val="accent5">
            <a:hueOff val="814257"/>
            <a:satOff val="2799"/>
            <a:lumOff val="-1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Corrección de cuentas y subcuentas del balance general sobre libranzas Fon Colombia, Fin comercio, Bancolombia.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6632812" y="3148"/>
        <a:ext cx="2584913" cy="1550948"/>
      </dsp:txXfrm>
    </dsp:sp>
    <dsp:sp modelId="{BD96ADA9-5B9B-40DA-BE58-8588B6418186}">
      <dsp:nvSpPr>
        <dsp:cNvPr id="0" name=""/>
        <dsp:cNvSpPr/>
      </dsp:nvSpPr>
      <dsp:spPr>
        <a:xfrm>
          <a:off x="9476217" y="21031"/>
          <a:ext cx="2584913" cy="1550948"/>
        </a:xfrm>
        <a:prstGeom prst="rect">
          <a:avLst/>
        </a:prstGeom>
        <a:solidFill>
          <a:schemeClr val="accent5">
            <a:hueOff val="1221385"/>
            <a:satOff val="4198"/>
            <a:lumOff val="-20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Análisis de cuentas y sub cuentas de balance general en archivo plano año anterior y actual.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9476217" y="21031"/>
        <a:ext cx="2584913" cy="1550948"/>
      </dsp:txXfrm>
    </dsp:sp>
    <dsp:sp modelId="{A79D9D1B-CC15-4537-BBA2-8461454F7C09}">
      <dsp:nvSpPr>
        <dsp:cNvPr id="0" name=""/>
        <dsp:cNvSpPr/>
      </dsp:nvSpPr>
      <dsp:spPr>
        <a:xfrm>
          <a:off x="923565" y="1794643"/>
          <a:ext cx="2584913" cy="1550948"/>
        </a:xfrm>
        <a:prstGeom prst="rect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Causar notas bancarias de pagos y transferencias del banco a proveedores, en el paquete contable SIIGO</a:t>
          </a:r>
          <a:r>
            <a:rPr lang="es-ES" sz="1100" kern="1200" dirty="0" smtClean="0"/>
            <a:t>.</a:t>
          </a:r>
          <a:endParaRPr lang="es-CO" sz="1100" kern="1200" dirty="0"/>
        </a:p>
      </dsp:txBody>
      <dsp:txXfrm>
        <a:off x="923565" y="1794643"/>
        <a:ext cx="2584913" cy="1550948"/>
      </dsp:txXfrm>
    </dsp:sp>
    <dsp:sp modelId="{71B839DE-9F6D-4CDE-92C8-39DC2DDC8748}">
      <dsp:nvSpPr>
        <dsp:cNvPr id="0" name=""/>
        <dsp:cNvSpPr/>
      </dsp:nvSpPr>
      <dsp:spPr>
        <a:xfrm>
          <a:off x="3789407" y="1812588"/>
          <a:ext cx="2584913" cy="1550948"/>
        </a:xfrm>
        <a:prstGeom prst="rect">
          <a:avLst/>
        </a:prstGeom>
        <a:solidFill>
          <a:schemeClr val="accent5">
            <a:hueOff val="2035641"/>
            <a:satOff val="6997"/>
            <a:lumOff val="-33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Contabilizar las facturas de compra, venta, y servicios COS, y registrarlas en el paquete contable.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789407" y="1812588"/>
        <a:ext cx="2584913" cy="1550948"/>
      </dsp:txXfrm>
    </dsp:sp>
    <dsp:sp modelId="{3A80DE2C-8440-49A1-9938-F9CCA1F64526}">
      <dsp:nvSpPr>
        <dsp:cNvPr id="0" name=""/>
        <dsp:cNvSpPr/>
      </dsp:nvSpPr>
      <dsp:spPr>
        <a:xfrm>
          <a:off x="6632812" y="1812588"/>
          <a:ext cx="2584913" cy="1550948"/>
        </a:xfrm>
        <a:prstGeom prst="rect">
          <a:avLst/>
        </a:prstGeom>
        <a:solidFill>
          <a:schemeClr val="accent5">
            <a:hueOff val="2442770"/>
            <a:satOff val="8397"/>
            <a:lumOff val="-40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Verificación con el Director financiero el disponible en efectivo y la agenda para las cuentas u obligaciones por pagar en el periodo del mes</a:t>
          </a:r>
          <a:r>
            <a:rPr lang="es-ES" sz="1100" kern="1200" dirty="0" smtClean="0"/>
            <a:t>.</a:t>
          </a:r>
          <a:endParaRPr lang="es-CO" sz="1100" kern="1200" dirty="0"/>
        </a:p>
      </dsp:txBody>
      <dsp:txXfrm>
        <a:off x="6632812" y="1812588"/>
        <a:ext cx="2584913" cy="1550948"/>
      </dsp:txXfrm>
    </dsp:sp>
    <dsp:sp modelId="{816C4B55-B98E-4BAF-8DF8-BD0AC1EF7291}">
      <dsp:nvSpPr>
        <dsp:cNvPr id="0" name=""/>
        <dsp:cNvSpPr/>
      </dsp:nvSpPr>
      <dsp:spPr>
        <a:xfrm>
          <a:off x="9476217" y="1812588"/>
          <a:ext cx="2584913" cy="1550948"/>
        </a:xfrm>
        <a:prstGeom prst="rect">
          <a:avLst/>
        </a:prstGeom>
        <a:solidFill>
          <a:schemeClr val="accent5">
            <a:hueOff val="2849898"/>
            <a:satOff val="9796"/>
            <a:lumOff val="-470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Ingreso en el paquete contable los registros de servicios públicos y arrendamientos.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Realizar cierre de nómina, registrada por recursos humanos en el paquete contable SIIGO, para su respectiva autorización por parte de gerencia y realizar transferencia bancaria.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9476217" y="1812588"/>
        <a:ext cx="2584913" cy="1550948"/>
      </dsp:txXfrm>
    </dsp:sp>
    <dsp:sp modelId="{B467422D-F533-4AA3-B72C-9246BF970048}">
      <dsp:nvSpPr>
        <dsp:cNvPr id="0" name=""/>
        <dsp:cNvSpPr/>
      </dsp:nvSpPr>
      <dsp:spPr>
        <a:xfrm>
          <a:off x="5211109" y="3622027"/>
          <a:ext cx="2584913" cy="1550948"/>
        </a:xfrm>
        <a:prstGeom prst="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chemeClr val="tx1"/>
              </a:solidFill>
            </a:rPr>
            <a:t>Realizar conciliación bancaria, de los bancos: Bancolombia, Banco de Bogotá y Banco Popular.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5211109" y="3622027"/>
        <a:ext cx="2584913" cy="1550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930BA-1394-4ED0-B50F-CFD7091247EC}">
      <dsp:nvSpPr>
        <dsp:cNvPr id="0" name=""/>
        <dsp:cNvSpPr/>
      </dsp:nvSpPr>
      <dsp:spPr>
        <a:xfrm rot="5400000">
          <a:off x="672319" y="1943465"/>
          <a:ext cx="1785328" cy="297074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5B876-16CF-47B6-9228-9112B0232307}">
      <dsp:nvSpPr>
        <dsp:cNvPr id="0" name=""/>
        <dsp:cNvSpPr/>
      </dsp:nvSpPr>
      <dsp:spPr>
        <a:xfrm>
          <a:off x="465535" y="2733938"/>
          <a:ext cx="2682006" cy="235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Analizar con cuidado las cuentas y sub-cuentas dentro del balance general en archivo plano para el control sistemático y archivo de los registros contables como prueba de que se realizó efectivamente la tarea.</a:t>
          </a:r>
          <a:endParaRPr lang="es-CO" sz="1700" kern="1200" dirty="0"/>
        </a:p>
      </dsp:txBody>
      <dsp:txXfrm>
        <a:off x="465535" y="2733938"/>
        <a:ext cx="2682006" cy="2350936"/>
      </dsp:txXfrm>
    </dsp:sp>
    <dsp:sp modelId="{AC90EB0F-42B4-45D8-A6D8-589F5A2FFF12}">
      <dsp:nvSpPr>
        <dsp:cNvPr id="0" name=""/>
        <dsp:cNvSpPr/>
      </dsp:nvSpPr>
      <dsp:spPr>
        <a:xfrm>
          <a:off x="2641502" y="1627615"/>
          <a:ext cx="506039" cy="5060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BF234-B2B6-4D40-8877-C6810846C0CD}">
      <dsp:nvSpPr>
        <dsp:cNvPr id="0" name=""/>
        <dsp:cNvSpPr/>
      </dsp:nvSpPr>
      <dsp:spPr>
        <a:xfrm rot="5400000">
          <a:off x="4046850" y="1033869"/>
          <a:ext cx="1785328" cy="297074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6BEB9-94DE-4B45-A4E3-19F9FB3B63E1}">
      <dsp:nvSpPr>
        <dsp:cNvPr id="0" name=""/>
        <dsp:cNvSpPr/>
      </dsp:nvSpPr>
      <dsp:spPr>
        <a:xfrm>
          <a:off x="3748835" y="1921482"/>
          <a:ext cx="2682006" cy="235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Ejecutar las correcciones que haya lugar de cuentas y sub-cuentas dentro del software contable SIIGO.</a:t>
          </a:r>
          <a:endParaRPr lang="es-CO" sz="1700" kern="1200" dirty="0"/>
        </a:p>
      </dsp:txBody>
      <dsp:txXfrm>
        <a:off x="3748835" y="1921482"/>
        <a:ext cx="2682006" cy="2350936"/>
      </dsp:txXfrm>
    </dsp:sp>
    <dsp:sp modelId="{FC8C0777-A219-460D-B94F-DB1FAEC1EB76}">
      <dsp:nvSpPr>
        <dsp:cNvPr id="0" name=""/>
        <dsp:cNvSpPr/>
      </dsp:nvSpPr>
      <dsp:spPr>
        <a:xfrm>
          <a:off x="5924802" y="815160"/>
          <a:ext cx="506039" cy="5060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DBD81-67E1-4DBB-8AB7-03B6774FA5C5}">
      <dsp:nvSpPr>
        <dsp:cNvPr id="0" name=""/>
        <dsp:cNvSpPr/>
      </dsp:nvSpPr>
      <dsp:spPr>
        <a:xfrm rot="5400000">
          <a:off x="7330151" y="221413"/>
          <a:ext cx="1785328" cy="297074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CB38B-FF77-424B-96F3-45FA91E64762}">
      <dsp:nvSpPr>
        <dsp:cNvPr id="0" name=""/>
        <dsp:cNvSpPr/>
      </dsp:nvSpPr>
      <dsp:spPr>
        <a:xfrm>
          <a:off x="7032135" y="1109027"/>
          <a:ext cx="2682006" cy="235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Identificar las cuentas y sub-cuentas en archivo plano que haya lugar que presenten error dentro del balance general.</a:t>
          </a:r>
          <a:endParaRPr lang="es-CO" sz="1700" kern="1200" dirty="0"/>
        </a:p>
      </dsp:txBody>
      <dsp:txXfrm>
        <a:off x="7032135" y="1109027"/>
        <a:ext cx="2682006" cy="2350936"/>
      </dsp:txXfrm>
    </dsp:sp>
    <dsp:sp modelId="{FF0F8CC1-8BFB-4E24-A039-C4637ADEF547}">
      <dsp:nvSpPr>
        <dsp:cNvPr id="0" name=""/>
        <dsp:cNvSpPr/>
      </dsp:nvSpPr>
      <dsp:spPr>
        <a:xfrm>
          <a:off x="9208103" y="2704"/>
          <a:ext cx="506039" cy="5060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FD7F7-7FAE-42E6-B09F-9B1C28A0256A}">
      <dsp:nvSpPr>
        <dsp:cNvPr id="0" name=""/>
        <dsp:cNvSpPr/>
      </dsp:nvSpPr>
      <dsp:spPr>
        <a:xfrm rot="5400000">
          <a:off x="10613451" y="-591041"/>
          <a:ext cx="1785328" cy="297074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D0A25-1066-4731-8922-6996C7A32991}">
      <dsp:nvSpPr>
        <dsp:cNvPr id="0" name=""/>
        <dsp:cNvSpPr/>
      </dsp:nvSpPr>
      <dsp:spPr>
        <a:xfrm>
          <a:off x="10315435" y="393476"/>
          <a:ext cx="2682006" cy="235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smtClean="0"/>
            <a:t>Revelar los estados financieros contemplados bajo normas NIIF, por parte del contador.</a:t>
          </a:r>
          <a:endParaRPr lang="es-CO" sz="1700" kern="1200"/>
        </a:p>
      </dsp:txBody>
      <dsp:txXfrm>
        <a:off x="10315435" y="393476"/>
        <a:ext cx="2682006" cy="2350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D8D78-5BEE-48D3-9133-F950699F8907}">
      <dsp:nvSpPr>
        <dsp:cNvPr id="0" name=""/>
        <dsp:cNvSpPr/>
      </dsp:nvSpPr>
      <dsp:spPr>
        <a:xfrm>
          <a:off x="6091" y="262604"/>
          <a:ext cx="2663484" cy="159809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PLANTEAMIENTO DEL PROBLEMA Y SOLUCIÓN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52897" y="309410"/>
        <a:ext cx="2569872" cy="1504478"/>
      </dsp:txXfrm>
    </dsp:sp>
    <dsp:sp modelId="{4C749E94-E155-4636-A090-36031A987F3D}">
      <dsp:nvSpPr>
        <dsp:cNvPr id="0" name=""/>
        <dsp:cNvSpPr/>
      </dsp:nvSpPr>
      <dsp:spPr>
        <a:xfrm>
          <a:off x="2903963" y="731378"/>
          <a:ext cx="564658" cy="660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2903963" y="863487"/>
        <a:ext cx="395261" cy="396326"/>
      </dsp:txXfrm>
    </dsp:sp>
    <dsp:sp modelId="{28B6724F-7D57-424B-A2E6-D2DAA42413AF}">
      <dsp:nvSpPr>
        <dsp:cNvPr id="0" name=""/>
        <dsp:cNvSpPr/>
      </dsp:nvSpPr>
      <dsp:spPr>
        <a:xfrm>
          <a:off x="3734970" y="262604"/>
          <a:ext cx="2663484" cy="159809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Pregunta: ¿Cómo lograr realizar prácticas de una contabilidad sana en cuanto al uso de registros contables en cuentas y subcuentas?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3781776" y="309410"/>
        <a:ext cx="2569872" cy="1504478"/>
      </dsp:txXfrm>
    </dsp:sp>
    <dsp:sp modelId="{BBB405F8-0DE2-45E4-ACE7-4ADD7838338A}">
      <dsp:nvSpPr>
        <dsp:cNvPr id="0" name=""/>
        <dsp:cNvSpPr/>
      </dsp:nvSpPr>
      <dsp:spPr>
        <a:xfrm>
          <a:off x="6632841" y="731378"/>
          <a:ext cx="564658" cy="66054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6632841" y="863487"/>
        <a:ext cx="395261" cy="396326"/>
      </dsp:txXfrm>
    </dsp:sp>
    <dsp:sp modelId="{E10B8F61-CF6A-45FB-AF5D-3CF720369A48}">
      <dsp:nvSpPr>
        <dsp:cNvPr id="0" name=""/>
        <dsp:cNvSpPr/>
      </dsp:nvSpPr>
      <dsp:spPr>
        <a:xfrm>
          <a:off x="7463848" y="262604"/>
          <a:ext cx="2663484" cy="159809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Problema: Se logra identificar en la empresa CENTAURUS MENSAJEROS S.A. mal uso de los registros contables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7510654" y="309410"/>
        <a:ext cx="2569872" cy="1504478"/>
      </dsp:txXfrm>
    </dsp:sp>
    <dsp:sp modelId="{F72894D0-316B-49B6-B73E-22C0B07B73F5}">
      <dsp:nvSpPr>
        <dsp:cNvPr id="0" name=""/>
        <dsp:cNvSpPr/>
      </dsp:nvSpPr>
      <dsp:spPr>
        <a:xfrm>
          <a:off x="10361720" y="731378"/>
          <a:ext cx="564658" cy="66054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0361720" y="863487"/>
        <a:ext cx="395261" cy="396326"/>
      </dsp:txXfrm>
    </dsp:sp>
    <dsp:sp modelId="{82011F3B-4AC6-468C-B78E-CEC1D21292E6}">
      <dsp:nvSpPr>
        <dsp:cNvPr id="0" name=""/>
        <dsp:cNvSpPr/>
      </dsp:nvSpPr>
      <dsp:spPr>
        <a:xfrm>
          <a:off x="11192727" y="262604"/>
          <a:ext cx="2663484" cy="1598090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En  balance general años anteriores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11239533" y="309410"/>
        <a:ext cx="2569872" cy="1504478"/>
      </dsp:txXfrm>
    </dsp:sp>
    <dsp:sp modelId="{8851DBDD-A890-49D1-96B0-65F5BBAD320B}">
      <dsp:nvSpPr>
        <dsp:cNvPr id="0" name=""/>
        <dsp:cNvSpPr/>
      </dsp:nvSpPr>
      <dsp:spPr>
        <a:xfrm rot="5392138">
          <a:off x="12245085" y="2047255"/>
          <a:ext cx="564787" cy="66054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-5400000">
        <a:off x="12329122" y="2095133"/>
        <a:ext cx="396326" cy="395351"/>
      </dsp:txXfrm>
    </dsp:sp>
    <dsp:sp modelId="{64920BD4-6219-4065-9BDC-A71F7E237FD9}">
      <dsp:nvSpPr>
        <dsp:cNvPr id="0" name=""/>
        <dsp:cNvSpPr/>
      </dsp:nvSpPr>
      <dsp:spPr>
        <a:xfrm>
          <a:off x="11198819" y="2926329"/>
          <a:ext cx="2663484" cy="159809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SOLUCIÓN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11245625" y="2973135"/>
        <a:ext cx="2569872" cy="1504478"/>
      </dsp:txXfrm>
    </dsp:sp>
    <dsp:sp modelId="{5482A953-A82C-4256-AF47-FA442AAD2F3A}">
      <dsp:nvSpPr>
        <dsp:cNvPr id="0" name=""/>
        <dsp:cNvSpPr/>
      </dsp:nvSpPr>
      <dsp:spPr>
        <a:xfrm rot="10800221">
          <a:off x="10395205" y="3394983"/>
          <a:ext cx="567887" cy="66054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10565571" y="3527097"/>
        <a:ext cx="397521" cy="396326"/>
      </dsp:txXfrm>
    </dsp:sp>
    <dsp:sp modelId="{1ADA07CC-C74D-4769-8CB8-DA88E703BF5F}">
      <dsp:nvSpPr>
        <dsp:cNvPr id="0" name=""/>
        <dsp:cNvSpPr/>
      </dsp:nvSpPr>
      <dsp:spPr>
        <a:xfrm>
          <a:off x="7463848" y="2926089"/>
          <a:ext cx="2663484" cy="15980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Análisis, control, corrección y revisión de estos registros.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7510654" y="2972895"/>
        <a:ext cx="2569872" cy="1504478"/>
      </dsp:txXfrm>
    </dsp:sp>
    <dsp:sp modelId="{57D9AD97-7D70-42A8-B239-645EF4BC7C87}">
      <dsp:nvSpPr>
        <dsp:cNvPr id="0" name=""/>
        <dsp:cNvSpPr/>
      </dsp:nvSpPr>
      <dsp:spPr>
        <a:xfrm rot="10800000">
          <a:off x="6664803" y="3394862"/>
          <a:ext cx="564658" cy="66054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 rot="10800000">
        <a:off x="6834200" y="3526971"/>
        <a:ext cx="395261" cy="396326"/>
      </dsp:txXfrm>
    </dsp:sp>
    <dsp:sp modelId="{FBEFE44A-D419-4E54-A918-70B3265B9D9D}">
      <dsp:nvSpPr>
        <dsp:cNvPr id="0" name=""/>
        <dsp:cNvSpPr/>
      </dsp:nvSpPr>
      <dsp:spPr>
        <a:xfrm>
          <a:off x="3734970" y="2926089"/>
          <a:ext cx="2663484" cy="159809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tx1"/>
              </a:solidFill>
            </a:rPr>
            <a:t>Cuentas y subcuentas: legalización de viáticos, libranzas y cobros de SOATS a empleados.</a:t>
          </a:r>
          <a:endParaRPr lang="es-CO" sz="1700" kern="1200" dirty="0">
            <a:solidFill>
              <a:schemeClr val="tx1"/>
            </a:solidFill>
          </a:endParaRPr>
        </a:p>
      </dsp:txBody>
      <dsp:txXfrm>
        <a:off x="3781776" y="2972895"/>
        <a:ext cx="2569872" cy="1504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6EF4F-37E8-4477-ADEA-1EE08C17441A}">
      <dsp:nvSpPr>
        <dsp:cNvPr id="0" name=""/>
        <dsp:cNvSpPr/>
      </dsp:nvSpPr>
      <dsp:spPr>
        <a:xfrm>
          <a:off x="4435692" y="1035"/>
          <a:ext cx="6653539" cy="40382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600" kern="1200" dirty="0" smtClean="0"/>
            <a:t> Se establece el análisis teórico y conocimientos básicos sobre los registros contables.</a:t>
          </a:r>
          <a:endParaRPr lang="es-CO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600" kern="1200" dirty="0" smtClean="0"/>
            <a:t> Teóricamente se investiga sobre los controles contables que se debe tener previos a las normas </a:t>
          </a:r>
          <a:r>
            <a:rPr lang="es-CO" sz="2600" kern="1200" dirty="0" smtClean="0"/>
            <a:t> contables y organizativas </a:t>
          </a:r>
          <a:r>
            <a:rPr lang="es-CO" sz="2600" kern="1200" dirty="0" smtClean="0"/>
            <a:t>dentro del contexto.</a:t>
          </a:r>
          <a:endParaRPr lang="es-CO" sz="2600" kern="1200" dirty="0"/>
        </a:p>
      </dsp:txBody>
      <dsp:txXfrm>
        <a:off x="4435692" y="505812"/>
        <a:ext cx="5139208" cy="3028661"/>
      </dsp:txXfrm>
    </dsp:sp>
    <dsp:sp modelId="{73D7976F-333F-43B9-B11C-AE96494B3B60}">
      <dsp:nvSpPr>
        <dsp:cNvPr id="0" name=""/>
        <dsp:cNvSpPr/>
      </dsp:nvSpPr>
      <dsp:spPr>
        <a:xfrm>
          <a:off x="0" y="1035"/>
          <a:ext cx="4435692" cy="4038215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500" kern="1200" dirty="0" smtClean="0"/>
            <a:t>TEORÍA</a:t>
          </a:r>
          <a:endParaRPr lang="es-CO" sz="5500" kern="1200" dirty="0"/>
        </a:p>
      </dsp:txBody>
      <dsp:txXfrm>
        <a:off x="197129" y="198164"/>
        <a:ext cx="4041434" cy="3643957"/>
      </dsp:txXfrm>
    </dsp:sp>
    <dsp:sp modelId="{27CACD6D-BD47-40C6-AB26-1DE60292F787}">
      <dsp:nvSpPr>
        <dsp:cNvPr id="0" name=""/>
        <dsp:cNvSpPr/>
      </dsp:nvSpPr>
      <dsp:spPr>
        <a:xfrm>
          <a:off x="4435692" y="4443072"/>
          <a:ext cx="6653539" cy="40382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600" kern="1200" dirty="0" smtClean="0"/>
            <a:t>Se relaciona las condiciones teórico prácticas, para ejecutar las tareas asignadas dentro  de las prácticas profesionales.</a:t>
          </a:r>
          <a:endParaRPr lang="es-CO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600" kern="1200" dirty="0" smtClean="0"/>
            <a:t>Al aprendizaje práctico, para realizar en tiempo real los registros correctamente y verlos revelados en el balance general.</a:t>
          </a:r>
          <a:endParaRPr lang="es-CO" sz="2600" kern="1200" dirty="0"/>
        </a:p>
      </dsp:txBody>
      <dsp:txXfrm>
        <a:off x="4435692" y="4947849"/>
        <a:ext cx="5139208" cy="3028661"/>
      </dsp:txXfrm>
    </dsp:sp>
    <dsp:sp modelId="{6A9D6549-2C0E-41AC-9610-D26EB8879095}">
      <dsp:nvSpPr>
        <dsp:cNvPr id="0" name=""/>
        <dsp:cNvSpPr/>
      </dsp:nvSpPr>
      <dsp:spPr>
        <a:xfrm>
          <a:off x="0" y="4443072"/>
          <a:ext cx="4435692" cy="4038215"/>
        </a:xfrm>
        <a:prstGeom prst="roundRect">
          <a:avLst/>
        </a:prstGeom>
        <a:solidFill>
          <a:schemeClr val="accent5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500" kern="1200" dirty="0" smtClean="0"/>
            <a:t>PRÁCTICA</a:t>
          </a:r>
          <a:endParaRPr lang="es-CO" sz="5500" kern="1200" dirty="0"/>
        </a:p>
      </dsp:txBody>
      <dsp:txXfrm>
        <a:off x="197129" y="4640201"/>
        <a:ext cx="4041434" cy="3643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2A0700-C97A-7C40-930B-1DEDD2DBAD6D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266168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7713" y="744538"/>
            <a:ext cx="26336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_tradnl"/>
              <a:t>Clique para editar os estilos do texto mestre</a:t>
            </a:r>
          </a:p>
          <a:p>
            <a:pPr lvl="1"/>
            <a:r>
              <a:rPr lang="pt-BR" altLang="es-ES_tradnl"/>
              <a:t>Segundo nível</a:t>
            </a:r>
          </a:p>
          <a:p>
            <a:pPr lvl="2"/>
            <a:r>
              <a:rPr lang="pt-BR" altLang="es-ES_tradnl"/>
              <a:t>Terceiro nível</a:t>
            </a:r>
          </a:p>
          <a:p>
            <a:pPr lvl="3"/>
            <a:r>
              <a:rPr lang="pt-BR" altLang="es-ES_tradnl"/>
              <a:t>Quarto nível</a:t>
            </a:r>
          </a:p>
          <a:p>
            <a:pPr lvl="4"/>
            <a:r>
              <a:rPr lang="pt-BR" altLang="es-ES_tradnl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4165D-5AAA-6040-86A2-A6B10F67ACA8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78897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48CFE6-EFC6-014B-A1F9-50C82BE3DD05}" type="slidenum">
              <a:rPr lang="pt-BR" altLang="es-ES_tradnl" sz="1200"/>
              <a:pPr eaLnBrk="1" hangingPunct="1"/>
              <a:t>1</a:t>
            </a:fld>
            <a:endParaRPr lang="pt-BR" altLang="es-ES_tradnl" sz="12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ES_tradnl" altLang="es-ES_tradnl" dirty="0"/>
          </a:p>
        </p:txBody>
      </p:sp>
    </p:spTree>
    <p:extLst>
      <p:ext uri="{BB962C8B-B14F-4D97-AF65-F5344CB8AC3E}">
        <p14:creationId xmlns:p14="http://schemas.microsoft.com/office/powerpoint/2010/main" val="167422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3168C-6390-BC4B-BAF5-C58800329B3E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146185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696CB-AA72-9B44-9310-845C1BB9E52D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68822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3550" cy="365267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12888" y="1714500"/>
            <a:ext cx="20288250" cy="365267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D833F-95BD-1D43-B4C8-DAF59D479AF1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5768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8C821-092F-FA4C-8602-34775292E77C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4407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8D06D-96F5-104A-ADF0-70C296F6BD3D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20441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12888" y="9988550"/>
            <a:ext cx="13550900" cy="2825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50900" cy="2825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4CEF4-E3DE-8949-9A32-153FA728625A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59569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5B8DD-8565-1D49-8697-0BF14B22B67D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34555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D9356-298A-DB46-AF17-66FCF945086D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99075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75EC3-576E-3042-8FED-93F148B8E9CE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211623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4BDF9-743D-F94D-820D-52C3336AFABE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89791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lIns="417623" tIns="208812" rIns="417623" bIns="208812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 alt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03C9E-58D6-644F-9482-7AA425538BE3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  <p:extLst>
      <p:ext uri="{BB962C8B-B14F-4D97-AF65-F5344CB8AC3E}">
        <p14:creationId xmlns:p14="http://schemas.microsoft.com/office/powerpoint/2010/main" val="9689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296" tIns="208648" rIns="417296" bIns="2086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_tradnl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296" tIns="208648" rIns="417296" bIns="208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_tradnl"/>
              <a:t>Clique para editar os estilos do texto mestre</a:t>
            </a:r>
          </a:p>
          <a:p>
            <a:pPr lvl="1"/>
            <a:r>
              <a:rPr lang="pt-BR" altLang="es-ES_tradnl"/>
              <a:t>Segundo nível</a:t>
            </a:r>
          </a:p>
          <a:p>
            <a:pPr lvl="2"/>
            <a:r>
              <a:rPr lang="pt-BR" altLang="es-ES_tradnl"/>
              <a:t>Terceiro nível</a:t>
            </a:r>
          </a:p>
          <a:p>
            <a:pPr lvl="3"/>
            <a:r>
              <a:rPr lang="pt-BR" altLang="es-ES_tradnl"/>
              <a:t>Quarto nível</a:t>
            </a:r>
          </a:p>
          <a:p>
            <a:pPr lvl="4"/>
            <a:r>
              <a:rPr lang="pt-BR" altLang="es-ES_tradnl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296" tIns="208648" rIns="417296" bIns="208648" numCol="1" anchor="t" anchorCtr="0" compatLnSpc="1">
            <a:prstTxWarp prst="textNoShape">
              <a:avLst/>
            </a:prstTxWarp>
          </a:bodyPr>
          <a:lstStyle>
            <a:lvl1pPr defTabSz="912813">
              <a:defRPr sz="6400"/>
            </a:lvl1pPr>
          </a:lstStyle>
          <a:p>
            <a:endParaRPr lang="es-ES_tradnl" altLang="es-ES_trad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296" tIns="208648" rIns="417296" bIns="208648" numCol="1" anchor="t" anchorCtr="0" compatLnSpc="1">
            <a:prstTxWarp prst="textNoShape">
              <a:avLst/>
            </a:prstTxWarp>
          </a:bodyPr>
          <a:lstStyle>
            <a:lvl1pPr algn="ctr" defTabSz="912813">
              <a:defRPr sz="6400"/>
            </a:lvl1pPr>
          </a:lstStyle>
          <a:p>
            <a:endParaRPr lang="es-ES_tradnl" altLang="es-ES_trad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296" tIns="208648" rIns="417296" bIns="208648" numCol="1" anchor="t" anchorCtr="0" compatLnSpc="1">
            <a:prstTxWarp prst="textNoShape">
              <a:avLst/>
            </a:prstTxWarp>
          </a:bodyPr>
          <a:lstStyle>
            <a:lvl1pPr algn="r" defTabSz="912813">
              <a:defRPr sz="6400"/>
            </a:lvl1pPr>
          </a:lstStyle>
          <a:p>
            <a:fld id="{75049C8A-380A-5A4B-AED5-4E33ABF4F2E0}" type="slidenum">
              <a:rPr lang="pt-BR" altLang="es-ES_tradnl"/>
              <a:pPr/>
              <a:t>‹Nº›</a:t>
            </a:fld>
            <a:endParaRPr lang="pt-BR" alt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Arial" charset="0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Arial" charset="0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Arial" charset="0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Arial" charset="0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Arial" charset="0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diagramData" Target="../diagrams/data3.xml"/><Relationship Id="rId26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21" Type="http://schemas.openxmlformats.org/officeDocument/2006/relationships/diagramColors" Target="../diagrams/colors3.xml"/><Relationship Id="rId7" Type="http://schemas.openxmlformats.org/officeDocument/2006/relationships/image" Target="../media/image4.jpg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5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2.xml"/><Relationship Id="rId20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1.xml"/><Relationship Id="rId24" Type="http://schemas.openxmlformats.org/officeDocument/2006/relationships/diagramLayout" Target="../diagrams/layout4.xml"/><Relationship Id="rId5" Type="http://schemas.openxmlformats.org/officeDocument/2006/relationships/image" Target="../media/image2.png"/><Relationship Id="rId15" Type="http://schemas.openxmlformats.org/officeDocument/2006/relationships/diagramQuickStyle" Target="../diagrams/quickStyle2.xml"/><Relationship Id="rId23" Type="http://schemas.openxmlformats.org/officeDocument/2006/relationships/diagramData" Target="../diagrams/data4.xml"/><Relationship Id="rId10" Type="http://schemas.openxmlformats.org/officeDocument/2006/relationships/diagramQuickStyle" Target="../diagrams/quickStyle1.xml"/><Relationship Id="rId19" Type="http://schemas.openxmlformats.org/officeDocument/2006/relationships/diagramLayout" Target="../diagrams/layout3.xml"/><Relationship Id="rId4" Type="http://schemas.microsoft.com/office/2007/relationships/hdphoto" Target="../media/hdphoto1.wdp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Relationship Id="rId22" Type="http://schemas.microsoft.com/office/2007/relationships/diagramDrawing" Target="../diagrams/drawing3.xml"/><Relationship Id="rId27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3" name="Picture 35" descr="MODELO DE POSTER222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6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457"/>
            <a:ext cx="10655357" cy="404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rodape_ifto_pub_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13186"/>
            <a:ext cx="15566031" cy="318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rodape_ifto_pub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1370" y="39613186"/>
            <a:ext cx="15211425" cy="323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22288" y="4973481"/>
            <a:ext cx="29235323" cy="361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693" tIns="51846" rIns="103693" bIns="51846">
            <a:spAutoFit/>
          </a:bodyPr>
          <a:lstStyle>
            <a:lvl1pPr defTabSz="1036638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1036638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1036638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1036638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1036638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10366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10366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10366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10366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s-CO" sz="4800" dirty="0"/>
              <a:t>ANALISIS Y CORRECCIÓN DE CUENTAS Y SUB-CUENTAS BALANCE GENERAL Y</a:t>
            </a:r>
          </a:p>
          <a:p>
            <a:pPr algn="ctr"/>
            <a:r>
              <a:rPr lang="es-CO" sz="4800" dirty="0"/>
              <a:t>APOYO CONTABLE A LA EMPRESA CENTAURUS MENSAJEROS S.A.</a:t>
            </a:r>
          </a:p>
          <a:p>
            <a:pPr algn="ctr" eaLnBrk="1" hangingPunct="1">
              <a:spcBef>
                <a:spcPct val="50000"/>
              </a:spcBef>
            </a:pPr>
            <a:endParaRPr lang="es-CO" altLang="es-ES_tradnl" sz="8800" b="1" dirty="0"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754162" y="6642622"/>
            <a:ext cx="23187025" cy="22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  <a:tab pos="11491913" algn="l"/>
                <a:tab pos="12314238" algn="l"/>
                <a:tab pos="13134975" algn="l"/>
                <a:tab pos="13955713" algn="l"/>
                <a:tab pos="14776450" algn="l"/>
                <a:tab pos="15597188" algn="l"/>
                <a:tab pos="16417925" algn="l"/>
                <a:tab pos="17238663" algn="l"/>
                <a:tab pos="18059400" algn="l"/>
                <a:tab pos="18880138" algn="l"/>
                <a:tab pos="19700875" algn="l"/>
                <a:tab pos="20523200" algn="l"/>
                <a:tab pos="21343938" algn="l"/>
                <a:tab pos="22164675" algn="l"/>
                <a:tab pos="22985413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3200" b="1" i="1" dirty="0" smtClean="0">
                <a:solidFill>
                  <a:srgbClr val="000000"/>
                </a:solidFill>
                <a:latin typeface="+mn-lt"/>
              </a:rPr>
              <a:t>CAROLINA CORREAL SUÁREZ </a:t>
            </a:r>
            <a:endParaRPr lang="es-CO" altLang="es-ES_tradnl" sz="3200" b="1" i="1" dirty="0">
              <a:solidFill>
                <a:srgbClr val="000000"/>
              </a:solidFill>
              <a:latin typeface="+mn-lt"/>
            </a:endParaRPr>
          </a:p>
          <a:p>
            <a:pPr algn="ctr">
              <a:lnSpc>
                <a:spcPct val="110000"/>
              </a:lnSpc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3200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CORPORACIÓN UNIVERSITARIA MINUTO DE DIOS UVD CONTADURÍA PUBLICA IX PERIODO </a:t>
            </a:r>
          </a:p>
          <a:p>
            <a:pPr algn="ctr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s-CO" altLang="es-ES_tradnl" sz="3200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DOCENTE</a:t>
            </a:r>
            <a:r>
              <a:rPr lang="es-CO" altLang="es-ES_tradnl" sz="3200" dirty="0" smtClean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: </a:t>
            </a:r>
            <a:r>
              <a:rPr lang="es-CO" sz="3200" dirty="0" smtClean="0"/>
              <a:t>MONICA HELENA GONZÁLEZ SÁNCHEZ</a:t>
            </a:r>
          </a:p>
          <a:p>
            <a:pPr algn="ctr">
              <a:lnSpc>
                <a:spcPct val="110000"/>
              </a:lnSpc>
              <a:buClr>
                <a:srgbClr val="000000"/>
              </a:buClr>
              <a:buSzPct val="100000"/>
              <a:buFont typeface="Verdana" charset="0"/>
              <a:buNone/>
            </a:pPr>
            <a:endParaRPr lang="es-CO" altLang="es-ES_tradnl" sz="3200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455863" y="8802862"/>
            <a:ext cx="11974512" cy="7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RESUMEN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107406" y="9878341"/>
            <a:ext cx="11609387" cy="645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/>
          <a:lstStyle>
            <a:lvl1pPr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s-CO" sz="1600" dirty="0" smtClean="0">
                <a:latin typeface="+mj-lt"/>
              </a:rPr>
              <a:t>En </a:t>
            </a:r>
            <a:r>
              <a:rPr lang="es-CO" sz="1600" dirty="0">
                <a:latin typeface="+mj-lt"/>
              </a:rPr>
              <a:t>el transcurso de este informe final como opción de grado, se podrá reconocer la </a:t>
            </a:r>
          </a:p>
          <a:p>
            <a:r>
              <a:rPr lang="es-CO" sz="1600" dirty="0">
                <a:latin typeface="+mj-lt"/>
              </a:rPr>
              <a:t>importancia en los conceptos tradicionales en las empresas y sus exigencias para un óptimo </a:t>
            </a:r>
          </a:p>
          <a:p>
            <a:r>
              <a:rPr lang="es-CO" sz="1600" dirty="0">
                <a:latin typeface="+mj-lt"/>
              </a:rPr>
              <a:t>desarrollo de temas específicos que deben dominar de manera óptima el tratamiento fiscal y</a:t>
            </a:r>
          </a:p>
          <a:p>
            <a:r>
              <a:rPr lang="es-CO" sz="1600" dirty="0">
                <a:latin typeface="+mj-lt"/>
              </a:rPr>
              <a:t>tributario que nos permiten llevar una contabilidad sana y vivir actualizados participando de forma </a:t>
            </a:r>
          </a:p>
          <a:p>
            <a:pPr algn="just"/>
            <a:r>
              <a:rPr lang="es-CO" sz="1600" dirty="0">
                <a:latin typeface="+mj-lt"/>
              </a:rPr>
              <a:t>competente dentro del sector contable.</a:t>
            </a:r>
          </a:p>
          <a:p>
            <a:r>
              <a:rPr lang="es-CO" sz="1600" dirty="0">
                <a:latin typeface="+mj-lt"/>
              </a:rPr>
              <a:t>La práctica profesional, permite a los estudiantes de últimos semestres de Contaduría </a:t>
            </a:r>
          </a:p>
          <a:p>
            <a:r>
              <a:rPr lang="es-CO" sz="1600" dirty="0">
                <a:latin typeface="+mj-lt"/>
              </a:rPr>
              <a:t>Pública, pasar de las tesis académicas a la práctica real de los hechos donde se logra perfeccionar </a:t>
            </a:r>
          </a:p>
          <a:p>
            <a:r>
              <a:rPr lang="es-CO" sz="1600" dirty="0">
                <a:latin typeface="+mj-lt"/>
              </a:rPr>
              <a:t>lo aprendido en el aula de clase y abordar los impedimentos para gestionar y tomar decisiones en </a:t>
            </a:r>
          </a:p>
          <a:p>
            <a:r>
              <a:rPr lang="es-CO" sz="1600" dirty="0">
                <a:latin typeface="+mj-lt"/>
              </a:rPr>
              <a:t>tiempo real, con las aplicaciones y operación normal de un área de contabilidad de una empresa.</a:t>
            </a:r>
          </a:p>
          <a:p>
            <a:r>
              <a:rPr lang="es-CO" sz="1600" dirty="0">
                <a:latin typeface="+mj-lt"/>
              </a:rPr>
              <a:t> </a:t>
            </a:r>
          </a:p>
          <a:p>
            <a:r>
              <a:rPr lang="es-CO" sz="1600" dirty="0">
                <a:latin typeface="+mj-lt"/>
              </a:rPr>
              <a:t>Este proceso se desarrolló en tres (3) etapas que consisten en las siguientes:</a:t>
            </a:r>
          </a:p>
          <a:p>
            <a:r>
              <a:rPr lang="es-CO" sz="1600" b="1" dirty="0">
                <a:latin typeface="+mj-lt"/>
              </a:rPr>
              <a:t>Capítulo 1, </a:t>
            </a:r>
            <a:r>
              <a:rPr lang="es-CO" sz="1600" dirty="0">
                <a:latin typeface="+mj-lt"/>
              </a:rPr>
              <a:t>Descripción general del contexto de Práctica Profesional en donde trabaja el</a:t>
            </a:r>
          </a:p>
          <a:p>
            <a:r>
              <a:rPr lang="es-CO" sz="1600" dirty="0">
                <a:latin typeface="+mj-lt"/>
              </a:rPr>
              <a:t>estudiante.</a:t>
            </a:r>
          </a:p>
          <a:p>
            <a:r>
              <a:rPr lang="es-CO" sz="1600" b="1" dirty="0">
                <a:latin typeface="+mj-lt"/>
              </a:rPr>
              <a:t>Capítulo 2, </a:t>
            </a:r>
            <a:r>
              <a:rPr lang="es-CO" sz="1600" dirty="0">
                <a:latin typeface="+mj-lt"/>
              </a:rPr>
              <a:t>Resultados de la Práctica Profesional</a:t>
            </a:r>
          </a:p>
          <a:p>
            <a:r>
              <a:rPr lang="es-CO" sz="1600" b="1" dirty="0">
                <a:latin typeface="+mj-lt"/>
              </a:rPr>
              <a:t>Capítulo 3, </a:t>
            </a:r>
            <a:r>
              <a:rPr lang="es-CO" sz="1600" dirty="0">
                <a:latin typeface="+mj-lt"/>
              </a:rPr>
              <a:t>Evaluación general de la práctica.</a:t>
            </a:r>
          </a:p>
          <a:p>
            <a:r>
              <a:rPr lang="es-CO" sz="1600" b="1" dirty="0">
                <a:latin typeface="+mj-lt"/>
              </a:rPr>
              <a:t>Palabras Claves</a:t>
            </a:r>
            <a:endParaRPr lang="es-CO" sz="1600" dirty="0">
              <a:latin typeface="+mj-lt"/>
            </a:endParaRPr>
          </a:p>
          <a:p>
            <a:r>
              <a:rPr lang="es-CO" sz="1600" dirty="0">
                <a:latin typeface="+mj-lt"/>
              </a:rPr>
              <a:t>Finanzas, Conciliación, Causación, Innovación, Organigrama, FODA.</a:t>
            </a: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es-CO" altLang="es-ES_tradnl" sz="2000" dirty="0">
              <a:solidFill>
                <a:srgbClr val="000000"/>
              </a:solidFill>
              <a:latin typeface="+mj-lt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es-CO" altLang="es-ES_tradnl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2648426" y="22844422"/>
            <a:ext cx="12917605" cy="7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DIAGNÓSTICO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16270931" y="8658846"/>
            <a:ext cx="11974512" cy="7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PLAN DE TRABAJO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16686213" y="11611174"/>
            <a:ext cx="11775254" cy="376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/>
          <a:lstStyle>
            <a:lvl1pPr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pt-BR" altLang="es-ES_tradnl" sz="2800" dirty="0">
                <a:solidFill>
                  <a:srgbClr val="000000"/>
                </a:solidFill>
                <a:latin typeface="+mn-lt"/>
              </a:rPr>
              <a:t>	</a:t>
            </a:r>
            <a:endParaRPr lang="es-CO" altLang="es-ES_tradnl" sz="5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6435388" y="13822281"/>
            <a:ext cx="11974512" cy="340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endParaRPr lang="es-CO" altLang="es-ES_tradnl" sz="4400" b="1" dirty="0" smtClean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 smtClean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ANÁLISIS </a:t>
            </a: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DE LA RELACIÓN TEORÍA PRÁCTICA</a:t>
            </a:r>
          </a:p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endParaRPr lang="es-CO" altLang="es-ES_tradnl" sz="4400" b="1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062" name="Text Box 4"/>
          <p:cNvSpPr txBox="1">
            <a:spLocks noChangeArrowheads="1"/>
          </p:cNvSpPr>
          <p:nvPr/>
        </p:nvSpPr>
        <p:spPr bwMode="auto">
          <a:xfrm>
            <a:off x="2244716" y="39484435"/>
            <a:ext cx="11974512" cy="7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REFERENCIAS</a:t>
            </a:r>
          </a:p>
        </p:txBody>
      </p:sp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522288" y="40299965"/>
            <a:ext cx="28920233" cy="130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/>
          <a:lstStyle>
            <a:lvl1pPr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s-CO" sz="2000" dirty="0" smtClean="0"/>
              <a:t>Coral</a:t>
            </a:r>
            <a:r>
              <a:rPr lang="es-CO" sz="2000" dirty="0"/>
              <a:t>, L. C., Gudiño, E. L., (2014). </a:t>
            </a:r>
            <a:r>
              <a:rPr lang="es-CO" sz="2000" i="1" dirty="0"/>
              <a:t>Contabilidad Universitaria</a:t>
            </a:r>
            <a:r>
              <a:rPr lang="es-CO" sz="2000" dirty="0"/>
              <a:t> (Séptima Edición). Mc Graw Gil.</a:t>
            </a:r>
          </a:p>
          <a:p>
            <a:r>
              <a:rPr lang="es-CO" sz="2000" dirty="0" smtClean="0"/>
              <a:t>Ochoa </a:t>
            </a:r>
            <a:r>
              <a:rPr lang="es-CO" sz="2000" dirty="0"/>
              <a:t>Setzer, G. A. &amp;Saldivar del Angel, R. (2012). </a:t>
            </a:r>
            <a:r>
              <a:rPr lang="es-CO" sz="2000" i="1" dirty="0"/>
              <a:t>Administración financiera correlacionada con las NIF</a:t>
            </a:r>
            <a:r>
              <a:rPr lang="es-CO" sz="2000" dirty="0"/>
              <a:t> (tercera Edición). México: Mc Graw Hill.</a:t>
            </a:r>
          </a:p>
          <a:p>
            <a:r>
              <a:rPr lang="es-CO" sz="2000" dirty="0"/>
              <a:t>Samuelson. P. A. Nordhaus. W. D. </a:t>
            </a:r>
            <a:r>
              <a:rPr lang="es-CO" sz="2000" i="1" dirty="0"/>
              <a:t>Economía con aplicaciones a Latinoamérica</a:t>
            </a:r>
            <a:r>
              <a:rPr lang="es-CO" sz="2000" dirty="0"/>
              <a:t>. Edición 19. Mc Graw Hill.</a:t>
            </a:r>
          </a:p>
          <a:p>
            <a:r>
              <a:rPr lang="es-CO" sz="2000" dirty="0" smtClean="0"/>
              <a:t>Tamayo </a:t>
            </a:r>
            <a:r>
              <a:rPr lang="es-CO" sz="2000" dirty="0"/>
              <a:t>Alzate A. (2001) </a:t>
            </a:r>
            <a:r>
              <a:rPr lang="es-CO" sz="2000" i="1" dirty="0"/>
              <a:t>Auditoria de sistemas, una visión práctica</a:t>
            </a:r>
            <a:r>
              <a:rPr lang="es-CO" sz="2000" dirty="0"/>
              <a:t>, Universidad Nacional de Colombia Sede Manizales.</a:t>
            </a:r>
          </a:p>
        </p:txBody>
      </p:sp>
      <p:sp>
        <p:nvSpPr>
          <p:cNvPr id="2069" name="CaixaDeTexto 31"/>
          <p:cNvSpPr txBox="1">
            <a:spLocks noChangeArrowheads="1"/>
          </p:cNvSpPr>
          <p:nvPr/>
        </p:nvSpPr>
        <p:spPr bwMode="auto">
          <a:xfrm>
            <a:off x="522288" y="473075"/>
            <a:ext cx="2433877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es-ES_tradnl" sz="8000" b="1" dirty="0">
                <a:latin typeface="+mn-lt"/>
              </a:rPr>
              <a:t>IV COLOQUIO DE INVESTIGACIÓN CONTABLE</a:t>
            </a:r>
            <a:endParaRPr lang="pt-BR" altLang="es-ES_tradnl" sz="7200" b="1" dirty="0">
              <a:latin typeface="+mn-lt"/>
            </a:endParaRPr>
          </a:p>
          <a:p>
            <a:pPr eaLnBrk="1" hangingPunct="1"/>
            <a:endParaRPr lang="pt-BR" altLang="es-ES_tradnl" sz="44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pt-BR" altLang="es-ES_tradnl" sz="44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pt-BR" altLang="es-ES_tradnl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SISTEMATIZACIÓN Y APREDIZAJE DE LA PRÁCTICA PROFESIONAL</a:t>
            </a:r>
          </a:p>
          <a:p>
            <a:pPr eaLnBrk="1" hangingPunct="1"/>
            <a:r>
              <a:rPr lang="pt-BR" altLang="es-ES_tradnl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CONTADURÍA PÚBLICA UVD</a:t>
            </a:r>
          </a:p>
        </p:txBody>
      </p:sp>
      <p:cxnSp>
        <p:nvCxnSpPr>
          <p:cNvPr id="2073" name="Conector reto 34"/>
          <p:cNvCxnSpPr>
            <a:cxnSpLocks noChangeShapeType="1"/>
          </p:cNvCxnSpPr>
          <p:nvPr/>
        </p:nvCxnSpPr>
        <p:spPr bwMode="auto">
          <a:xfrm>
            <a:off x="0" y="4554390"/>
            <a:ext cx="23783925" cy="0"/>
          </a:xfrm>
          <a:prstGeom prst="line">
            <a:avLst/>
          </a:prstGeom>
          <a:noFill/>
          <a:ln w="152400">
            <a:solidFill>
              <a:schemeClr val="accent6"/>
            </a:solidFill>
            <a:round/>
            <a:headEnd/>
            <a:tailEnd/>
          </a:ln>
        </p:spPr>
      </p:cxn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818498" y="28965102"/>
            <a:ext cx="11676212" cy="397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 smtClean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OBJETIVO GENERAL</a:t>
            </a:r>
            <a:endParaRPr lang="es-CO" altLang="es-ES_tradnl" sz="2400" b="1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s-CO" sz="2400" dirty="0"/>
              <a:t>Identificar y determinar los errores en los registros contables para dar corrección y organizarlos en las cuentas y sub-cuentas de manera que se vean correctamente revelados en el balance general, dentro de los parámetros del software contable SIIGO.</a:t>
            </a:r>
          </a:p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 smtClean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OBJETIVOS ESPECÍFICOS</a:t>
            </a:r>
            <a:endParaRPr lang="es-CO" altLang="es-ES_tradnl" sz="4400" b="1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6580147" y="26876870"/>
            <a:ext cx="11974512" cy="175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 smtClean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RESULTADOS</a:t>
            </a:r>
            <a:endParaRPr lang="es-CO" altLang="es-ES_tradnl" sz="4400" b="1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endParaRPr lang="es-CO" altLang="es-ES_tradnl" sz="4400" b="1" dirty="0">
              <a:solidFill>
                <a:srgbClr val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6443371" y="32133454"/>
            <a:ext cx="11974512" cy="86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>
            <a:spAutoFit/>
          </a:bodyPr>
          <a:lstStyle>
            <a:lvl1pPr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36638" algn="l"/>
                <a:tab pos="2073275" algn="l"/>
                <a:tab pos="3111500" algn="l"/>
                <a:tab pos="4148138" algn="l"/>
                <a:tab pos="5184775" algn="l"/>
                <a:tab pos="6221413" algn="l"/>
                <a:tab pos="7258050" algn="l"/>
                <a:tab pos="8294688" algn="l"/>
                <a:tab pos="9332913" algn="l"/>
                <a:tab pos="10369550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2263"/>
              </a:spcBef>
              <a:buClr>
                <a:srgbClr val="000000"/>
              </a:buClr>
              <a:buSzPct val="100000"/>
              <a:buFont typeface="Verdana" charset="0"/>
              <a:buNone/>
            </a:pPr>
            <a:r>
              <a:rPr lang="es-CO" altLang="es-ES_tradnl" sz="4400" b="1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CONCLUSIONES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6889597" y="33141566"/>
            <a:ext cx="11427854" cy="390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060" tIns="53071" rIns="102060" bIns="53071"/>
          <a:lstStyle>
            <a:lvl1pPr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509588" eaLnBrk="0" hangingPunct="0"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tabLst>
                <a:tab pos="1171575" algn="l"/>
                <a:tab pos="11406188" algn="l"/>
              </a:tabLs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s-CO" sz="2000" dirty="0"/>
              <a:t>La empresa donde se desarrolló la práctica profesional estuvo siempre muy dispuesta a </a:t>
            </a:r>
          </a:p>
          <a:p>
            <a:r>
              <a:rPr lang="es-CO" sz="2000" dirty="0"/>
              <a:t>facilitar las herramientas e inducciones necesarias para un buen desarrollo de la práctica, adicional </a:t>
            </a:r>
          </a:p>
          <a:p>
            <a:r>
              <a:rPr lang="es-CO" sz="2000" dirty="0"/>
              <a:t>a esto, la compañía a través de capacitaciones fortaleció el trabajo en equipo, y la importancia de </a:t>
            </a:r>
          </a:p>
          <a:p>
            <a:r>
              <a:rPr lang="es-CO" sz="2000" dirty="0"/>
              <a:t>tener excelentes relaciones personales con los clientes internos y externos</a:t>
            </a:r>
            <a:r>
              <a:rPr lang="es-CO" sz="2000" dirty="0" smtClean="0"/>
              <a:t>. Finalmente se lograron las tareas específicas en cuanto a las dificultades que se tuvieron con el análisis y corrección de cuentas y subcuentas de balances generales en años anteriores para depurar dicha contabilidad.</a:t>
            </a:r>
            <a:endParaRPr lang="es-CO" sz="2000" dirty="0"/>
          </a:p>
          <a:p>
            <a:r>
              <a:rPr lang="es-CO" sz="2000" dirty="0"/>
              <a:t>Se recomienda a la empresa establecer una mayor afluencia en otras tareas, ya que eran </a:t>
            </a:r>
          </a:p>
          <a:p>
            <a:r>
              <a:rPr lang="es-CO" sz="2000" dirty="0"/>
              <a:t>diversos los campos que se podían explorar y valorar dentro de la parte financiera en la empresa, </a:t>
            </a:r>
          </a:p>
          <a:p>
            <a:r>
              <a:rPr lang="es-CO" sz="2000" dirty="0"/>
              <a:t>como practicantes universitarios.</a:t>
            </a:r>
          </a:p>
          <a:p>
            <a:r>
              <a:rPr lang="es-CO" sz="2000" dirty="0"/>
              <a:t>Por otro lado, la universidad a través del conocimiento impartido, y gracias a la práctica </a:t>
            </a:r>
          </a:p>
          <a:p>
            <a:r>
              <a:rPr lang="es-CO" sz="2000" dirty="0"/>
              <a:t>que se tuvo, dio como resultado un fortalecimiento en el perfil profesional ya que ahora se cuenta </a:t>
            </a:r>
          </a:p>
          <a:p>
            <a:r>
              <a:rPr lang="es-CO" sz="2000" dirty="0"/>
              <a:t>con experiencia en el área contable.</a:t>
            </a:r>
          </a:p>
          <a:p>
            <a:r>
              <a:rPr lang="es-CO" sz="2000" dirty="0"/>
              <a:t> Sin embargo, se sugiere a la universidad evaluar la trazabilidad sobre las prácticas, ya que </a:t>
            </a:r>
          </a:p>
          <a:p>
            <a:r>
              <a:rPr lang="es-CO" sz="2000" dirty="0"/>
              <a:t>en los diferentes semestres que se dictan dichas prácticas (Práctica I, II y III) debería contarse con </a:t>
            </a:r>
          </a:p>
          <a:p>
            <a:r>
              <a:rPr lang="es-CO" sz="2000" dirty="0"/>
              <a:t>un mismo tutor en el cual guíe de manera adecuada el informe final, para su posterior sustentación, </a:t>
            </a:r>
          </a:p>
          <a:p>
            <a:r>
              <a:rPr lang="es-CO" sz="2000" dirty="0"/>
              <a:t>que ligue el seguimiento al estudiante sobre esta actividad.</a:t>
            </a:r>
          </a:p>
          <a:p>
            <a:pPr algn="just">
              <a:lnSpc>
                <a:spcPct val="150000"/>
              </a:lnSpc>
              <a:buClr>
                <a:srgbClr val="000000"/>
              </a:buClr>
              <a:buSzPct val="100000"/>
              <a:buFont typeface="Verdana" charset="0"/>
              <a:buNone/>
            </a:pPr>
            <a:endParaRPr lang="pt-BR" altLang="es-ES_tradnl" sz="28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1067" y="147095"/>
            <a:ext cx="4767335" cy="476733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15ECAF03-BEF4-4D1F-B94E-799D4D608E8F}"/>
              </a:ext>
            </a:extLst>
          </p:cNvPr>
          <p:cNvSpPr txBox="1"/>
          <p:nvPr/>
        </p:nvSpPr>
        <p:spPr>
          <a:xfrm>
            <a:off x="3147515" y="14275470"/>
            <a:ext cx="11803855" cy="104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/>
              <a:t>INTRODUCCIÓN</a:t>
            </a:r>
          </a:p>
          <a:p>
            <a:pPr algn="just"/>
            <a:r>
              <a:rPr lang="es-CO" sz="2000" dirty="0"/>
              <a:t>En este informe de práctica se exponen los principales aspectos del proceso realizado, en </a:t>
            </a:r>
          </a:p>
          <a:p>
            <a:pPr algn="just"/>
            <a:r>
              <a:rPr lang="es-CO" sz="2000" dirty="0"/>
              <a:t>la función de práctica en </a:t>
            </a:r>
            <a:r>
              <a:rPr lang="es-CO" sz="2000" i="1" dirty="0"/>
              <a:t>Donde trabaja el estudiante, </a:t>
            </a:r>
            <a:r>
              <a:rPr lang="es-CO" sz="2000" dirty="0"/>
              <a:t>en la empresa CENTAURUS </a:t>
            </a:r>
          </a:p>
          <a:p>
            <a:pPr algn="just"/>
            <a:r>
              <a:rPr lang="es-CO" sz="2000" dirty="0"/>
              <a:t>MENSAJEROS S.A., durante el periodo comprendido entre los meses de agosto del año 2016 a </a:t>
            </a:r>
          </a:p>
          <a:p>
            <a:pPr algn="just"/>
            <a:r>
              <a:rPr lang="es-CO" sz="2000" dirty="0"/>
              <a:t>abril del año 2018.</a:t>
            </a:r>
          </a:p>
          <a:p>
            <a:pPr algn="just"/>
            <a:r>
              <a:rPr lang="es-CO" sz="2000" dirty="0"/>
              <a:t>El capítulo 1.Descripción general del contexto de la práctica profesional </a:t>
            </a:r>
            <a:r>
              <a:rPr lang="es-CO" sz="2000" i="1" dirty="0"/>
              <a:t>Donde trabaja el </a:t>
            </a:r>
            <a:endParaRPr lang="es-CO" sz="2000" dirty="0"/>
          </a:p>
          <a:p>
            <a:pPr algn="just"/>
            <a:r>
              <a:rPr lang="es-CO" sz="2000" i="1" dirty="0"/>
              <a:t>estudiante, </a:t>
            </a:r>
            <a:r>
              <a:rPr lang="es-CO" sz="2000" dirty="0"/>
              <a:t>inicia con una descripción del entorno donde se desarrolló el trabajo de práctica que se </a:t>
            </a:r>
          </a:p>
          <a:p>
            <a:pPr algn="just"/>
            <a:r>
              <a:rPr lang="es-CO" sz="2000" dirty="0"/>
              <a:t>complementa con una reseña histórica del lugar, sintetizando los pilares empresariales en la </a:t>
            </a:r>
          </a:p>
          <a:p>
            <a:pPr algn="just"/>
            <a:r>
              <a:rPr lang="es-CO" sz="2000" dirty="0"/>
              <a:t>misión, la visión y los valores corporativos. Luego en el organigrama se ubica al practicante, </a:t>
            </a:r>
          </a:p>
          <a:p>
            <a:pPr algn="just"/>
            <a:r>
              <a:rPr lang="es-CO" sz="2000" dirty="0"/>
              <a:t>además se detallan algunos de los logros de la empresa y se describe el área funcional donde se </a:t>
            </a:r>
          </a:p>
          <a:p>
            <a:pPr algn="just"/>
            <a:r>
              <a:rPr lang="es-CO" sz="2000" dirty="0"/>
              <a:t>desempeñó el estudiante y posteriormente se analiza el problema por el cual el motivo de este</a:t>
            </a:r>
          </a:p>
          <a:p>
            <a:pPr algn="just"/>
            <a:r>
              <a:rPr lang="es-CO" sz="2000" dirty="0"/>
              <a:t> trabajo de grado se enfoca en la debilidad fundamental de la empresa e inmediatamente se</a:t>
            </a:r>
          </a:p>
          <a:p>
            <a:pPr algn="just"/>
            <a:r>
              <a:rPr lang="es-CO" sz="2000" dirty="0"/>
              <a:t> implementa una solución relativa, que obligará a un resultado a largo plazo. En la matriz FODA </a:t>
            </a:r>
          </a:p>
          <a:p>
            <a:pPr algn="just"/>
            <a:r>
              <a:rPr lang="es-CO" sz="2000" dirty="0"/>
              <a:t>se analiza la experiencia personal en lugar de trabajo para después para después explicar las </a:t>
            </a:r>
          </a:p>
          <a:p>
            <a:pPr algn="just"/>
            <a:r>
              <a:rPr lang="es-CO" sz="2000" dirty="0"/>
              <a:t>herramientas y los recursos utilizados en el desarrollo de la práctica. </a:t>
            </a:r>
            <a:r>
              <a:rPr lang="es-CO" sz="2000" dirty="0" smtClean="0"/>
              <a:t>En </a:t>
            </a:r>
            <a:r>
              <a:rPr lang="es-CO" sz="2000" dirty="0"/>
              <a:t>el capítulo 2. Resultados de la práctica profesional, se presentan las actividades </a:t>
            </a:r>
          </a:p>
          <a:p>
            <a:pPr algn="just"/>
            <a:r>
              <a:rPr lang="es-CO" sz="2000" dirty="0"/>
              <a:t>programadas y se sustenta un especial análisis sobre la relación teórica-práctica en la aplicación </a:t>
            </a:r>
          </a:p>
          <a:p>
            <a:pPr algn="just"/>
            <a:r>
              <a:rPr lang="es-CO" sz="2000" dirty="0"/>
              <a:t>del proyecto, finaliza el capítulo del informe, evaluando lo ejecutado con los beneficios elaborados </a:t>
            </a:r>
          </a:p>
          <a:p>
            <a:pPr algn="just"/>
            <a:r>
              <a:rPr lang="es-CO" sz="2000" dirty="0"/>
              <a:t>en la práctica en </a:t>
            </a:r>
            <a:r>
              <a:rPr lang="es-CO" sz="2000" i="1" dirty="0"/>
              <a:t>Donde trabaja estudiante.</a:t>
            </a:r>
            <a:endParaRPr lang="es-CO" sz="2000" dirty="0"/>
          </a:p>
          <a:p>
            <a:pPr algn="just"/>
            <a:r>
              <a:rPr lang="es-CO" sz="2000" dirty="0"/>
              <a:t>En el capítulo 3. Evaluación general de la práctica, se muestran los resultados alcanzados a </a:t>
            </a:r>
          </a:p>
          <a:p>
            <a:pPr algn="just"/>
            <a:r>
              <a:rPr lang="es-CO" sz="2000" dirty="0"/>
              <a:t>nivel laboral, al igual que los beneficios conseguidos para el perfil profesional del practicante, una </a:t>
            </a:r>
          </a:p>
          <a:p>
            <a:pPr algn="just"/>
            <a:r>
              <a:rPr lang="es-CO" sz="2000" dirty="0"/>
              <a:t>vez terminadas las prácticas profesionales. Se entrega el informe con la presentación de una </a:t>
            </a:r>
          </a:p>
          <a:p>
            <a:pPr algn="just"/>
            <a:r>
              <a:rPr lang="es-CO" sz="2000" dirty="0"/>
              <a:t>conclusión y recomendaciones generales para la empresa CENTAUROS MENSAJEROS S.A., y </a:t>
            </a:r>
          </a:p>
          <a:p>
            <a:pPr algn="just"/>
            <a:r>
              <a:rPr lang="es-CO" sz="2000" dirty="0"/>
              <a:t>LA  UNIVERSIDAD MINUTO DE DIOS</a:t>
            </a:r>
            <a:r>
              <a:rPr lang="es-CO" sz="2000" dirty="0" smtClean="0"/>
              <a:t>.</a:t>
            </a:r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ctr"/>
            <a:endParaRPr lang="es-CO" sz="4400" b="1" dirty="0" smtClean="0"/>
          </a:p>
          <a:p>
            <a:pPr algn="ctr"/>
            <a:endParaRPr lang="es-CO" sz="4400" b="1" dirty="0"/>
          </a:p>
          <a:p>
            <a:pPr algn="ctr"/>
            <a:endParaRPr lang="es-CO" sz="44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80746423"/>
              </p:ext>
            </p:extLst>
          </p:nvPr>
        </p:nvGraphicFramePr>
        <p:xfrm>
          <a:off x="16435387" y="9443133"/>
          <a:ext cx="13007133" cy="517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334229761"/>
              </p:ext>
            </p:extLst>
          </p:nvPr>
        </p:nvGraphicFramePr>
        <p:xfrm>
          <a:off x="3082858" y="32951568"/>
          <a:ext cx="13168284" cy="5086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223645"/>
              </p:ext>
            </p:extLst>
          </p:nvPr>
        </p:nvGraphicFramePr>
        <p:xfrm>
          <a:off x="3357337" y="23682290"/>
          <a:ext cx="13862304" cy="478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498653271"/>
              </p:ext>
            </p:extLst>
          </p:nvPr>
        </p:nvGraphicFramePr>
        <p:xfrm>
          <a:off x="17685179" y="16541099"/>
          <a:ext cx="11089232" cy="848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02558"/>
              </p:ext>
            </p:extLst>
          </p:nvPr>
        </p:nvGraphicFramePr>
        <p:xfrm>
          <a:off x="17852047" y="28131290"/>
          <a:ext cx="10702611" cy="3567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2836"/>
                <a:gridCol w="5349775"/>
              </a:tblGrid>
              <a:tr h="264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 planeadas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 ejecutadas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Contabilización de facturas de proveedores, arrendamientos y servicios públicos.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La contabilización de facturas, arrendamientos y servicios públicos se ejecutó en un 100%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Legalización de viáticos, organización archivo.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Legalización de viáticos y organización de archivo se ejecutó en un 100%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Conciliaciones bancarias e informes mensuales.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Conciliaciones bancarias e informes mensuales se desarrolló en un 100%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Cierres de nómina y análisis contable.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Cierres de nómina y análisis contable se realizaron en un 100%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Seguimiento a los diferentes procesos de la empresa que se realiza a su contabilidad.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 seguimiento a los diferentes procesos contables dentro de la empresa se ejecutó en un 100%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747</TotalTime>
  <Words>1477</Words>
  <Application>Microsoft Office PowerPoint</Application>
  <PresentationFormat>Personalizado</PresentationFormat>
  <Paragraphs>124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Design padrão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MET1</dc:creator>
  <cp:lastModifiedBy>USER</cp:lastModifiedBy>
  <cp:revision>73</cp:revision>
  <dcterms:created xsi:type="dcterms:W3CDTF">2010-05-03T11:44:14Z</dcterms:created>
  <dcterms:modified xsi:type="dcterms:W3CDTF">2018-08-08T22:53:49Z</dcterms:modified>
</cp:coreProperties>
</file>