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B72BB-0431-4242-A6F2-CDCF60F91406}" type="datetimeFigureOut">
              <a:rPr lang="es-CO" smtClean="0"/>
              <a:t>17/08/2018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F1FE7-B510-4B42-B309-E31653048A88}" type="slidenum">
              <a:rPr lang="es-CO" smtClean="0"/>
              <a:t>‹Nº›</a:t>
            </a:fld>
            <a:endParaRPr lang="es-CO"/>
          </a:p>
        </p:txBody>
      </p:sp>
    </p:spTree>
    <p:extLst>
      <p:ext uri="{BB962C8B-B14F-4D97-AF65-F5344CB8AC3E}">
        <p14:creationId xmlns:p14="http://schemas.microsoft.com/office/powerpoint/2010/main" val="116577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grpSp>
        <p:nvGrpSpPr>
          <p:cNvPr id="9" name="Grupo 8"/>
          <p:cNvGrpSpPr/>
          <p:nvPr userDrawn="1"/>
        </p:nvGrpSpPr>
        <p:grpSpPr>
          <a:xfrm>
            <a:off x="105272" y="5960313"/>
            <a:ext cx="1082352" cy="764133"/>
            <a:chOff x="105272" y="5960313"/>
            <a:chExt cx="1082352" cy="764133"/>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021288"/>
              <a:ext cx="1080120" cy="703158"/>
            </a:xfrm>
            <a:prstGeom prst="rect">
              <a:avLst/>
            </a:prstGeom>
          </p:spPr>
        </p:pic>
        <p:sp>
          <p:nvSpPr>
            <p:cNvPr id="8" name="Rectángulo 7"/>
            <p:cNvSpPr/>
            <p:nvPr userDrawn="1"/>
          </p:nvSpPr>
          <p:spPr>
            <a:xfrm>
              <a:off x="179512" y="6021288"/>
              <a:ext cx="144016"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userDrawn="1"/>
          </p:nvSpPr>
          <p:spPr>
            <a:xfrm>
              <a:off x="105272" y="5960313"/>
              <a:ext cx="434280" cy="276999"/>
            </a:xfrm>
            <a:prstGeom prst="rect">
              <a:avLst/>
            </a:prstGeom>
            <a:noFill/>
          </p:spPr>
          <p:txBody>
            <a:bodyPr wrap="square" rtlCol="0">
              <a:spAutoFit/>
            </a:bodyPr>
            <a:lstStyle/>
            <a:p>
              <a:r>
                <a:rPr lang="es-CO" sz="1200" b="1" dirty="0" err="1" smtClean="0">
                  <a:solidFill>
                    <a:schemeClr val="tx2"/>
                  </a:solidFill>
                </a:rPr>
                <a:t>4o</a:t>
              </a:r>
              <a:endParaRPr lang="es-CO" sz="1200" b="1" dirty="0">
                <a:solidFill>
                  <a:schemeClr val="tx2"/>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6375"/>
            <a:ext cx="2057400" cy="4387851"/>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06375"/>
            <a:ext cx="6019800" cy="43878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grpSp>
        <p:nvGrpSpPr>
          <p:cNvPr id="8" name="Grupo 7"/>
          <p:cNvGrpSpPr/>
          <p:nvPr userDrawn="1"/>
        </p:nvGrpSpPr>
        <p:grpSpPr>
          <a:xfrm>
            <a:off x="8061648" y="-27384"/>
            <a:ext cx="1082352" cy="764133"/>
            <a:chOff x="105272" y="5960313"/>
            <a:chExt cx="1082352" cy="764133"/>
          </a:xfrm>
        </p:grpSpPr>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021288"/>
              <a:ext cx="1080120" cy="703158"/>
            </a:xfrm>
            <a:prstGeom prst="rect">
              <a:avLst/>
            </a:prstGeom>
          </p:spPr>
        </p:pic>
        <p:sp>
          <p:nvSpPr>
            <p:cNvPr id="10" name="Rectángulo 9"/>
            <p:cNvSpPr/>
            <p:nvPr userDrawn="1"/>
          </p:nvSpPr>
          <p:spPr>
            <a:xfrm>
              <a:off x="179512" y="6021288"/>
              <a:ext cx="144016"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userDrawn="1"/>
          </p:nvSpPr>
          <p:spPr>
            <a:xfrm>
              <a:off x="105272" y="5960313"/>
              <a:ext cx="434280" cy="276999"/>
            </a:xfrm>
            <a:prstGeom prst="rect">
              <a:avLst/>
            </a:prstGeom>
            <a:noFill/>
          </p:spPr>
          <p:txBody>
            <a:bodyPr wrap="square" rtlCol="0">
              <a:spAutoFit/>
            </a:bodyPr>
            <a:lstStyle/>
            <a:p>
              <a:r>
                <a:rPr lang="es-CO" sz="1200" b="1" dirty="0" err="1" smtClean="0">
                  <a:solidFill>
                    <a:schemeClr val="tx2"/>
                  </a:solidFill>
                </a:rPr>
                <a:t>4o</a:t>
              </a:r>
              <a:endParaRPr lang="es-CO" sz="1200" b="1" dirty="0">
                <a:solidFill>
                  <a:schemeClr val="tx2"/>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t>17/08/2018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EDE1F-A851-45E6-BD3F-C1FE28938B90}" type="datetimeFigureOut">
              <a:rPr lang="es-CO" smtClean="0"/>
              <a:t>17/08/2018</a:t>
            </a:fld>
            <a:endParaRPr lang="es-CO"/>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414AF-8DB7-463F-B17C-41ADD51B244F}"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erencie.com/servicios-de-salu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214810" y="928670"/>
            <a:ext cx="4700566" cy="1470025"/>
          </a:xfrm>
        </p:spPr>
        <p:txBody>
          <a:bodyPr>
            <a:noAutofit/>
          </a:bodyPr>
          <a:lstStyle/>
          <a:p>
            <a:r>
              <a:rPr lang="es-CO" sz="2400" dirty="0" smtClean="0"/>
              <a:t>CONSOLIDACION DE LA INFORMACION FACTURACION ELECTRONICA. JUNTA REGIONAL BOGOTA Y CUNDINAMARCA</a:t>
            </a:r>
            <a:endParaRPr lang="es-CO" sz="2400" dirty="0"/>
          </a:p>
        </p:txBody>
      </p:sp>
      <p:sp>
        <p:nvSpPr>
          <p:cNvPr id="3" name="2 Subtítulo"/>
          <p:cNvSpPr>
            <a:spLocks noGrp="1"/>
          </p:cNvSpPr>
          <p:nvPr>
            <p:ph type="subTitle" idx="1"/>
          </p:nvPr>
        </p:nvSpPr>
        <p:spPr>
          <a:xfrm>
            <a:off x="4214810" y="3429000"/>
            <a:ext cx="4357718" cy="2066924"/>
          </a:xfrm>
        </p:spPr>
        <p:txBody>
          <a:bodyPr/>
          <a:lstStyle/>
          <a:p>
            <a:r>
              <a:rPr lang="es-CO" dirty="0" smtClean="0"/>
              <a:t>SANDI PAOLA VAREÑO</a:t>
            </a:r>
          </a:p>
          <a:p>
            <a:r>
              <a:rPr lang="es-CO" dirty="0" smtClean="0"/>
              <a:t>313053</a:t>
            </a:r>
          </a:p>
          <a:p>
            <a:r>
              <a:rPr lang="es-CO" dirty="0" smtClean="0"/>
              <a:t>BOGOTA. 2018</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237107"/>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sp>
        <p:nvSpPr>
          <p:cNvPr id="3" name="Marcador de contenido 2"/>
          <p:cNvSpPr>
            <a:spLocks noGrp="1"/>
          </p:cNvSpPr>
          <p:nvPr>
            <p:ph idx="1"/>
          </p:nvPr>
        </p:nvSpPr>
        <p:spPr/>
        <p:txBody>
          <a:bodyPr>
            <a:normAutofit fontScale="32500" lnSpcReduction="20000"/>
          </a:bodyPr>
          <a:lstStyle/>
          <a:p>
            <a:r>
              <a:rPr lang="es-CO" u="sng" dirty="0"/>
              <a:t>REFERENCIAS</a:t>
            </a:r>
            <a:endParaRPr lang="es-CO" dirty="0"/>
          </a:p>
          <a:p>
            <a:r>
              <a:rPr lang="es-CO" dirty="0"/>
              <a:t> </a:t>
            </a:r>
          </a:p>
          <a:p>
            <a:r>
              <a:rPr lang="es-CO" dirty="0"/>
              <a:t> </a:t>
            </a:r>
          </a:p>
          <a:p>
            <a:r>
              <a:rPr lang="es-CO" dirty="0"/>
              <a:t>GERENCIE.COM. (27 de 12 de 2017). Servicios de Salud excluidos del IVA. Recuperado el 19 de 5 de 2018, de GERENCIE.COM: </a:t>
            </a:r>
            <a:r>
              <a:rPr lang="es-CO" u="sng" dirty="0">
                <a:hlinkClick r:id="rId2"/>
              </a:rPr>
              <a:t>www.gerencie.com/servicios-de-salud-</a:t>
            </a:r>
            <a:r>
              <a:rPr lang="es-CO" u="sng" dirty="0"/>
              <a:t> p</a:t>
            </a:r>
            <a:r>
              <a:rPr lang="es-CO" dirty="0"/>
              <a:t>reventivos-estan-excluidos-del-iva.html.</a:t>
            </a:r>
          </a:p>
          <a:p>
            <a:r>
              <a:rPr lang="es-CO" dirty="0"/>
              <a:t> </a:t>
            </a:r>
          </a:p>
          <a:p>
            <a:r>
              <a:rPr lang="es-CO" dirty="0"/>
              <a:t>Notinet.com. (1993). Ley 42 de 1993.Sujetos de Control Fiscal. Recuperado el 15 de 5 de 2018, de Notinet.com: www.notinet.com.co/pedidos/6391.doc</a:t>
            </a:r>
          </a:p>
          <a:p>
            <a:r>
              <a:rPr lang="es-CO" dirty="0"/>
              <a:t>SENADO. (23 de 12 de 1993). Ley 100, SEGURIDAD SOCIAL. Recuperado el 15 de 6 de 2018, de SENADO: www.secretariasenado.gov.co/senado/basedoc/ley_0100_1993.html</a:t>
            </a:r>
          </a:p>
          <a:p>
            <a:r>
              <a:rPr lang="es-CO" dirty="0"/>
              <a:t> </a:t>
            </a:r>
          </a:p>
          <a:p>
            <a:r>
              <a:rPr lang="es-CO" dirty="0"/>
              <a:t>Santana J. y Cuervo C. (2017). Derecho y Alta Dirección en las Juntas de Calificación de Invalidez. Editorial Prest&amp;Gio.</a:t>
            </a:r>
          </a:p>
          <a:p>
            <a:r>
              <a:rPr lang="es-CO" dirty="0"/>
              <a:t> </a:t>
            </a:r>
          </a:p>
          <a:p>
            <a:r>
              <a:rPr lang="es-CO" dirty="0"/>
              <a:t>Decreto 1352 de  2013. Ministerio de Trabajo.  Bogotá. Colombia. 26 de junio de 2013.</a:t>
            </a:r>
          </a:p>
          <a:p>
            <a:r>
              <a:rPr lang="es-CO" dirty="0"/>
              <a:t> </a:t>
            </a:r>
          </a:p>
          <a:p>
            <a:r>
              <a:rPr lang="es-CO" dirty="0"/>
              <a:t>Constitución política de Colombia 1991. Titulo </a:t>
            </a:r>
          </a:p>
          <a:p>
            <a:r>
              <a:rPr lang="es-CO" dirty="0"/>
              <a:t>    2. Capítulo 1. Art. 29. www.constitucioncolombia.com/titulo-2/capitulo-1/articulo-29</a:t>
            </a:r>
          </a:p>
          <a:p>
            <a:r>
              <a:rPr lang="es-CO" dirty="0"/>
              <a:t> </a:t>
            </a:r>
          </a:p>
          <a:p>
            <a:r>
              <a:rPr lang="es-CO" dirty="0"/>
              <a:t> </a:t>
            </a:r>
          </a:p>
          <a:p>
            <a:r>
              <a:rPr lang="es-CO" dirty="0"/>
              <a:t>ACCOUNTER. (17 de 08 de 2016). Concepto 619.Manejo de Cargos Diferidos y anticipos bajo NIIF. Recuperado el 15 de 6 de 2018, de Accounter: www.accounter.co/niif/concepto-619-manejo-de-cargos-diferidos-y-de-anticipos-entr...</a:t>
            </a:r>
          </a:p>
          <a:p>
            <a:r>
              <a:rPr lang="es-CO" dirty="0"/>
              <a:t> </a:t>
            </a:r>
          </a:p>
          <a:p>
            <a:r>
              <a:rPr lang="es-CO" dirty="0"/>
              <a:t>Junta Regional de Calificacion Bogotá. (26 de 5 de 2015). Decreto 1072 de 2015. Obtenido de Junta Bogotá: www.juntaregionalbogota.co/</a:t>
            </a:r>
          </a:p>
          <a:p>
            <a:r>
              <a:rPr lang="es-CO" dirty="0"/>
              <a:t>Políticas contables, Junta Regional de     Calificación de Invalidez Bogotá y Cundinamarca. Ingresos y otros Ingresos. Pág. 5.</a:t>
            </a:r>
          </a:p>
          <a:p>
            <a:endParaRPr lang="es-CO" dirty="0"/>
          </a:p>
        </p:txBody>
      </p:sp>
    </p:spTree>
    <p:extLst>
      <p:ext uri="{BB962C8B-B14F-4D97-AF65-F5344CB8AC3E}">
        <p14:creationId xmlns:p14="http://schemas.microsoft.com/office/powerpoint/2010/main" val="18072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325562"/>
          </a:xfrm>
        </p:spPr>
        <p:txBody>
          <a:bodyPr>
            <a:normAutofit fontScale="90000"/>
          </a:bodyPr>
          <a:lstStyle/>
          <a:p>
            <a:r>
              <a:rPr lang="es-CO" sz="3600" u="sng" dirty="0" smtClean="0"/>
              <a:t/>
            </a:r>
            <a:br>
              <a:rPr lang="es-CO" sz="3600" u="sng" dirty="0" smtClean="0"/>
            </a:br>
            <a:r>
              <a:rPr lang="es-CO" sz="3600" u="sng" dirty="0"/>
              <a:t/>
            </a:r>
            <a:br>
              <a:rPr lang="es-CO" sz="3600" u="sng" dirty="0"/>
            </a:br>
            <a:r>
              <a:rPr lang="es-CO" sz="3100" u="sng" dirty="0" smtClean="0"/>
              <a:t>PROCESO </a:t>
            </a:r>
            <a:r>
              <a:rPr lang="es-CO" sz="3100" u="sng" dirty="0"/>
              <a:t>DE CONSOLIDACIÓN INFORMACION; PARA LA FACTURACIÓN ELECTRONICA</a:t>
            </a:r>
            <a:r>
              <a:rPr lang="es-CO" sz="3100" dirty="0"/>
              <a:t/>
            </a:r>
            <a:br>
              <a:rPr lang="es-CO" sz="3100" dirty="0"/>
            </a:br>
            <a:endParaRPr lang="es-CO" sz="3100" dirty="0"/>
          </a:p>
        </p:txBody>
      </p:sp>
      <p:sp>
        <p:nvSpPr>
          <p:cNvPr id="3" name="2 Marcador de contenido"/>
          <p:cNvSpPr>
            <a:spLocks noGrp="1"/>
          </p:cNvSpPr>
          <p:nvPr>
            <p:ph idx="1"/>
          </p:nvPr>
        </p:nvSpPr>
        <p:spPr/>
        <p:txBody>
          <a:bodyPr>
            <a:normAutofit fontScale="55000" lnSpcReduction="20000"/>
          </a:bodyPr>
          <a:lstStyle/>
          <a:p>
            <a:r>
              <a:rPr lang="es-CO" u="sng" dirty="0"/>
              <a:t>RESUMEN</a:t>
            </a:r>
            <a:endParaRPr lang="es-CO" dirty="0"/>
          </a:p>
          <a:p>
            <a:pPr marL="0" indent="0">
              <a:buNone/>
            </a:pPr>
            <a:r>
              <a:rPr lang="es-CO" dirty="0"/>
              <a:t> </a:t>
            </a:r>
          </a:p>
          <a:p>
            <a:r>
              <a:rPr lang="es-CO" dirty="0"/>
              <a:t>El presente documento muestra los resultados obtenidos en la ejecución de los procesos  y  actividades o funciones, realizados  en el área de cartera de la Junta Regional de Calificación de Invalidez Bogotá y Cundinamarca, esto con el fin de enviar información confiable a la Dirección de Impuestos y aduanas Nacionales;  parte desde la verificación de las consignaciones por parte de las entidades de la seguridad Social, particulares, entre otros; permitiendo  analizar el flujo del efectivo mediante el recaudo diario;  donde se registra cada uno de los pagos recibidos; para el proceso de Calificación; hasta el registro de los ingresos propios de la actividad y aquellos no operacionales.  La solución de este problema disminuirá el riesgo de enviar información errónea a la administración y así evitar posibles sanciones.</a:t>
            </a:r>
          </a:p>
          <a:p>
            <a:pPr marL="0" indent="0">
              <a:buNone/>
            </a:pPr>
            <a:r>
              <a:rPr lang="es-CO" dirty="0"/>
              <a:t> </a:t>
            </a:r>
          </a:p>
          <a:p>
            <a:r>
              <a:rPr lang="es-CO" u="sng" dirty="0"/>
              <a:t>PALABRAS CLAVE</a:t>
            </a:r>
            <a:endParaRPr lang="es-CO" dirty="0"/>
          </a:p>
          <a:p>
            <a:endParaRPr lang="es-CO" dirty="0"/>
          </a:p>
          <a:p>
            <a:r>
              <a:rPr lang="es-CO" dirty="0"/>
              <a:t>Anticipo, cuenta, revisión, ingresos, facturación.</a:t>
            </a:r>
          </a:p>
          <a:p>
            <a:endParaRPr lang="es-C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sp>
        <p:nvSpPr>
          <p:cNvPr id="3" name="2 Marcador de contenido"/>
          <p:cNvSpPr>
            <a:spLocks noGrp="1"/>
          </p:cNvSpPr>
          <p:nvPr>
            <p:ph idx="1"/>
          </p:nvPr>
        </p:nvSpPr>
        <p:spPr/>
        <p:txBody>
          <a:bodyPr>
            <a:normAutofit fontScale="25000" lnSpcReduction="20000"/>
          </a:bodyPr>
          <a:lstStyle/>
          <a:p>
            <a:pPr marL="0" indent="0" algn="ctr">
              <a:buNone/>
            </a:pPr>
            <a:r>
              <a:rPr lang="es-CO" u="sng" dirty="0" smtClean="0"/>
              <a:t>                                     </a:t>
            </a:r>
            <a:r>
              <a:rPr lang="es-CO" sz="9600" u="sng" dirty="0" smtClean="0"/>
              <a:t>INTRODUCCIÓN</a:t>
            </a:r>
            <a:endParaRPr lang="es-CO" sz="9600" dirty="0"/>
          </a:p>
          <a:p>
            <a:pPr marL="0" indent="0">
              <a:buNone/>
            </a:pPr>
            <a:r>
              <a:rPr lang="es-CO" dirty="0"/>
              <a:t> </a:t>
            </a:r>
          </a:p>
          <a:p>
            <a:pPr marL="0" indent="0">
              <a:buNone/>
            </a:pPr>
            <a:r>
              <a:rPr lang="es-CO" sz="7200" dirty="0"/>
              <a:t>El trabajo que a continuación detallo tiene por objeto conocer y analizar, las actividades  realizadas en el área de cartera; para la  Junta Regional de Calificacion de Invalidez Bogotá. </a:t>
            </a:r>
          </a:p>
          <a:p>
            <a:pPr marL="0" indent="0">
              <a:buNone/>
            </a:pPr>
            <a:r>
              <a:rPr lang="es-CO" sz="7200" dirty="0"/>
              <a:t> </a:t>
            </a:r>
          </a:p>
          <a:p>
            <a:pPr marL="0" indent="0">
              <a:buNone/>
            </a:pPr>
            <a:r>
              <a:rPr lang="es-CO" sz="7200" dirty="0"/>
              <a:t>En el capítulo I, se detallan aspectos generales de la empresa, constitución, actividad económica, responsabilidades  fiscales, visión, misión, valores corporativos, Organigrama,  etc. Además, se analizan los logros obtenidos en la experiencia laboral, problemas  detectados en alguno de los procesos del área; como el de lograr consolidar la información para emitir la facturación por medio  electrónico Decreto 2242 del 24/11/2015.</a:t>
            </a:r>
          </a:p>
          <a:p>
            <a:pPr marL="0" indent="0">
              <a:buNone/>
            </a:pPr>
            <a:r>
              <a:rPr lang="es-CO" sz="7200" dirty="0"/>
              <a:t> </a:t>
            </a:r>
          </a:p>
          <a:p>
            <a:pPr marL="0" indent="0">
              <a:buNone/>
            </a:pPr>
            <a:r>
              <a:rPr lang="es-CO" sz="7200" dirty="0"/>
              <a:t>En el capítulo II, se describen los resultados de la práctica, las funciones y tareas del día a día, el proceso y procedimiento mediante el cual se llevan a cabo, cuáles son los objetivos propuestos durante el desarrollo de la práctica. </a:t>
            </a:r>
          </a:p>
          <a:p>
            <a:pPr marL="0" indent="0">
              <a:buNone/>
            </a:pPr>
            <a:r>
              <a:rPr lang="es-CO" sz="7200" dirty="0"/>
              <a:t> </a:t>
            </a:r>
          </a:p>
          <a:p>
            <a:pPr marL="0" indent="0">
              <a:buNone/>
            </a:pPr>
            <a:r>
              <a:rPr lang="es-CO" sz="7200" dirty="0"/>
              <a:t>En el Capítulo III, se realiza la evaluación de los resultados alcanzados,  los aportes realizados tanto personal como profesionalmente teniendo en cuenta aspectos metodológicos, conceptuales,  y prácticos.</a:t>
            </a:r>
          </a:p>
          <a:p>
            <a:pPr marL="0" indent="0">
              <a:buNone/>
            </a:pPr>
            <a:r>
              <a:rPr lang="es-CO" dirty="0"/>
              <a:t> </a:t>
            </a:r>
          </a:p>
          <a:p>
            <a:pPr marL="0" indent="0">
              <a:buNone/>
            </a:pPr>
            <a:endParaRPr lang="es-CO" dirty="0"/>
          </a:p>
        </p:txBody>
      </p:sp>
    </p:spTree>
    <p:extLst>
      <p:ext uri="{BB962C8B-B14F-4D97-AF65-F5344CB8AC3E}">
        <p14:creationId xmlns:p14="http://schemas.microsoft.com/office/powerpoint/2010/main" val="2751250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pic>
        <p:nvPicPr>
          <p:cNvPr id="36" name="Marcador de contenido 35"/>
          <p:cNvPicPr>
            <a:picLocks noGrp="1" noChangeAspect="1"/>
          </p:cNvPicPr>
          <p:nvPr>
            <p:ph idx="1"/>
          </p:nvPr>
        </p:nvPicPr>
        <p:blipFill>
          <a:blip r:embed="rId2"/>
          <a:stretch>
            <a:fillRect/>
          </a:stretch>
        </p:blipFill>
        <p:spPr>
          <a:xfrm>
            <a:off x="2858949" y="1772816"/>
            <a:ext cx="3426102" cy="4353347"/>
          </a:xfrm>
          <a:prstGeom prst="rect">
            <a:avLst/>
          </a:prstGeom>
        </p:spPr>
      </p:pic>
    </p:spTree>
    <p:extLst>
      <p:ext uri="{BB962C8B-B14F-4D97-AF65-F5344CB8AC3E}">
        <p14:creationId xmlns:p14="http://schemas.microsoft.com/office/powerpoint/2010/main" val="365031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pic>
        <p:nvPicPr>
          <p:cNvPr id="6" name="Marcador de contenido 5"/>
          <p:cNvPicPr>
            <a:picLocks noGrp="1" noChangeAspect="1"/>
          </p:cNvPicPr>
          <p:nvPr>
            <p:ph idx="1"/>
          </p:nvPr>
        </p:nvPicPr>
        <p:blipFill>
          <a:blip r:embed="rId2"/>
          <a:stretch>
            <a:fillRect/>
          </a:stretch>
        </p:blipFill>
        <p:spPr>
          <a:xfrm>
            <a:off x="2404676" y="1600200"/>
            <a:ext cx="4334648" cy="4525963"/>
          </a:xfrm>
          <a:prstGeom prst="rect">
            <a:avLst/>
          </a:prstGeom>
        </p:spPr>
      </p:pic>
    </p:spTree>
    <p:extLst>
      <p:ext uri="{BB962C8B-B14F-4D97-AF65-F5344CB8AC3E}">
        <p14:creationId xmlns:p14="http://schemas.microsoft.com/office/powerpoint/2010/main" val="993729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pic>
        <p:nvPicPr>
          <p:cNvPr id="4" name="Marcador de contenido 3"/>
          <p:cNvPicPr>
            <a:picLocks noGrp="1" noChangeAspect="1"/>
          </p:cNvPicPr>
          <p:nvPr>
            <p:ph idx="1"/>
          </p:nvPr>
        </p:nvPicPr>
        <p:blipFill>
          <a:blip r:embed="rId2"/>
          <a:stretch>
            <a:fillRect/>
          </a:stretch>
        </p:blipFill>
        <p:spPr>
          <a:xfrm>
            <a:off x="1765193" y="1689588"/>
            <a:ext cx="5613613" cy="4347187"/>
          </a:xfrm>
          <a:prstGeom prst="rect">
            <a:avLst/>
          </a:prstGeom>
        </p:spPr>
      </p:pic>
    </p:spTree>
    <p:extLst>
      <p:ext uri="{BB962C8B-B14F-4D97-AF65-F5344CB8AC3E}">
        <p14:creationId xmlns:p14="http://schemas.microsoft.com/office/powerpoint/2010/main" val="1013036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237107"/>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pic>
        <p:nvPicPr>
          <p:cNvPr id="5" name="Marcador de contenido 4"/>
          <p:cNvPicPr>
            <a:picLocks noGrp="1" noChangeAspect="1"/>
          </p:cNvPicPr>
          <p:nvPr>
            <p:ph idx="1"/>
          </p:nvPr>
        </p:nvPicPr>
        <p:blipFill>
          <a:blip r:embed="rId2"/>
          <a:stretch>
            <a:fillRect/>
          </a:stretch>
        </p:blipFill>
        <p:spPr>
          <a:xfrm>
            <a:off x="2332353" y="1772816"/>
            <a:ext cx="4479291" cy="4525963"/>
          </a:xfrm>
          <a:prstGeom prst="rect">
            <a:avLst/>
          </a:prstGeom>
        </p:spPr>
      </p:pic>
    </p:spTree>
    <p:extLst>
      <p:ext uri="{BB962C8B-B14F-4D97-AF65-F5344CB8AC3E}">
        <p14:creationId xmlns:p14="http://schemas.microsoft.com/office/powerpoint/2010/main" val="296016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237107"/>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pic>
        <p:nvPicPr>
          <p:cNvPr id="4" name="Marcador de contenido 3"/>
          <p:cNvPicPr>
            <a:picLocks noGrp="1" noChangeAspect="1"/>
          </p:cNvPicPr>
          <p:nvPr>
            <p:ph idx="1"/>
          </p:nvPr>
        </p:nvPicPr>
        <p:blipFill>
          <a:blip r:embed="rId2"/>
          <a:stretch>
            <a:fillRect/>
          </a:stretch>
        </p:blipFill>
        <p:spPr>
          <a:xfrm>
            <a:off x="2503264" y="1600200"/>
            <a:ext cx="4137472" cy="4525963"/>
          </a:xfrm>
          <a:prstGeom prst="rect">
            <a:avLst/>
          </a:prstGeom>
        </p:spPr>
      </p:pic>
    </p:spTree>
    <p:extLst>
      <p:ext uri="{BB962C8B-B14F-4D97-AF65-F5344CB8AC3E}">
        <p14:creationId xmlns:p14="http://schemas.microsoft.com/office/powerpoint/2010/main" val="190500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237107"/>
            <a:ext cx="8229600" cy="1325562"/>
          </a:xfrm>
        </p:spPr>
        <p:txBody>
          <a:bodyPr>
            <a:normAutofit fontScale="90000"/>
          </a:bodyPr>
          <a:lstStyle/>
          <a:p>
            <a:r>
              <a:rPr lang="es-CO" sz="3600" u="sng" dirty="0" smtClean="0"/>
              <a:t/>
            </a:r>
            <a:br>
              <a:rPr lang="es-CO" sz="3600" u="sng" dirty="0" smtClean="0"/>
            </a:br>
            <a:r>
              <a:rPr lang="es-CO" sz="3600" u="sng" dirty="0" smtClean="0"/>
              <a:t/>
            </a:r>
            <a:br>
              <a:rPr lang="es-CO" sz="3600" u="sng" dirty="0" smtClean="0"/>
            </a:br>
            <a:r>
              <a:rPr lang="es-CO" sz="3600" u="sng" dirty="0" smtClean="0"/>
              <a:t>PROCESO </a:t>
            </a:r>
            <a:r>
              <a:rPr lang="es-CO" sz="3600" u="sng" dirty="0"/>
              <a:t>DE CONSOLIDACIÓN INFORMACION; PARA LA FACTURACIÓN ELECTRONICA</a:t>
            </a:r>
            <a:br>
              <a:rPr lang="es-CO" sz="3600" u="sng" dirty="0"/>
            </a:br>
            <a:endParaRPr lang="es-CO" sz="3100" dirty="0"/>
          </a:p>
        </p:txBody>
      </p:sp>
      <p:pic>
        <p:nvPicPr>
          <p:cNvPr id="5" name="Marcador de contenido 4"/>
          <p:cNvPicPr>
            <a:picLocks noGrp="1" noChangeAspect="1"/>
          </p:cNvPicPr>
          <p:nvPr>
            <p:ph idx="1"/>
          </p:nvPr>
        </p:nvPicPr>
        <p:blipFill>
          <a:blip r:embed="rId2"/>
          <a:stretch>
            <a:fillRect/>
          </a:stretch>
        </p:blipFill>
        <p:spPr>
          <a:xfrm>
            <a:off x="2321452" y="1600200"/>
            <a:ext cx="4501095" cy="4525963"/>
          </a:xfrm>
          <a:prstGeom prst="rect">
            <a:avLst/>
          </a:prstGeom>
        </p:spPr>
      </p:pic>
    </p:spTree>
    <p:extLst>
      <p:ext uri="{BB962C8B-B14F-4D97-AF65-F5344CB8AC3E}">
        <p14:creationId xmlns:p14="http://schemas.microsoft.com/office/powerpoint/2010/main" val="214263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23</Words>
  <Application>Microsoft Office PowerPoint</Application>
  <PresentationFormat>Presentación en pantalla (4:3)</PresentationFormat>
  <Paragraphs>50</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CONSOLIDACION DE LA INFORMACION FACTURACION ELECTRONICA. JUNTA REGIONAL BOGOTA Y CUNDINAMARCA</vt:lpstr>
      <vt:lpstr>  PROCESO DE CONSOLIDACIÓN INFORMACION; PARA LA FACTURACIÓN ELECTRONICA </vt:lpstr>
      <vt:lpstr>  PROCESO DE CONSOLIDACIÓN INFORMACION; PARA LA FACTURACIÓN ELECTRONICA </vt:lpstr>
      <vt:lpstr>  PROCESO DE CONSOLIDACIÓN INFORMACION; PARA LA FACTURACIÓN ELECTRONICA </vt:lpstr>
      <vt:lpstr>  PROCESO DE CONSOLIDACIÓN INFORMACION; PARA LA FACTURACIÓN ELECTRONICA </vt:lpstr>
      <vt:lpstr>  PROCESO DE CONSOLIDACIÓN INFORMACION; PARA LA FACTURACIÓN ELECTRONICA </vt:lpstr>
      <vt:lpstr>  PROCESO DE CONSOLIDACIÓN INFORMACION; PARA LA FACTURACIÓN ELECTRONICA </vt:lpstr>
      <vt:lpstr>  PROCESO DE CONSOLIDACIÓN INFORMACION; PARA LA FACTURACIÓN ELECTRONICA </vt:lpstr>
      <vt:lpstr>  PROCESO DE CONSOLIDACIÓN INFORMACION; PARA LA FACTURACIÓN ELECTRONICA </vt:lpstr>
      <vt:lpstr>  PROCESO DE CONSOLIDACIÓN INFORMACION; PARA LA FACTURACIÓN ELECTRONICA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Camilo</cp:lastModifiedBy>
  <cp:revision>16</cp:revision>
  <dcterms:created xsi:type="dcterms:W3CDTF">2017-01-23T22:40:33Z</dcterms:created>
  <dcterms:modified xsi:type="dcterms:W3CDTF">2018-08-17T17:52:36Z</dcterms:modified>
</cp:coreProperties>
</file>