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79" autoAdjust="0"/>
  </p:normalViewPr>
  <p:slideViewPr>
    <p:cSldViewPr>
      <p:cViewPr>
        <p:scale>
          <a:sx n="124" d="100"/>
          <a:sy n="124" d="100"/>
        </p:scale>
        <p:origin x="714" y="-5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A97B7-CD50-4EB0-BE65-CA719F65031A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8E3508E-85D2-4264-BCB0-6D60C7458937}">
      <dgm:prSet phldrT="[Texto]" custT="1"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s-CO" sz="500" dirty="0" smtClean="0">
              <a:latin typeface="Arial" pitchFamily="34" charset="0"/>
              <a:cs typeface="Arial" pitchFamily="34" charset="0"/>
            </a:rPr>
            <a:t>Diseñar planes de acción que permitan facilitar la entrega a tiempo de la documentación.</a:t>
          </a:r>
          <a:endParaRPr lang="es-CO" sz="500" dirty="0">
            <a:latin typeface="Arial" pitchFamily="34" charset="0"/>
            <a:cs typeface="Arial" pitchFamily="34" charset="0"/>
          </a:endParaRPr>
        </a:p>
      </dgm:t>
    </dgm:pt>
    <dgm:pt modelId="{09A28EC8-3698-4AB2-99DD-81F7EA63346D}" type="parTrans" cxnId="{77D08F68-BC80-43C1-BD20-864DA2D5D65C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183E8921-B1EB-4D2D-8802-879FB2C9E425}" type="sibTrans" cxnId="{77D08F68-BC80-43C1-BD20-864DA2D5D65C}">
      <dgm:prSet/>
      <dgm:spPr/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66784EF2-2930-4EDC-B955-845305F41C4A}">
      <dgm:prSet phldrT="[Texto]" custT="1"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s-MX" sz="500" dirty="0" smtClean="0">
              <a:latin typeface="Arial" pitchFamily="34" charset="0"/>
              <a:cs typeface="Arial" pitchFamily="34" charset="0"/>
            </a:rPr>
            <a:t>Concientizar al personal de la importancia que tiene mantener la cartera al día.</a:t>
          </a:r>
          <a:endParaRPr lang="es-CO" sz="500" dirty="0">
            <a:latin typeface="Arial" pitchFamily="34" charset="0"/>
            <a:cs typeface="Arial" pitchFamily="34" charset="0"/>
          </a:endParaRPr>
        </a:p>
      </dgm:t>
    </dgm:pt>
    <dgm:pt modelId="{A4A092C6-35A0-4589-89E7-433C52C64180}" type="parTrans" cxnId="{68DBF64F-FE33-46CF-B104-62F0D91398C0}">
      <dgm:prSet/>
      <dgm:spPr/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D9E4051E-89E0-425C-B335-0F2FA6969B0B}" type="sibTrans" cxnId="{68DBF64F-FE33-46CF-B104-62F0D91398C0}">
      <dgm:prSet/>
      <dgm:spPr/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26696492-06E7-4775-BCDF-F3B85E5EFFCF}">
      <dgm:prSet phldrT="[Texto]" custT="1"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s-CO" sz="500" dirty="0" smtClean="0">
              <a:latin typeface="Arial" pitchFamily="34" charset="0"/>
              <a:cs typeface="Arial" pitchFamily="34" charset="0"/>
            </a:rPr>
            <a:t>Crear una opción en el programa saps que genere una alerta de “facturas con retraso en su entrega”</a:t>
          </a:r>
          <a:endParaRPr lang="es-CO" sz="500" dirty="0">
            <a:latin typeface="Arial" pitchFamily="34" charset="0"/>
            <a:cs typeface="Arial" pitchFamily="34" charset="0"/>
          </a:endParaRPr>
        </a:p>
      </dgm:t>
    </dgm:pt>
    <dgm:pt modelId="{D61DEF72-EF37-44B4-A5D5-AAB8CA11DC9D}" type="parTrans" cxnId="{A1E6A6A2-892E-443C-AC3A-D6A1942FF1BF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08E3D398-80A9-41E5-8E8D-49B7D20C59F7}" type="sibTrans" cxnId="{A1E6A6A2-892E-443C-AC3A-D6A1942FF1BF}">
      <dgm:prSet/>
      <dgm:spPr/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64963E08-AD97-4F31-9DAF-3FDAB4FD339F}">
      <dgm:prSet custT="1"/>
      <dgm:spPr/>
      <dgm:t>
        <a:bodyPr/>
        <a:lstStyle/>
        <a:p>
          <a:endParaRPr lang="es-CO"/>
        </a:p>
      </dgm:t>
    </dgm:pt>
    <dgm:pt modelId="{3CC68D09-90C4-464E-9E0B-7E1CD4829058}" type="parTrans" cxnId="{ABA1CFD6-F5D5-49F3-AB28-73DFE72DF9FA}">
      <dgm:prSet/>
      <dgm:spPr/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E9082E54-1EA5-4047-8C7C-A97876DD92E2}" type="sibTrans" cxnId="{ABA1CFD6-F5D5-49F3-AB28-73DFE72DF9FA}">
      <dgm:prSet/>
      <dgm:spPr/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445B27CD-64B0-4026-822C-D6C103FDF562}">
      <dgm:prSet phldrT="[Texto]" custT="1"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s-MX" sz="500" dirty="0" smtClean="0">
              <a:latin typeface="Arial" pitchFamily="34" charset="0"/>
              <a:cs typeface="Arial" pitchFamily="34" charset="0"/>
            </a:rPr>
            <a:t>Lograr reducir la cartera vencida debido a la no radicación por parte de los proveedores, además lograr generar estrategias, lineamientos y recomendaciones para crear una cultura de seguimiento constante a la cartera vencida. </a:t>
          </a:r>
          <a:endParaRPr lang="es-CO" sz="500" dirty="0">
            <a:latin typeface="Arial" pitchFamily="34" charset="0"/>
            <a:cs typeface="Arial" pitchFamily="34" charset="0"/>
          </a:endParaRPr>
        </a:p>
      </dgm:t>
    </dgm:pt>
    <dgm:pt modelId="{9888B839-5DF0-4B85-8EB5-8A64362A10B8}" type="sibTrans" cxnId="{7A6001FA-1DF9-4EA6-9E40-3B4433543C6C}">
      <dgm:prSet/>
      <dgm:spPr/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71F2BD96-99C9-474B-AC27-A36E09FAA566}" type="parTrans" cxnId="{7A6001FA-1DF9-4EA6-9E40-3B4433543C6C}">
      <dgm:prSet/>
      <dgm:spPr/>
      <dgm:t>
        <a:bodyPr/>
        <a:lstStyle/>
        <a:p>
          <a:endParaRPr lang="es-CO" sz="500">
            <a:latin typeface="Arial" pitchFamily="34" charset="0"/>
            <a:cs typeface="Arial" pitchFamily="34" charset="0"/>
          </a:endParaRPr>
        </a:p>
      </dgm:t>
    </dgm:pt>
    <dgm:pt modelId="{9A283FB0-8AE1-414C-BE82-C195B5A278F9}" type="pres">
      <dgm:prSet presAssocID="{561A97B7-CD50-4EB0-BE65-CA719F65031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C12E23E-FD02-48F1-8CE2-F4E99828C67A}" type="pres">
      <dgm:prSet presAssocID="{445B27CD-64B0-4026-822C-D6C103FDF562}" presName="centerShape" presStyleLbl="node0" presStyleIdx="0" presStyleCnt="1" custScaleX="117733" custScaleY="111345" custLinFactNeighborX="4873" custLinFactNeighborY="-33997"/>
      <dgm:spPr/>
      <dgm:t>
        <a:bodyPr/>
        <a:lstStyle/>
        <a:p>
          <a:endParaRPr lang="es-CO"/>
        </a:p>
      </dgm:t>
    </dgm:pt>
    <dgm:pt modelId="{81551079-8A3E-43BE-BAF0-7C1EEB8D6C40}" type="pres">
      <dgm:prSet presAssocID="{09A28EC8-3698-4AB2-99DD-81F7EA63346D}" presName="parTrans" presStyleLbl="bgSibTrans2D1" presStyleIdx="0" presStyleCnt="3" custScaleX="63388" custScaleY="106695" custLinFactY="-50050" custLinFactNeighborX="-5226" custLinFactNeighborY="-100000"/>
      <dgm:spPr/>
      <dgm:t>
        <a:bodyPr/>
        <a:lstStyle/>
        <a:p>
          <a:endParaRPr lang="es-CO"/>
        </a:p>
      </dgm:t>
    </dgm:pt>
    <dgm:pt modelId="{4724D23D-F909-4F99-B1B1-AE9C1175D348}" type="pres">
      <dgm:prSet presAssocID="{58E3508E-85D2-4264-BCB0-6D60C7458937}" presName="node" presStyleLbl="node1" presStyleIdx="0" presStyleCnt="3" custRadScaleRad="84998" custRadScaleInc="-1838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38AE589-E339-4B12-9F50-C7D313FBD76C}" type="pres">
      <dgm:prSet presAssocID="{A4A092C6-35A0-4589-89E7-433C52C64180}" presName="parTrans" presStyleLbl="bgSibTrans2D1" presStyleIdx="1" presStyleCnt="3" custAng="21540609" custFlipHor="1" custScaleX="38659" custScaleY="96755" custLinFactNeighborX="2823" custLinFactNeighborY="-38289"/>
      <dgm:spPr/>
      <dgm:t>
        <a:bodyPr/>
        <a:lstStyle/>
        <a:p>
          <a:endParaRPr lang="es-CO"/>
        </a:p>
      </dgm:t>
    </dgm:pt>
    <dgm:pt modelId="{F1115605-881A-4663-8341-19DDD8699981}" type="pres">
      <dgm:prSet presAssocID="{66784EF2-2930-4EDC-B955-845305F41C4A}" presName="node" presStyleLbl="node1" presStyleIdx="1" presStyleCnt="3" custScaleX="128690" custScaleY="75691" custRadScaleRad="15583" custRadScaleInc="28412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15F68F6-81F6-4063-A175-4122F1F361C2}" type="pres">
      <dgm:prSet presAssocID="{D61DEF72-EF37-44B4-A5D5-AAB8CA11DC9D}" presName="parTrans" presStyleLbl="bgSibTrans2D1" presStyleIdx="2" presStyleCnt="3" custScaleX="55672" custScaleY="114923" custLinFactY="-59832" custLinFactNeighborX="35074" custLinFactNeighborY="-100000"/>
      <dgm:spPr/>
      <dgm:t>
        <a:bodyPr/>
        <a:lstStyle/>
        <a:p>
          <a:endParaRPr lang="es-CO"/>
        </a:p>
      </dgm:t>
    </dgm:pt>
    <dgm:pt modelId="{4D97D8DD-EAE1-48AB-99D2-0044B2A30211}" type="pres">
      <dgm:prSet presAssocID="{26696492-06E7-4775-BCDF-F3B85E5EFFCF}" presName="node" presStyleLbl="node1" presStyleIdx="2" presStyleCnt="3" custRadScaleRad="94835" custRadScaleInc="2930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A6001FA-1DF9-4EA6-9E40-3B4433543C6C}" srcId="{561A97B7-CD50-4EB0-BE65-CA719F65031A}" destId="{445B27CD-64B0-4026-822C-D6C103FDF562}" srcOrd="0" destOrd="0" parTransId="{71F2BD96-99C9-474B-AC27-A36E09FAA566}" sibTransId="{9888B839-5DF0-4B85-8EB5-8A64362A10B8}"/>
    <dgm:cxn modelId="{3F146213-C063-4EE5-AA17-1E42AA029D13}" type="presOf" srcId="{26696492-06E7-4775-BCDF-F3B85E5EFFCF}" destId="{4D97D8DD-EAE1-48AB-99D2-0044B2A30211}" srcOrd="0" destOrd="0" presId="urn:microsoft.com/office/officeart/2005/8/layout/radial4"/>
    <dgm:cxn modelId="{A49FB082-ED6A-45D0-949F-921D83E872C2}" type="presOf" srcId="{09A28EC8-3698-4AB2-99DD-81F7EA63346D}" destId="{81551079-8A3E-43BE-BAF0-7C1EEB8D6C40}" srcOrd="0" destOrd="0" presId="urn:microsoft.com/office/officeart/2005/8/layout/radial4"/>
    <dgm:cxn modelId="{78684458-629C-4A28-9490-477EFE9C7B19}" type="presOf" srcId="{561A97B7-CD50-4EB0-BE65-CA719F65031A}" destId="{9A283FB0-8AE1-414C-BE82-C195B5A278F9}" srcOrd="0" destOrd="0" presId="urn:microsoft.com/office/officeart/2005/8/layout/radial4"/>
    <dgm:cxn modelId="{4C0A96F0-2414-4370-8A84-C3758FFF2C99}" type="presOf" srcId="{58E3508E-85D2-4264-BCB0-6D60C7458937}" destId="{4724D23D-F909-4F99-B1B1-AE9C1175D348}" srcOrd="0" destOrd="0" presId="urn:microsoft.com/office/officeart/2005/8/layout/radial4"/>
    <dgm:cxn modelId="{68DBF64F-FE33-46CF-B104-62F0D91398C0}" srcId="{445B27CD-64B0-4026-822C-D6C103FDF562}" destId="{66784EF2-2930-4EDC-B955-845305F41C4A}" srcOrd="1" destOrd="0" parTransId="{A4A092C6-35A0-4589-89E7-433C52C64180}" sibTransId="{D9E4051E-89E0-425C-B335-0F2FA6969B0B}"/>
    <dgm:cxn modelId="{A1E6A6A2-892E-443C-AC3A-D6A1942FF1BF}" srcId="{445B27CD-64B0-4026-822C-D6C103FDF562}" destId="{26696492-06E7-4775-BCDF-F3B85E5EFFCF}" srcOrd="2" destOrd="0" parTransId="{D61DEF72-EF37-44B4-A5D5-AAB8CA11DC9D}" sibTransId="{08E3D398-80A9-41E5-8E8D-49B7D20C59F7}"/>
    <dgm:cxn modelId="{ABA1CFD6-F5D5-49F3-AB28-73DFE72DF9FA}" srcId="{561A97B7-CD50-4EB0-BE65-CA719F65031A}" destId="{64963E08-AD97-4F31-9DAF-3FDAB4FD339F}" srcOrd="1" destOrd="0" parTransId="{3CC68D09-90C4-464E-9E0B-7E1CD4829058}" sibTransId="{E9082E54-1EA5-4047-8C7C-A97876DD92E2}"/>
    <dgm:cxn modelId="{69C19BBD-D82D-49C2-8166-2ABF1C193566}" type="presOf" srcId="{D61DEF72-EF37-44B4-A5D5-AAB8CA11DC9D}" destId="{715F68F6-81F6-4063-A175-4122F1F361C2}" srcOrd="0" destOrd="0" presId="urn:microsoft.com/office/officeart/2005/8/layout/radial4"/>
    <dgm:cxn modelId="{0A09C21D-39EB-4404-B771-027271D7B791}" type="presOf" srcId="{A4A092C6-35A0-4589-89E7-433C52C64180}" destId="{838AE589-E339-4B12-9F50-C7D313FBD76C}" srcOrd="0" destOrd="0" presId="urn:microsoft.com/office/officeart/2005/8/layout/radial4"/>
    <dgm:cxn modelId="{DD30F49E-BC10-4153-8DF1-14CC4BFB5366}" type="presOf" srcId="{445B27CD-64B0-4026-822C-D6C103FDF562}" destId="{6C12E23E-FD02-48F1-8CE2-F4E99828C67A}" srcOrd="0" destOrd="0" presId="urn:microsoft.com/office/officeart/2005/8/layout/radial4"/>
    <dgm:cxn modelId="{9025435E-0283-4029-88FF-16951F632607}" type="presOf" srcId="{66784EF2-2930-4EDC-B955-845305F41C4A}" destId="{F1115605-881A-4663-8341-19DDD8699981}" srcOrd="0" destOrd="0" presId="urn:microsoft.com/office/officeart/2005/8/layout/radial4"/>
    <dgm:cxn modelId="{77D08F68-BC80-43C1-BD20-864DA2D5D65C}" srcId="{445B27CD-64B0-4026-822C-D6C103FDF562}" destId="{58E3508E-85D2-4264-BCB0-6D60C7458937}" srcOrd="0" destOrd="0" parTransId="{09A28EC8-3698-4AB2-99DD-81F7EA63346D}" sibTransId="{183E8921-B1EB-4D2D-8802-879FB2C9E425}"/>
    <dgm:cxn modelId="{6BA31BCB-BDD7-4085-A434-602B096520C1}" type="presParOf" srcId="{9A283FB0-8AE1-414C-BE82-C195B5A278F9}" destId="{6C12E23E-FD02-48F1-8CE2-F4E99828C67A}" srcOrd="0" destOrd="0" presId="urn:microsoft.com/office/officeart/2005/8/layout/radial4"/>
    <dgm:cxn modelId="{5B5423E7-279B-4920-B34D-CFF89A4B7FB2}" type="presParOf" srcId="{9A283FB0-8AE1-414C-BE82-C195B5A278F9}" destId="{81551079-8A3E-43BE-BAF0-7C1EEB8D6C40}" srcOrd="1" destOrd="0" presId="urn:microsoft.com/office/officeart/2005/8/layout/radial4"/>
    <dgm:cxn modelId="{964CA627-8307-413C-A0BA-8DEE0803E376}" type="presParOf" srcId="{9A283FB0-8AE1-414C-BE82-C195B5A278F9}" destId="{4724D23D-F909-4F99-B1B1-AE9C1175D348}" srcOrd="2" destOrd="0" presId="urn:microsoft.com/office/officeart/2005/8/layout/radial4"/>
    <dgm:cxn modelId="{28B21AC3-EB6F-45F6-A0A8-5854102BDBD3}" type="presParOf" srcId="{9A283FB0-8AE1-414C-BE82-C195B5A278F9}" destId="{838AE589-E339-4B12-9F50-C7D313FBD76C}" srcOrd="3" destOrd="0" presId="urn:microsoft.com/office/officeart/2005/8/layout/radial4"/>
    <dgm:cxn modelId="{E44A61B9-8383-48D6-B8FD-8BEDC18B75D5}" type="presParOf" srcId="{9A283FB0-8AE1-414C-BE82-C195B5A278F9}" destId="{F1115605-881A-4663-8341-19DDD8699981}" srcOrd="4" destOrd="0" presId="urn:microsoft.com/office/officeart/2005/8/layout/radial4"/>
    <dgm:cxn modelId="{0DE4C805-0335-46E3-9338-F61D4B2B626D}" type="presParOf" srcId="{9A283FB0-8AE1-414C-BE82-C195B5A278F9}" destId="{715F68F6-81F6-4063-A175-4122F1F361C2}" srcOrd="5" destOrd="0" presId="urn:microsoft.com/office/officeart/2005/8/layout/radial4"/>
    <dgm:cxn modelId="{F41C1C9D-C6D7-4032-B083-8FCA611155EB}" type="presParOf" srcId="{9A283FB0-8AE1-414C-BE82-C195B5A278F9}" destId="{4D97D8DD-EAE1-48AB-99D2-0044B2A3021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2E23E-FD02-48F1-8CE2-F4E99828C67A}">
      <dsp:nvSpPr>
        <dsp:cNvPr id="0" name=""/>
        <dsp:cNvSpPr/>
      </dsp:nvSpPr>
      <dsp:spPr>
        <a:xfrm>
          <a:off x="1375897" y="146756"/>
          <a:ext cx="1026479" cy="9707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 smtClean="0">
              <a:latin typeface="Arial" pitchFamily="34" charset="0"/>
              <a:cs typeface="Arial" pitchFamily="34" charset="0"/>
            </a:rPr>
            <a:t>Lograr reducir la cartera vencida debido a la no radicación por parte de los proveedores, además lograr generar estrategias, lineamientos y recomendaciones para crear una cultura de seguimiento constante a la cartera vencida. </a:t>
          </a:r>
          <a:endParaRPr lang="es-CO" sz="500" kern="1200" dirty="0">
            <a:latin typeface="Arial" pitchFamily="34" charset="0"/>
            <a:cs typeface="Arial" pitchFamily="34" charset="0"/>
          </a:endParaRPr>
        </a:p>
      </dsp:txBody>
      <dsp:txXfrm>
        <a:off x="1526221" y="288924"/>
        <a:ext cx="725831" cy="686448"/>
      </dsp:txXfrm>
    </dsp:sp>
    <dsp:sp modelId="{81551079-8A3E-43BE-BAF0-7C1EEB8D6C40}">
      <dsp:nvSpPr>
        <dsp:cNvPr id="0" name=""/>
        <dsp:cNvSpPr/>
      </dsp:nvSpPr>
      <dsp:spPr>
        <a:xfrm rot="9543188">
          <a:off x="942007" y="414489"/>
          <a:ext cx="335538" cy="26511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24D23D-F909-4F99-B1B1-AE9C1175D348}">
      <dsp:nvSpPr>
        <dsp:cNvPr id="0" name=""/>
        <dsp:cNvSpPr/>
      </dsp:nvSpPr>
      <dsp:spPr>
        <a:xfrm>
          <a:off x="476122" y="683207"/>
          <a:ext cx="828276" cy="6626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00" kern="1200" dirty="0" smtClean="0">
              <a:latin typeface="Arial" pitchFamily="34" charset="0"/>
              <a:cs typeface="Arial" pitchFamily="34" charset="0"/>
            </a:rPr>
            <a:t>Diseñar planes de acción que permitan facilitar la entrega a tiempo de la documentación.</a:t>
          </a:r>
          <a:endParaRPr lang="es-CO" sz="500" kern="1200" dirty="0">
            <a:latin typeface="Arial" pitchFamily="34" charset="0"/>
            <a:cs typeface="Arial" pitchFamily="34" charset="0"/>
          </a:endParaRPr>
        </a:p>
      </dsp:txBody>
      <dsp:txXfrm>
        <a:off x="495530" y="702615"/>
        <a:ext cx="789460" cy="623805"/>
      </dsp:txXfrm>
    </dsp:sp>
    <dsp:sp modelId="{838AE589-E339-4B12-9F50-C7D313FBD76C}">
      <dsp:nvSpPr>
        <dsp:cNvPr id="0" name=""/>
        <dsp:cNvSpPr/>
      </dsp:nvSpPr>
      <dsp:spPr>
        <a:xfrm rot="15964524" flipH="1">
          <a:off x="1752880" y="1147879"/>
          <a:ext cx="171894" cy="24041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115605-881A-4663-8341-19DDD8699981}">
      <dsp:nvSpPr>
        <dsp:cNvPr id="0" name=""/>
        <dsp:cNvSpPr/>
      </dsp:nvSpPr>
      <dsp:spPr>
        <a:xfrm>
          <a:off x="1274274" y="1333961"/>
          <a:ext cx="1065909" cy="501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kern="1200" dirty="0" smtClean="0">
              <a:latin typeface="Arial" pitchFamily="34" charset="0"/>
              <a:cs typeface="Arial" pitchFamily="34" charset="0"/>
            </a:rPr>
            <a:t>Concientizar al personal de la importancia que tiene mantener la cartera al día.</a:t>
          </a:r>
          <a:endParaRPr lang="es-CO" sz="500" kern="1200" dirty="0">
            <a:latin typeface="Arial" pitchFamily="34" charset="0"/>
            <a:cs typeface="Arial" pitchFamily="34" charset="0"/>
          </a:endParaRPr>
        </a:p>
      </dsp:txBody>
      <dsp:txXfrm>
        <a:off x="1288964" y="1348651"/>
        <a:ext cx="1036529" cy="472164"/>
      </dsp:txXfrm>
    </dsp:sp>
    <dsp:sp modelId="{715F68F6-81F6-4063-A175-4122F1F361C2}">
      <dsp:nvSpPr>
        <dsp:cNvPr id="0" name=""/>
        <dsp:cNvSpPr/>
      </dsp:nvSpPr>
      <dsp:spPr>
        <a:xfrm rot="1567765">
          <a:off x="2626673" y="436543"/>
          <a:ext cx="273669" cy="28556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D97D8DD-EAE1-48AB-99D2-0044B2A30211}">
      <dsp:nvSpPr>
        <dsp:cNvPr id="0" name=""/>
        <dsp:cNvSpPr/>
      </dsp:nvSpPr>
      <dsp:spPr>
        <a:xfrm>
          <a:off x="2397623" y="753414"/>
          <a:ext cx="828276" cy="6626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00" kern="1200" dirty="0" smtClean="0">
              <a:latin typeface="Arial" pitchFamily="34" charset="0"/>
              <a:cs typeface="Arial" pitchFamily="34" charset="0"/>
            </a:rPr>
            <a:t>Crear una opción en el programa saps que genere una alerta de “facturas con retraso en su entrega”</a:t>
          </a:r>
          <a:endParaRPr lang="es-CO" sz="500" kern="1200" dirty="0">
            <a:latin typeface="Arial" pitchFamily="34" charset="0"/>
            <a:cs typeface="Arial" pitchFamily="34" charset="0"/>
          </a:endParaRPr>
        </a:p>
      </dsp:txBody>
      <dsp:txXfrm>
        <a:off x="2417031" y="772822"/>
        <a:ext cx="789460" cy="623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483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73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724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517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0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50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681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175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169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491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606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F663-B147-4B09-9B36-980937D2BDF4}" type="datetimeFigureOut">
              <a:rPr lang="es-CO" smtClean="0"/>
              <a:t>10/08/2018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0243D-2F48-4E98-A8E2-5DA30AE1E4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8024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40000"/>
                <a:satMod val="350000"/>
              </a:schemeClr>
            </a:gs>
            <a:gs pos="25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836712" y="32352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grpSp>
        <p:nvGrpSpPr>
          <p:cNvPr id="32" name="31 Grupo"/>
          <p:cNvGrpSpPr/>
          <p:nvPr/>
        </p:nvGrpSpPr>
        <p:grpSpPr>
          <a:xfrm>
            <a:off x="-114209" y="107504"/>
            <a:ext cx="6851841" cy="8909538"/>
            <a:chOff x="35544" y="107504"/>
            <a:chExt cx="6244467" cy="873254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8" name="7 Rectángulo"/>
            <p:cNvSpPr/>
            <p:nvPr/>
          </p:nvSpPr>
          <p:spPr>
            <a:xfrm>
              <a:off x="131866" y="107504"/>
              <a:ext cx="596143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es-MX" sz="1100" b="1" dirty="0" smtClean="0">
                  <a:solidFill>
                    <a:schemeClr val="bg1"/>
                  </a:solidFill>
                  <a:latin typeface="Century" pitchFamily="18" charset="0"/>
                  <a:cs typeface="Arial" pitchFamily="34" charset="0"/>
                </a:rPr>
                <a:t>IV Coloquio de investigación contable </a:t>
              </a:r>
            </a:p>
            <a:p>
              <a:pPr algn="ctr"/>
              <a:r>
                <a:rPr lang="es-ES" sz="1050" b="1" cap="all" spc="0" dirty="0" smtClean="0">
                  <a:ln w="0"/>
                  <a:solidFill>
                    <a:schemeClr val="bg1"/>
                  </a:solidFill>
                  <a:effectLst>
                    <a:reflection blurRad="12700" stA="50000" endPos="50000" dist="5000" dir="5400000" sy="-100000" rotWithShape="0"/>
                  </a:effectLst>
                  <a:latin typeface="Century" pitchFamily="18" charset="0"/>
                  <a:cs typeface="Arial" pitchFamily="34" charset="0"/>
                </a:rPr>
                <a:t>Auxiliar contable y de operaciones con énfasis en el seguimiento a la cartera vencida en la empresa Sodimac s.a</a:t>
              </a:r>
              <a:endParaRPr lang="es-ES" sz="1050" b="1" cap="all" spc="0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entury" pitchFamily="18" charset="0"/>
                <a:cs typeface="Arial" pitchFamily="34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836712" y="827584"/>
              <a:ext cx="541732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100" b="1" i="1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Kenneth Guayara Luna</a:t>
              </a:r>
            </a:p>
            <a:p>
              <a:pPr algn="ctr"/>
              <a:r>
                <a:rPr lang="es-CO" sz="1100" b="1" i="1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Corporación universitaria Minuto de Dios UVD</a:t>
              </a:r>
            </a:p>
            <a:p>
              <a:pPr algn="ctr"/>
              <a:r>
                <a:rPr lang="es-CO" sz="1100" b="1" i="1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Docente: Mónica Helena González Sánchez</a:t>
              </a:r>
              <a:endParaRPr lang="es-CO" sz="1100" b="1" i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" pitchFamily="18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53871" y="1502325"/>
              <a:ext cx="3151113" cy="1208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050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Resumen</a:t>
              </a:r>
            </a:p>
            <a:p>
              <a:r>
                <a:rPr lang="es-CO" sz="800" dirty="0" smtClean="0">
                  <a:solidFill>
                    <a:schemeClr val="bg1"/>
                  </a:solidFill>
                  <a:latin typeface="Century" pitchFamily="18" charset="0"/>
                </a:rPr>
                <a:t>    </a:t>
              </a:r>
              <a:r>
                <a:rPr lang="es-CO" sz="600" dirty="0">
                  <a:solidFill>
                    <a:schemeClr val="bg1"/>
                  </a:solidFill>
                  <a:latin typeface="Century" pitchFamily="18" charset="0"/>
                </a:rPr>
                <a:t>La práctica se realiza en la empresa Sodimac S.A entidad dedicada al retail con veinticinco años en el mercado </a:t>
              </a:r>
              <a:r>
                <a:rPr lang="es-CO" sz="600" dirty="0" smtClean="0">
                  <a:solidFill>
                    <a:schemeClr val="bg1"/>
                  </a:solidFill>
                  <a:latin typeface="Century" pitchFamily="18" charset="0"/>
                </a:rPr>
                <a:t>colombiano. </a:t>
              </a:r>
              <a:r>
                <a:rPr lang="es-CO" sz="600" dirty="0">
                  <a:solidFill>
                    <a:schemeClr val="bg1"/>
                  </a:solidFill>
                  <a:latin typeface="Century" pitchFamily="18" charset="0"/>
                </a:rPr>
                <a:t>Las áreas en donde se desempeñó la práctica fue recibo y contabilidad, desde allí se busca hacer el seguimiento a las cartera vencida que se tiene con algunos de los proveedores debido a que algunos de estos no radican las respectivas facturas a tiempo o en algunos casos se debe a que en el momento de la radicación se traspapela en el área en donde se </a:t>
              </a:r>
              <a:r>
                <a:rPr lang="es-CO" sz="600" dirty="0" smtClean="0">
                  <a:solidFill>
                    <a:schemeClr val="bg1"/>
                  </a:solidFill>
                  <a:latin typeface="Century" pitchFamily="18" charset="0"/>
                </a:rPr>
                <a:t>hace </a:t>
              </a:r>
              <a:r>
                <a:rPr lang="es-CO" sz="600" dirty="0">
                  <a:solidFill>
                    <a:schemeClr val="bg1"/>
                  </a:solidFill>
                  <a:latin typeface="Century" pitchFamily="18" charset="0"/>
                </a:rPr>
                <a:t>la radicación y de esta manera cumplir con uno de los objetivos trazados por su visión que es ser la más querida por sus proveedores y de paso tener un dato más exacto en cuanto a la información de los estados financieros, y también se busca crear una cultura de concientización de la importancia de no dejar vencer los tiempos de pago a los </a:t>
              </a:r>
              <a:r>
                <a:rPr lang="es-CO" sz="600" dirty="0" smtClean="0">
                  <a:solidFill>
                    <a:schemeClr val="bg1"/>
                  </a:solidFill>
                  <a:latin typeface="Century" pitchFamily="18" charset="0"/>
                </a:rPr>
                <a:t>proveedores.</a:t>
              </a:r>
              <a:endParaRPr lang="es-CO" sz="600" dirty="0">
                <a:solidFill>
                  <a:schemeClr val="bg1"/>
                </a:solidFill>
                <a:latin typeface="Century" pitchFamily="18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88640" y="2897396"/>
              <a:ext cx="3096344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050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Introducción</a:t>
              </a:r>
              <a:endParaRPr lang="es-CO" sz="6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</a:endParaRPr>
            </a:p>
            <a:p>
              <a:pPr algn="ctr"/>
              <a:r>
                <a:rPr lang="es-CO" sz="600" dirty="0">
                  <a:solidFill>
                    <a:schemeClr val="bg1"/>
                  </a:solidFill>
                  <a:latin typeface="Century" pitchFamily="18" charset="0"/>
                </a:rPr>
                <a:t>En este informe se hace referencia a la práctica profesional de contaduría pública, realizada en donde trabaja el estudiante en la empresa Sodimac S.A entre los meses de agosto y diciembre de 2017.</a:t>
              </a:r>
            </a:p>
            <a:p>
              <a:r>
                <a:rPr lang="es-CO" sz="600" dirty="0">
                  <a:solidFill>
                    <a:schemeClr val="bg1"/>
                  </a:solidFill>
                  <a:latin typeface="Century" pitchFamily="18" charset="0"/>
                </a:rPr>
                <a:t>En el presente trabajo se presenta un </a:t>
              </a:r>
              <a:r>
                <a:rPr lang="es-CO" sz="600" dirty="0" smtClean="0">
                  <a:solidFill>
                    <a:schemeClr val="bg1"/>
                  </a:solidFill>
                  <a:latin typeface="Century" pitchFamily="18" charset="0"/>
                </a:rPr>
                <a:t>informe </a:t>
              </a:r>
              <a:r>
                <a:rPr lang="es-CO" sz="600" dirty="0">
                  <a:solidFill>
                    <a:schemeClr val="bg1"/>
                  </a:solidFill>
                  <a:latin typeface="Century" pitchFamily="18" charset="0"/>
                </a:rPr>
                <a:t>de la empresa SODIMAC S.A en donde se realiza la práctica profesional </a:t>
              </a:r>
            </a:p>
            <a:p>
              <a:r>
                <a:rPr lang="es-CO" sz="600" dirty="0" smtClean="0">
                  <a:solidFill>
                    <a:schemeClr val="bg1"/>
                  </a:solidFill>
                  <a:latin typeface="Century" pitchFamily="18" charset="0"/>
                </a:rPr>
                <a:t>Por </a:t>
              </a:r>
              <a:r>
                <a:rPr lang="es-CO" sz="600" dirty="0">
                  <a:solidFill>
                    <a:schemeClr val="bg1"/>
                  </a:solidFill>
                  <a:latin typeface="Century" pitchFamily="18" charset="0"/>
                </a:rPr>
                <a:t>otra parte se hará una descripción detallado del lugar, herramientas utilizadas y funciones hechas por el practicante, se hará una presentación </a:t>
              </a:r>
              <a:r>
                <a:rPr lang="es-CO" sz="600" dirty="0" smtClean="0">
                  <a:solidFill>
                    <a:schemeClr val="bg1"/>
                  </a:solidFill>
                  <a:latin typeface="Century" pitchFamily="18" charset="0"/>
                </a:rPr>
                <a:t>a manera de matriz FODA de uno de los problemas presentados en la empresa</a:t>
              </a:r>
              <a:endParaRPr lang="es-CO" sz="1050" dirty="0"/>
            </a:p>
            <a:p>
              <a:pPr algn="ctr"/>
              <a:endParaRPr lang="es-CO" sz="105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" pitchFamily="18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88640" y="2679084"/>
              <a:ext cx="309634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5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Palabras </a:t>
              </a:r>
              <a:r>
                <a:rPr lang="es-MX" sz="1050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claves: </a:t>
              </a:r>
              <a:r>
                <a:rPr lang="es-MX" sz="600" dirty="0">
                  <a:solidFill>
                    <a:schemeClr val="bg1"/>
                  </a:solidFill>
                  <a:latin typeface="Century" pitchFamily="18" charset="0"/>
                </a:rPr>
                <a:t>cartera vencida, radicación, proveedores</a:t>
              </a:r>
              <a:endParaRPr lang="es-CO" sz="600" dirty="0">
                <a:solidFill>
                  <a:schemeClr val="bg1"/>
                </a:solidFill>
                <a:latin typeface="Century" pitchFamily="18" charset="0"/>
              </a:endParaRPr>
            </a:p>
          </p:txBody>
        </p:sp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4914" y="794815"/>
              <a:ext cx="1080120" cy="604867"/>
            </a:xfrm>
            <a:prstGeom prst="roundRect">
              <a:avLst>
                <a:gd name="adj" fmla="val 8594"/>
              </a:avLst>
            </a:prstGeom>
            <a:grpFill/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0" name="9 CuadroTexto"/>
            <p:cNvSpPr txBox="1"/>
            <p:nvPr/>
          </p:nvSpPr>
          <p:spPr>
            <a:xfrm>
              <a:off x="304269" y="3824103"/>
              <a:ext cx="28083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Diagnostico</a:t>
              </a:r>
              <a:endParaRPr lang="es-CO" sz="105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" pitchFamily="18" charset="0"/>
              </a:endParaRPr>
            </a:p>
          </p:txBody>
        </p:sp>
        <p:sp>
          <p:nvSpPr>
            <p:cNvPr id="5" name="4 Hexágono"/>
            <p:cNvSpPr/>
            <p:nvPr/>
          </p:nvSpPr>
          <p:spPr>
            <a:xfrm>
              <a:off x="270059" y="4508147"/>
              <a:ext cx="1045462" cy="828223"/>
            </a:xfrm>
            <a:prstGeom prst="hexagon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700" u="sng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Fortaleza </a:t>
              </a:r>
            </a:p>
            <a:p>
              <a:pPr algn="ctr"/>
              <a:r>
                <a:rPr lang="es-CO" sz="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 cuenta con las herramientas informáticas para hacer un seguimiento oportuno</a:t>
              </a:r>
              <a:endParaRPr lang="es-CO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15 Hexágono"/>
            <p:cNvSpPr/>
            <p:nvPr/>
          </p:nvSpPr>
          <p:spPr>
            <a:xfrm>
              <a:off x="2003302" y="4508147"/>
              <a:ext cx="1030150" cy="884566"/>
            </a:xfrm>
            <a:prstGeom prst="hexagon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700" b="1" u="sng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Debilidad</a:t>
              </a:r>
            </a:p>
            <a:p>
              <a:pPr algn="ctr"/>
              <a:r>
                <a:rPr lang="es-CO" sz="7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Falta de constancia al momentos de realizar el seguimiento a la cartera vencida</a:t>
              </a:r>
            </a:p>
          </p:txBody>
        </p:sp>
        <p:sp>
          <p:nvSpPr>
            <p:cNvPr id="17" name="16 Hexágono"/>
            <p:cNvSpPr/>
            <p:nvPr/>
          </p:nvSpPr>
          <p:spPr>
            <a:xfrm>
              <a:off x="1112718" y="4081741"/>
              <a:ext cx="1078077" cy="871356"/>
            </a:xfrm>
            <a:prstGeom prst="hexagon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700" b="1" u="sng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Oportunidad</a:t>
              </a:r>
              <a:r>
                <a:rPr lang="es-CO" sz="700" u="sng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s-CO" sz="7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s-CO" sz="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Concientizar al personal encargado de realizar el seguimiento a las cartera vencida</a:t>
              </a:r>
              <a:endParaRPr lang="es-CO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17 Hexágono"/>
            <p:cNvSpPr/>
            <p:nvPr/>
          </p:nvSpPr>
          <p:spPr>
            <a:xfrm>
              <a:off x="1112718" y="4953874"/>
              <a:ext cx="1078077" cy="833256"/>
            </a:xfrm>
            <a:prstGeom prst="hexagon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700" b="1" u="sng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Amenaza</a:t>
              </a:r>
            </a:p>
            <a:p>
              <a:pPr algn="ctr"/>
              <a:r>
                <a:rPr lang="es-CO" sz="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Que los proveedores no tengan disciplina con la entrega de documentos</a:t>
              </a:r>
            </a:p>
          </p:txBody>
        </p:sp>
        <p:graphicFrame>
          <p:nvGraphicFramePr>
            <p:cNvPr id="11" name="10 Diagrama"/>
            <p:cNvGraphicFramePr/>
            <p:nvPr>
              <p:extLst>
                <p:ext uri="{D42A27DB-BD31-4B8C-83A1-F6EECF244321}">
                  <p14:modId xmlns:p14="http://schemas.microsoft.com/office/powerpoint/2010/main" val="3754012782"/>
                </p:ext>
              </p:extLst>
            </p:nvPr>
          </p:nvGraphicFramePr>
          <p:xfrm>
            <a:off x="35544" y="6967844"/>
            <a:ext cx="3240360" cy="18722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0" name="19 CuadroTexto"/>
            <p:cNvSpPr txBox="1"/>
            <p:nvPr/>
          </p:nvSpPr>
          <p:spPr>
            <a:xfrm>
              <a:off x="297340" y="5815148"/>
              <a:ext cx="2753097" cy="1038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Descripción del problema</a:t>
              </a:r>
            </a:p>
            <a:p>
              <a:pPr algn="ctr"/>
              <a:endParaRPr lang="es-MX" sz="105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" pitchFamily="18" charset="0"/>
              </a:endParaRPr>
            </a:p>
            <a:p>
              <a:r>
                <a:rPr lang="pt-BR" altLang="es-ES_tradnl" sz="600" dirty="0">
                  <a:solidFill>
                    <a:schemeClr val="bg1"/>
                  </a:solidFill>
                  <a:latin typeface="Century" pitchFamily="18" charset="0"/>
                </a:rPr>
                <a:t>Uno de los problemas que enfrenta actualmente la empresa es que la documentación no llega a tiempo. L</a:t>
              </a:r>
              <a:r>
                <a:rPr lang="es-CO" altLang="es-ES_tradnl" sz="600" dirty="0">
                  <a:solidFill>
                    <a:schemeClr val="bg1"/>
                  </a:solidFill>
                  <a:latin typeface="Century" pitchFamily="18" charset="0"/>
                </a:rPr>
                <a:t>a cual en algunos casos ha dado como resultado el cese de despacho de mercancía de parte del proveedor y en otros casos se ha debido a un tras papeleo interno por parte de SODIMAC  de las facturas sin cumplir su ciclo contable.</a:t>
              </a:r>
            </a:p>
            <a:p>
              <a:pPr algn="ctr"/>
              <a:endParaRPr lang="es-CO" sz="105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" pitchFamily="18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53644" y="6764573"/>
              <a:ext cx="2807798" cy="24887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Objetivos</a:t>
              </a:r>
              <a:endParaRPr lang="es-CO" sz="105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" pitchFamily="18" charset="0"/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3346152" y="3817422"/>
              <a:ext cx="2933859" cy="97286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Logros alcanzados y conclusiones</a:t>
              </a:r>
            </a:p>
            <a:p>
              <a:pPr algn="ctr"/>
              <a:r>
                <a:rPr lang="es-MX" sz="600" dirty="0">
                  <a:solidFill>
                    <a:schemeClr val="bg1"/>
                  </a:solidFill>
                  <a:latin typeface="Century" pitchFamily="18" charset="0"/>
                </a:rPr>
                <a:t>Se logra reducir la cantidad de facturas pendientes por radicar por parte del </a:t>
              </a:r>
              <a:r>
                <a:rPr lang="es-MX" sz="600" dirty="0" smtClean="0">
                  <a:solidFill>
                    <a:schemeClr val="bg1"/>
                  </a:solidFill>
                  <a:latin typeface="Century" pitchFamily="18" charset="0"/>
                </a:rPr>
                <a:t>proveedor, las cuales ascendían a 600 en el mes de agosto de 2017 a solo 64 en  el mes de diciembre del mismo años.</a:t>
              </a:r>
            </a:p>
            <a:p>
              <a:pPr algn="ctr"/>
              <a:r>
                <a:rPr lang="es-MX" sz="600" dirty="0" smtClean="0">
                  <a:solidFill>
                    <a:schemeClr val="bg1"/>
                  </a:solidFill>
                  <a:latin typeface="Century" pitchFamily="18" charset="0"/>
                </a:rPr>
                <a:t>Se crea una propuesta con indicadores sobre el seguimiento a las facturas pendientes por radicar al área de contabilidad por parte del área de recibo y se logra concluir que aunque los procesos están claros y se cuenta con las herramientas informáticas para realizar el seguimiento para que las facturas concluyan su ciclo contable en el tiempo esperado</a:t>
              </a:r>
              <a:endParaRPr lang="es-CO" sz="600" dirty="0">
                <a:solidFill>
                  <a:schemeClr val="bg1"/>
                </a:solidFill>
                <a:latin typeface="Century" pitchFamily="18" charset="0"/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3362017" y="7418973"/>
              <a:ext cx="2917254" cy="133485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s-MX" sz="1050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Bibliografía</a:t>
              </a:r>
            </a:p>
            <a:p>
              <a:r>
                <a:rPr lang="es-ES" sz="800" dirty="0" smtClean="0">
                  <a:solidFill>
                    <a:schemeClr val="bg1"/>
                  </a:solidFill>
                  <a:latin typeface="Century" pitchFamily="18" charset="0"/>
                </a:rPr>
                <a:t>Consejo </a:t>
              </a:r>
              <a:r>
                <a:rPr lang="es-ES" sz="800" dirty="0">
                  <a:solidFill>
                    <a:schemeClr val="bg1"/>
                  </a:solidFill>
                  <a:latin typeface="Century" pitchFamily="18" charset="0"/>
                </a:rPr>
                <a:t>de Normas Internacionales de Contabilidad (IASB). (2009). </a:t>
              </a:r>
              <a:r>
                <a:rPr lang="es-ES" sz="800" i="1" dirty="0">
                  <a:solidFill>
                    <a:schemeClr val="bg1"/>
                  </a:solidFill>
                  <a:latin typeface="Century" pitchFamily="18" charset="0"/>
                </a:rPr>
                <a:t>NIIF para las pymes</a:t>
              </a:r>
              <a:r>
                <a:rPr lang="es-ES" sz="800" dirty="0">
                  <a:solidFill>
                    <a:schemeClr val="bg1"/>
                  </a:solidFill>
                  <a:latin typeface="Century" pitchFamily="18" charset="0"/>
                </a:rPr>
                <a:t>. Recuperado el 22 de junio de 2018, de http://</a:t>
              </a:r>
              <a:r>
                <a:rPr lang="es-ES" sz="800" dirty="0" smtClean="0">
                  <a:solidFill>
                    <a:schemeClr val="bg1"/>
                  </a:solidFill>
                  <a:latin typeface="Century" pitchFamily="18" charset="0"/>
                </a:rPr>
                <a:t>ifrs.udp.cl/wp-content/uploads/2013/01/Normas-Internacionales-de-Informaci%C3%B3n-Financiera-para-las-Peque%C3%B1as-y-Medianas-Empresas.pdf</a:t>
              </a:r>
              <a:endParaRPr lang="es-CO" sz="800" dirty="0">
                <a:solidFill>
                  <a:schemeClr val="bg1"/>
                </a:solidFill>
                <a:latin typeface="Century" pitchFamily="18" charset="0"/>
              </a:endParaRPr>
            </a:p>
            <a:p>
              <a:r>
                <a:rPr lang="es-CO" sz="800" dirty="0">
                  <a:solidFill>
                    <a:schemeClr val="bg1"/>
                  </a:solidFill>
                  <a:latin typeface="Century" pitchFamily="18" charset="0"/>
                </a:rPr>
                <a:t>Consejo de Normas Internacionales de Contabilidad. (2009). Módulo 5 Estado de </a:t>
              </a:r>
            </a:p>
            <a:p>
              <a:r>
                <a:rPr lang="es-CO" sz="800" dirty="0">
                  <a:solidFill>
                    <a:schemeClr val="bg1"/>
                  </a:solidFill>
                  <a:latin typeface="Century" pitchFamily="18" charset="0"/>
                </a:rPr>
                <a:t>Vargas Restrepo, C. M. (2017). Contabilidad Tributaria. Bogotá: Ecoe </a:t>
              </a:r>
              <a:r>
                <a:rPr lang="es-CO" sz="800" dirty="0" smtClean="0">
                  <a:solidFill>
                    <a:schemeClr val="bg1"/>
                  </a:solidFill>
                  <a:latin typeface="Century" pitchFamily="18" charset="0"/>
                </a:rPr>
                <a:t>Ediciones</a:t>
              </a:r>
              <a:endParaRPr lang="es-CO" sz="105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" pitchFamily="18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3371630" y="5751802"/>
              <a:ext cx="2877364" cy="9351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solidFill>
                    <a:schemeClr val="bg1"/>
                  </a:solidFill>
                  <a:latin typeface="Century" pitchFamily="18" charset="0"/>
                </a:rPr>
                <a:t>     </a:t>
              </a:r>
              <a:r>
                <a:rPr lang="es-MX" sz="800" dirty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bg1"/>
                  </a:solidFill>
                  <a:latin typeface="Century" pitchFamily="18" charset="0"/>
                </a:rPr>
                <a:t>Conclusión</a:t>
              </a:r>
              <a:endParaRPr lang="es-CO" sz="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entury" pitchFamily="18" charset="0"/>
              </a:endParaRPr>
            </a:p>
            <a:p>
              <a:r>
                <a:rPr lang="es-CO" sz="800" dirty="0" smtClean="0">
                  <a:solidFill>
                    <a:schemeClr val="bg1"/>
                  </a:solidFill>
                  <a:latin typeface="Century" pitchFamily="18" charset="0"/>
                </a:rPr>
                <a:t> </a:t>
              </a:r>
              <a:r>
                <a:rPr lang="es-CO" sz="800" dirty="0" smtClean="0">
                  <a:solidFill>
                    <a:schemeClr val="bg1"/>
                  </a:solidFill>
                  <a:latin typeface="Century" pitchFamily="18" charset="0"/>
                </a:rPr>
                <a:t>Se concluye que es importante tener un control mas efectivo sobre las facturas pendientes por pagar (debido a que el proveedor no las radica) en el tiempo estimado,  por ello se recomienda a la entidad realizar la implementación en el programa saps de una alerta cuando una nota supere el tiempo estimado de entrega.</a:t>
              </a:r>
              <a:endParaRPr lang="es-CO" sz="800" dirty="0">
                <a:solidFill>
                  <a:schemeClr val="bg1"/>
                </a:solidFill>
                <a:latin typeface="Century" pitchFamily="18" charset="0"/>
              </a:endParaRPr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3450259" y="1643896"/>
            <a:ext cx="33018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>De acuerdo a lo anterior es necesario dar respuesta al siguiente interrogante: </a:t>
            </a:r>
          </a:p>
          <a:p>
            <a:r>
              <a:rPr lang="es-CO" sz="700" dirty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>¿Cuál es la </a:t>
            </a:r>
            <a:r>
              <a:rPr lang="es-CO" sz="700" dirty="0" smtClean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>incidencia tanto en la operación como en el ciclo contable la entrega tardía de la documentación interna y externamente?</a:t>
            </a:r>
          </a:p>
          <a:p>
            <a:r>
              <a:rPr lang="es-CO" sz="700" dirty="0" smtClean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>Demora en los pagos a proveedores e incumplimiento en loes acuerdos de pronto pago</a:t>
            </a:r>
          </a:p>
          <a:p>
            <a:r>
              <a:rPr lang="es-CO" sz="700" dirty="0" smtClean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>Se muestra una cartera por parte de la empresa que no obedece a la filosofía de esta.</a:t>
            </a:r>
          </a:p>
          <a:p>
            <a:r>
              <a:rPr lang="es-CO" sz="700" dirty="0" smtClean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>Cese de despacho de mercancía por parte del proveedor.</a:t>
            </a:r>
          </a:p>
          <a:p>
            <a:r>
              <a:rPr lang="es-CO" sz="700" dirty="0" smtClean="0">
                <a:solidFill>
                  <a:schemeClr val="bg1"/>
                </a:solidFill>
                <a:latin typeface="Century" pitchFamily="18" charset="0"/>
                <a:cs typeface="Arial" pitchFamily="34" charset="0"/>
              </a:rPr>
              <a:t>Posibles requerimientos por parte de los entes recaudadores de impuestos  </a:t>
            </a:r>
            <a:endParaRPr lang="es-CO" sz="700" dirty="0">
              <a:solidFill>
                <a:schemeClr val="bg1"/>
              </a:solidFill>
              <a:latin typeface="Century" pitchFamily="18" charset="0"/>
              <a:cs typeface="Arial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816" y="6835859"/>
            <a:ext cx="3190455" cy="715750"/>
          </a:xfrm>
          <a:prstGeom prst="rect">
            <a:avLst/>
          </a:prstGeom>
          <a:effectLst>
            <a:outerShdw blurRad="50800" dist="152400" dir="5400000" sx="1000" sy="1000" algn="ctr" rotWithShape="0">
              <a:srgbClr val="000000">
                <a:alpha val="0"/>
              </a:srgbClr>
            </a:outerShdw>
          </a:effectLst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816" y="4933076"/>
            <a:ext cx="3157233" cy="899262"/>
          </a:xfrm>
          <a:prstGeom prst="rect">
            <a:avLst/>
          </a:prstGeom>
        </p:spPr>
      </p:pic>
      <p:cxnSp>
        <p:nvCxnSpPr>
          <p:cNvPr id="36" name="Conector recto 35"/>
          <p:cNvCxnSpPr/>
          <p:nvPr/>
        </p:nvCxnSpPr>
        <p:spPr>
          <a:xfrm>
            <a:off x="371792" y="747465"/>
            <a:ext cx="5181444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" t="6831" r="3683"/>
          <a:stretch/>
        </p:blipFill>
        <p:spPr>
          <a:xfrm>
            <a:off x="3511387" y="2758578"/>
            <a:ext cx="3227190" cy="111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816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LADY JOHANNA</dc:creator>
  <cp:lastModifiedBy>kenneth guayara luna</cp:lastModifiedBy>
  <cp:revision>52</cp:revision>
  <dcterms:created xsi:type="dcterms:W3CDTF">2018-07-13T09:31:57Z</dcterms:created>
  <dcterms:modified xsi:type="dcterms:W3CDTF">2018-08-10T12:19:47Z</dcterms:modified>
</cp:coreProperties>
</file>