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5" r:id="rId4"/>
    <p:sldId id="271" r:id="rId5"/>
    <p:sldId id="266" r:id="rId6"/>
    <p:sldId id="267" r:id="rId7"/>
    <p:sldId id="268" r:id="rId8"/>
    <p:sldId id="270" r:id="rId9"/>
    <p:sldId id="273" r:id="rId10"/>
    <p:sldId id="274" r:id="rId11"/>
    <p:sldId id="277" r:id="rId12"/>
    <p:sldId id="280" r:id="rId13"/>
    <p:sldId id="291" r:id="rId14"/>
    <p:sldId id="275" r:id="rId15"/>
    <p:sldId id="281" r:id="rId16"/>
    <p:sldId id="284" r:id="rId17"/>
    <p:sldId id="285" r:id="rId18"/>
    <p:sldId id="286" r:id="rId19"/>
    <p:sldId id="282" r:id="rId20"/>
    <p:sldId id="289" r:id="rId21"/>
    <p:sldId id="283" r:id="rId22"/>
    <p:sldId id="290" r:id="rId23"/>
    <p:sldId id="287" r:id="rId24"/>
    <p:sldId id="293"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A1C44-E2CB-41E6-9CBA-5F7E6D6A691B}"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s-ES"/>
        </a:p>
      </dgm:t>
    </dgm:pt>
    <dgm:pt modelId="{DF7AC6B9-51CD-4D4F-A46F-42844DCE8B72}">
      <dgm:prSet phldrT="[Texto]"/>
      <dgm:spPr/>
      <dgm:t>
        <a:bodyPr/>
        <a:lstStyle/>
        <a:p>
          <a:r>
            <a:rPr lang="es-CO" dirty="0" smtClean="0"/>
            <a:t>1. Caracterización de las entidades frente a los negocios verdes</a:t>
          </a:r>
          <a:endParaRPr lang="es-ES" dirty="0"/>
        </a:p>
      </dgm:t>
    </dgm:pt>
    <dgm:pt modelId="{BE51D9CC-B79E-4539-B063-3B9881118D9E}" type="parTrans" cxnId="{50AF03A4-95DC-4899-BF6A-0E2D66589EDE}">
      <dgm:prSet/>
      <dgm:spPr/>
      <dgm:t>
        <a:bodyPr/>
        <a:lstStyle/>
        <a:p>
          <a:endParaRPr lang="es-ES"/>
        </a:p>
      </dgm:t>
    </dgm:pt>
    <dgm:pt modelId="{414EE73F-66F4-45BC-9178-F416F511DA1F}" type="sibTrans" cxnId="{50AF03A4-95DC-4899-BF6A-0E2D66589EDE}">
      <dgm:prSet/>
      <dgm:spPr/>
      <dgm:t>
        <a:bodyPr/>
        <a:lstStyle/>
        <a:p>
          <a:endParaRPr lang="es-ES"/>
        </a:p>
      </dgm:t>
    </dgm:pt>
    <dgm:pt modelId="{FA168D9C-3EBB-4371-82D0-D59D7822B681}">
      <dgm:prSet phldrT="[Texto]"/>
      <dgm:spPr/>
      <dgm:t>
        <a:bodyPr/>
        <a:lstStyle/>
        <a:p>
          <a:r>
            <a:rPr lang="es-CO" dirty="0" smtClean="0"/>
            <a:t>Las unidades productivas agrícolas de la región del </a:t>
          </a:r>
          <a:r>
            <a:rPr lang="es-CO" dirty="0" err="1" smtClean="0"/>
            <a:t>Guavio</a:t>
          </a:r>
          <a:r>
            <a:rPr lang="es-CO" dirty="0" smtClean="0"/>
            <a:t> presentan niveles de innovación incipientes.</a:t>
          </a:r>
          <a:endParaRPr lang="es-ES" dirty="0"/>
        </a:p>
      </dgm:t>
    </dgm:pt>
    <dgm:pt modelId="{3A6BC369-8CDC-4FC5-95BE-C6B4CFF5E737}" type="parTrans" cxnId="{0F26CE83-23EC-43C0-B480-53480F3340B3}">
      <dgm:prSet/>
      <dgm:spPr/>
      <dgm:t>
        <a:bodyPr/>
        <a:lstStyle/>
        <a:p>
          <a:endParaRPr lang="es-ES"/>
        </a:p>
      </dgm:t>
    </dgm:pt>
    <dgm:pt modelId="{B73ACF82-FFD1-4E1B-AD2E-C8EE83C696F3}" type="sibTrans" cxnId="{0F26CE83-23EC-43C0-B480-53480F3340B3}">
      <dgm:prSet/>
      <dgm:spPr/>
      <dgm:t>
        <a:bodyPr/>
        <a:lstStyle/>
        <a:p>
          <a:endParaRPr lang="es-ES"/>
        </a:p>
      </dgm:t>
    </dgm:pt>
    <dgm:pt modelId="{8DFA2255-F768-4FFD-AB4B-593F5F22F948}">
      <dgm:prSet phldrT="[Texto]"/>
      <dgm:spPr/>
      <dgm:t>
        <a:bodyPr/>
        <a:lstStyle/>
        <a:p>
          <a:r>
            <a:rPr lang="es-CO" smtClean="0"/>
            <a:t>Actores apoyan a nivel de formación, acompañamiento y asesorías, la implementación de estrategias relacionadas con los negocios verdes</a:t>
          </a:r>
          <a:endParaRPr lang="es-ES" dirty="0"/>
        </a:p>
      </dgm:t>
    </dgm:pt>
    <dgm:pt modelId="{4952AA65-0664-48CE-BFFB-E7586A64A12F}" type="parTrans" cxnId="{E69127BD-11A1-443D-836A-4E2615276EAB}">
      <dgm:prSet/>
      <dgm:spPr/>
      <dgm:t>
        <a:bodyPr/>
        <a:lstStyle/>
        <a:p>
          <a:endParaRPr lang="es-ES"/>
        </a:p>
      </dgm:t>
    </dgm:pt>
    <dgm:pt modelId="{9D0E67E9-DE9D-4AEB-8DBB-64C69414EF50}" type="sibTrans" cxnId="{E69127BD-11A1-443D-836A-4E2615276EAB}">
      <dgm:prSet/>
      <dgm:spPr/>
      <dgm:t>
        <a:bodyPr/>
        <a:lstStyle/>
        <a:p>
          <a:endParaRPr lang="es-ES"/>
        </a:p>
      </dgm:t>
    </dgm:pt>
    <dgm:pt modelId="{619C942B-A61B-4D60-9558-806D661780C6}">
      <dgm:prSet phldrT="[Texto]"/>
      <dgm:spPr/>
      <dgm:t>
        <a:bodyPr/>
        <a:lstStyle/>
        <a:p>
          <a:r>
            <a:rPr lang="es-CO" dirty="0" smtClean="0"/>
            <a:t>Se consolidan iniciativas relacionadas con economía solidaria, negocios verdes y </a:t>
          </a:r>
          <a:r>
            <a:rPr lang="es-CO" dirty="0" err="1" smtClean="0"/>
            <a:t>asociatividad</a:t>
          </a:r>
          <a:r>
            <a:rPr lang="es-CO" dirty="0" smtClean="0"/>
            <a:t>.</a:t>
          </a:r>
          <a:endParaRPr lang="es-ES" dirty="0"/>
        </a:p>
      </dgm:t>
    </dgm:pt>
    <dgm:pt modelId="{6BCF49D6-296D-4385-BB8F-D1C4A63974B0}" type="parTrans" cxnId="{0E7FDBD6-BABF-4601-8CE7-4460AFF9DFC5}">
      <dgm:prSet/>
      <dgm:spPr/>
      <dgm:t>
        <a:bodyPr/>
        <a:lstStyle/>
        <a:p>
          <a:endParaRPr lang="es-ES"/>
        </a:p>
      </dgm:t>
    </dgm:pt>
    <dgm:pt modelId="{86F500BE-87D0-4F8E-8FD7-31ABBA3F2060}" type="sibTrans" cxnId="{0E7FDBD6-BABF-4601-8CE7-4460AFF9DFC5}">
      <dgm:prSet/>
      <dgm:spPr/>
      <dgm:t>
        <a:bodyPr/>
        <a:lstStyle/>
        <a:p>
          <a:endParaRPr lang="es-ES"/>
        </a:p>
      </dgm:t>
    </dgm:pt>
    <dgm:pt modelId="{94BAE57D-0BAA-4C32-8452-5009F4AC6385}" type="pres">
      <dgm:prSet presAssocID="{802A1C44-E2CB-41E6-9CBA-5F7E6D6A691B}" presName="Name0" presStyleCnt="0">
        <dgm:presLayoutVars>
          <dgm:chPref val="1"/>
          <dgm:dir/>
          <dgm:animOne val="branch"/>
          <dgm:animLvl val="lvl"/>
          <dgm:resizeHandles val="exact"/>
        </dgm:presLayoutVars>
      </dgm:prSet>
      <dgm:spPr/>
      <dgm:t>
        <a:bodyPr/>
        <a:lstStyle/>
        <a:p>
          <a:endParaRPr lang="es-ES"/>
        </a:p>
      </dgm:t>
    </dgm:pt>
    <dgm:pt modelId="{94FF77C8-8FB1-4C0F-ACF5-3C12F2695B79}" type="pres">
      <dgm:prSet presAssocID="{DF7AC6B9-51CD-4D4F-A46F-42844DCE8B72}" presName="root1" presStyleCnt="0"/>
      <dgm:spPr/>
    </dgm:pt>
    <dgm:pt modelId="{600939F3-1CCB-4E84-BE6F-F3C6EAAAB9D5}" type="pres">
      <dgm:prSet presAssocID="{DF7AC6B9-51CD-4D4F-A46F-42844DCE8B72}" presName="LevelOneTextNode" presStyleLbl="node0" presStyleIdx="0" presStyleCnt="1">
        <dgm:presLayoutVars>
          <dgm:chPref val="3"/>
        </dgm:presLayoutVars>
      </dgm:prSet>
      <dgm:spPr/>
      <dgm:t>
        <a:bodyPr/>
        <a:lstStyle/>
        <a:p>
          <a:endParaRPr lang="es-ES"/>
        </a:p>
      </dgm:t>
    </dgm:pt>
    <dgm:pt modelId="{2D7A1FB2-8D30-4E93-A690-19F088EC4187}" type="pres">
      <dgm:prSet presAssocID="{DF7AC6B9-51CD-4D4F-A46F-42844DCE8B72}" presName="level2hierChild" presStyleCnt="0"/>
      <dgm:spPr/>
    </dgm:pt>
    <dgm:pt modelId="{0713CB49-6C2D-49E6-855E-1870042D4F4A}" type="pres">
      <dgm:prSet presAssocID="{3A6BC369-8CDC-4FC5-95BE-C6B4CFF5E737}" presName="conn2-1" presStyleLbl="parChTrans1D2" presStyleIdx="0" presStyleCnt="3"/>
      <dgm:spPr/>
      <dgm:t>
        <a:bodyPr/>
        <a:lstStyle/>
        <a:p>
          <a:endParaRPr lang="es-ES"/>
        </a:p>
      </dgm:t>
    </dgm:pt>
    <dgm:pt modelId="{772D2BA8-15DA-4695-BFC0-96BC999C1979}" type="pres">
      <dgm:prSet presAssocID="{3A6BC369-8CDC-4FC5-95BE-C6B4CFF5E737}" presName="connTx" presStyleLbl="parChTrans1D2" presStyleIdx="0" presStyleCnt="3"/>
      <dgm:spPr/>
      <dgm:t>
        <a:bodyPr/>
        <a:lstStyle/>
        <a:p>
          <a:endParaRPr lang="es-ES"/>
        </a:p>
      </dgm:t>
    </dgm:pt>
    <dgm:pt modelId="{AC8C9290-109B-41B3-9B9A-4F58397A3C0C}" type="pres">
      <dgm:prSet presAssocID="{FA168D9C-3EBB-4371-82D0-D59D7822B681}" presName="root2" presStyleCnt="0"/>
      <dgm:spPr/>
    </dgm:pt>
    <dgm:pt modelId="{ABB0FAE9-7BB5-44BB-AA45-5A6CA251D1E1}" type="pres">
      <dgm:prSet presAssocID="{FA168D9C-3EBB-4371-82D0-D59D7822B681}" presName="LevelTwoTextNode" presStyleLbl="node2" presStyleIdx="0" presStyleCnt="3" custScaleX="132025">
        <dgm:presLayoutVars>
          <dgm:chPref val="3"/>
        </dgm:presLayoutVars>
      </dgm:prSet>
      <dgm:spPr/>
      <dgm:t>
        <a:bodyPr/>
        <a:lstStyle/>
        <a:p>
          <a:endParaRPr lang="es-ES"/>
        </a:p>
      </dgm:t>
    </dgm:pt>
    <dgm:pt modelId="{483DAF27-6E19-429D-8B71-835F5403C345}" type="pres">
      <dgm:prSet presAssocID="{FA168D9C-3EBB-4371-82D0-D59D7822B681}" presName="level3hierChild" presStyleCnt="0"/>
      <dgm:spPr/>
    </dgm:pt>
    <dgm:pt modelId="{3B47F593-675B-4FF5-B338-CE017CB4FA8A}" type="pres">
      <dgm:prSet presAssocID="{4952AA65-0664-48CE-BFFB-E7586A64A12F}" presName="conn2-1" presStyleLbl="parChTrans1D2" presStyleIdx="1" presStyleCnt="3"/>
      <dgm:spPr/>
      <dgm:t>
        <a:bodyPr/>
        <a:lstStyle/>
        <a:p>
          <a:endParaRPr lang="es-ES"/>
        </a:p>
      </dgm:t>
    </dgm:pt>
    <dgm:pt modelId="{913F608E-3E23-4722-963E-1ED9E638D64C}" type="pres">
      <dgm:prSet presAssocID="{4952AA65-0664-48CE-BFFB-E7586A64A12F}" presName="connTx" presStyleLbl="parChTrans1D2" presStyleIdx="1" presStyleCnt="3"/>
      <dgm:spPr/>
      <dgm:t>
        <a:bodyPr/>
        <a:lstStyle/>
        <a:p>
          <a:endParaRPr lang="es-ES"/>
        </a:p>
      </dgm:t>
    </dgm:pt>
    <dgm:pt modelId="{2BFF1434-AD0C-4273-A51C-5B6752AC9290}" type="pres">
      <dgm:prSet presAssocID="{8DFA2255-F768-4FFD-AB4B-593F5F22F948}" presName="root2" presStyleCnt="0"/>
      <dgm:spPr/>
    </dgm:pt>
    <dgm:pt modelId="{211D70C3-1636-4681-A4E8-56612A72792D}" type="pres">
      <dgm:prSet presAssocID="{8DFA2255-F768-4FFD-AB4B-593F5F22F948}" presName="LevelTwoTextNode" presStyleLbl="node2" presStyleIdx="1" presStyleCnt="3" custScaleX="132025">
        <dgm:presLayoutVars>
          <dgm:chPref val="3"/>
        </dgm:presLayoutVars>
      </dgm:prSet>
      <dgm:spPr/>
      <dgm:t>
        <a:bodyPr/>
        <a:lstStyle/>
        <a:p>
          <a:endParaRPr lang="es-ES"/>
        </a:p>
      </dgm:t>
    </dgm:pt>
    <dgm:pt modelId="{EAC1758A-5276-4798-B9A0-033A81624CA8}" type="pres">
      <dgm:prSet presAssocID="{8DFA2255-F768-4FFD-AB4B-593F5F22F948}" presName="level3hierChild" presStyleCnt="0"/>
      <dgm:spPr/>
    </dgm:pt>
    <dgm:pt modelId="{BDB81CEF-E634-4069-9995-6452ABF3302D}" type="pres">
      <dgm:prSet presAssocID="{6BCF49D6-296D-4385-BB8F-D1C4A63974B0}" presName="conn2-1" presStyleLbl="parChTrans1D2" presStyleIdx="2" presStyleCnt="3"/>
      <dgm:spPr/>
      <dgm:t>
        <a:bodyPr/>
        <a:lstStyle/>
        <a:p>
          <a:endParaRPr lang="es-ES"/>
        </a:p>
      </dgm:t>
    </dgm:pt>
    <dgm:pt modelId="{08D12590-B94D-4403-987D-D278CC4FCF53}" type="pres">
      <dgm:prSet presAssocID="{6BCF49D6-296D-4385-BB8F-D1C4A63974B0}" presName="connTx" presStyleLbl="parChTrans1D2" presStyleIdx="2" presStyleCnt="3"/>
      <dgm:spPr/>
      <dgm:t>
        <a:bodyPr/>
        <a:lstStyle/>
        <a:p>
          <a:endParaRPr lang="es-ES"/>
        </a:p>
      </dgm:t>
    </dgm:pt>
    <dgm:pt modelId="{7EB46066-C7F6-4FEF-B608-FD8972A54BC3}" type="pres">
      <dgm:prSet presAssocID="{619C942B-A61B-4D60-9558-806D661780C6}" presName="root2" presStyleCnt="0"/>
      <dgm:spPr/>
    </dgm:pt>
    <dgm:pt modelId="{85CDACD0-BA57-4707-A7A4-E35C89666E34}" type="pres">
      <dgm:prSet presAssocID="{619C942B-A61B-4D60-9558-806D661780C6}" presName="LevelTwoTextNode" presStyleLbl="node2" presStyleIdx="2" presStyleCnt="3" custScaleX="132025">
        <dgm:presLayoutVars>
          <dgm:chPref val="3"/>
        </dgm:presLayoutVars>
      </dgm:prSet>
      <dgm:spPr/>
      <dgm:t>
        <a:bodyPr/>
        <a:lstStyle/>
        <a:p>
          <a:endParaRPr lang="es-ES"/>
        </a:p>
      </dgm:t>
    </dgm:pt>
    <dgm:pt modelId="{5F0CE887-13EA-45EE-AD3E-95F9F92B1FFD}" type="pres">
      <dgm:prSet presAssocID="{619C942B-A61B-4D60-9558-806D661780C6}" presName="level3hierChild" presStyleCnt="0"/>
      <dgm:spPr/>
    </dgm:pt>
  </dgm:ptLst>
  <dgm:cxnLst>
    <dgm:cxn modelId="{0E7FDBD6-BABF-4601-8CE7-4460AFF9DFC5}" srcId="{DF7AC6B9-51CD-4D4F-A46F-42844DCE8B72}" destId="{619C942B-A61B-4D60-9558-806D661780C6}" srcOrd="2" destOrd="0" parTransId="{6BCF49D6-296D-4385-BB8F-D1C4A63974B0}" sibTransId="{86F500BE-87D0-4F8E-8FD7-31ABBA3F2060}"/>
    <dgm:cxn modelId="{50AF03A4-95DC-4899-BF6A-0E2D66589EDE}" srcId="{802A1C44-E2CB-41E6-9CBA-5F7E6D6A691B}" destId="{DF7AC6B9-51CD-4D4F-A46F-42844DCE8B72}" srcOrd="0" destOrd="0" parTransId="{BE51D9CC-B79E-4539-B063-3B9881118D9E}" sibTransId="{414EE73F-66F4-45BC-9178-F416F511DA1F}"/>
    <dgm:cxn modelId="{B38751C5-CB52-4051-ACE3-3F6DE643B7CE}" type="presOf" srcId="{6BCF49D6-296D-4385-BB8F-D1C4A63974B0}" destId="{BDB81CEF-E634-4069-9995-6452ABF3302D}" srcOrd="0" destOrd="0" presId="urn:microsoft.com/office/officeart/2008/layout/HorizontalMultiLevelHierarchy"/>
    <dgm:cxn modelId="{F865FE1F-22F4-4D42-B8B8-1B0AB8F3EB55}" type="presOf" srcId="{3A6BC369-8CDC-4FC5-95BE-C6B4CFF5E737}" destId="{0713CB49-6C2D-49E6-855E-1870042D4F4A}" srcOrd="0" destOrd="0" presId="urn:microsoft.com/office/officeart/2008/layout/HorizontalMultiLevelHierarchy"/>
    <dgm:cxn modelId="{11BB81FF-F831-4C25-AC08-53B92EF9E266}" type="presOf" srcId="{619C942B-A61B-4D60-9558-806D661780C6}" destId="{85CDACD0-BA57-4707-A7A4-E35C89666E34}" srcOrd="0" destOrd="0" presId="urn:microsoft.com/office/officeart/2008/layout/HorizontalMultiLevelHierarchy"/>
    <dgm:cxn modelId="{CB844149-B0BA-497B-A979-CD0365939871}" type="presOf" srcId="{6BCF49D6-296D-4385-BB8F-D1C4A63974B0}" destId="{08D12590-B94D-4403-987D-D278CC4FCF53}" srcOrd="1" destOrd="0" presId="urn:microsoft.com/office/officeart/2008/layout/HorizontalMultiLevelHierarchy"/>
    <dgm:cxn modelId="{0F26CE83-23EC-43C0-B480-53480F3340B3}" srcId="{DF7AC6B9-51CD-4D4F-A46F-42844DCE8B72}" destId="{FA168D9C-3EBB-4371-82D0-D59D7822B681}" srcOrd="0" destOrd="0" parTransId="{3A6BC369-8CDC-4FC5-95BE-C6B4CFF5E737}" sibTransId="{B73ACF82-FFD1-4E1B-AD2E-C8EE83C696F3}"/>
    <dgm:cxn modelId="{C648C518-BBB0-4E3E-8246-8A5755D856DC}" type="presOf" srcId="{8DFA2255-F768-4FFD-AB4B-593F5F22F948}" destId="{211D70C3-1636-4681-A4E8-56612A72792D}" srcOrd="0" destOrd="0" presId="urn:microsoft.com/office/officeart/2008/layout/HorizontalMultiLevelHierarchy"/>
    <dgm:cxn modelId="{E69127BD-11A1-443D-836A-4E2615276EAB}" srcId="{DF7AC6B9-51CD-4D4F-A46F-42844DCE8B72}" destId="{8DFA2255-F768-4FFD-AB4B-593F5F22F948}" srcOrd="1" destOrd="0" parTransId="{4952AA65-0664-48CE-BFFB-E7586A64A12F}" sibTransId="{9D0E67E9-DE9D-4AEB-8DBB-64C69414EF50}"/>
    <dgm:cxn modelId="{772C8C52-936C-41C3-9486-EB35341EF279}" type="presOf" srcId="{802A1C44-E2CB-41E6-9CBA-5F7E6D6A691B}" destId="{94BAE57D-0BAA-4C32-8452-5009F4AC6385}" srcOrd="0" destOrd="0" presId="urn:microsoft.com/office/officeart/2008/layout/HorizontalMultiLevelHierarchy"/>
    <dgm:cxn modelId="{96B58D04-485C-4C17-984B-E592B54B59D7}" type="presOf" srcId="{DF7AC6B9-51CD-4D4F-A46F-42844DCE8B72}" destId="{600939F3-1CCB-4E84-BE6F-F3C6EAAAB9D5}" srcOrd="0" destOrd="0" presId="urn:microsoft.com/office/officeart/2008/layout/HorizontalMultiLevelHierarchy"/>
    <dgm:cxn modelId="{0DE25B33-19FD-4D03-830A-B8631C7AF64D}" type="presOf" srcId="{4952AA65-0664-48CE-BFFB-E7586A64A12F}" destId="{913F608E-3E23-4722-963E-1ED9E638D64C}" srcOrd="1" destOrd="0" presId="urn:microsoft.com/office/officeart/2008/layout/HorizontalMultiLevelHierarchy"/>
    <dgm:cxn modelId="{C607FC9B-6DCB-4785-ABE5-65411725D086}" type="presOf" srcId="{4952AA65-0664-48CE-BFFB-E7586A64A12F}" destId="{3B47F593-675B-4FF5-B338-CE017CB4FA8A}" srcOrd="0" destOrd="0" presId="urn:microsoft.com/office/officeart/2008/layout/HorizontalMultiLevelHierarchy"/>
    <dgm:cxn modelId="{DC610CDE-D360-4321-83D6-A59FAD39CAD4}" type="presOf" srcId="{FA168D9C-3EBB-4371-82D0-D59D7822B681}" destId="{ABB0FAE9-7BB5-44BB-AA45-5A6CA251D1E1}" srcOrd="0" destOrd="0" presId="urn:microsoft.com/office/officeart/2008/layout/HorizontalMultiLevelHierarchy"/>
    <dgm:cxn modelId="{639A4705-FEEA-4E30-9994-F1FB82690389}" type="presOf" srcId="{3A6BC369-8CDC-4FC5-95BE-C6B4CFF5E737}" destId="{772D2BA8-15DA-4695-BFC0-96BC999C1979}" srcOrd="1" destOrd="0" presId="urn:microsoft.com/office/officeart/2008/layout/HorizontalMultiLevelHierarchy"/>
    <dgm:cxn modelId="{AE8FA3AF-395D-4268-97A6-0EF40408DAB9}" type="presParOf" srcId="{94BAE57D-0BAA-4C32-8452-5009F4AC6385}" destId="{94FF77C8-8FB1-4C0F-ACF5-3C12F2695B79}" srcOrd="0" destOrd="0" presId="urn:microsoft.com/office/officeart/2008/layout/HorizontalMultiLevelHierarchy"/>
    <dgm:cxn modelId="{8DFA4934-85DA-47B5-9ED4-6FAE45867AA9}" type="presParOf" srcId="{94FF77C8-8FB1-4C0F-ACF5-3C12F2695B79}" destId="{600939F3-1CCB-4E84-BE6F-F3C6EAAAB9D5}" srcOrd="0" destOrd="0" presId="urn:microsoft.com/office/officeart/2008/layout/HorizontalMultiLevelHierarchy"/>
    <dgm:cxn modelId="{D751479B-7363-444F-B68B-16BDF64B41B1}" type="presParOf" srcId="{94FF77C8-8FB1-4C0F-ACF5-3C12F2695B79}" destId="{2D7A1FB2-8D30-4E93-A690-19F088EC4187}" srcOrd="1" destOrd="0" presId="urn:microsoft.com/office/officeart/2008/layout/HorizontalMultiLevelHierarchy"/>
    <dgm:cxn modelId="{D57AC6AF-AC9B-4254-973E-2B8795BE59C9}" type="presParOf" srcId="{2D7A1FB2-8D30-4E93-A690-19F088EC4187}" destId="{0713CB49-6C2D-49E6-855E-1870042D4F4A}" srcOrd="0" destOrd="0" presId="urn:microsoft.com/office/officeart/2008/layout/HorizontalMultiLevelHierarchy"/>
    <dgm:cxn modelId="{39F447CF-AC35-44AA-BEA0-9EB0DD7C76BE}" type="presParOf" srcId="{0713CB49-6C2D-49E6-855E-1870042D4F4A}" destId="{772D2BA8-15DA-4695-BFC0-96BC999C1979}" srcOrd="0" destOrd="0" presId="urn:microsoft.com/office/officeart/2008/layout/HorizontalMultiLevelHierarchy"/>
    <dgm:cxn modelId="{F0536CB6-F674-47D7-802B-FC8C095276D2}" type="presParOf" srcId="{2D7A1FB2-8D30-4E93-A690-19F088EC4187}" destId="{AC8C9290-109B-41B3-9B9A-4F58397A3C0C}" srcOrd="1" destOrd="0" presId="urn:microsoft.com/office/officeart/2008/layout/HorizontalMultiLevelHierarchy"/>
    <dgm:cxn modelId="{A731307D-B9E1-42C6-B4C7-E0926E377499}" type="presParOf" srcId="{AC8C9290-109B-41B3-9B9A-4F58397A3C0C}" destId="{ABB0FAE9-7BB5-44BB-AA45-5A6CA251D1E1}" srcOrd="0" destOrd="0" presId="urn:microsoft.com/office/officeart/2008/layout/HorizontalMultiLevelHierarchy"/>
    <dgm:cxn modelId="{5035A56D-F742-43C9-A6E8-C4B2B04A3038}" type="presParOf" srcId="{AC8C9290-109B-41B3-9B9A-4F58397A3C0C}" destId="{483DAF27-6E19-429D-8B71-835F5403C345}" srcOrd="1" destOrd="0" presId="urn:microsoft.com/office/officeart/2008/layout/HorizontalMultiLevelHierarchy"/>
    <dgm:cxn modelId="{C1984691-F4A6-458B-A85D-C5EEB539C355}" type="presParOf" srcId="{2D7A1FB2-8D30-4E93-A690-19F088EC4187}" destId="{3B47F593-675B-4FF5-B338-CE017CB4FA8A}" srcOrd="2" destOrd="0" presId="urn:microsoft.com/office/officeart/2008/layout/HorizontalMultiLevelHierarchy"/>
    <dgm:cxn modelId="{549A6DF7-5C3A-4818-9F44-A5225A7AC5BD}" type="presParOf" srcId="{3B47F593-675B-4FF5-B338-CE017CB4FA8A}" destId="{913F608E-3E23-4722-963E-1ED9E638D64C}" srcOrd="0" destOrd="0" presId="urn:microsoft.com/office/officeart/2008/layout/HorizontalMultiLevelHierarchy"/>
    <dgm:cxn modelId="{5A700662-F8C3-469B-95CC-8390392AB823}" type="presParOf" srcId="{2D7A1FB2-8D30-4E93-A690-19F088EC4187}" destId="{2BFF1434-AD0C-4273-A51C-5B6752AC9290}" srcOrd="3" destOrd="0" presId="urn:microsoft.com/office/officeart/2008/layout/HorizontalMultiLevelHierarchy"/>
    <dgm:cxn modelId="{77CA0198-28B0-4195-8B9F-DB926C8B3F4C}" type="presParOf" srcId="{2BFF1434-AD0C-4273-A51C-5B6752AC9290}" destId="{211D70C3-1636-4681-A4E8-56612A72792D}" srcOrd="0" destOrd="0" presId="urn:microsoft.com/office/officeart/2008/layout/HorizontalMultiLevelHierarchy"/>
    <dgm:cxn modelId="{56E75733-E24A-4595-B703-193F368D6EC6}" type="presParOf" srcId="{2BFF1434-AD0C-4273-A51C-5B6752AC9290}" destId="{EAC1758A-5276-4798-B9A0-033A81624CA8}" srcOrd="1" destOrd="0" presId="urn:microsoft.com/office/officeart/2008/layout/HorizontalMultiLevelHierarchy"/>
    <dgm:cxn modelId="{C20D8AF6-26AF-425C-8719-3B14B14DDE59}" type="presParOf" srcId="{2D7A1FB2-8D30-4E93-A690-19F088EC4187}" destId="{BDB81CEF-E634-4069-9995-6452ABF3302D}" srcOrd="4" destOrd="0" presId="urn:microsoft.com/office/officeart/2008/layout/HorizontalMultiLevelHierarchy"/>
    <dgm:cxn modelId="{3DFF127C-3825-43B8-83CB-BBD2DF018825}" type="presParOf" srcId="{BDB81CEF-E634-4069-9995-6452ABF3302D}" destId="{08D12590-B94D-4403-987D-D278CC4FCF53}" srcOrd="0" destOrd="0" presId="urn:microsoft.com/office/officeart/2008/layout/HorizontalMultiLevelHierarchy"/>
    <dgm:cxn modelId="{3848898D-1C5D-4687-BA84-C31F69FF1BEE}" type="presParOf" srcId="{2D7A1FB2-8D30-4E93-A690-19F088EC4187}" destId="{7EB46066-C7F6-4FEF-B608-FD8972A54BC3}" srcOrd="5" destOrd="0" presId="urn:microsoft.com/office/officeart/2008/layout/HorizontalMultiLevelHierarchy"/>
    <dgm:cxn modelId="{0C00C327-D037-4F9F-A5B8-5B1421DD9793}" type="presParOf" srcId="{7EB46066-C7F6-4FEF-B608-FD8972A54BC3}" destId="{85CDACD0-BA57-4707-A7A4-E35C89666E34}" srcOrd="0" destOrd="0" presId="urn:microsoft.com/office/officeart/2008/layout/HorizontalMultiLevelHierarchy"/>
    <dgm:cxn modelId="{9A2956A2-76B5-4983-B105-197CABFF13D1}" type="presParOf" srcId="{7EB46066-C7F6-4FEF-B608-FD8972A54BC3}" destId="{5F0CE887-13EA-45EE-AD3E-95F9F92B1FF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A1C44-E2CB-41E6-9CBA-5F7E6D6A691B}"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s-ES"/>
        </a:p>
      </dgm:t>
    </dgm:pt>
    <dgm:pt modelId="{DF7AC6B9-51CD-4D4F-A46F-42844DCE8B72}">
      <dgm:prSet phldrT="[Texto]"/>
      <dgm:spPr/>
      <dgm:t>
        <a:bodyPr/>
        <a:lstStyle/>
        <a:p>
          <a:r>
            <a:rPr lang="es-CO" dirty="0" smtClean="0"/>
            <a:t>2. Caracterización del modelo de negocio organizacional</a:t>
          </a:r>
          <a:endParaRPr lang="es-ES" dirty="0"/>
        </a:p>
      </dgm:t>
    </dgm:pt>
    <dgm:pt modelId="{BE51D9CC-B79E-4539-B063-3B9881118D9E}" type="parTrans" cxnId="{50AF03A4-95DC-4899-BF6A-0E2D66589EDE}">
      <dgm:prSet/>
      <dgm:spPr/>
      <dgm:t>
        <a:bodyPr/>
        <a:lstStyle/>
        <a:p>
          <a:endParaRPr lang="es-ES"/>
        </a:p>
      </dgm:t>
    </dgm:pt>
    <dgm:pt modelId="{414EE73F-66F4-45BC-9178-F416F511DA1F}" type="sibTrans" cxnId="{50AF03A4-95DC-4899-BF6A-0E2D66589EDE}">
      <dgm:prSet/>
      <dgm:spPr/>
      <dgm:t>
        <a:bodyPr/>
        <a:lstStyle/>
        <a:p>
          <a:endParaRPr lang="es-ES"/>
        </a:p>
      </dgm:t>
    </dgm:pt>
    <dgm:pt modelId="{FA168D9C-3EBB-4371-82D0-D59D7822B681}">
      <dgm:prSet phldrT="[Texto]"/>
      <dgm:spPr/>
      <dgm:t>
        <a:bodyPr/>
        <a:lstStyle/>
        <a:p>
          <a:r>
            <a:rPr lang="es-CO" dirty="0" smtClean="0"/>
            <a:t>Los proyectos se generan a partir de la política pública</a:t>
          </a:r>
          <a:endParaRPr lang="es-ES" dirty="0"/>
        </a:p>
      </dgm:t>
    </dgm:pt>
    <dgm:pt modelId="{3A6BC369-8CDC-4FC5-95BE-C6B4CFF5E737}" type="parTrans" cxnId="{0F26CE83-23EC-43C0-B480-53480F3340B3}">
      <dgm:prSet/>
      <dgm:spPr/>
      <dgm:t>
        <a:bodyPr/>
        <a:lstStyle/>
        <a:p>
          <a:endParaRPr lang="es-ES"/>
        </a:p>
      </dgm:t>
    </dgm:pt>
    <dgm:pt modelId="{B73ACF82-FFD1-4E1B-AD2E-C8EE83C696F3}" type="sibTrans" cxnId="{0F26CE83-23EC-43C0-B480-53480F3340B3}">
      <dgm:prSet/>
      <dgm:spPr/>
      <dgm:t>
        <a:bodyPr/>
        <a:lstStyle/>
        <a:p>
          <a:endParaRPr lang="es-ES"/>
        </a:p>
      </dgm:t>
    </dgm:pt>
    <dgm:pt modelId="{8DFA2255-F768-4FFD-AB4B-593F5F22F948}">
      <dgm:prSet phldrT="[Texto]"/>
      <dgm:spPr/>
      <dgm:t>
        <a:bodyPr/>
        <a:lstStyle/>
        <a:p>
          <a:r>
            <a:rPr lang="es-CO" dirty="0" smtClean="0"/>
            <a:t>El modelo de negocio es convencional</a:t>
          </a:r>
          <a:endParaRPr lang="es-ES" dirty="0"/>
        </a:p>
      </dgm:t>
    </dgm:pt>
    <dgm:pt modelId="{4952AA65-0664-48CE-BFFB-E7586A64A12F}" type="parTrans" cxnId="{E69127BD-11A1-443D-836A-4E2615276EAB}">
      <dgm:prSet/>
      <dgm:spPr/>
      <dgm:t>
        <a:bodyPr/>
        <a:lstStyle/>
        <a:p>
          <a:endParaRPr lang="es-ES"/>
        </a:p>
      </dgm:t>
    </dgm:pt>
    <dgm:pt modelId="{9D0E67E9-DE9D-4AEB-8DBB-64C69414EF50}" type="sibTrans" cxnId="{E69127BD-11A1-443D-836A-4E2615276EAB}">
      <dgm:prSet/>
      <dgm:spPr/>
      <dgm:t>
        <a:bodyPr/>
        <a:lstStyle/>
        <a:p>
          <a:endParaRPr lang="es-ES"/>
        </a:p>
      </dgm:t>
    </dgm:pt>
    <dgm:pt modelId="{619C942B-A61B-4D60-9558-806D661780C6}">
      <dgm:prSet phldrT="[Texto]"/>
      <dgm:spPr/>
      <dgm:t>
        <a:bodyPr/>
        <a:lstStyle/>
        <a:p>
          <a:r>
            <a:rPr lang="es-CO" dirty="0" smtClean="0"/>
            <a:t>Estrategias de fomento a los negocios verdes, como las lideradas por el programa de Ingenieros Sin Fronteras  (ISF, 2015) y UNIMINUTO como sector académico. Las alcaldías y Corporaciones Autónomas regionales del sector público y las asociaciones de productores en el ámbito productivo.</a:t>
          </a:r>
          <a:endParaRPr lang="es-ES" dirty="0"/>
        </a:p>
      </dgm:t>
    </dgm:pt>
    <dgm:pt modelId="{6BCF49D6-296D-4385-BB8F-D1C4A63974B0}" type="parTrans" cxnId="{0E7FDBD6-BABF-4601-8CE7-4460AFF9DFC5}">
      <dgm:prSet/>
      <dgm:spPr/>
      <dgm:t>
        <a:bodyPr/>
        <a:lstStyle/>
        <a:p>
          <a:endParaRPr lang="es-ES"/>
        </a:p>
      </dgm:t>
    </dgm:pt>
    <dgm:pt modelId="{86F500BE-87D0-4F8E-8FD7-31ABBA3F2060}" type="sibTrans" cxnId="{0E7FDBD6-BABF-4601-8CE7-4460AFF9DFC5}">
      <dgm:prSet/>
      <dgm:spPr/>
      <dgm:t>
        <a:bodyPr/>
        <a:lstStyle/>
        <a:p>
          <a:endParaRPr lang="es-ES"/>
        </a:p>
      </dgm:t>
    </dgm:pt>
    <dgm:pt modelId="{94BAE57D-0BAA-4C32-8452-5009F4AC6385}" type="pres">
      <dgm:prSet presAssocID="{802A1C44-E2CB-41E6-9CBA-5F7E6D6A691B}" presName="Name0" presStyleCnt="0">
        <dgm:presLayoutVars>
          <dgm:chPref val="1"/>
          <dgm:dir/>
          <dgm:animOne val="branch"/>
          <dgm:animLvl val="lvl"/>
          <dgm:resizeHandles val="exact"/>
        </dgm:presLayoutVars>
      </dgm:prSet>
      <dgm:spPr/>
      <dgm:t>
        <a:bodyPr/>
        <a:lstStyle/>
        <a:p>
          <a:endParaRPr lang="es-ES"/>
        </a:p>
      </dgm:t>
    </dgm:pt>
    <dgm:pt modelId="{94FF77C8-8FB1-4C0F-ACF5-3C12F2695B79}" type="pres">
      <dgm:prSet presAssocID="{DF7AC6B9-51CD-4D4F-A46F-42844DCE8B72}" presName="root1" presStyleCnt="0"/>
      <dgm:spPr/>
    </dgm:pt>
    <dgm:pt modelId="{600939F3-1CCB-4E84-BE6F-F3C6EAAAB9D5}" type="pres">
      <dgm:prSet presAssocID="{DF7AC6B9-51CD-4D4F-A46F-42844DCE8B72}" presName="LevelOneTextNode" presStyleLbl="node0" presStyleIdx="0" presStyleCnt="1">
        <dgm:presLayoutVars>
          <dgm:chPref val="3"/>
        </dgm:presLayoutVars>
      </dgm:prSet>
      <dgm:spPr/>
      <dgm:t>
        <a:bodyPr/>
        <a:lstStyle/>
        <a:p>
          <a:endParaRPr lang="es-ES"/>
        </a:p>
      </dgm:t>
    </dgm:pt>
    <dgm:pt modelId="{2D7A1FB2-8D30-4E93-A690-19F088EC4187}" type="pres">
      <dgm:prSet presAssocID="{DF7AC6B9-51CD-4D4F-A46F-42844DCE8B72}" presName="level2hierChild" presStyleCnt="0"/>
      <dgm:spPr/>
    </dgm:pt>
    <dgm:pt modelId="{0713CB49-6C2D-49E6-855E-1870042D4F4A}" type="pres">
      <dgm:prSet presAssocID="{3A6BC369-8CDC-4FC5-95BE-C6B4CFF5E737}" presName="conn2-1" presStyleLbl="parChTrans1D2" presStyleIdx="0" presStyleCnt="3"/>
      <dgm:spPr/>
      <dgm:t>
        <a:bodyPr/>
        <a:lstStyle/>
        <a:p>
          <a:endParaRPr lang="es-ES"/>
        </a:p>
      </dgm:t>
    </dgm:pt>
    <dgm:pt modelId="{772D2BA8-15DA-4695-BFC0-96BC999C1979}" type="pres">
      <dgm:prSet presAssocID="{3A6BC369-8CDC-4FC5-95BE-C6B4CFF5E737}" presName="connTx" presStyleLbl="parChTrans1D2" presStyleIdx="0" presStyleCnt="3"/>
      <dgm:spPr/>
      <dgm:t>
        <a:bodyPr/>
        <a:lstStyle/>
        <a:p>
          <a:endParaRPr lang="es-ES"/>
        </a:p>
      </dgm:t>
    </dgm:pt>
    <dgm:pt modelId="{AC8C9290-109B-41B3-9B9A-4F58397A3C0C}" type="pres">
      <dgm:prSet presAssocID="{FA168D9C-3EBB-4371-82D0-D59D7822B681}" presName="root2" presStyleCnt="0"/>
      <dgm:spPr/>
    </dgm:pt>
    <dgm:pt modelId="{ABB0FAE9-7BB5-44BB-AA45-5A6CA251D1E1}" type="pres">
      <dgm:prSet presAssocID="{FA168D9C-3EBB-4371-82D0-D59D7822B681}" presName="LevelTwoTextNode" presStyleLbl="node2" presStyleIdx="0" presStyleCnt="3" custScaleX="132025">
        <dgm:presLayoutVars>
          <dgm:chPref val="3"/>
        </dgm:presLayoutVars>
      </dgm:prSet>
      <dgm:spPr/>
      <dgm:t>
        <a:bodyPr/>
        <a:lstStyle/>
        <a:p>
          <a:endParaRPr lang="es-ES"/>
        </a:p>
      </dgm:t>
    </dgm:pt>
    <dgm:pt modelId="{483DAF27-6E19-429D-8B71-835F5403C345}" type="pres">
      <dgm:prSet presAssocID="{FA168D9C-3EBB-4371-82D0-D59D7822B681}" presName="level3hierChild" presStyleCnt="0"/>
      <dgm:spPr/>
    </dgm:pt>
    <dgm:pt modelId="{3B47F593-675B-4FF5-B338-CE017CB4FA8A}" type="pres">
      <dgm:prSet presAssocID="{4952AA65-0664-48CE-BFFB-E7586A64A12F}" presName="conn2-1" presStyleLbl="parChTrans1D2" presStyleIdx="1" presStyleCnt="3"/>
      <dgm:spPr/>
      <dgm:t>
        <a:bodyPr/>
        <a:lstStyle/>
        <a:p>
          <a:endParaRPr lang="es-ES"/>
        </a:p>
      </dgm:t>
    </dgm:pt>
    <dgm:pt modelId="{913F608E-3E23-4722-963E-1ED9E638D64C}" type="pres">
      <dgm:prSet presAssocID="{4952AA65-0664-48CE-BFFB-E7586A64A12F}" presName="connTx" presStyleLbl="parChTrans1D2" presStyleIdx="1" presStyleCnt="3"/>
      <dgm:spPr/>
      <dgm:t>
        <a:bodyPr/>
        <a:lstStyle/>
        <a:p>
          <a:endParaRPr lang="es-ES"/>
        </a:p>
      </dgm:t>
    </dgm:pt>
    <dgm:pt modelId="{2BFF1434-AD0C-4273-A51C-5B6752AC9290}" type="pres">
      <dgm:prSet presAssocID="{8DFA2255-F768-4FFD-AB4B-593F5F22F948}" presName="root2" presStyleCnt="0"/>
      <dgm:spPr/>
    </dgm:pt>
    <dgm:pt modelId="{211D70C3-1636-4681-A4E8-56612A72792D}" type="pres">
      <dgm:prSet presAssocID="{8DFA2255-F768-4FFD-AB4B-593F5F22F948}" presName="LevelTwoTextNode" presStyleLbl="node2" presStyleIdx="1" presStyleCnt="3" custScaleX="132025">
        <dgm:presLayoutVars>
          <dgm:chPref val="3"/>
        </dgm:presLayoutVars>
      </dgm:prSet>
      <dgm:spPr/>
      <dgm:t>
        <a:bodyPr/>
        <a:lstStyle/>
        <a:p>
          <a:endParaRPr lang="es-ES"/>
        </a:p>
      </dgm:t>
    </dgm:pt>
    <dgm:pt modelId="{EAC1758A-5276-4798-B9A0-033A81624CA8}" type="pres">
      <dgm:prSet presAssocID="{8DFA2255-F768-4FFD-AB4B-593F5F22F948}" presName="level3hierChild" presStyleCnt="0"/>
      <dgm:spPr/>
    </dgm:pt>
    <dgm:pt modelId="{BDB81CEF-E634-4069-9995-6452ABF3302D}" type="pres">
      <dgm:prSet presAssocID="{6BCF49D6-296D-4385-BB8F-D1C4A63974B0}" presName="conn2-1" presStyleLbl="parChTrans1D2" presStyleIdx="2" presStyleCnt="3"/>
      <dgm:spPr/>
      <dgm:t>
        <a:bodyPr/>
        <a:lstStyle/>
        <a:p>
          <a:endParaRPr lang="es-ES"/>
        </a:p>
      </dgm:t>
    </dgm:pt>
    <dgm:pt modelId="{08D12590-B94D-4403-987D-D278CC4FCF53}" type="pres">
      <dgm:prSet presAssocID="{6BCF49D6-296D-4385-BB8F-D1C4A63974B0}" presName="connTx" presStyleLbl="parChTrans1D2" presStyleIdx="2" presStyleCnt="3"/>
      <dgm:spPr/>
      <dgm:t>
        <a:bodyPr/>
        <a:lstStyle/>
        <a:p>
          <a:endParaRPr lang="es-ES"/>
        </a:p>
      </dgm:t>
    </dgm:pt>
    <dgm:pt modelId="{7EB46066-C7F6-4FEF-B608-FD8972A54BC3}" type="pres">
      <dgm:prSet presAssocID="{619C942B-A61B-4D60-9558-806D661780C6}" presName="root2" presStyleCnt="0"/>
      <dgm:spPr/>
    </dgm:pt>
    <dgm:pt modelId="{85CDACD0-BA57-4707-A7A4-E35C89666E34}" type="pres">
      <dgm:prSet presAssocID="{619C942B-A61B-4D60-9558-806D661780C6}" presName="LevelTwoTextNode" presStyleLbl="node2" presStyleIdx="2" presStyleCnt="3" custScaleX="132025">
        <dgm:presLayoutVars>
          <dgm:chPref val="3"/>
        </dgm:presLayoutVars>
      </dgm:prSet>
      <dgm:spPr/>
      <dgm:t>
        <a:bodyPr/>
        <a:lstStyle/>
        <a:p>
          <a:endParaRPr lang="es-ES"/>
        </a:p>
      </dgm:t>
    </dgm:pt>
    <dgm:pt modelId="{5F0CE887-13EA-45EE-AD3E-95F9F92B1FFD}" type="pres">
      <dgm:prSet presAssocID="{619C942B-A61B-4D60-9558-806D661780C6}" presName="level3hierChild" presStyleCnt="0"/>
      <dgm:spPr/>
    </dgm:pt>
  </dgm:ptLst>
  <dgm:cxnLst>
    <dgm:cxn modelId="{0E7FDBD6-BABF-4601-8CE7-4460AFF9DFC5}" srcId="{DF7AC6B9-51CD-4D4F-A46F-42844DCE8B72}" destId="{619C942B-A61B-4D60-9558-806D661780C6}" srcOrd="2" destOrd="0" parTransId="{6BCF49D6-296D-4385-BB8F-D1C4A63974B0}" sibTransId="{86F500BE-87D0-4F8E-8FD7-31ABBA3F2060}"/>
    <dgm:cxn modelId="{50AF03A4-95DC-4899-BF6A-0E2D66589EDE}" srcId="{802A1C44-E2CB-41E6-9CBA-5F7E6D6A691B}" destId="{DF7AC6B9-51CD-4D4F-A46F-42844DCE8B72}" srcOrd="0" destOrd="0" parTransId="{BE51D9CC-B79E-4539-B063-3B9881118D9E}" sibTransId="{414EE73F-66F4-45BC-9178-F416F511DA1F}"/>
    <dgm:cxn modelId="{B38751C5-CB52-4051-ACE3-3F6DE643B7CE}" type="presOf" srcId="{6BCF49D6-296D-4385-BB8F-D1C4A63974B0}" destId="{BDB81CEF-E634-4069-9995-6452ABF3302D}" srcOrd="0" destOrd="0" presId="urn:microsoft.com/office/officeart/2008/layout/HorizontalMultiLevelHierarchy"/>
    <dgm:cxn modelId="{F865FE1F-22F4-4D42-B8B8-1B0AB8F3EB55}" type="presOf" srcId="{3A6BC369-8CDC-4FC5-95BE-C6B4CFF5E737}" destId="{0713CB49-6C2D-49E6-855E-1870042D4F4A}" srcOrd="0" destOrd="0" presId="urn:microsoft.com/office/officeart/2008/layout/HorizontalMultiLevelHierarchy"/>
    <dgm:cxn modelId="{11BB81FF-F831-4C25-AC08-53B92EF9E266}" type="presOf" srcId="{619C942B-A61B-4D60-9558-806D661780C6}" destId="{85CDACD0-BA57-4707-A7A4-E35C89666E34}" srcOrd="0" destOrd="0" presId="urn:microsoft.com/office/officeart/2008/layout/HorizontalMultiLevelHierarchy"/>
    <dgm:cxn modelId="{CB844149-B0BA-497B-A979-CD0365939871}" type="presOf" srcId="{6BCF49D6-296D-4385-BB8F-D1C4A63974B0}" destId="{08D12590-B94D-4403-987D-D278CC4FCF53}" srcOrd="1" destOrd="0" presId="urn:microsoft.com/office/officeart/2008/layout/HorizontalMultiLevelHierarchy"/>
    <dgm:cxn modelId="{0F26CE83-23EC-43C0-B480-53480F3340B3}" srcId="{DF7AC6B9-51CD-4D4F-A46F-42844DCE8B72}" destId="{FA168D9C-3EBB-4371-82D0-D59D7822B681}" srcOrd="0" destOrd="0" parTransId="{3A6BC369-8CDC-4FC5-95BE-C6B4CFF5E737}" sibTransId="{B73ACF82-FFD1-4E1B-AD2E-C8EE83C696F3}"/>
    <dgm:cxn modelId="{C648C518-BBB0-4E3E-8246-8A5755D856DC}" type="presOf" srcId="{8DFA2255-F768-4FFD-AB4B-593F5F22F948}" destId="{211D70C3-1636-4681-A4E8-56612A72792D}" srcOrd="0" destOrd="0" presId="urn:microsoft.com/office/officeart/2008/layout/HorizontalMultiLevelHierarchy"/>
    <dgm:cxn modelId="{E69127BD-11A1-443D-836A-4E2615276EAB}" srcId="{DF7AC6B9-51CD-4D4F-A46F-42844DCE8B72}" destId="{8DFA2255-F768-4FFD-AB4B-593F5F22F948}" srcOrd="1" destOrd="0" parTransId="{4952AA65-0664-48CE-BFFB-E7586A64A12F}" sibTransId="{9D0E67E9-DE9D-4AEB-8DBB-64C69414EF50}"/>
    <dgm:cxn modelId="{772C8C52-936C-41C3-9486-EB35341EF279}" type="presOf" srcId="{802A1C44-E2CB-41E6-9CBA-5F7E6D6A691B}" destId="{94BAE57D-0BAA-4C32-8452-5009F4AC6385}" srcOrd="0" destOrd="0" presId="urn:microsoft.com/office/officeart/2008/layout/HorizontalMultiLevelHierarchy"/>
    <dgm:cxn modelId="{96B58D04-485C-4C17-984B-E592B54B59D7}" type="presOf" srcId="{DF7AC6B9-51CD-4D4F-A46F-42844DCE8B72}" destId="{600939F3-1CCB-4E84-BE6F-F3C6EAAAB9D5}" srcOrd="0" destOrd="0" presId="urn:microsoft.com/office/officeart/2008/layout/HorizontalMultiLevelHierarchy"/>
    <dgm:cxn modelId="{0DE25B33-19FD-4D03-830A-B8631C7AF64D}" type="presOf" srcId="{4952AA65-0664-48CE-BFFB-E7586A64A12F}" destId="{913F608E-3E23-4722-963E-1ED9E638D64C}" srcOrd="1" destOrd="0" presId="urn:microsoft.com/office/officeart/2008/layout/HorizontalMultiLevelHierarchy"/>
    <dgm:cxn modelId="{C607FC9B-6DCB-4785-ABE5-65411725D086}" type="presOf" srcId="{4952AA65-0664-48CE-BFFB-E7586A64A12F}" destId="{3B47F593-675B-4FF5-B338-CE017CB4FA8A}" srcOrd="0" destOrd="0" presId="urn:microsoft.com/office/officeart/2008/layout/HorizontalMultiLevelHierarchy"/>
    <dgm:cxn modelId="{DC610CDE-D360-4321-83D6-A59FAD39CAD4}" type="presOf" srcId="{FA168D9C-3EBB-4371-82D0-D59D7822B681}" destId="{ABB0FAE9-7BB5-44BB-AA45-5A6CA251D1E1}" srcOrd="0" destOrd="0" presId="urn:microsoft.com/office/officeart/2008/layout/HorizontalMultiLevelHierarchy"/>
    <dgm:cxn modelId="{639A4705-FEEA-4E30-9994-F1FB82690389}" type="presOf" srcId="{3A6BC369-8CDC-4FC5-95BE-C6B4CFF5E737}" destId="{772D2BA8-15DA-4695-BFC0-96BC999C1979}" srcOrd="1" destOrd="0" presId="urn:microsoft.com/office/officeart/2008/layout/HorizontalMultiLevelHierarchy"/>
    <dgm:cxn modelId="{AE8FA3AF-395D-4268-97A6-0EF40408DAB9}" type="presParOf" srcId="{94BAE57D-0BAA-4C32-8452-5009F4AC6385}" destId="{94FF77C8-8FB1-4C0F-ACF5-3C12F2695B79}" srcOrd="0" destOrd="0" presId="urn:microsoft.com/office/officeart/2008/layout/HorizontalMultiLevelHierarchy"/>
    <dgm:cxn modelId="{8DFA4934-85DA-47B5-9ED4-6FAE45867AA9}" type="presParOf" srcId="{94FF77C8-8FB1-4C0F-ACF5-3C12F2695B79}" destId="{600939F3-1CCB-4E84-BE6F-F3C6EAAAB9D5}" srcOrd="0" destOrd="0" presId="urn:microsoft.com/office/officeart/2008/layout/HorizontalMultiLevelHierarchy"/>
    <dgm:cxn modelId="{D751479B-7363-444F-B68B-16BDF64B41B1}" type="presParOf" srcId="{94FF77C8-8FB1-4C0F-ACF5-3C12F2695B79}" destId="{2D7A1FB2-8D30-4E93-A690-19F088EC4187}" srcOrd="1" destOrd="0" presId="urn:microsoft.com/office/officeart/2008/layout/HorizontalMultiLevelHierarchy"/>
    <dgm:cxn modelId="{D57AC6AF-AC9B-4254-973E-2B8795BE59C9}" type="presParOf" srcId="{2D7A1FB2-8D30-4E93-A690-19F088EC4187}" destId="{0713CB49-6C2D-49E6-855E-1870042D4F4A}" srcOrd="0" destOrd="0" presId="urn:microsoft.com/office/officeart/2008/layout/HorizontalMultiLevelHierarchy"/>
    <dgm:cxn modelId="{39F447CF-AC35-44AA-BEA0-9EB0DD7C76BE}" type="presParOf" srcId="{0713CB49-6C2D-49E6-855E-1870042D4F4A}" destId="{772D2BA8-15DA-4695-BFC0-96BC999C1979}" srcOrd="0" destOrd="0" presId="urn:microsoft.com/office/officeart/2008/layout/HorizontalMultiLevelHierarchy"/>
    <dgm:cxn modelId="{F0536CB6-F674-47D7-802B-FC8C095276D2}" type="presParOf" srcId="{2D7A1FB2-8D30-4E93-A690-19F088EC4187}" destId="{AC8C9290-109B-41B3-9B9A-4F58397A3C0C}" srcOrd="1" destOrd="0" presId="urn:microsoft.com/office/officeart/2008/layout/HorizontalMultiLevelHierarchy"/>
    <dgm:cxn modelId="{A731307D-B9E1-42C6-B4C7-E0926E377499}" type="presParOf" srcId="{AC8C9290-109B-41B3-9B9A-4F58397A3C0C}" destId="{ABB0FAE9-7BB5-44BB-AA45-5A6CA251D1E1}" srcOrd="0" destOrd="0" presId="urn:microsoft.com/office/officeart/2008/layout/HorizontalMultiLevelHierarchy"/>
    <dgm:cxn modelId="{5035A56D-F742-43C9-A6E8-C4B2B04A3038}" type="presParOf" srcId="{AC8C9290-109B-41B3-9B9A-4F58397A3C0C}" destId="{483DAF27-6E19-429D-8B71-835F5403C345}" srcOrd="1" destOrd="0" presId="urn:microsoft.com/office/officeart/2008/layout/HorizontalMultiLevelHierarchy"/>
    <dgm:cxn modelId="{C1984691-F4A6-458B-A85D-C5EEB539C355}" type="presParOf" srcId="{2D7A1FB2-8D30-4E93-A690-19F088EC4187}" destId="{3B47F593-675B-4FF5-B338-CE017CB4FA8A}" srcOrd="2" destOrd="0" presId="urn:microsoft.com/office/officeart/2008/layout/HorizontalMultiLevelHierarchy"/>
    <dgm:cxn modelId="{549A6DF7-5C3A-4818-9F44-A5225A7AC5BD}" type="presParOf" srcId="{3B47F593-675B-4FF5-B338-CE017CB4FA8A}" destId="{913F608E-3E23-4722-963E-1ED9E638D64C}" srcOrd="0" destOrd="0" presId="urn:microsoft.com/office/officeart/2008/layout/HorizontalMultiLevelHierarchy"/>
    <dgm:cxn modelId="{5A700662-F8C3-469B-95CC-8390392AB823}" type="presParOf" srcId="{2D7A1FB2-8D30-4E93-A690-19F088EC4187}" destId="{2BFF1434-AD0C-4273-A51C-5B6752AC9290}" srcOrd="3" destOrd="0" presId="urn:microsoft.com/office/officeart/2008/layout/HorizontalMultiLevelHierarchy"/>
    <dgm:cxn modelId="{77CA0198-28B0-4195-8B9F-DB926C8B3F4C}" type="presParOf" srcId="{2BFF1434-AD0C-4273-A51C-5B6752AC9290}" destId="{211D70C3-1636-4681-A4E8-56612A72792D}" srcOrd="0" destOrd="0" presId="urn:microsoft.com/office/officeart/2008/layout/HorizontalMultiLevelHierarchy"/>
    <dgm:cxn modelId="{56E75733-E24A-4595-B703-193F368D6EC6}" type="presParOf" srcId="{2BFF1434-AD0C-4273-A51C-5B6752AC9290}" destId="{EAC1758A-5276-4798-B9A0-033A81624CA8}" srcOrd="1" destOrd="0" presId="urn:microsoft.com/office/officeart/2008/layout/HorizontalMultiLevelHierarchy"/>
    <dgm:cxn modelId="{C20D8AF6-26AF-425C-8719-3B14B14DDE59}" type="presParOf" srcId="{2D7A1FB2-8D30-4E93-A690-19F088EC4187}" destId="{BDB81CEF-E634-4069-9995-6452ABF3302D}" srcOrd="4" destOrd="0" presId="urn:microsoft.com/office/officeart/2008/layout/HorizontalMultiLevelHierarchy"/>
    <dgm:cxn modelId="{3DFF127C-3825-43B8-83CB-BBD2DF018825}" type="presParOf" srcId="{BDB81CEF-E634-4069-9995-6452ABF3302D}" destId="{08D12590-B94D-4403-987D-D278CC4FCF53}" srcOrd="0" destOrd="0" presId="urn:microsoft.com/office/officeart/2008/layout/HorizontalMultiLevelHierarchy"/>
    <dgm:cxn modelId="{3848898D-1C5D-4687-BA84-C31F69FF1BEE}" type="presParOf" srcId="{2D7A1FB2-8D30-4E93-A690-19F088EC4187}" destId="{7EB46066-C7F6-4FEF-B608-FD8972A54BC3}" srcOrd="5" destOrd="0" presId="urn:microsoft.com/office/officeart/2008/layout/HorizontalMultiLevelHierarchy"/>
    <dgm:cxn modelId="{0C00C327-D037-4F9F-A5B8-5B1421DD9793}" type="presParOf" srcId="{7EB46066-C7F6-4FEF-B608-FD8972A54BC3}" destId="{85CDACD0-BA57-4707-A7A4-E35C89666E34}" srcOrd="0" destOrd="0" presId="urn:microsoft.com/office/officeart/2008/layout/HorizontalMultiLevelHierarchy"/>
    <dgm:cxn modelId="{9A2956A2-76B5-4983-B105-197CABFF13D1}" type="presParOf" srcId="{7EB46066-C7F6-4FEF-B608-FD8972A54BC3}" destId="{5F0CE887-13EA-45EE-AD3E-95F9F92B1FFD}"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A1C44-E2CB-41E6-9CBA-5F7E6D6A691B}"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s-ES"/>
        </a:p>
      </dgm:t>
    </dgm:pt>
    <dgm:pt modelId="{DF7AC6B9-51CD-4D4F-A46F-42844DCE8B72}">
      <dgm:prSet phldrT="[Texto]"/>
      <dgm:spPr/>
      <dgm:t>
        <a:bodyPr/>
        <a:lstStyle/>
        <a:p>
          <a:r>
            <a:rPr lang="es-CO" dirty="0" smtClean="0"/>
            <a:t>3. Prácticas de negocios verdes </a:t>
          </a:r>
          <a:endParaRPr lang="es-ES" dirty="0"/>
        </a:p>
      </dgm:t>
    </dgm:pt>
    <dgm:pt modelId="{BE51D9CC-B79E-4539-B063-3B9881118D9E}" type="parTrans" cxnId="{50AF03A4-95DC-4899-BF6A-0E2D66589EDE}">
      <dgm:prSet/>
      <dgm:spPr/>
      <dgm:t>
        <a:bodyPr/>
        <a:lstStyle/>
        <a:p>
          <a:endParaRPr lang="es-ES"/>
        </a:p>
      </dgm:t>
    </dgm:pt>
    <dgm:pt modelId="{414EE73F-66F4-45BC-9178-F416F511DA1F}" type="sibTrans" cxnId="{50AF03A4-95DC-4899-BF6A-0E2D66589EDE}">
      <dgm:prSet/>
      <dgm:spPr/>
      <dgm:t>
        <a:bodyPr/>
        <a:lstStyle/>
        <a:p>
          <a:endParaRPr lang="es-ES"/>
        </a:p>
      </dgm:t>
    </dgm:pt>
    <dgm:pt modelId="{FA168D9C-3EBB-4371-82D0-D59D7822B681}">
      <dgm:prSet phldrT="[Texto]"/>
      <dgm:spPr/>
      <dgm:t>
        <a:bodyPr/>
        <a:lstStyle/>
        <a:p>
          <a:r>
            <a:rPr lang="es-CO" smtClean="0"/>
            <a:t>El plan regional de competitividad del Guavio</a:t>
          </a:r>
          <a:endParaRPr lang="es-ES" dirty="0"/>
        </a:p>
      </dgm:t>
    </dgm:pt>
    <dgm:pt modelId="{3A6BC369-8CDC-4FC5-95BE-C6B4CFF5E737}" type="parTrans" cxnId="{0F26CE83-23EC-43C0-B480-53480F3340B3}">
      <dgm:prSet/>
      <dgm:spPr/>
      <dgm:t>
        <a:bodyPr/>
        <a:lstStyle/>
        <a:p>
          <a:endParaRPr lang="es-ES"/>
        </a:p>
      </dgm:t>
    </dgm:pt>
    <dgm:pt modelId="{B73ACF82-FFD1-4E1B-AD2E-C8EE83C696F3}" type="sibTrans" cxnId="{0F26CE83-23EC-43C0-B480-53480F3340B3}">
      <dgm:prSet/>
      <dgm:spPr/>
      <dgm:t>
        <a:bodyPr/>
        <a:lstStyle/>
        <a:p>
          <a:endParaRPr lang="es-ES"/>
        </a:p>
      </dgm:t>
    </dgm:pt>
    <dgm:pt modelId="{F57ECA78-872D-460C-A1F5-A4F5FCB57B77}">
      <dgm:prSet/>
      <dgm:spPr/>
      <dgm:t>
        <a:bodyPr/>
        <a:lstStyle/>
        <a:p>
          <a:r>
            <a:rPr lang="es-CO" smtClean="0"/>
            <a:t>Implementar estrategias de producción “verdes”.</a:t>
          </a:r>
          <a:endParaRPr lang="es-CO" dirty="0" smtClean="0"/>
        </a:p>
      </dgm:t>
    </dgm:pt>
    <dgm:pt modelId="{6AB58EF3-A742-4E7C-ACFA-3DF60898F344}" type="parTrans" cxnId="{F0D785AD-1A54-4874-85A2-646AF3D6961F}">
      <dgm:prSet/>
      <dgm:spPr/>
      <dgm:t>
        <a:bodyPr/>
        <a:lstStyle/>
        <a:p>
          <a:endParaRPr lang="es-ES"/>
        </a:p>
      </dgm:t>
    </dgm:pt>
    <dgm:pt modelId="{A5FCC547-3A1A-46A4-A587-B9E220494C2D}" type="sibTrans" cxnId="{F0D785AD-1A54-4874-85A2-646AF3D6961F}">
      <dgm:prSet/>
      <dgm:spPr/>
      <dgm:t>
        <a:bodyPr/>
        <a:lstStyle/>
        <a:p>
          <a:endParaRPr lang="es-ES"/>
        </a:p>
      </dgm:t>
    </dgm:pt>
    <dgm:pt modelId="{740AE692-730B-4615-8790-DA5B6D0918C6}">
      <dgm:prSet/>
      <dgm:spPr/>
      <dgm:t>
        <a:bodyPr/>
        <a:lstStyle/>
        <a:p>
          <a:r>
            <a:rPr lang="es-CO" smtClean="0"/>
            <a:t>Criterios de negocios verdes establecidos por el MADS</a:t>
          </a:r>
          <a:endParaRPr lang="es-CO" dirty="0" smtClean="0"/>
        </a:p>
      </dgm:t>
    </dgm:pt>
    <dgm:pt modelId="{EB55C727-DFF2-4C01-950C-4F64130AC8C6}" type="parTrans" cxnId="{3BEFE74C-D468-418E-8BF4-160D1DBD24BF}">
      <dgm:prSet/>
      <dgm:spPr/>
      <dgm:t>
        <a:bodyPr/>
        <a:lstStyle/>
        <a:p>
          <a:endParaRPr lang="es-ES"/>
        </a:p>
      </dgm:t>
    </dgm:pt>
    <dgm:pt modelId="{BAB6C6A7-5929-4AE6-BAAF-2449038A568C}" type="sibTrans" cxnId="{3BEFE74C-D468-418E-8BF4-160D1DBD24BF}">
      <dgm:prSet/>
      <dgm:spPr/>
      <dgm:t>
        <a:bodyPr/>
        <a:lstStyle/>
        <a:p>
          <a:endParaRPr lang="es-ES"/>
        </a:p>
      </dgm:t>
    </dgm:pt>
    <dgm:pt modelId="{9EBDD075-7EB1-4E59-9EC8-CD287016FD37}">
      <dgm:prSet/>
      <dgm:spPr/>
      <dgm:t>
        <a:bodyPr/>
        <a:lstStyle/>
        <a:p>
          <a:r>
            <a:rPr lang="es-CO" dirty="0" smtClean="0"/>
            <a:t>Oportunidad de desarrollo</a:t>
          </a:r>
        </a:p>
      </dgm:t>
    </dgm:pt>
    <dgm:pt modelId="{A5EF84E7-C38E-4868-9F2C-3883EC343491}" type="parTrans" cxnId="{CF9A8166-423E-4E6B-B219-89E3CC5C45A0}">
      <dgm:prSet/>
      <dgm:spPr/>
      <dgm:t>
        <a:bodyPr/>
        <a:lstStyle/>
        <a:p>
          <a:endParaRPr lang="es-ES"/>
        </a:p>
      </dgm:t>
    </dgm:pt>
    <dgm:pt modelId="{02796262-2E3F-4E84-9F1B-0677CE40AB40}" type="sibTrans" cxnId="{CF9A8166-423E-4E6B-B219-89E3CC5C45A0}">
      <dgm:prSet/>
      <dgm:spPr/>
      <dgm:t>
        <a:bodyPr/>
        <a:lstStyle/>
        <a:p>
          <a:endParaRPr lang="es-ES"/>
        </a:p>
      </dgm:t>
    </dgm:pt>
    <dgm:pt modelId="{94BAE57D-0BAA-4C32-8452-5009F4AC6385}" type="pres">
      <dgm:prSet presAssocID="{802A1C44-E2CB-41E6-9CBA-5F7E6D6A691B}" presName="Name0" presStyleCnt="0">
        <dgm:presLayoutVars>
          <dgm:chPref val="1"/>
          <dgm:dir/>
          <dgm:animOne val="branch"/>
          <dgm:animLvl val="lvl"/>
          <dgm:resizeHandles val="exact"/>
        </dgm:presLayoutVars>
      </dgm:prSet>
      <dgm:spPr/>
      <dgm:t>
        <a:bodyPr/>
        <a:lstStyle/>
        <a:p>
          <a:endParaRPr lang="es-ES"/>
        </a:p>
      </dgm:t>
    </dgm:pt>
    <dgm:pt modelId="{94FF77C8-8FB1-4C0F-ACF5-3C12F2695B79}" type="pres">
      <dgm:prSet presAssocID="{DF7AC6B9-51CD-4D4F-A46F-42844DCE8B72}" presName="root1" presStyleCnt="0"/>
      <dgm:spPr/>
    </dgm:pt>
    <dgm:pt modelId="{600939F3-1CCB-4E84-BE6F-F3C6EAAAB9D5}" type="pres">
      <dgm:prSet presAssocID="{DF7AC6B9-51CD-4D4F-A46F-42844DCE8B72}" presName="LevelOneTextNode" presStyleLbl="node0" presStyleIdx="0" presStyleCnt="1">
        <dgm:presLayoutVars>
          <dgm:chPref val="3"/>
        </dgm:presLayoutVars>
      </dgm:prSet>
      <dgm:spPr/>
      <dgm:t>
        <a:bodyPr/>
        <a:lstStyle/>
        <a:p>
          <a:endParaRPr lang="es-ES"/>
        </a:p>
      </dgm:t>
    </dgm:pt>
    <dgm:pt modelId="{2D7A1FB2-8D30-4E93-A690-19F088EC4187}" type="pres">
      <dgm:prSet presAssocID="{DF7AC6B9-51CD-4D4F-A46F-42844DCE8B72}" presName="level2hierChild" presStyleCnt="0"/>
      <dgm:spPr/>
    </dgm:pt>
    <dgm:pt modelId="{0713CB49-6C2D-49E6-855E-1870042D4F4A}" type="pres">
      <dgm:prSet presAssocID="{3A6BC369-8CDC-4FC5-95BE-C6B4CFF5E737}" presName="conn2-1" presStyleLbl="parChTrans1D2" presStyleIdx="0" presStyleCnt="4"/>
      <dgm:spPr/>
      <dgm:t>
        <a:bodyPr/>
        <a:lstStyle/>
        <a:p>
          <a:endParaRPr lang="es-ES"/>
        </a:p>
      </dgm:t>
    </dgm:pt>
    <dgm:pt modelId="{772D2BA8-15DA-4695-BFC0-96BC999C1979}" type="pres">
      <dgm:prSet presAssocID="{3A6BC369-8CDC-4FC5-95BE-C6B4CFF5E737}" presName="connTx" presStyleLbl="parChTrans1D2" presStyleIdx="0" presStyleCnt="4"/>
      <dgm:spPr/>
      <dgm:t>
        <a:bodyPr/>
        <a:lstStyle/>
        <a:p>
          <a:endParaRPr lang="es-ES"/>
        </a:p>
      </dgm:t>
    </dgm:pt>
    <dgm:pt modelId="{AC8C9290-109B-41B3-9B9A-4F58397A3C0C}" type="pres">
      <dgm:prSet presAssocID="{FA168D9C-3EBB-4371-82D0-D59D7822B681}" presName="root2" presStyleCnt="0"/>
      <dgm:spPr/>
    </dgm:pt>
    <dgm:pt modelId="{ABB0FAE9-7BB5-44BB-AA45-5A6CA251D1E1}" type="pres">
      <dgm:prSet presAssocID="{FA168D9C-3EBB-4371-82D0-D59D7822B681}" presName="LevelTwoTextNode" presStyleLbl="node2" presStyleIdx="0" presStyleCnt="4" custScaleX="132025">
        <dgm:presLayoutVars>
          <dgm:chPref val="3"/>
        </dgm:presLayoutVars>
      </dgm:prSet>
      <dgm:spPr/>
      <dgm:t>
        <a:bodyPr/>
        <a:lstStyle/>
        <a:p>
          <a:endParaRPr lang="es-ES"/>
        </a:p>
      </dgm:t>
    </dgm:pt>
    <dgm:pt modelId="{483DAF27-6E19-429D-8B71-835F5403C345}" type="pres">
      <dgm:prSet presAssocID="{FA168D9C-3EBB-4371-82D0-D59D7822B681}" presName="level3hierChild" presStyleCnt="0"/>
      <dgm:spPr/>
    </dgm:pt>
    <dgm:pt modelId="{3BC270E7-139E-4DC8-B135-B285F910BCB4}" type="pres">
      <dgm:prSet presAssocID="{6AB58EF3-A742-4E7C-ACFA-3DF60898F344}" presName="conn2-1" presStyleLbl="parChTrans1D2" presStyleIdx="1" presStyleCnt="4"/>
      <dgm:spPr/>
      <dgm:t>
        <a:bodyPr/>
        <a:lstStyle/>
        <a:p>
          <a:endParaRPr lang="es-ES"/>
        </a:p>
      </dgm:t>
    </dgm:pt>
    <dgm:pt modelId="{6FA41502-ACDF-4FCB-AFBB-634328E26460}" type="pres">
      <dgm:prSet presAssocID="{6AB58EF3-A742-4E7C-ACFA-3DF60898F344}" presName="connTx" presStyleLbl="parChTrans1D2" presStyleIdx="1" presStyleCnt="4"/>
      <dgm:spPr/>
      <dgm:t>
        <a:bodyPr/>
        <a:lstStyle/>
        <a:p>
          <a:endParaRPr lang="es-ES"/>
        </a:p>
      </dgm:t>
    </dgm:pt>
    <dgm:pt modelId="{A66F9325-0A5B-41CB-B206-98E27125E971}" type="pres">
      <dgm:prSet presAssocID="{F57ECA78-872D-460C-A1F5-A4F5FCB57B77}" presName="root2" presStyleCnt="0"/>
      <dgm:spPr/>
    </dgm:pt>
    <dgm:pt modelId="{4E9EE87B-3431-4746-A7F0-DF6216B5BC80}" type="pres">
      <dgm:prSet presAssocID="{F57ECA78-872D-460C-A1F5-A4F5FCB57B77}" presName="LevelTwoTextNode" presStyleLbl="node2" presStyleIdx="1" presStyleCnt="4">
        <dgm:presLayoutVars>
          <dgm:chPref val="3"/>
        </dgm:presLayoutVars>
      </dgm:prSet>
      <dgm:spPr/>
      <dgm:t>
        <a:bodyPr/>
        <a:lstStyle/>
        <a:p>
          <a:endParaRPr lang="es-ES"/>
        </a:p>
      </dgm:t>
    </dgm:pt>
    <dgm:pt modelId="{5F050744-87E1-48E6-A791-706606DFE579}" type="pres">
      <dgm:prSet presAssocID="{F57ECA78-872D-460C-A1F5-A4F5FCB57B77}" presName="level3hierChild" presStyleCnt="0"/>
      <dgm:spPr/>
    </dgm:pt>
    <dgm:pt modelId="{693F5A45-1DC8-4DD8-B9C1-9499D01E0A87}" type="pres">
      <dgm:prSet presAssocID="{EB55C727-DFF2-4C01-950C-4F64130AC8C6}" presName="conn2-1" presStyleLbl="parChTrans1D2" presStyleIdx="2" presStyleCnt="4"/>
      <dgm:spPr/>
      <dgm:t>
        <a:bodyPr/>
        <a:lstStyle/>
        <a:p>
          <a:endParaRPr lang="es-ES"/>
        </a:p>
      </dgm:t>
    </dgm:pt>
    <dgm:pt modelId="{8FB8D1B3-FEFF-40F7-B20B-7ABE678EB769}" type="pres">
      <dgm:prSet presAssocID="{EB55C727-DFF2-4C01-950C-4F64130AC8C6}" presName="connTx" presStyleLbl="parChTrans1D2" presStyleIdx="2" presStyleCnt="4"/>
      <dgm:spPr/>
      <dgm:t>
        <a:bodyPr/>
        <a:lstStyle/>
        <a:p>
          <a:endParaRPr lang="es-ES"/>
        </a:p>
      </dgm:t>
    </dgm:pt>
    <dgm:pt modelId="{92DD882C-95DD-47B6-B5A0-FBA76E5421A9}" type="pres">
      <dgm:prSet presAssocID="{740AE692-730B-4615-8790-DA5B6D0918C6}" presName="root2" presStyleCnt="0"/>
      <dgm:spPr/>
    </dgm:pt>
    <dgm:pt modelId="{2AE5ADFC-E6CF-4B8E-A513-5A3734A45B52}" type="pres">
      <dgm:prSet presAssocID="{740AE692-730B-4615-8790-DA5B6D0918C6}" presName="LevelTwoTextNode" presStyleLbl="node2" presStyleIdx="2" presStyleCnt="4">
        <dgm:presLayoutVars>
          <dgm:chPref val="3"/>
        </dgm:presLayoutVars>
      </dgm:prSet>
      <dgm:spPr/>
      <dgm:t>
        <a:bodyPr/>
        <a:lstStyle/>
        <a:p>
          <a:endParaRPr lang="es-ES"/>
        </a:p>
      </dgm:t>
    </dgm:pt>
    <dgm:pt modelId="{F9E40469-1896-44D8-8531-9D7EBFDFC881}" type="pres">
      <dgm:prSet presAssocID="{740AE692-730B-4615-8790-DA5B6D0918C6}" presName="level3hierChild" presStyleCnt="0"/>
      <dgm:spPr/>
    </dgm:pt>
    <dgm:pt modelId="{7BE51E6E-E4ED-4FE1-8609-D1B38ACD994B}" type="pres">
      <dgm:prSet presAssocID="{A5EF84E7-C38E-4868-9F2C-3883EC343491}" presName="conn2-1" presStyleLbl="parChTrans1D2" presStyleIdx="3" presStyleCnt="4"/>
      <dgm:spPr/>
      <dgm:t>
        <a:bodyPr/>
        <a:lstStyle/>
        <a:p>
          <a:endParaRPr lang="es-ES"/>
        </a:p>
      </dgm:t>
    </dgm:pt>
    <dgm:pt modelId="{F071CB5C-9F2F-42D3-BB3B-89EFC74CA6A2}" type="pres">
      <dgm:prSet presAssocID="{A5EF84E7-C38E-4868-9F2C-3883EC343491}" presName="connTx" presStyleLbl="parChTrans1D2" presStyleIdx="3" presStyleCnt="4"/>
      <dgm:spPr/>
      <dgm:t>
        <a:bodyPr/>
        <a:lstStyle/>
        <a:p>
          <a:endParaRPr lang="es-ES"/>
        </a:p>
      </dgm:t>
    </dgm:pt>
    <dgm:pt modelId="{EA5EB15C-D5B3-4F80-8E26-F094EF412A02}" type="pres">
      <dgm:prSet presAssocID="{9EBDD075-7EB1-4E59-9EC8-CD287016FD37}" presName="root2" presStyleCnt="0"/>
      <dgm:spPr/>
    </dgm:pt>
    <dgm:pt modelId="{D3EA12D7-6C35-4E40-871F-AFA489C0B674}" type="pres">
      <dgm:prSet presAssocID="{9EBDD075-7EB1-4E59-9EC8-CD287016FD37}" presName="LevelTwoTextNode" presStyleLbl="node2" presStyleIdx="3" presStyleCnt="4">
        <dgm:presLayoutVars>
          <dgm:chPref val="3"/>
        </dgm:presLayoutVars>
      </dgm:prSet>
      <dgm:spPr/>
      <dgm:t>
        <a:bodyPr/>
        <a:lstStyle/>
        <a:p>
          <a:endParaRPr lang="es-ES"/>
        </a:p>
      </dgm:t>
    </dgm:pt>
    <dgm:pt modelId="{7921BD84-6389-4F6F-A6A9-576999ABFBCD}" type="pres">
      <dgm:prSet presAssocID="{9EBDD075-7EB1-4E59-9EC8-CD287016FD37}" presName="level3hierChild" presStyleCnt="0"/>
      <dgm:spPr/>
    </dgm:pt>
  </dgm:ptLst>
  <dgm:cxnLst>
    <dgm:cxn modelId="{772C8C52-936C-41C3-9486-EB35341EF279}" type="presOf" srcId="{802A1C44-E2CB-41E6-9CBA-5F7E6D6A691B}" destId="{94BAE57D-0BAA-4C32-8452-5009F4AC6385}" srcOrd="0" destOrd="0" presId="urn:microsoft.com/office/officeart/2008/layout/HorizontalMultiLevelHierarchy"/>
    <dgm:cxn modelId="{E8ED9C49-42CD-4194-BF87-6DC9B80EC18C}" type="presOf" srcId="{F57ECA78-872D-460C-A1F5-A4F5FCB57B77}" destId="{4E9EE87B-3431-4746-A7F0-DF6216B5BC80}" srcOrd="0" destOrd="0" presId="urn:microsoft.com/office/officeart/2008/layout/HorizontalMultiLevelHierarchy"/>
    <dgm:cxn modelId="{77340B02-C570-472A-B705-D652FEE7B233}" type="presOf" srcId="{A5EF84E7-C38E-4868-9F2C-3883EC343491}" destId="{7BE51E6E-E4ED-4FE1-8609-D1B38ACD994B}" srcOrd="0" destOrd="0" presId="urn:microsoft.com/office/officeart/2008/layout/HorizontalMultiLevelHierarchy"/>
    <dgm:cxn modelId="{F865FE1F-22F4-4D42-B8B8-1B0AB8F3EB55}" type="presOf" srcId="{3A6BC369-8CDC-4FC5-95BE-C6B4CFF5E737}" destId="{0713CB49-6C2D-49E6-855E-1870042D4F4A}" srcOrd="0" destOrd="0" presId="urn:microsoft.com/office/officeart/2008/layout/HorizontalMultiLevelHierarchy"/>
    <dgm:cxn modelId="{F0D785AD-1A54-4874-85A2-646AF3D6961F}" srcId="{DF7AC6B9-51CD-4D4F-A46F-42844DCE8B72}" destId="{F57ECA78-872D-460C-A1F5-A4F5FCB57B77}" srcOrd="1" destOrd="0" parTransId="{6AB58EF3-A742-4E7C-ACFA-3DF60898F344}" sibTransId="{A5FCC547-3A1A-46A4-A587-B9E220494C2D}"/>
    <dgm:cxn modelId="{CF9A8166-423E-4E6B-B219-89E3CC5C45A0}" srcId="{DF7AC6B9-51CD-4D4F-A46F-42844DCE8B72}" destId="{9EBDD075-7EB1-4E59-9EC8-CD287016FD37}" srcOrd="3" destOrd="0" parTransId="{A5EF84E7-C38E-4868-9F2C-3883EC343491}" sibTransId="{02796262-2E3F-4E84-9F1B-0677CE40AB40}"/>
    <dgm:cxn modelId="{DC610CDE-D360-4321-83D6-A59FAD39CAD4}" type="presOf" srcId="{FA168D9C-3EBB-4371-82D0-D59D7822B681}" destId="{ABB0FAE9-7BB5-44BB-AA45-5A6CA251D1E1}" srcOrd="0" destOrd="0" presId="urn:microsoft.com/office/officeart/2008/layout/HorizontalMultiLevelHierarchy"/>
    <dgm:cxn modelId="{543C0FD7-19C7-47D8-9E71-2DFF91B4620E}" type="presOf" srcId="{6AB58EF3-A742-4E7C-ACFA-3DF60898F344}" destId="{3BC270E7-139E-4DC8-B135-B285F910BCB4}" srcOrd="0" destOrd="0" presId="urn:microsoft.com/office/officeart/2008/layout/HorizontalMultiLevelHierarchy"/>
    <dgm:cxn modelId="{3BEFE74C-D468-418E-8BF4-160D1DBD24BF}" srcId="{DF7AC6B9-51CD-4D4F-A46F-42844DCE8B72}" destId="{740AE692-730B-4615-8790-DA5B6D0918C6}" srcOrd="2" destOrd="0" parTransId="{EB55C727-DFF2-4C01-950C-4F64130AC8C6}" sibTransId="{BAB6C6A7-5929-4AE6-BAAF-2449038A568C}"/>
    <dgm:cxn modelId="{DE026EA4-41DF-4AFB-811E-B9BEE2848EC2}" type="presOf" srcId="{EB55C727-DFF2-4C01-950C-4F64130AC8C6}" destId="{8FB8D1B3-FEFF-40F7-B20B-7ABE678EB769}" srcOrd="1" destOrd="0" presId="urn:microsoft.com/office/officeart/2008/layout/HorizontalMultiLevelHierarchy"/>
    <dgm:cxn modelId="{92F16E5E-7D5F-428E-AC86-3B48137E873C}" type="presOf" srcId="{6AB58EF3-A742-4E7C-ACFA-3DF60898F344}" destId="{6FA41502-ACDF-4FCB-AFBB-634328E26460}" srcOrd="1" destOrd="0" presId="urn:microsoft.com/office/officeart/2008/layout/HorizontalMultiLevelHierarchy"/>
    <dgm:cxn modelId="{639A4705-FEEA-4E30-9994-F1FB82690389}" type="presOf" srcId="{3A6BC369-8CDC-4FC5-95BE-C6B4CFF5E737}" destId="{772D2BA8-15DA-4695-BFC0-96BC999C1979}" srcOrd="1" destOrd="0" presId="urn:microsoft.com/office/officeart/2008/layout/HorizontalMultiLevelHierarchy"/>
    <dgm:cxn modelId="{0F26CE83-23EC-43C0-B480-53480F3340B3}" srcId="{DF7AC6B9-51CD-4D4F-A46F-42844DCE8B72}" destId="{FA168D9C-3EBB-4371-82D0-D59D7822B681}" srcOrd="0" destOrd="0" parTransId="{3A6BC369-8CDC-4FC5-95BE-C6B4CFF5E737}" sibTransId="{B73ACF82-FFD1-4E1B-AD2E-C8EE83C696F3}"/>
    <dgm:cxn modelId="{67532AF6-D65F-47BB-B0AC-8B056BD60AE6}" type="presOf" srcId="{A5EF84E7-C38E-4868-9F2C-3883EC343491}" destId="{F071CB5C-9F2F-42D3-BB3B-89EFC74CA6A2}" srcOrd="1" destOrd="0" presId="urn:microsoft.com/office/officeart/2008/layout/HorizontalMultiLevelHierarchy"/>
    <dgm:cxn modelId="{B9CC4590-8874-4E78-BF16-94056DF4185B}" type="presOf" srcId="{EB55C727-DFF2-4C01-950C-4F64130AC8C6}" destId="{693F5A45-1DC8-4DD8-B9C1-9499D01E0A87}" srcOrd="0" destOrd="0" presId="urn:microsoft.com/office/officeart/2008/layout/HorizontalMultiLevelHierarchy"/>
    <dgm:cxn modelId="{96B58D04-485C-4C17-984B-E592B54B59D7}" type="presOf" srcId="{DF7AC6B9-51CD-4D4F-A46F-42844DCE8B72}" destId="{600939F3-1CCB-4E84-BE6F-F3C6EAAAB9D5}" srcOrd="0" destOrd="0" presId="urn:microsoft.com/office/officeart/2008/layout/HorizontalMultiLevelHierarchy"/>
    <dgm:cxn modelId="{0282A99C-E56A-4883-8FDC-0ECF110FF013}" type="presOf" srcId="{9EBDD075-7EB1-4E59-9EC8-CD287016FD37}" destId="{D3EA12D7-6C35-4E40-871F-AFA489C0B674}" srcOrd="0" destOrd="0" presId="urn:microsoft.com/office/officeart/2008/layout/HorizontalMultiLevelHierarchy"/>
    <dgm:cxn modelId="{50AF03A4-95DC-4899-BF6A-0E2D66589EDE}" srcId="{802A1C44-E2CB-41E6-9CBA-5F7E6D6A691B}" destId="{DF7AC6B9-51CD-4D4F-A46F-42844DCE8B72}" srcOrd="0" destOrd="0" parTransId="{BE51D9CC-B79E-4539-B063-3B9881118D9E}" sibTransId="{414EE73F-66F4-45BC-9178-F416F511DA1F}"/>
    <dgm:cxn modelId="{EE6B7A4F-8868-4DCC-92F7-AEAC516CDFF9}" type="presOf" srcId="{740AE692-730B-4615-8790-DA5B6D0918C6}" destId="{2AE5ADFC-E6CF-4B8E-A513-5A3734A45B52}" srcOrd="0" destOrd="0" presId="urn:microsoft.com/office/officeart/2008/layout/HorizontalMultiLevelHierarchy"/>
    <dgm:cxn modelId="{AE8FA3AF-395D-4268-97A6-0EF40408DAB9}" type="presParOf" srcId="{94BAE57D-0BAA-4C32-8452-5009F4AC6385}" destId="{94FF77C8-8FB1-4C0F-ACF5-3C12F2695B79}" srcOrd="0" destOrd="0" presId="urn:microsoft.com/office/officeart/2008/layout/HorizontalMultiLevelHierarchy"/>
    <dgm:cxn modelId="{8DFA4934-85DA-47B5-9ED4-6FAE45867AA9}" type="presParOf" srcId="{94FF77C8-8FB1-4C0F-ACF5-3C12F2695B79}" destId="{600939F3-1CCB-4E84-BE6F-F3C6EAAAB9D5}" srcOrd="0" destOrd="0" presId="urn:microsoft.com/office/officeart/2008/layout/HorizontalMultiLevelHierarchy"/>
    <dgm:cxn modelId="{D751479B-7363-444F-B68B-16BDF64B41B1}" type="presParOf" srcId="{94FF77C8-8FB1-4C0F-ACF5-3C12F2695B79}" destId="{2D7A1FB2-8D30-4E93-A690-19F088EC4187}" srcOrd="1" destOrd="0" presId="urn:microsoft.com/office/officeart/2008/layout/HorizontalMultiLevelHierarchy"/>
    <dgm:cxn modelId="{D57AC6AF-AC9B-4254-973E-2B8795BE59C9}" type="presParOf" srcId="{2D7A1FB2-8D30-4E93-A690-19F088EC4187}" destId="{0713CB49-6C2D-49E6-855E-1870042D4F4A}" srcOrd="0" destOrd="0" presId="urn:microsoft.com/office/officeart/2008/layout/HorizontalMultiLevelHierarchy"/>
    <dgm:cxn modelId="{39F447CF-AC35-44AA-BEA0-9EB0DD7C76BE}" type="presParOf" srcId="{0713CB49-6C2D-49E6-855E-1870042D4F4A}" destId="{772D2BA8-15DA-4695-BFC0-96BC999C1979}" srcOrd="0" destOrd="0" presId="urn:microsoft.com/office/officeart/2008/layout/HorizontalMultiLevelHierarchy"/>
    <dgm:cxn modelId="{F0536CB6-F674-47D7-802B-FC8C095276D2}" type="presParOf" srcId="{2D7A1FB2-8D30-4E93-A690-19F088EC4187}" destId="{AC8C9290-109B-41B3-9B9A-4F58397A3C0C}" srcOrd="1" destOrd="0" presId="urn:microsoft.com/office/officeart/2008/layout/HorizontalMultiLevelHierarchy"/>
    <dgm:cxn modelId="{A731307D-B9E1-42C6-B4C7-E0926E377499}" type="presParOf" srcId="{AC8C9290-109B-41B3-9B9A-4F58397A3C0C}" destId="{ABB0FAE9-7BB5-44BB-AA45-5A6CA251D1E1}" srcOrd="0" destOrd="0" presId="urn:microsoft.com/office/officeart/2008/layout/HorizontalMultiLevelHierarchy"/>
    <dgm:cxn modelId="{5035A56D-F742-43C9-A6E8-C4B2B04A3038}" type="presParOf" srcId="{AC8C9290-109B-41B3-9B9A-4F58397A3C0C}" destId="{483DAF27-6E19-429D-8B71-835F5403C345}" srcOrd="1" destOrd="0" presId="urn:microsoft.com/office/officeart/2008/layout/HorizontalMultiLevelHierarchy"/>
    <dgm:cxn modelId="{E2941E81-6CAE-42F1-BF56-22304FCB5EFE}" type="presParOf" srcId="{2D7A1FB2-8D30-4E93-A690-19F088EC4187}" destId="{3BC270E7-139E-4DC8-B135-B285F910BCB4}" srcOrd="2" destOrd="0" presId="urn:microsoft.com/office/officeart/2008/layout/HorizontalMultiLevelHierarchy"/>
    <dgm:cxn modelId="{36DB7EC3-FDA7-4153-B4D2-A06FA382E823}" type="presParOf" srcId="{3BC270E7-139E-4DC8-B135-B285F910BCB4}" destId="{6FA41502-ACDF-4FCB-AFBB-634328E26460}" srcOrd="0" destOrd="0" presId="urn:microsoft.com/office/officeart/2008/layout/HorizontalMultiLevelHierarchy"/>
    <dgm:cxn modelId="{FFE465A7-85A9-4333-B1B5-C4360BA52953}" type="presParOf" srcId="{2D7A1FB2-8D30-4E93-A690-19F088EC4187}" destId="{A66F9325-0A5B-41CB-B206-98E27125E971}" srcOrd="3" destOrd="0" presId="urn:microsoft.com/office/officeart/2008/layout/HorizontalMultiLevelHierarchy"/>
    <dgm:cxn modelId="{75AB5AEE-A0A8-4C85-A1AD-ED495C124528}" type="presParOf" srcId="{A66F9325-0A5B-41CB-B206-98E27125E971}" destId="{4E9EE87B-3431-4746-A7F0-DF6216B5BC80}" srcOrd="0" destOrd="0" presId="urn:microsoft.com/office/officeart/2008/layout/HorizontalMultiLevelHierarchy"/>
    <dgm:cxn modelId="{2B610F74-4BDE-45FD-8494-A8FE84484843}" type="presParOf" srcId="{A66F9325-0A5B-41CB-B206-98E27125E971}" destId="{5F050744-87E1-48E6-A791-706606DFE579}" srcOrd="1" destOrd="0" presId="urn:microsoft.com/office/officeart/2008/layout/HorizontalMultiLevelHierarchy"/>
    <dgm:cxn modelId="{CCFD66A7-2634-41A6-BCEB-DA80431BE942}" type="presParOf" srcId="{2D7A1FB2-8D30-4E93-A690-19F088EC4187}" destId="{693F5A45-1DC8-4DD8-B9C1-9499D01E0A87}" srcOrd="4" destOrd="0" presId="urn:microsoft.com/office/officeart/2008/layout/HorizontalMultiLevelHierarchy"/>
    <dgm:cxn modelId="{9BC055FE-6803-4B6D-8AA9-8C676A591090}" type="presParOf" srcId="{693F5A45-1DC8-4DD8-B9C1-9499D01E0A87}" destId="{8FB8D1B3-FEFF-40F7-B20B-7ABE678EB769}" srcOrd="0" destOrd="0" presId="urn:microsoft.com/office/officeart/2008/layout/HorizontalMultiLevelHierarchy"/>
    <dgm:cxn modelId="{68932C4C-191A-41D0-ACCA-82AC7C185ACA}" type="presParOf" srcId="{2D7A1FB2-8D30-4E93-A690-19F088EC4187}" destId="{92DD882C-95DD-47B6-B5A0-FBA76E5421A9}" srcOrd="5" destOrd="0" presId="urn:microsoft.com/office/officeart/2008/layout/HorizontalMultiLevelHierarchy"/>
    <dgm:cxn modelId="{4364515B-179F-450D-953D-79636D1A3972}" type="presParOf" srcId="{92DD882C-95DD-47B6-B5A0-FBA76E5421A9}" destId="{2AE5ADFC-E6CF-4B8E-A513-5A3734A45B52}" srcOrd="0" destOrd="0" presId="urn:microsoft.com/office/officeart/2008/layout/HorizontalMultiLevelHierarchy"/>
    <dgm:cxn modelId="{14D4FB03-E780-411A-B616-26CA2C498AF8}" type="presParOf" srcId="{92DD882C-95DD-47B6-B5A0-FBA76E5421A9}" destId="{F9E40469-1896-44D8-8531-9D7EBFDFC881}" srcOrd="1" destOrd="0" presId="urn:microsoft.com/office/officeart/2008/layout/HorizontalMultiLevelHierarchy"/>
    <dgm:cxn modelId="{266BE526-8949-4226-B100-86EED36AE429}" type="presParOf" srcId="{2D7A1FB2-8D30-4E93-A690-19F088EC4187}" destId="{7BE51E6E-E4ED-4FE1-8609-D1B38ACD994B}" srcOrd="6" destOrd="0" presId="urn:microsoft.com/office/officeart/2008/layout/HorizontalMultiLevelHierarchy"/>
    <dgm:cxn modelId="{764DCB55-B351-4BB2-94D0-3FF5144C11F8}" type="presParOf" srcId="{7BE51E6E-E4ED-4FE1-8609-D1B38ACD994B}" destId="{F071CB5C-9F2F-42D3-BB3B-89EFC74CA6A2}" srcOrd="0" destOrd="0" presId="urn:microsoft.com/office/officeart/2008/layout/HorizontalMultiLevelHierarchy"/>
    <dgm:cxn modelId="{B848C369-48F0-4B1A-9E7A-B016824BD78C}" type="presParOf" srcId="{2D7A1FB2-8D30-4E93-A690-19F088EC4187}" destId="{EA5EB15C-D5B3-4F80-8E26-F094EF412A02}" srcOrd="7" destOrd="0" presId="urn:microsoft.com/office/officeart/2008/layout/HorizontalMultiLevelHierarchy"/>
    <dgm:cxn modelId="{C395AEC5-433D-4BFA-8A68-7BCFA2E66547}" type="presParOf" srcId="{EA5EB15C-D5B3-4F80-8E26-F094EF412A02}" destId="{D3EA12D7-6C35-4E40-871F-AFA489C0B674}" srcOrd="0" destOrd="0" presId="urn:microsoft.com/office/officeart/2008/layout/HorizontalMultiLevelHierarchy"/>
    <dgm:cxn modelId="{6ED397D6-CBD2-4B6C-86C3-278BDE6E3497}" type="presParOf" srcId="{EA5EB15C-D5B3-4F80-8E26-F094EF412A02}" destId="{7921BD84-6389-4F6F-A6A9-576999ABFBCD}"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2A1C44-E2CB-41E6-9CBA-5F7E6D6A691B}"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s-ES"/>
        </a:p>
      </dgm:t>
    </dgm:pt>
    <dgm:pt modelId="{DF7AC6B9-51CD-4D4F-A46F-42844DCE8B72}">
      <dgm:prSet phldrT="[Texto]"/>
      <dgm:spPr/>
      <dgm:t>
        <a:bodyPr/>
        <a:lstStyle/>
        <a:p>
          <a:r>
            <a:rPr lang="es-CO" dirty="0" smtClean="0"/>
            <a:t>5. Acciones proyectadas</a:t>
          </a:r>
          <a:endParaRPr lang="es-ES" dirty="0"/>
        </a:p>
      </dgm:t>
    </dgm:pt>
    <dgm:pt modelId="{BE51D9CC-B79E-4539-B063-3B9881118D9E}" type="parTrans" cxnId="{50AF03A4-95DC-4899-BF6A-0E2D66589EDE}">
      <dgm:prSet/>
      <dgm:spPr/>
      <dgm:t>
        <a:bodyPr/>
        <a:lstStyle/>
        <a:p>
          <a:endParaRPr lang="es-ES"/>
        </a:p>
      </dgm:t>
    </dgm:pt>
    <dgm:pt modelId="{414EE73F-66F4-45BC-9178-F416F511DA1F}" type="sibTrans" cxnId="{50AF03A4-95DC-4899-BF6A-0E2D66589EDE}">
      <dgm:prSet/>
      <dgm:spPr/>
      <dgm:t>
        <a:bodyPr/>
        <a:lstStyle/>
        <a:p>
          <a:endParaRPr lang="es-ES"/>
        </a:p>
      </dgm:t>
    </dgm:pt>
    <dgm:pt modelId="{FA168D9C-3EBB-4371-82D0-D59D7822B681}">
      <dgm:prSet phldrT="[Texto]"/>
      <dgm:spPr/>
      <dgm:t>
        <a:bodyPr/>
        <a:lstStyle/>
        <a:p>
          <a:r>
            <a:rPr lang="es-CO" smtClean="0"/>
            <a:t>Criterios de Negocios verdes MADS</a:t>
          </a:r>
          <a:endParaRPr lang="es-ES" dirty="0"/>
        </a:p>
      </dgm:t>
    </dgm:pt>
    <dgm:pt modelId="{3A6BC369-8CDC-4FC5-95BE-C6B4CFF5E737}" type="parTrans" cxnId="{0F26CE83-23EC-43C0-B480-53480F3340B3}">
      <dgm:prSet/>
      <dgm:spPr/>
      <dgm:t>
        <a:bodyPr/>
        <a:lstStyle/>
        <a:p>
          <a:endParaRPr lang="es-ES"/>
        </a:p>
      </dgm:t>
    </dgm:pt>
    <dgm:pt modelId="{B73ACF82-FFD1-4E1B-AD2E-C8EE83C696F3}" type="sibTrans" cxnId="{0F26CE83-23EC-43C0-B480-53480F3340B3}">
      <dgm:prSet/>
      <dgm:spPr/>
      <dgm:t>
        <a:bodyPr/>
        <a:lstStyle/>
        <a:p>
          <a:endParaRPr lang="es-ES"/>
        </a:p>
      </dgm:t>
    </dgm:pt>
    <dgm:pt modelId="{4C5C25A2-6500-4411-9FCA-AA694BA8219D}">
      <dgm:prSet/>
      <dgm:spPr/>
      <dgm:t>
        <a:bodyPr/>
        <a:lstStyle/>
        <a:p>
          <a:r>
            <a:rPr lang="es-CO" smtClean="0"/>
            <a:t>Competitividad empresarial</a:t>
          </a:r>
          <a:endParaRPr lang="es-CO" dirty="0" smtClean="0"/>
        </a:p>
      </dgm:t>
    </dgm:pt>
    <dgm:pt modelId="{27AE2035-2835-440D-A16A-2C98E096C379}" type="parTrans" cxnId="{016050CF-302C-41E1-A628-10AA8DC94599}">
      <dgm:prSet/>
      <dgm:spPr/>
      <dgm:t>
        <a:bodyPr/>
        <a:lstStyle/>
        <a:p>
          <a:endParaRPr lang="es-ES"/>
        </a:p>
      </dgm:t>
    </dgm:pt>
    <dgm:pt modelId="{11AEDE33-46B9-49C3-8C73-0D5CBE424BF4}" type="sibTrans" cxnId="{016050CF-302C-41E1-A628-10AA8DC94599}">
      <dgm:prSet/>
      <dgm:spPr/>
      <dgm:t>
        <a:bodyPr/>
        <a:lstStyle/>
        <a:p>
          <a:endParaRPr lang="es-ES"/>
        </a:p>
      </dgm:t>
    </dgm:pt>
    <dgm:pt modelId="{5DE0C445-8031-49ED-84EA-95C2F0D108ED}">
      <dgm:prSet/>
      <dgm:spPr/>
      <dgm:t>
        <a:bodyPr/>
        <a:lstStyle/>
        <a:p>
          <a:r>
            <a:rPr lang="es-CO" smtClean="0"/>
            <a:t>Proyección del modelo de negocio</a:t>
          </a:r>
          <a:endParaRPr lang="es-CO" dirty="0" smtClean="0"/>
        </a:p>
      </dgm:t>
    </dgm:pt>
    <dgm:pt modelId="{EAB4A074-ACFF-4BDF-BE98-7016D6AF363B}" type="parTrans" cxnId="{110745D4-E2B2-42A4-BC78-E30379C40151}">
      <dgm:prSet/>
      <dgm:spPr/>
      <dgm:t>
        <a:bodyPr/>
        <a:lstStyle/>
        <a:p>
          <a:endParaRPr lang="es-ES"/>
        </a:p>
      </dgm:t>
    </dgm:pt>
    <dgm:pt modelId="{72DD028F-D3E2-4EA9-8C06-F7162938D29C}" type="sibTrans" cxnId="{110745D4-E2B2-42A4-BC78-E30379C40151}">
      <dgm:prSet/>
      <dgm:spPr/>
      <dgm:t>
        <a:bodyPr/>
        <a:lstStyle/>
        <a:p>
          <a:endParaRPr lang="es-ES"/>
        </a:p>
      </dgm:t>
    </dgm:pt>
    <dgm:pt modelId="{FB8DD6CE-F8FC-4241-98E4-F0DAB087E87D}">
      <dgm:prSet/>
      <dgm:spPr/>
      <dgm:t>
        <a:bodyPr/>
        <a:lstStyle/>
        <a:p>
          <a:r>
            <a:rPr lang="es-CO" smtClean="0"/>
            <a:t>Fortalecimiento de sus capacidades de producción, replicabilidad y escalabilidad de los procesos como factores fundamentales para acceder a mercados.</a:t>
          </a:r>
          <a:endParaRPr lang="es-CO" dirty="0" smtClean="0"/>
        </a:p>
      </dgm:t>
    </dgm:pt>
    <dgm:pt modelId="{1E47CBF4-68C8-4052-833D-643785977B1A}" type="parTrans" cxnId="{311096FC-8EA5-430A-A86F-933E1FCA58C3}">
      <dgm:prSet/>
      <dgm:spPr/>
      <dgm:t>
        <a:bodyPr/>
        <a:lstStyle/>
        <a:p>
          <a:endParaRPr lang="es-ES"/>
        </a:p>
      </dgm:t>
    </dgm:pt>
    <dgm:pt modelId="{E6C711D2-1765-4A9D-ABE2-6220C3836560}" type="sibTrans" cxnId="{311096FC-8EA5-430A-A86F-933E1FCA58C3}">
      <dgm:prSet/>
      <dgm:spPr/>
      <dgm:t>
        <a:bodyPr/>
        <a:lstStyle/>
        <a:p>
          <a:endParaRPr lang="es-ES"/>
        </a:p>
      </dgm:t>
    </dgm:pt>
    <dgm:pt modelId="{94BAE57D-0BAA-4C32-8452-5009F4AC6385}" type="pres">
      <dgm:prSet presAssocID="{802A1C44-E2CB-41E6-9CBA-5F7E6D6A691B}" presName="Name0" presStyleCnt="0">
        <dgm:presLayoutVars>
          <dgm:chPref val="1"/>
          <dgm:dir/>
          <dgm:animOne val="branch"/>
          <dgm:animLvl val="lvl"/>
          <dgm:resizeHandles val="exact"/>
        </dgm:presLayoutVars>
      </dgm:prSet>
      <dgm:spPr/>
      <dgm:t>
        <a:bodyPr/>
        <a:lstStyle/>
        <a:p>
          <a:endParaRPr lang="es-ES"/>
        </a:p>
      </dgm:t>
    </dgm:pt>
    <dgm:pt modelId="{94FF77C8-8FB1-4C0F-ACF5-3C12F2695B79}" type="pres">
      <dgm:prSet presAssocID="{DF7AC6B9-51CD-4D4F-A46F-42844DCE8B72}" presName="root1" presStyleCnt="0"/>
      <dgm:spPr/>
    </dgm:pt>
    <dgm:pt modelId="{600939F3-1CCB-4E84-BE6F-F3C6EAAAB9D5}" type="pres">
      <dgm:prSet presAssocID="{DF7AC6B9-51CD-4D4F-A46F-42844DCE8B72}" presName="LevelOneTextNode" presStyleLbl="node0" presStyleIdx="0" presStyleCnt="1">
        <dgm:presLayoutVars>
          <dgm:chPref val="3"/>
        </dgm:presLayoutVars>
      </dgm:prSet>
      <dgm:spPr/>
      <dgm:t>
        <a:bodyPr/>
        <a:lstStyle/>
        <a:p>
          <a:endParaRPr lang="es-ES"/>
        </a:p>
      </dgm:t>
    </dgm:pt>
    <dgm:pt modelId="{2D7A1FB2-8D30-4E93-A690-19F088EC4187}" type="pres">
      <dgm:prSet presAssocID="{DF7AC6B9-51CD-4D4F-A46F-42844DCE8B72}" presName="level2hierChild" presStyleCnt="0"/>
      <dgm:spPr/>
    </dgm:pt>
    <dgm:pt modelId="{0713CB49-6C2D-49E6-855E-1870042D4F4A}" type="pres">
      <dgm:prSet presAssocID="{3A6BC369-8CDC-4FC5-95BE-C6B4CFF5E737}" presName="conn2-1" presStyleLbl="parChTrans1D2" presStyleIdx="0" presStyleCnt="4"/>
      <dgm:spPr/>
      <dgm:t>
        <a:bodyPr/>
        <a:lstStyle/>
        <a:p>
          <a:endParaRPr lang="es-ES"/>
        </a:p>
      </dgm:t>
    </dgm:pt>
    <dgm:pt modelId="{772D2BA8-15DA-4695-BFC0-96BC999C1979}" type="pres">
      <dgm:prSet presAssocID="{3A6BC369-8CDC-4FC5-95BE-C6B4CFF5E737}" presName="connTx" presStyleLbl="parChTrans1D2" presStyleIdx="0" presStyleCnt="4"/>
      <dgm:spPr/>
      <dgm:t>
        <a:bodyPr/>
        <a:lstStyle/>
        <a:p>
          <a:endParaRPr lang="es-ES"/>
        </a:p>
      </dgm:t>
    </dgm:pt>
    <dgm:pt modelId="{AC8C9290-109B-41B3-9B9A-4F58397A3C0C}" type="pres">
      <dgm:prSet presAssocID="{FA168D9C-3EBB-4371-82D0-D59D7822B681}" presName="root2" presStyleCnt="0"/>
      <dgm:spPr/>
    </dgm:pt>
    <dgm:pt modelId="{ABB0FAE9-7BB5-44BB-AA45-5A6CA251D1E1}" type="pres">
      <dgm:prSet presAssocID="{FA168D9C-3EBB-4371-82D0-D59D7822B681}" presName="LevelTwoTextNode" presStyleLbl="node2" presStyleIdx="0" presStyleCnt="4" custScaleX="132025">
        <dgm:presLayoutVars>
          <dgm:chPref val="3"/>
        </dgm:presLayoutVars>
      </dgm:prSet>
      <dgm:spPr/>
      <dgm:t>
        <a:bodyPr/>
        <a:lstStyle/>
        <a:p>
          <a:endParaRPr lang="es-ES"/>
        </a:p>
      </dgm:t>
    </dgm:pt>
    <dgm:pt modelId="{483DAF27-6E19-429D-8B71-835F5403C345}" type="pres">
      <dgm:prSet presAssocID="{FA168D9C-3EBB-4371-82D0-D59D7822B681}" presName="level3hierChild" presStyleCnt="0"/>
      <dgm:spPr/>
    </dgm:pt>
    <dgm:pt modelId="{89623450-9DD1-430E-A966-B97AC80A8448}" type="pres">
      <dgm:prSet presAssocID="{27AE2035-2835-440D-A16A-2C98E096C379}" presName="conn2-1" presStyleLbl="parChTrans1D2" presStyleIdx="1" presStyleCnt="4"/>
      <dgm:spPr/>
      <dgm:t>
        <a:bodyPr/>
        <a:lstStyle/>
        <a:p>
          <a:endParaRPr lang="es-ES"/>
        </a:p>
      </dgm:t>
    </dgm:pt>
    <dgm:pt modelId="{7948DF90-6354-4473-8F78-C0A71B401FA9}" type="pres">
      <dgm:prSet presAssocID="{27AE2035-2835-440D-A16A-2C98E096C379}" presName="connTx" presStyleLbl="parChTrans1D2" presStyleIdx="1" presStyleCnt="4"/>
      <dgm:spPr/>
      <dgm:t>
        <a:bodyPr/>
        <a:lstStyle/>
        <a:p>
          <a:endParaRPr lang="es-ES"/>
        </a:p>
      </dgm:t>
    </dgm:pt>
    <dgm:pt modelId="{904F929B-4CAD-4798-A399-FDEAC8F49D92}" type="pres">
      <dgm:prSet presAssocID="{4C5C25A2-6500-4411-9FCA-AA694BA8219D}" presName="root2" presStyleCnt="0"/>
      <dgm:spPr/>
    </dgm:pt>
    <dgm:pt modelId="{DA4CA425-FBB1-45E0-A203-FEA32BBBE54E}" type="pres">
      <dgm:prSet presAssocID="{4C5C25A2-6500-4411-9FCA-AA694BA8219D}" presName="LevelTwoTextNode" presStyleLbl="node2" presStyleIdx="1" presStyleCnt="4">
        <dgm:presLayoutVars>
          <dgm:chPref val="3"/>
        </dgm:presLayoutVars>
      </dgm:prSet>
      <dgm:spPr/>
      <dgm:t>
        <a:bodyPr/>
        <a:lstStyle/>
        <a:p>
          <a:endParaRPr lang="es-ES"/>
        </a:p>
      </dgm:t>
    </dgm:pt>
    <dgm:pt modelId="{5889B1A5-ADBB-4EF4-B3CD-ECD2C28384D7}" type="pres">
      <dgm:prSet presAssocID="{4C5C25A2-6500-4411-9FCA-AA694BA8219D}" presName="level3hierChild" presStyleCnt="0"/>
      <dgm:spPr/>
    </dgm:pt>
    <dgm:pt modelId="{62B36F6C-3690-4E3C-8316-88B1246B8D7E}" type="pres">
      <dgm:prSet presAssocID="{EAB4A074-ACFF-4BDF-BE98-7016D6AF363B}" presName="conn2-1" presStyleLbl="parChTrans1D2" presStyleIdx="2" presStyleCnt="4"/>
      <dgm:spPr/>
      <dgm:t>
        <a:bodyPr/>
        <a:lstStyle/>
        <a:p>
          <a:endParaRPr lang="es-ES"/>
        </a:p>
      </dgm:t>
    </dgm:pt>
    <dgm:pt modelId="{404474A3-49A4-44F5-B0D8-9A4E16FA0662}" type="pres">
      <dgm:prSet presAssocID="{EAB4A074-ACFF-4BDF-BE98-7016D6AF363B}" presName="connTx" presStyleLbl="parChTrans1D2" presStyleIdx="2" presStyleCnt="4"/>
      <dgm:spPr/>
      <dgm:t>
        <a:bodyPr/>
        <a:lstStyle/>
        <a:p>
          <a:endParaRPr lang="es-ES"/>
        </a:p>
      </dgm:t>
    </dgm:pt>
    <dgm:pt modelId="{F5608BE2-D316-4434-BB96-4D0E427FB729}" type="pres">
      <dgm:prSet presAssocID="{5DE0C445-8031-49ED-84EA-95C2F0D108ED}" presName="root2" presStyleCnt="0"/>
      <dgm:spPr/>
    </dgm:pt>
    <dgm:pt modelId="{31DE1983-906D-40CF-B7C7-584451DAA7D8}" type="pres">
      <dgm:prSet presAssocID="{5DE0C445-8031-49ED-84EA-95C2F0D108ED}" presName="LevelTwoTextNode" presStyleLbl="node2" presStyleIdx="2" presStyleCnt="4">
        <dgm:presLayoutVars>
          <dgm:chPref val="3"/>
        </dgm:presLayoutVars>
      </dgm:prSet>
      <dgm:spPr/>
      <dgm:t>
        <a:bodyPr/>
        <a:lstStyle/>
        <a:p>
          <a:endParaRPr lang="es-ES"/>
        </a:p>
      </dgm:t>
    </dgm:pt>
    <dgm:pt modelId="{13161B3A-9D67-4A95-903B-F9DDF5E66A4F}" type="pres">
      <dgm:prSet presAssocID="{5DE0C445-8031-49ED-84EA-95C2F0D108ED}" presName="level3hierChild" presStyleCnt="0"/>
      <dgm:spPr/>
    </dgm:pt>
    <dgm:pt modelId="{4E919041-B39B-431F-83EA-EE11802653A9}" type="pres">
      <dgm:prSet presAssocID="{1E47CBF4-68C8-4052-833D-643785977B1A}" presName="conn2-1" presStyleLbl="parChTrans1D2" presStyleIdx="3" presStyleCnt="4"/>
      <dgm:spPr/>
      <dgm:t>
        <a:bodyPr/>
        <a:lstStyle/>
        <a:p>
          <a:endParaRPr lang="es-ES"/>
        </a:p>
      </dgm:t>
    </dgm:pt>
    <dgm:pt modelId="{C7312902-7D0E-4289-94EE-9D14D5E21F05}" type="pres">
      <dgm:prSet presAssocID="{1E47CBF4-68C8-4052-833D-643785977B1A}" presName="connTx" presStyleLbl="parChTrans1D2" presStyleIdx="3" presStyleCnt="4"/>
      <dgm:spPr/>
      <dgm:t>
        <a:bodyPr/>
        <a:lstStyle/>
        <a:p>
          <a:endParaRPr lang="es-ES"/>
        </a:p>
      </dgm:t>
    </dgm:pt>
    <dgm:pt modelId="{A5FBA0B5-B024-4103-9FAA-23CBEBB4FC86}" type="pres">
      <dgm:prSet presAssocID="{FB8DD6CE-F8FC-4241-98E4-F0DAB087E87D}" presName="root2" presStyleCnt="0"/>
      <dgm:spPr/>
    </dgm:pt>
    <dgm:pt modelId="{887E9619-90F5-4001-ACBF-3F273F2DE0CA}" type="pres">
      <dgm:prSet presAssocID="{FB8DD6CE-F8FC-4241-98E4-F0DAB087E87D}" presName="LevelTwoTextNode" presStyleLbl="node2" presStyleIdx="3" presStyleCnt="4">
        <dgm:presLayoutVars>
          <dgm:chPref val="3"/>
        </dgm:presLayoutVars>
      </dgm:prSet>
      <dgm:spPr/>
      <dgm:t>
        <a:bodyPr/>
        <a:lstStyle/>
        <a:p>
          <a:endParaRPr lang="es-ES"/>
        </a:p>
      </dgm:t>
    </dgm:pt>
    <dgm:pt modelId="{508C477D-0649-440A-A50F-115B760AC9E8}" type="pres">
      <dgm:prSet presAssocID="{FB8DD6CE-F8FC-4241-98E4-F0DAB087E87D}" presName="level3hierChild" presStyleCnt="0"/>
      <dgm:spPr/>
    </dgm:pt>
  </dgm:ptLst>
  <dgm:cxnLst>
    <dgm:cxn modelId="{468FDB16-4103-4255-B6F9-041D3AD7ABBE}" type="presOf" srcId="{EAB4A074-ACFF-4BDF-BE98-7016D6AF363B}" destId="{62B36F6C-3690-4E3C-8316-88B1246B8D7E}" srcOrd="0" destOrd="0" presId="urn:microsoft.com/office/officeart/2008/layout/HorizontalMultiLevelHierarchy"/>
    <dgm:cxn modelId="{F865FE1F-22F4-4D42-B8B8-1B0AB8F3EB55}" type="presOf" srcId="{3A6BC369-8CDC-4FC5-95BE-C6B4CFF5E737}" destId="{0713CB49-6C2D-49E6-855E-1870042D4F4A}" srcOrd="0" destOrd="0" presId="urn:microsoft.com/office/officeart/2008/layout/HorizontalMultiLevelHierarchy"/>
    <dgm:cxn modelId="{7650FEBA-0EEC-4723-A537-5541104D3390}" type="presOf" srcId="{1E47CBF4-68C8-4052-833D-643785977B1A}" destId="{4E919041-B39B-431F-83EA-EE11802653A9}" srcOrd="0" destOrd="0" presId="urn:microsoft.com/office/officeart/2008/layout/HorizontalMultiLevelHierarchy"/>
    <dgm:cxn modelId="{0F26CE83-23EC-43C0-B480-53480F3340B3}" srcId="{DF7AC6B9-51CD-4D4F-A46F-42844DCE8B72}" destId="{FA168D9C-3EBB-4371-82D0-D59D7822B681}" srcOrd="0" destOrd="0" parTransId="{3A6BC369-8CDC-4FC5-95BE-C6B4CFF5E737}" sibTransId="{B73ACF82-FFD1-4E1B-AD2E-C8EE83C696F3}"/>
    <dgm:cxn modelId="{27DDC995-1115-495F-A6CA-BD4C674B747C}" type="presOf" srcId="{EAB4A074-ACFF-4BDF-BE98-7016D6AF363B}" destId="{404474A3-49A4-44F5-B0D8-9A4E16FA0662}" srcOrd="1" destOrd="0" presId="urn:microsoft.com/office/officeart/2008/layout/HorizontalMultiLevelHierarchy"/>
    <dgm:cxn modelId="{110745D4-E2B2-42A4-BC78-E30379C40151}" srcId="{DF7AC6B9-51CD-4D4F-A46F-42844DCE8B72}" destId="{5DE0C445-8031-49ED-84EA-95C2F0D108ED}" srcOrd="2" destOrd="0" parTransId="{EAB4A074-ACFF-4BDF-BE98-7016D6AF363B}" sibTransId="{72DD028F-D3E2-4EA9-8C06-F7162938D29C}"/>
    <dgm:cxn modelId="{50AF03A4-95DC-4899-BF6A-0E2D66589EDE}" srcId="{802A1C44-E2CB-41E6-9CBA-5F7E6D6A691B}" destId="{DF7AC6B9-51CD-4D4F-A46F-42844DCE8B72}" srcOrd="0" destOrd="0" parTransId="{BE51D9CC-B79E-4539-B063-3B9881118D9E}" sibTransId="{414EE73F-66F4-45BC-9178-F416F511DA1F}"/>
    <dgm:cxn modelId="{639A4705-FEEA-4E30-9994-F1FB82690389}" type="presOf" srcId="{3A6BC369-8CDC-4FC5-95BE-C6B4CFF5E737}" destId="{772D2BA8-15DA-4695-BFC0-96BC999C1979}" srcOrd="1" destOrd="0" presId="urn:microsoft.com/office/officeart/2008/layout/HorizontalMultiLevelHierarchy"/>
    <dgm:cxn modelId="{2D1F3B26-97E8-4354-B4C1-14F284156D9D}" type="presOf" srcId="{27AE2035-2835-440D-A16A-2C98E096C379}" destId="{7948DF90-6354-4473-8F78-C0A71B401FA9}" srcOrd="1" destOrd="0" presId="urn:microsoft.com/office/officeart/2008/layout/HorizontalMultiLevelHierarchy"/>
    <dgm:cxn modelId="{0A32FC52-E886-4651-8751-C0DA3FB460B6}" type="presOf" srcId="{1E47CBF4-68C8-4052-833D-643785977B1A}" destId="{C7312902-7D0E-4289-94EE-9D14D5E21F05}" srcOrd="1" destOrd="0" presId="urn:microsoft.com/office/officeart/2008/layout/HorizontalMultiLevelHierarchy"/>
    <dgm:cxn modelId="{016050CF-302C-41E1-A628-10AA8DC94599}" srcId="{DF7AC6B9-51CD-4D4F-A46F-42844DCE8B72}" destId="{4C5C25A2-6500-4411-9FCA-AA694BA8219D}" srcOrd="1" destOrd="0" parTransId="{27AE2035-2835-440D-A16A-2C98E096C379}" sibTransId="{11AEDE33-46B9-49C3-8C73-0D5CBE424BF4}"/>
    <dgm:cxn modelId="{365024DC-0D36-48A6-BE2C-66E3FAD5A3EE}" type="presOf" srcId="{5DE0C445-8031-49ED-84EA-95C2F0D108ED}" destId="{31DE1983-906D-40CF-B7C7-584451DAA7D8}" srcOrd="0" destOrd="0" presId="urn:microsoft.com/office/officeart/2008/layout/HorizontalMultiLevelHierarchy"/>
    <dgm:cxn modelId="{96B58D04-485C-4C17-984B-E592B54B59D7}" type="presOf" srcId="{DF7AC6B9-51CD-4D4F-A46F-42844DCE8B72}" destId="{600939F3-1CCB-4E84-BE6F-F3C6EAAAB9D5}" srcOrd="0" destOrd="0" presId="urn:microsoft.com/office/officeart/2008/layout/HorizontalMultiLevelHierarchy"/>
    <dgm:cxn modelId="{00F6288C-1C7D-4C7A-A80F-39289D828057}" type="presOf" srcId="{27AE2035-2835-440D-A16A-2C98E096C379}" destId="{89623450-9DD1-430E-A966-B97AC80A8448}" srcOrd="0" destOrd="0" presId="urn:microsoft.com/office/officeart/2008/layout/HorizontalMultiLevelHierarchy"/>
    <dgm:cxn modelId="{772C8C52-936C-41C3-9486-EB35341EF279}" type="presOf" srcId="{802A1C44-E2CB-41E6-9CBA-5F7E6D6A691B}" destId="{94BAE57D-0BAA-4C32-8452-5009F4AC6385}" srcOrd="0" destOrd="0" presId="urn:microsoft.com/office/officeart/2008/layout/HorizontalMultiLevelHierarchy"/>
    <dgm:cxn modelId="{311096FC-8EA5-430A-A86F-933E1FCA58C3}" srcId="{DF7AC6B9-51CD-4D4F-A46F-42844DCE8B72}" destId="{FB8DD6CE-F8FC-4241-98E4-F0DAB087E87D}" srcOrd="3" destOrd="0" parTransId="{1E47CBF4-68C8-4052-833D-643785977B1A}" sibTransId="{E6C711D2-1765-4A9D-ABE2-6220C3836560}"/>
    <dgm:cxn modelId="{623F5AD0-BD9E-4C8E-AEAD-36802C67FDFC}" type="presOf" srcId="{FB8DD6CE-F8FC-4241-98E4-F0DAB087E87D}" destId="{887E9619-90F5-4001-ACBF-3F273F2DE0CA}" srcOrd="0" destOrd="0" presId="urn:microsoft.com/office/officeart/2008/layout/HorizontalMultiLevelHierarchy"/>
    <dgm:cxn modelId="{00FAF3EA-FE2B-459D-840E-BE21E9F0596B}" type="presOf" srcId="{4C5C25A2-6500-4411-9FCA-AA694BA8219D}" destId="{DA4CA425-FBB1-45E0-A203-FEA32BBBE54E}" srcOrd="0" destOrd="0" presId="urn:microsoft.com/office/officeart/2008/layout/HorizontalMultiLevelHierarchy"/>
    <dgm:cxn modelId="{DC610CDE-D360-4321-83D6-A59FAD39CAD4}" type="presOf" srcId="{FA168D9C-3EBB-4371-82D0-D59D7822B681}" destId="{ABB0FAE9-7BB5-44BB-AA45-5A6CA251D1E1}" srcOrd="0" destOrd="0" presId="urn:microsoft.com/office/officeart/2008/layout/HorizontalMultiLevelHierarchy"/>
    <dgm:cxn modelId="{AE8FA3AF-395D-4268-97A6-0EF40408DAB9}" type="presParOf" srcId="{94BAE57D-0BAA-4C32-8452-5009F4AC6385}" destId="{94FF77C8-8FB1-4C0F-ACF5-3C12F2695B79}" srcOrd="0" destOrd="0" presId="urn:microsoft.com/office/officeart/2008/layout/HorizontalMultiLevelHierarchy"/>
    <dgm:cxn modelId="{8DFA4934-85DA-47B5-9ED4-6FAE45867AA9}" type="presParOf" srcId="{94FF77C8-8FB1-4C0F-ACF5-3C12F2695B79}" destId="{600939F3-1CCB-4E84-BE6F-F3C6EAAAB9D5}" srcOrd="0" destOrd="0" presId="urn:microsoft.com/office/officeart/2008/layout/HorizontalMultiLevelHierarchy"/>
    <dgm:cxn modelId="{D751479B-7363-444F-B68B-16BDF64B41B1}" type="presParOf" srcId="{94FF77C8-8FB1-4C0F-ACF5-3C12F2695B79}" destId="{2D7A1FB2-8D30-4E93-A690-19F088EC4187}" srcOrd="1" destOrd="0" presId="urn:microsoft.com/office/officeart/2008/layout/HorizontalMultiLevelHierarchy"/>
    <dgm:cxn modelId="{D57AC6AF-AC9B-4254-973E-2B8795BE59C9}" type="presParOf" srcId="{2D7A1FB2-8D30-4E93-A690-19F088EC4187}" destId="{0713CB49-6C2D-49E6-855E-1870042D4F4A}" srcOrd="0" destOrd="0" presId="urn:microsoft.com/office/officeart/2008/layout/HorizontalMultiLevelHierarchy"/>
    <dgm:cxn modelId="{39F447CF-AC35-44AA-BEA0-9EB0DD7C76BE}" type="presParOf" srcId="{0713CB49-6C2D-49E6-855E-1870042D4F4A}" destId="{772D2BA8-15DA-4695-BFC0-96BC999C1979}" srcOrd="0" destOrd="0" presId="urn:microsoft.com/office/officeart/2008/layout/HorizontalMultiLevelHierarchy"/>
    <dgm:cxn modelId="{F0536CB6-F674-47D7-802B-FC8C095276D2}" type="presParOf" srcId="{2D7A1FB2-8D30-4E93-A690-19F088EC4187}" destId="{AC8C9290-109B-41B3-9B9A-4F58397A3C0C}" srcOrd="1" destOrd="0" presId="urn:microsoft.com/office/officeart/2008/layout/HorizontalMultiLevelHierarchy"/>
    <dgm:cxn modelId="{A731307D-B9E1-42C6-B4C7-E0926E377499}" type="presParOf" srcId="{AC8C9290-109B-41B3-9B9A-4F58397A3C0C}" destId="{ABB0FAE9-7BB5-44BB-AA45-5A6CA251D1E1}" srcOrd="0" destOrd="0" presId="urn:microsoft.com/office/officeart/2008/layout/HorizontalMultiLevelHierarchy"/>
    <dgm:cxn modelId="{5035A56D-F742-43C9-A6E8-C4B2B04A3038}" type="presParOf" srcId="{AC8C9290-109B-41B3-9B9A-4F58397A3C0C}" destId="{483DAF27-6E19-429D-8B71-835F5403C345}" srcOrd="1" destOrd="0" presId="urn:microsoft.com/office/officeart/2008/layout/HorizontalMultiLevelHierarchy"/>
    <dgm:cxn modelId="{C6EEA52C-AD10-49C9-84FB-90DADB2C604E}" type="presParOf" srcId="{2D7A1FB2-8D30-4E93-A690-19F088EC4187}" destId="{89623450-9DD1-430E-A966-B97AC80A8448}" srcOrd="2" destOrd="0" presId="urn:microsoft.com/office/officeart/2008/layout/HorizontalMultiLevelHierarchy"/>
    <dgm:cxn modelId="{3BBE39CB-D6F3-4D73-B9E9-64A5D638E71B}" type="presParOf" srcId="{89623450-9DD1-430E-A966-B97AC80A8448}" destId="{7948DF90-6354-4473-8F78-C0A71B401FA9}" srcOrd="0" destOrd="0" presId="urn:microsoft.com/office/officeart/2008/layout/HorizontalMultiLevelHierarchy"/>
    <dgm:cxn modelId="{EBD30FB5-1110-4ECA-8DE1-798A9E7E47DA}" type="presParOf" srcId="{2D7A1FB2-8D30-4E93-A690-19F088EC4187}" destId="{904F929B-4CAD-4798-A399-FDEAC8F49D92}" srcOrd="3" destOrd="0" presId="urn:microsoft.com/office/officeart/2008/layout/HorizontalMultiLevelHierarchy"/>
    <dgm:cxn modelId="{74202F00-6D98-4EC6-9957-5D14EE28457F}" type="presParOf" srcId="{904F929B-4CAD-4798-A399-FDEAC8F49D92}" destId="{DA4CA425-FBB1-45E0-A203-FEA32BBBE54E}" srcOrd="0" destOrd="0" presId="urn:microsoft.com/office/officeart/2008/layout/HorizontalMultiLevelHierarchy"/>
    <dgm:cxn modelId="{84ACF21A-2B7A-4DAC-B10E-02B294EF30C5}" type="presParOf" srcId="{904F929B-4CAD-4798-A399-FDEAC8F49D92}" destId="{5889B1A5-ADBB-4EF4-B3CD-ECD2C28384D7}" srcOrd="1" destOrd="0" presId="urn:microsoft.com/office/officeart/2008/layout/HorizontalMultiLevelHierarchy"/>
    <dgm:cxn modelId="{B1D30C63-3D55-47F3-839B-219E30064AE6}" type="presParOf" srcId="{2D7A1FB2-8D30-4E93-A690-19F088EC4187}" destId="{62B36F6C-3690-4E3C-8316-88B1246B8D7E}" srcOrd="4" destOrd="0" presId="urn:microsoft.com/office/officeart/2008/layout/HorizontalMultiLevelHierarchy"/>
    <dgm:cxn modelId="{3A8D8B1A-82B4-47CE-95C7-D8DF6C88F7B5}" type="presParOf" srcId="{62B36F6C-3690-4E3C-8316-88B1246B8D7E}" destId="{404474A3-49A4-44F5-B0D8-9A4E16FA0662}" srcOrd="0" destOrd="0" presId="urn:microsoft.com/office/officeart/2008/layout/HorizontalMultiLevelHierarchy"/>
    <dgm:cxn modelId="{32A84020-C029-4100-8C46-56576A6FA3C8}" type="presParOf" srcId="{2D7A1FB2-8D30-4E93-A690-19F088EC4187}" destId="{F5608BE2-D316-4434-BB96-4D0E427FB729}" srcOrd="5" destOrd="0" presId="urn:microsoft.com/office/officeart/2008/layout/HorizontalMultiLevelHierarchy"/>
    <dgm:cxn modelId="{720F6E2E-DC9E-4782-9208-66C93FA1AF0D}" type="presParOf" srcId="{F5608BE2-D316-4434-BB96-4D0E427FB729}" destId="{31DE1983-906D-40CF-B7C7-584451DAA7D8}" srcOrd="0" destOrd="0" presId="urn:microsoft.com/office/officeart/2008/layout/HorizontalMultiLevelHierarchy"/>
    <dgm:cxn modelId="{45C17D6B-52B0-481C-BB9D-2FAB525858D5}" type="presParOf" srcId="{F5608BE2-D316-4434-BB96-4D0E427FB729}" destId="{13161B3A-9D67-4A95-903B-F9DDF5E66A4F}" srcOrd="1" destOrd="0" presId="urn:microsoft.com/office/officeart/2008/layout/HorizontalMultiLevelHierarchy"/>
    <dgm:cxn modelId="{39AAD3E3-0CFD-4F9C-B6BB-2EAD10502207}" type="presParOf" srcId="{2D7A1FB2-8D30-4E93-A690-19F088EC4187}" destId="{4E919041-B39B-431F-83EA-EE11802653A9}" srcOrd="6" destOrd="0" presId="urn:microsoft.com/office/officeart/2008/layout/HorizontalMultiLevelHierarchy"/>
    <dgm:cxn modelId="{CA841EED-86AA-475D-89E5-2502FDB5F10C}" type="presParOf" srcId="{4E919041-B39B-431F-83EA-EE11802653A9}" destId="{C7312902-7D0E-4289-94EE-9D14D5E21F05}" srcOrd="0" destOrd="0" presId="urn:microsoft.com/office/officeart/2008/layout/HorizontalMultiLevelHierarchy"/>
    <dgm:cxn modelId="{54D1CB54-F806-40CD-B1C2-597E544CC188}" type="presParOf" srcId="{2D7A1FB2-8D30-4E93-A690-19F088EC4187}" destId="{A5FBA0B5-B024-4103-9FAA-23CBEBB4FC86}" srcOrd="7" destOrd="0" presId="urn:microsoft.com/office/officeart/2008/layout/HorizontalMultiLevelHierarchy"/>
    <dgm:cxn modelId="{561B2AB7-2AC7-4B7B-AD55-77A3EED5D1B6}" type="presParOf" srcId="{A5FBA0B5-B024-4103-9FAA-23CBEBB4FC86}" destId="{887E9619-90F5-4001-ACBF-3F273F2DE0CA}" srcOrd="0" destOrd="0" presId="urn:microsoft.com/office/officeart/2008/layout/HorizontalMultiLevelHierarchy"/>
    <dgm:cxn modelId="{E7CFDCF1-50AE-4F0A-97D2-E3B1E30DF105}" type="presParOf" srcId="{A5FBA0B5-B024-4103-9FAA-23CBEBB4FC86}" destId="{508C477D-0649-440A-A50F-115B760AC9E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1CEF-E634-4069-9995-6452ABF3302D}">
      <dsp:nvSpPr>
        <dsp:cNvPr id="0" name=""/>
        <dsp:cNvSpPr/>
      </dsp:nvSpPr>
      <dsp:spPr>
        <a:xfrm>
          <a:off x="2950492" y="2298098"/>
          <a:ext cx="572869" cy="1091596"/>
        </a:xfrm>
        <a:custGeom>
          <a:avLst/>
          <a:gdLst/>
          <a:ahLst/>
          <a:cxnLst/>
          <a:rect l="0" t="0" r="0" b="0"/>
          <a:pathLst>
            <a:path>
              <a:moveTo>
                <a:pt x="0" y="0"/>
              </a:moveTo>
              <a:lnTo>
                <a:pt x="286434" y="0"/>
              </a:lnTo>
              <a:lnTo>
                <a:pt x="286434" y="1091596"/>
              </a:lnTo>
              <a:lnTo>
                <a:pt x="572869" y="109159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06107" y="2813076"/>
        <a:ext cx="61639" cy="61639"/>
      </dsp:txXfrm>
    </dsp:sp>
    <dsp:sp modelId="{3B47F593-675B-4FF5-B338-CE017CB4FA8A}">
      <dsp:nvSpPr>
        <dsp:cNvPr id="0" name=""/>
        <dsp:cNvSpPr/>
      </dsp:nvSpPr>
      <dsp:spPr>
        <a:xfrm>
          <a:off x="2950492" y="2252378"/>
          <a:ext cx="572869" cy="91440"/>
        </a:xfrm>
        <a:custGeom>
          <a:avLst/>
          <a:gdLst/>
          <a:ahLst/>
          <a:cxnLst/>
          <a:rect l="0" t="0" r="0" b="0"/>
          <a:pathLst>
            <a:path>
              <a:moveTo>
                <a:pt x="0" y="45720"/>
              </a:moveTo>
              <a:lnTo>
                <a:pt x="572869" y="4572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22605" y="2283776"/>
        <a:ext cx="28643" cy="28643"/>
      </dsp:txXfrm>
    </dsp:sp>
    <dsp:sp modelId="{0713CB49-6C2D-49E6-855E-1870042D4F4A}">
      <dsp:nvSpPr>
        <dsp:cNvPr id="0" name=""/>
        <dsp:cNvSpPr/>
      </dsp:nvSpPr>
      <dsp:spPr>
        <a:xfrm>
          <a:off x="2950492" y="1206501"/>
          <a:ext cx="572869" cy="1091596"/>
        </a:xfrm>
        <a:custGeom>
          <a:avLst/>
          <a:gdLst/>
          <a:ahLst/>
          <a:cxnLst/>
          <a:rect l="0" t="0" r="0" b="0"/>
          <a:pathLst>
            <a:path>
              <a:moveTo>
                <a:pt x="0" y="1091596"/>
              </a:moveTo>
              <a:lnTo>
                <a:pt x="286434" y="1091596"/>
              </a:lnTo>
              <a:lnTo>
                <a:pt x="286434" y="0"/>
              </a:lnTo>
              <a:lnTo>
                <a:pt x="572869"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06107" y="1721480"/>
        <a:ext cx="61639" cy="61639"/>
      </dsp:txXfrm>
    </dsp:sp>
    <dsp:sp modelId="{600939F3-1CCB-4E84-BE6F-F3C6EAAAB9D5}">
      <dsp:nvSpPr>
        <dsp:cNvPr id="0" name=""/>
        <dsp:cNvSpPr/>
      </dsp:nvSpPr>
      <dsp:spPr>
        <a:xfrm rot="16200000">
          <a:off x="215755" y="1861459"/>
          <a:ext cx="4596196"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kern="1200" dirty="0" smtClean="0"/>
            <a:t>1. Caracterización de las entidades frente a los negocios verdes</a:t>
          </a:r>
          <a:endParaRPr lang="es-ES" sz="2500" kern="1200" dirty="0"/>
        </a:p>
      </dsp:txBody>
      <dsp:txXfrm>
        <a:off x="215755" y="1861459"/>
        <a:ext cx="4596196" cy="873277"/>
      </dsp:txXfrm>
    </dsp:sp>
    <dsp:sp modelId="{ABB0FAE9-7BB5-44BB-AA45-5A6CA251D1E1}">
      <dsp:nvSpPr>
        <dsp:cNvPr id="0" name=""/>
        <dsp:cNvSpPr/>
      </dsp:nvSpPr>
      <dsp:spPr>
        <a:xfrm>
          <a:off x="3523362" y="769862"/>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Las unidades productivas agrícolas de la región del </a:t>
          </a:r>
          <a:r>
            <a:rPr lang="es-CO" sz="1400" kern="1200" dirty="0" err="1" smtClean="0"/>
            <a:t>Guavio</a:t>
          </a:r>
          <a:r>
            <a:rPr lang="es-CO" sz="1400" kern="1200" dirty="0" smtClean="0"/>
            <a:t> presentan niveles de innovación incipientes.</a:t>
          </a:r>
          <a:endParaRPr lang="es-ES" sz="1400" kern="1200" dirty="0"/>
        </a:p>
      </dsp:txBody>
      <dsp:txXfrm>
        <a:off x="3523362" y="769862"/>
        <a:ext cx="3781657" cy="873277"/>
      </dsp:txXfrm>
    </dsp:sp>
    <dsp:sp modelId="{211D70C3-1636-4681-A4E8-56612A72792D}">
      <dsp:nvSpPr>
        <dsp:cNvPr id="0" name=""/>
        <dsp:cNvSpPr/>
      </dsp:nvSpPr>
      <dsp:spPr>
        <a:xfrm>
          <a:off x="3523362" y="1861459"/>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smtClean="0"/>
            <a:t>Actores apoyan a nivel de formación, acompañamiento y asesorías, la implementación de estrategias relacionadas con los negocios verdes</a:t>
          </a:r>
          <a:endParaRPr lang="es-ES" sz="1400" kern="1200" dirty="0"/>
        </a:p>
      </dsp:txBody>
      <dsp:txXfrm>
        <a:off x="3523362" y="1861459"/>
        <a:ext cx="3781657" cy="873277"/>
      </dsp:txXfrm>
    </dsp:sp>
    <dsp:sp modelId="{85CDACD0-BA57-4707-A7A4-E35C89666E34}">
      <dsp:nvSpPr>
        <dsp:cNvPr id="0" name=""/>
        <dsp:cNvSpPr/>
      </dsp:nvSpPr>
      <dsp:spPr>
        <a:xfrm>
          <a:off x="3523362" y="2953055"/>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Se consolidan iniciativas relacionadas con economía solidaria, negocios verdes y </a:t>
          </a:r>
          <a:r>
            <a:rPr lang="es-CO" sz="1400" kern="1200" dirty="0" err="1" smtClean="0"/>
            <a:t>asociatividad</a:t>
          </a:r>
          <a:r>
            <a:rPr lang="es-CO" sz="1400" kern="1200" dirty="0" smtClean="0"/>
            <a:t>.</a:t>
          </a:r>
          <a:endParaRPr lang="es-ES" sz="1400" kern="1200" dirty="0"/>
        </a:p>
      </dsp:txBody>
      <dsp:txXfrm>
        <a:off x="3523362" y="2953055"/>
        <a:ext cx="3781657" cy="873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1CEF-E634-4069-9995-6452ABF3302D}">
      <dsp:nvSpPr>
        <dsp:cNvPr id="0" name=""/>
        <dsp:cNvSpPr/>
      </dsp:nvSpPr>
      <dsp:spPr>
        <a:xfrm>
          <a:off x="2950492" y="2298098"/>
          <a:ext cx="572869" cy="1091596"/>
        </a:xfrm>
        <a:custGeom>
          <a:avLst/>
          <a:gdLst/>
          <a:ahLst/>
          <a:cxnLst/>
          <a:rect l="0" t="0" r="0" b="0"/>
          <a:pathLst>
            <a:path>
              <a:moveTo>
                <a:pt x="0" y="0"/>
              </a:moveTo>
              <a:lnTo>
                <a:pt x="286434" y="0"/>
              </a:lnTo>
              <a:lnTo>
                <a:pt x="286434" y="1091596"/>
              </a:lnTo>
              <a:lnTo>
                <a:pt x="572869" y="109159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06107" y="2813076"/>
        <a:ext cx="61639" cy="61639"/>
      </dsp:txXfrm>
    </dsp:sp>
    <dsp:sp modelId="{3B47F593-675B-4FF5-B338-CE017CB4FA8A}">
      <dsp:nvSpPr>
        <dsp:cNvPr id="0" name=""/>
        <dsp:cNvSpPr/>
      </dsp:nvSpPr>
      <dsp:spPr>
        <a:xfrm>
          <a:off x="2950492" y="2252378"/>
          <a:ext cx="572869" cy="91440"/>
        </a:xfrm>
        <a:custGeom>
          <a:avLst/>
          <a:gdLst/>
          <a:ahLst/>
          <a:cxnLst/>
          <a:rect l="0" t="0" r="0" b="0"/>
          <a:pathLst>
            <a:path>
              <a:moveTo>
                <a:pt x="0" y="45720"/>
              </a:moveTo>
              <a:lnTo>
                <a:pt x="572869" y="4572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22605" y="2283776"/>
        <a:ext cx="28643" cy="28643"/>
      </dsp:txXfrm>
    </dsp:sp>
    <dsp:sp modelId="{0713CB49-6C2D-49E6-855E-1870042D4F4A}">
      <dsp:nvSpPr>
        <dsp:cNvPr id="0" name=""/>
        <dsp:cNvSpPr/>
      </dsp:nvSpPr>
      <dsp:spPr>
        <a:xfrm>
          <a:off x="2950492" y="1206501"/>
          <a:ext cx="572869" cy="1091596"/>
        </a:xfrm>
        <a:custGeom>
          <a:avLst/>
          <a:gdLst/>
          <a:ahLst/>
          <a:cxnLst/>
          <a:rect l="0" t="0" r="0" b="0"/>
          <a:pathLst>
            <a:path>
              <a:moveTo>
                <a:pt x="0" y="1091596"/>
              </a:moveTo>
              <a:lnTo>
                <a:pt x="286434" y="1091596"/>
              </a:lnTo>
              <a:lnTo>
                <a:pt x="286434" y="0"/>
              </a:lnTo>
              <a:lnTo>
                <a:pt x="572869"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06107" y="1721480"/>
        <a:ext cx="61639" cy="61639"/>
      </dsp:txXfrm>
    </dsp:sp>
    <dsp:sp modelId="{600939F3-1CCB-4E84-BE6F-F3C6EAAAB9D5}">
      <dsp:nvSpPr>
        <dsp:cNvPr id="0" name=""/>
        <dsp:cNvSpPr/>
      </dsp:nvSpPr>
      <dsp:spPr>
        <a:xfrm rot="16200000">
          <a:off x="215755" y="1861459"/>
          <a:ext cx="4596196"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CO" sz="2900" kern="1200" dirty="0" smtClean="0"/>
            <a:t>2. Caracterización del modelo de negocio organizacional</a:t>
          </a:r>
          <a:endParaRPr lang="es-ES" sz="2900" kern="1200" dirty="0"/>
        </a:p>
      </dsp:txBody>
      <dsp:txXfrm>
        <a:off x="215755" y="1861459"/>
        <a:ext cx="4596196" cy="873277"/>
      </dsp:txXfrm>
    </dsp:sp>
    <dsp:sp modelId="{ABB0FAE9-7BB5-44BB-AA45-5A6CA251D1E1}">
      <dsp:nvSpPr>
        <dsp:cNvPr id="0" name=""/>
        <dsp:cNvSpPr/>
      </dsp:nvSpPr>
      <dsp:spPr>
        <a:xfrm>
          <a:off x="3523362" y="769862"/>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Los proyectos se generan a partir de la política pública</a:t>
          </a:r>
          <a:endParaRPr lang="es-ES" sz="1100" kern="1200" dirty="0"/>
        </a:p>
      </dsp:txBody>
      <dsp:txXfrm>
        <a:off x="3523362" y="769862"/>
        <a:ext cx="3781657" cy="873277"/>
      </dsp:txXfrm>
    </dsp:sp>
    <dsp:sp modelId="{211D70C3-1636-4681-A4E8-56612A72792D}">
      <dsp:nvSpPr>
        <dsp:cNvPr id="0" name=""/>
        <dsp:cNvSpPr/>
      </dsp:nvSpPr>
      <dsp:spPr>
        <a:xfrm>
          <a:off x="3523362" y="1861459"/>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El modelo de negocio es convencional</a:t>
          </a:r>
          <a:endParaRPr lang="es-ES" sz="1100" kern="1200" dirty="0"/>
        </a:p>
      </dsp:txBody>
      <dsp:txXfrm>
        <a:off x="3523362" y="1861459"/>
        <a:ext cx="3781657" cy="873277"/>
      </dsp:txXfrm>
    </dsp:sp>
    <dsp:sp modelId="{85CDACD0-BA57-4707-A7A4-E35C89666E34}">
      <dsp:nvSpPr>
        <dsp:cNvPr id="0" name=""/>
        <dsp:cNvSpPr/>
      </dsp:nvSpPr>
      <dsp:spPr>
        <a:xfrm>
          <a:off x="3523362" y="2953055"/>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Estrategias de fomento a los negocios verdes, como las lideradas por el programa de Ingenieros Sin Fronteras  (ISF, 2015) y UNIMINUTO como sector académico. Las alcaldías y Corporaciones Autónomas regionales del sector público y las asociaciones de productores en el ámbito productivo.</a:t>
          </a:r>
          <a:endParaRPr lang="es-ES" sz="1100" kern="1200" dirty="0"/>
        </a:p>
      </dsp:txBody>
      <dsp:txXfrm>
        <a:off x="3523362" y="2953055"/>
        <a:ext cx="3781657" cy="873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51E6E-E4ED-4FE1-8609-D1B38ACD994B}">
      <dsp:nvSpPr>
        <dsp:cNvPr id="0" name=""/>
        <dsp:cNvSpPr/>
      </dsp:nvSpPr>
      <dsp:spPr>
        <a:xfrm>
          <a:off x="2950492" y="2298098"/>
          <a:ext cx="572869" cy="1637394"/>
        </a:xfrm>
        <a:custGeom>
          <a:avLst/>
          <a:gdLst/>
          <a:ahLst/>
          <a:cxnLst/>
          <a:rect l="0" t="0" r="0" b="0"/>
          <a:pathLst>
            <a:path>
              <a:moveTo>
                <a:pt x="0" y="0"/>
              </a:moveTo>
              <a:lnTo>
                <a:pt x="286434" y="0"/>
              </a:lnTo>
              <a:lnTo>
                <a:pt x="286434" y="1637394"/>
              </a:lnTo>
              <a:lnTo>
                <a:pt x="572869" y="163739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193559" y="3073427"/>
        <a:ext cx="86735" cy="86735"/>
      </dsp:txXfrm>
    </dsp:sp>
    <dsp:sp modelId="{693F5A45-1DC8-4DD8-B9C1-9499D01E0A87}">
      <dsp:nvSpPr>
        <dsp:cNvPr id="0" name=""/>
        <dsp:cNvSpPr/>
      </dsp:nvSpPr>
      <dsp:spPr>
        <a:xfrm>
          <a:off x="2950492" y="2298098"/>
          <a:ext cx="572869" cy="545798"/>
        </a:xfrm>
        <a:custGeom>
          <a:avLst/>
          <a:gdLst/>
          <a:ahLst/>
          <a:cxnLst/>
          <a:rect l="0" t="0" r="0" b="0"/>
          <a:pathLst>
            <a:path>
              <a:moveTo>
                <a:pt x="0" y="0"/>
              </a:moveTo>
              <a:lnTo>
                <a:pt x="286434" y="0"/>
              </a:lnTo>
              <a:lnTo>
                <a:pt x="286434" y="545798"/>
              </a:lnTo>
              <a:lnTo>
                <a:pt x="572869" y="54579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17146" y="2551215"/>
        <a:ext cx="39562" cy="39562"/>
      </dsp:txXfrm>
    </dsp:sp>
    <dsp:sp modelId="{3BC270E7-139E-4DC8-B135-B285F910BCB4}">
      <dsp:nvSpPr>
        <dsp:cNvPr id="0" name=""/>
        <dsp:cNvSpPr/>
      </dsp:nvSpPr>
      <dsp:spPr>
        <a:xfrm>
          <a:off x="2950492" y="1752299"/>
          <a:ext cx="572869" cy="545798"/>
        </a:xfrm>
        <a:custGeom>
          <a:avLst/>
          <a:gdLst/>
          <a:ahLst/>
          <a:cxnLst/>
          <a:rect l="0" t="0" r="0" b="0"/>
          <a:pathLst>
            <a:path>
              <a:moveTo>
                <a:pt x="0" y="545798"/>
              </a:moveTo>
              <a:lnTo>
                <a:pt x="286434" y="545798"/>
              </a:lnTo>
              <a:lnTo>
                <a:pt x="286434" y="0"/>
              </a:lnTo>
              <a:lnTo>
                <a:pt x="572869"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17146" y="2005417"/>
        <a:ext cx="39562" cy="39562"/>
      </dsp:txXfrm>
    </dsp:sp>
    <dsp:sp modelId="{0713CB49-6C2D-49E6-855E-1870042D4F4A}">
      <dsp:nvSpPr>
        <dsp:cNvPr id="0" name=""/>
        <dsp:cNvSpPr/>
      </dsp:nvSpPr>
      <dsp:spPr>
        <a:xfrm>
          <a:off x="2950492" y="660703"/>
          <a:ext cx="572869" cy="1637394"/>
        </a:xfrm>
        <a:custGeom>
          <a:avLst/>
          <a:gdLst/>
          <a:ahLst/>
          <a:cxnLst/>
          <a:rect l="0" t="0" r="0" b="0"/>
          <a:pathLst>
            <a:path>
              <a:moveTo>
                <a:pt x="0" y="1637394"/>
              </a:moveTo>
              <a:lnTo>
                <a:pt x="286434" y="1637394"/>
              </a:lnTo>
              <a:lnTo>
                <a:pt x="286434" y="0"/>
              </a:lnTo>
              <a:lnTo>
                <a:pt x="572869"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193559" y="1436032"/>
        <a:ext cx="86735" cy="86735"/>
      </dsp:txXfrm>
    </dsp:sp>
    <dsp:sp modelId="{600939F3-1CCB-4E84-BE6F-F3C6EAAAB9D5}">
      <dsp:nvSpPr>
        <dsp:cNvPr id="0" name=""/>
        <dsp:cNvSpPr/>
      </dsp:nvSpPr>
      <dsp:spPr>
        <a:xfrm rot="16200000">
          <a:off x="215755" y="1861459"/>
          <a:ext cx="4596196"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CO" sz="2900" kern="1200" dirty="0" smtClean="0"/>
            <a:t>3. Prácticas de negocios verdes </a:t>
          </a:r>
          <a:endParaRPr lang="es-ES" sz="2900" kern="1200" dirty="0"/>
        </a:p>
      </dsp:txBody>
      <dsp:txXfrm>
        <a:off x="215755" y="1861459"/>
        <a:ext cx="4596196" cy="873277"/>
      </dsp:txXfrm>
    </dsp:sp>
    <dsp:sp modelId="{ABB0FAE9-7BB5-44BB-AA45-5A6CA251D1E1}">
      <dsp:nvSpPr>
        <dsp:cNvPr id="0" name=""/>
        <dsp:cNvSpPr/>
      </dsp:nvSpPr>
      <dsp:spPr>
        <a:xfrm>
          <a:off x="3523362" y="224064"/>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smtClean="0"/>
            <a:t>El plan regional de competitividad del Guavio</a:t>
          </a:r>
          <a:endParaRPr lang="es-ES" sz="2000" kern="1200" dirty="0"/>
        </a:p>
      </dsp:txBody>
      <dsp:txXfrm>
        <a:off x="3523362" y="224064"/>
        <a:ext cx="3781657" cy="873277"/>
      </dsp:txXfrm>
    </dsp:sp>
    <dsp:sp modelId="{4E9EE87B-3431-4746-A7F0-DF6216B5BC80}">
      <dsp:nvSpPr>
        <dsp:cNvPr id="0" name=""/>
        <dsp:cNvSpPr/>
      </dsp:nvSpPr>
      <dsp:spPr>
        <a:xfrm>
          <a:off x="3523362" y="1315661"/>
          <a:ext cx="2864349"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smtClean="0"/>
            <a:t>Implementar estrategias de producción “verdes”.</a:t>
          </a:r>
          <a:endParaRPr lang="es-CO" sz="2000" kern="1200" dirty="0" smtClean="0"/>
        </a:p>
      </dsp:txBody>
      <dsp:txXfrm>
        <a:off x="3523362" y="1315661"/>
        <a:ext cx="2864349" cy="873277"/>
      </dsp:txXfrm>
    </dsp:sp>
    <dsp:sp modelId="{2AE5ADFC-E6CF-4B8E-A513-5A3734A45B52}">
      <dsp:nvSpPr>
        <dsp:cNvPr id="0" name=""/>
        <dsp:cNvSpPr/>
      </dsp:nvSpPr>
      <dsp:spPr>
        <a:xfrm>
          <a:off x="3523362" y="2407257"/>
          <a:ext cx="2864349"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smtClean="0"/>
            <a:t>Criterios de negocios verdes establecidos por el MADS</a:t>
          </a:r>
          <a:endParaRPr lang="es-CO" sz="2000" kern="1200" dirty="0" smtClean="0"/>
        </a:p>
      </dsp:txBody>
      <dsp:txXfrm>
        <a:off x="3523362" y="2407257"/>
        <a:ext cx="2864349" cy="873277"/>
      </dsp:txXfrm>
    </dsp:sp>
    <dsp:sp modelId="{D3EA12D7-6C35-4E40-871F-AFA489C0B674}">
      <dsp:nvSpPr>
        <dsp:cNvPr id="0" name=""/>
        <dsp:cNvSpPr/>
      </dsp:nvSpPr>
      <dsp:spPr>
        <a:xfrm>
          <a:off x="3523362" y="3498854"/>
          <a:ext cx="2864349"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Oportunidad de desarrollo</a:t>
          </a:r>
        </a:p>
      </dsp:txBody>
      <dsp:txXfrm>
        <a:off x="3523362" y="3498854"/>
        <a:ext cx="2864349" cy="873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19041-B39B-431F-83EA-EE11802653A9}">
      <dsp:nvSpPr>
        <dsp:cNvPr id="0" name=""/>
        <dsp:cNvSpPr/>
      </dsp:nvSpPr>
      <dsp:spPr>
        <a:xfrm>
          <a:off x="3159988" y="2298098"/>
          <a:ext cx="572869" cy="1637394"/>
        </a:xfrm>
        <a:custGeom>
          <a:avLst/>
          <a:gdLst/>
          <a:ahLst/>
          <a:cxnLst/>
          <a:rect l="0" t="0" r="0" b="0"/>
          <a:pathLst>
            <a:path>
              <a:moveTo>
                <a:pt x="0" y="0"/>
              </a:moveTo>
              <a:lnTo>
                <a:pt x="286434" y="0"/>
              </a:lnTo>
              <a:lnTo>
                <a:pt x="286434" y="1637394"/>
              </a:lnTo>
              <a:lnTo>
                <a:pt x="572869" y="163739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403055" y="3073427"/>
        <a:ext cx="86735" cy="86735"/>
      </dsp:txXfrm>
    </dsp:sp>
    <dsp:sp modelId="{62B36F6C-3690-4E3C-8316-88B1246B8D7E}">
      <dsp:nvSpPr>
        <dsp:cNvPr id="0" name=""/>
        <dsp:cNvSpPr/>
      </dsp:nvSpPr>
      <dsp:spPr>
        <a:xfrm>
          <a:off x="3159988" y="2298098"/>
          <a:ext cx="572869" cy="545798"/>
        </a:xfrm>
        <a:custGeom>
          <a:avLst/>
          <a:gdLst/>
          <a:ahLst/>
          <a:cxnLst/>
          <a:rect l="0" t="0" r="0" b="0"/>
          <a:pathLst>
            <a:path>
              <a:moveTo>
                <a:pt x="0" y="0"/>
              </a:moveTo>
              <a:lnTo>
                <a:pt x="286434" y="0"/>
              </a:lnTo>
              <a:lnTo>
                <a:pt x="286434" y="545798"/>
              </a:lnTo>
              <a:lnTo>
                <a:pt x="572869" y="54579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26641" y="2551215"/>
        <a:ext cx="39562" cy="39562"/>
      </dsp:txXfrm>
    </dsp:sp>
    <dsp:sp modelId="{89623450-9DD1-430E-A966-B97AC80A8448}">
      <dsp:nvSpPr>
        <dsp:cNvPr id="0" name=""/>
        <dsp:cNvSpPr/>
      </dsp:nvSpPr>
      <dsp:spPr>
        <a:xfrm>
          <a:off x="3159988" y="1752299"/>
          <a:ext cx="572869" cy="545798"/>
        </a:xfrm>
        <a:custGeom>
          <a:avLst/>
          <a:gdLst/>
          <a:ahLst/>
          <a:cxnLst/>
          <a:rect l="0" t="0" r="0" b="0"/>
          <a:pathLst>
            <a:path>
              <a:moveTo>
                <a:pt x="0" y="545798"/>
              </a:moveTo>
              <a:lnTo>
                <a:pt x="286434" y="545798"/>
              </a:lnTo>
              <a:lnTo>
                <a:pt x="286434" y="0"/>
              </a:lnTo>
              <a:lnTo>
                <a:pt x="572869"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26641" y="2005417"/>
        <a:ext cx="39562" cy="39562"/>
      </dsp:txXfrm>
    </dsp:sp>
    <dsp:sp modelId="{0713CB49-6C2D-49E6-855E-1870042D4F4A}">
      <dsp:nvSpPr>
        <dsp:cNvPr id="0" name=""/>
        <dsp:cNvSpPr/>
      </dsp:nvSpPr>
      <dsp:spPr>
        <a:xfrm>
          <a:off x="3159988" y="660703"/>
          <a:ext cx="572869" cy="1637394"/>
        </a:xfrm>
        <a:custGeom>
          <a:avLst/>
          <a:gdLst/>
          <a:ahLst/>
          <a:cxnLst/>
          <a:rect l="0" t="0" r="0" b="0"/>
          <a:pathLst>
            <a:path>
              <a:moveTo>
                <a:pt x="0" y="1637394"/>
              </a:moveTo>
              <a:lnTo>
                <a:pt x="286434" y="1637394"/>
              </a:lnTo>
              <a:lnTo>
                <a:pt x="286434" y="0"/>
              </a:lnTo>
              <a:lnTo>
                <a:pt x="572869"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403055" y="1436032"/>
        <a:ext cx="86735" cy="86735"/>
      </dsp:txXfrm>
    </dsp:sp>
    <dsp:sp modelId="{600939F3-1CCB-4E84-BE6F-F3C6EAAAB9D5}">
      <dsp:nvSpPr>
        <dsp:cNvPr id="0" name=""/>
        <dsp:cNvSpPr/>
      </dsp:nvSpPr>
      <dsp:spPr>
        <a:xfrm rot="16200000">
          <a:off x="425251" y="1861459"/>
          <a:ext cx="4596196"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CO" sz="3600" kern="1200" dirty="0" smtClean="0"/>
            <a:t>5. Acciones proyectadas</a:t>
          </a:r>
          <a:endParaRPr lang="es-ES" sz="3600" kern="1200" dirty="0"/>
        </a:p>
      </dsp:txBody>
      <dsp:txXfrm>
        <a:off x="425251" y="1861459"/>
        <a:ext cx="4596196" cy="873277"/>
      </dsp:txXfrm>
    </dsp:sp>
    <dsp:sp modelId="{ABB0FAE9-7BB5-44BB-AA45-5A6CA251D1E1}">
      <dsp:nvSpPr>
        <dsp:cNvPr id="0" name=""/>
        <dsp:cNvSpPr/>
      </dsp:nvSpPr>
      <dsp:spPr>
        <a:xfrm>
          <a:off x="3732857" y="224064"/>
          <a:ext cx="3781657"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kern="1200" smtClean="0"/>
            <a:t>Criterios de Negocios verdes MADS</a:t>
          </a:r>
          <a:endParaRPr lang="es-ES" sz="1300" kern="1200" dirty="0"/>
        </a:p>
      </dsp:txBody>
      <dsp:txXfrm>
        <a:off x="3732857" y="224064"/>
        <a:ext cx="3781657" cy="873277"/>
      </dsp:txXfrm>
    </dsp:sp>
    <dsp:sp modelId="{DA4CA425-FBB1-45E0-A203-FEA32BBBE54E}">
      <dsp:nvSpPr>
        <dsp:cNvPr id="0" name=""/>
        <dsp:cNvSpPr/>
      </dsp:nvSpPr>
      <dsp:spPr>
        <a:xfrm>
          <a:off x="3732857" y="1315661"/>
          <a:ext cx="2864349"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kern="1200" smtClean="0"/>
            <a:t>Competitividad empresarial</a:t>
          </a:r>
          <a:endParaRPr lang="es-CO" sz="1300" kern="1200" dirty="0" smtClean="0"/>
        </a:p>
      </dsp:txBody>
      <dsp:txXfrm>
        <a:off x="3732857" y="1315661"/>
        <a:ext cx="2864349" cy="873277"/>
      </dsp:txXfrm>
    </dsp:sp>
    <dsp:sp modelId="{31DE1983-906D-40CF-B7C7-584451DAA7D8}">
      <dsp:nvSpPr>
        <dsp:cNvPr id="0" name=""/>
        <dsp:cNvSpPr/>
      </dsp:nvSpPr>
      <dsp:spPr>
        <a:xfrm>
          <a:off x="3732857" y="2407257"/>
          <a:ext cx="2864349"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kern="1200" smtClean="0"/>
            <a:t>Proyección del modelo de negocio</a:t>
          </a:r>
          <a:endParaRPr lang="es-CO" sz="1300" kern="1200" dirty="0" smtClean="0"/>
        </a:p>
      </dsp:txBody>
      <dsp:txXfrm>
        <a:off x="3732857" y="2407257"/>
        <a:ext cx="2864349" cy="873277"/>
      </dsp:txXfrm>
    </dsp:sp>
    <dsp:sp modelId="{887E9619-90F5-4001-ACBF-3F273F2DE0CA}">
      <dsp:nvSpPr>
        <dsp:cNvPr id="0" name=""/>
        <dsp:cNvSpPr/>
      </dsp:nvSpPr>
      <dsp:spPr>
        <a:xfrm>
          <a:off x="3732857" y="3498854"/>
          <a:ext cx="2864349" cy="8732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kern="1200" smtClean="0"/>
            <a:t>Fortalecimiento de sus capacidades de producción, replicabilidad y escalabilidad de los procesos como factores fundamentales para acceder a mercados.</a:t>
          </a:r>
          <a:endParaRPr lang="es-CO" sz="1300" kern="1200" dirty="0" smtClean="0"/>
        </a:p>
      </dsp:txBody>
      <dsp:txXfrm>
        <a:off x="3732857" y="3498854"/>
        <a:ext cx="2864349" cy="8732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1CC5F-2F2F-49FA-B5DC-45AB67A2BCBE}" type="datetimeFigureOut">
              <a:rPr lang="es-CO" smtClean="0"/>
              <a:t>8/06/2018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0A764-2AD3-4E4A-A8D5-D4ED1E7AB99A}" type="slidenum">
              <a:rPr lang="es-CO" smtClean="0"/>
              <a:t>‹Nº›</a:t>
            </a:fld>
            <a:endParaRPr lang="es-CO"/>
          </a:p>
        </p:txBody>
      </p:sp>
    </p:spTree>
    <p:extLst>
      <p:ext uri="{BB962C8B-B14F-4D97-AF65-F5344CB8AC3E}">
        <p14:creationId xmlns:p14="http://schemas.microsoft.com/office/powerpoint/2010/main" val="85450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EC4F85C4-64A1-4E39-A677-9F4B97BCA1CF}" type="datetimeFigureOut">
              <a:rPr lang="es-CO" smtClean="0"/>
              <a:t>8/06/2018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25268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C4F85C4-64A1-4E39-A677-9F4B97BCA1CF}" type="datetimeFigureOut">
              <a:rPr lang="es-CO" smtClean="0"/>
              <a:t>8/06/2018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163241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C4F85C4-64A1-4E39-A677-9F4B97BCA1CF}" type="datetimeFigureOut">
              <a:rPr lang="es-CO" smtClean="0"/>
              <a:t>8/06/2018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16608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C4F85C4-64A1-4E39-A677-9F4B97BCA1CF}" type="datetimeFigureOut">
              <a:rPr lang="es-CO" smtClean="0"/>
              <a:t>8/06/2018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241895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C4F85C4-64A1-4E39-A677-9F4B97BCA1CF}" type="datetimeFigureOut">
              <a:rPr lang="es-CO" smtClean="0"/>
              <a:t>8/06/2018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125917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C4F85C4-64A1-4E39-A677-9F4B97BCA1CF}" type="datetimeFigureOut">
              <a:rPr lang="es-CO" smtClean="0"/>
              <a:t>8/06/2018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97704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C4F85C4-64A1-4E39-A677-9F4B97BCA1CF}" type="datetimeFigureOut">
              <a:rPr lang="es-CO" smtClean="0"/>
              <a:t>8/06/2018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409466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EC4F85C4-64A1-4E39-A677-9F4B97BCA1CF}" type="datetimeFigureOut">
              <a:rPr lang="es-CO" smtClean="0"/>
              <a:t>8/06/2018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257516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4F85C4-64A1-4E39-A677-9F4B97BCA1CF}" type="datetimeFigureOut">
              <a:rPr lang="es-CO" smtClean="0"/>
              <a:t>8/06/2018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291614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C4F85C4-64A1-4E39-A677-9F4B97BCA1CF}" type="datetimeFigureOut">
              <a:rPr lang="es-CO" smtClean="0"/>
              <a:t>8/06/2018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391000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C4F85C4-64A1-4E39-A677-9F4B97BCA1CF}" type="datetimeFigureOut">
              <a:rPr lang="es-CO" smtClean="0"/>
              <a:t>8/06/2018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B17174F-04B8-4F0B-9CD1-C7247799CEB6}" type="slidenum">
              <a:rPr lang="es-CO" smtClean="0"/>
              <a:t>‹Nº›</a:t>
            </a:fld>
            <a:endParaRPr lang="es-CO"/>
          </a:p>
        </p:txBody>
      </p:sp>
    </p:spTree>
    <p:extLst>
      <p:ext uri="{BB962C8B-B14F-4D97-AF65-F5344CB8AC3E}">
        <p14:creationId xmlns:p14="http://schemas.microsoft.com/office/powerpoint/2010/main" val="16753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F85C4-64A1-4E39-A677-9F4B97BCA1CF}" type="datetimeFigureOut">
              <a:rPr lang="es-CO" smtClean="0"/>
              <a:t>8/06/2018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7174F-04B8-4F0B-9CD1-C7247799CEB6}" type="slidenum">
              <a:rPr lang="es-CO" smtClean="0"/>
              <a:t>‹Nº›</a:t>
            </a:fld>
            <a:endParaRPr lang="es-CO"/>
          </a:p>
        </p:txBody>
      </p:sp>
    </p:spTree>
    <p:extLst>
      <p:ext uri="{BB962C8B-B14F-4D97-AF65-F5344CB8AC3E}">
        <p14:creationId xmlns:p14="http://schemas.microsoft.com/office/powerpoint/2010/main" val="3389262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microsoft.com/office/2007/relationships/hdphoto" Target="../media/hdphoto1.wdp"/><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48046" y="3742034"/>
            <a:ext cx="9144000" cy="2387600"/>
          </a:xfrm>
        </p:spPr>
        <p:txBody>
          <a:bodyPr>
            <a:noAutofit/>
          </a:bodyPr>
          <a:lstStyle/>
          <a:p>
            <a:r>
              <a:rPr lang="es-MX" sz="1600" b="1" dirty="0" smtClean="0">
                <a:latin typeface="Arial" panose="020B0604020202020204" pitchFamily="34" charset="0"/>
                <a:cs typeface="Arial" panose="020B0604020202020204" pitchFamily="34" charset="0"/>
              </a:rPr>
              <a:t>Corporación Universitaria Minuto de Dios UNIMINUTO</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Facultad de Ciencias Empresariales</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Trabajo  de grado: </a:t>
            </a:r>
            <a:br>
              <a:rPr lang="es-MX" sz="1600" b="1" dirty="0" smtClean="0">
                <a:latin typeface="Arial" panose="020B0604020202020204" pitchFamily="34" charset="0"/>
                <a:cs typeface="Arial" panose="020B0604020202020204" pitchFamily="34" charset="0"/>
              </a:rPr>
            </a:br>
            <a:r>
              <a:rPr lang="es-CO" sz="1600" b="1" dirty="0" smtClean="0">
                <a:latin typeface="Arial" panose="020B0604020202020204" pitchFamily="34" charset="0"/>
                <a:cs typeface="Arial" panose="020B0604020202020204" pitchFamily="34" charset="0"/>
              </a:rPr>
              <a:t>MODELO DE INNOVACIÓN EN PROCESOS PARA FOMENTAR LOS NEGOCIOS VERDES EN LA REGIÓN DEL GUAVIO-CUNDINAMARCA</a:t>
            </a:r>
            <a:r>
              <a:rPr lang="es-MX" sz="1600" b="1" dirty="0" smtClean="0">
                <a:latin typeface="Arial" panose="020B0604020202020204" pitchFamily="34" charset="0"/>
                <a:cs typeface="Arial" panose="020B0604020202020204" pitchFamily="34" charset="0"/>
              </a:rPr>
              <a:t>.</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CASO DE APLICACIÓN ASOPROQUINUA</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Autores</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Adriana Paola Rodriguez Riaño</a:t>
            </a:r>
            <a:br>
              <a:rPr lang="es-MX" sz="1600" b="1" dirty="0" smtClean="0">
                <a:latin typeface="Arial" panose="020B0604020202020204" pitchFamily="34" charset="0"/>
                <a:cs typeface="Arial" panose="020B0604020202020204" pitchFamily="34" charset="0"/>
              </a:rPr>
            </a:br>
            <a:r>
              <a:rPr lang="es-MX" sz="1600" b="1" dirty="0" err="1" smtClean="0">
                <a:latin typeface="Arial" panose="020B0604020202020204" pitchFamily="34" charset="0"/>
                <a:cs typeface="Arial" panose="020B0604020202020204" pitchFamily="34" charset="0"/>
              </a:rPr>
              <a:t>Breghtness</a:t>
            </a:r>
            <a:r>
              <a:rPr lang="es-MX" sz="1600" b="1" dirty="0" smtClean="0">
                <a:latin typeface="Arial" panose="020B0604020202020204" pitchFamily="34" charset="0"/>
                <a:cs typeface="Arial" panose="020B0604020202020204" pitchFamily="34" charset="0"/>
              </a:rPr>
              <a:t> Vera Quintero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Director:</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Dr. </a:t>
            </a:r>
            <a:r>
              <a:rPr lang="es-CO" sz="1600" b="1" dirty="0" smtClean="0">
                <a:latin typeface="Arial" panose="020B0604020202020204" pitchFamily="34" charset="0"/>
                <a:cs typeface="Arial" panose="020B0604020202020204" pitchFamily="34" charset="0"/>
              </a:rPr>
              <a:t>JEFFERSON ENRIQUE ARIAS GÓMEZ PhD.</a:t>
            </a:r>
            <a:r>
              <a:rPr lang="es-MX" sz="1600" b="1" dirty="0" smtClean="0">
                <a:latin typeface="Arial" panose="020B0604020202020204" pitchFamily="34" charset="0"/>
                <a:cs typeface="Arial" panose="020B0604020202020204" pitchFamily="34" charset="0"/>
              </a:rPr>
              <a:t> </a:t>
            </a:r>
            <a:br>
              <a:rPr lang="es-MX" sz="1600" b="1" dirty="0" smtClean="0">
                <a:latin typeface="Arial" panose="020B0604020202020204" pitchFamily="34" charset="0"/>
                <a:cs typeface="Arial" panose="020B0604020202020204" pitchFamily="34" charset="0"/>
              </a:rPr>
            </a:br>
            <a:r>
              <a:rPr lang="es-MX" sz="1600" b="1" dirty="0" smtClean="0">
                <a:latin typeface="Arial" panose="020B0604020202020204" pitchFamily="34" charset="0"/>
                <a:cs typeface="Arial" panose="020B0604020202020204" pitchFamily="34" charset="0"/>
              </a:rPr>
              <a:t> </a:t>
            </a:r>
            <a:r>
              <a:rPr lang="es-MX" sz="1600" b="1" dirty="0" smtClean="0">
                <a:latin typeface="Arial" panose="020B0604020202020204" pitchFamily="34" charset="0"/>
                <a:cs typeface="Arial" panose="020B0604020202020204" pitchFamily="34" charset="0"/>
              </a:rPr>
              <a:t>8 de Junio</a:t>
            </a:r>
            <a:r>
              <a:rPr lang="es-MX" sz="1600" b="1" dirty="0" smtClean="0">
                <a:latin typeface="Arial" panose="020B0604020202020204" pitchFamily="34" charset="0"/>
                <a:cs typeface="Arial" panose="020B0604020202020204" pitchFamily="34" charset="0"/>
              </a:rPr>
              <a:t>, 2018</a:t>
            </a:r>
            <a:endParaRPr lang="es-CO" sz="1600"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46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8600" y="1130300"/>
            <a:ext cx="11658600" cy="852488"/>
          </a:xfrm>
        </p:spPr>
        <p:txBody>
          <a:bodyPr>
            <a:noAutofit/>
          </a:bodyPr>
          <a:lstStyle/>
          <a:p>
            <a:pPr algn="ctr">
              <a:lnSpc>
                <a:spcPct val="150000"/>
              </a:lnSpc>
            </a:pPr>
            <a:r>
              <a:rPr lang="es-MX" altLang="es-CO" sz="2000" b="1" dirty="0" smtClean="0">
                <a:latin typeface="Arial" panose="020B0604020202020204" pitchFamily="34" charset="0"/>
                <a:cs typeface="Arial" panose="020B0604020202020204" pitchFamily="34" charset="0"/>
              </a:rPr>
              <a:t>4. </a:t>
            </a:r>
            <a:r>
              <a:rPr lang="es-CO" sz="2000" b="1" dirty="0" smtClean="0">
                <a:latin typeface="Arial" panose="020B0604020202020204" pitchFamily="34" charset="0"/>
                <a:cs typeface="Arial" panose="020B0604020202020204" pitchFamily="34" charset="0"/>
              </a:rPr>
              <a:t>Avances en Ciencia Tecnología e innovación de los negocios verdes en la región del </a:t>
            </a:r>
            <a:r>
              <a:rPr lang="es-CO" sz="2000" b="1" dirty="0" err="1" smtClean="0">
                <a:latin typeface="Arial" panose="020B0604020202020204" pitchFamily="34" charset="0"/>
                <a:cs typeface="Arial" panose="020B0604020202020204" pitchFamily="34" charset="0"/>
              </a:rPr>
              <a:t>Guavio</a:t>
            </a:r>
            <a:r>
              <a:rPr lang="es-CO" sz="2000" dirty="0" smtClean="0">
                <a:latin typeface="Arial" panose="020B0604020202020204" pitchFamily="34" charset="0"/>
                <a:cs typeface="Arial" panose="020B0604020202020204" pitchFamily="34" charset="0"/>
              </a:rPr>
              <a:t>. </a:t>
            </a:r>
            <a:br>
              <a:rPr lang="es-CO" sz="2000" dirty="0" smtClean="0">
                <a:latin typeface="Arial" panose="020B0604020202020204" pitchFamily="34" charset="0"/>
                <a:cs typeface="Arial" panose="020B0604020202020204" pitchFamily="34" charset="0"/>
              </a:rPr>
            </a:br>
            <a:endParaRPr lang="es-MX" altLang="es-CO" sz="2000"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a:bodyPr>
          <a:lstStyle/>
          <a:p>
            <a:endParaRPr lang="es-CO" dirty="0" smtClean="0"/>
          </a:p>
        </p:txBody>
      </p:sp>
      <p:pic>
        <p:nvPicPr>
          <p:cNvPr id="56322" name="Picture 2" descr="Graficas TESIS BREG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1849585"/>
            <a:ext cx="5753099" cy="445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870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7000" y="1181100"/>
            <a:ext cx="11760200" cy="852488"/>
          </a:xfrm>
        </p:spPr>
        <p:txBody>
          <a:bodyPr>
            <a:noAutofit/>
          </a:bodyPr>
          <a:lstStyle/>
          <a:p>
            <a:pPr algn="ctr">
              <a:lnSpc>
                <a:spcPct val="150000"/>
              </a:lnSpc>
            </a:pPr>
            <a:r>
              <a:rPr lang="es-MX" altLang="es-CO" sz="2000" dirty="0" smtClean="0">
                <a:latin typeface="Arial" panose="020B0604020202020204" pitchFamily="34" charset="0"/>
                <a:cs typeface="Arial" panose="020B0604020202020204" pitchFamily="34" charset="0"/>
              </a:rPr>
              <a:t>4</a:t>
            </a:r>
            <a:r>
              <a:rPr lang="es-MX" altLang="es-CO" sz="2000" b="1" dirty="0" smtClean="0">
                <a:latin typeface="Arial" panose="020B0604020202020204" pitchFamily="34" charset="0"/>
                <a:cs typeface="Arial" panose="020B0604020202020204" pitchFamily="34" charset="0"/>
              </a:rPr>
              <a:t>. </a:t>
            </a:r>
            <a:r>
              <a:rPr lang="es-CO" sz="2000" b="1" dirty="0" smtClean="0">
                <a:latin typeface="Arial" panose="020B0604020202020204" pitchFamily="34" charset="0"/>
                <a:cs typeface="Arial" panose="020B0604020202020204" pitchFamily="34" charset="0"/>
              </a:rPr>
              <a:t>Avances en Ciencia Tecnología e innovación de los negocios verdes en la región del </a:t>
            </a:r>
            <a:r>
              <a:rPr lang="es-CO" sz="2000" b="1" dirty="0" err="1" smtClean="0">
                <a:latin typeface="Arial" panose="020B0604020202020204" pitchFamily="34" charset="0"/>
                <a:cs typeface="Arial" panose="020B0604020202020204" pitchFamily="34" charset="0"/>
              </a:rPr>
              <a:t>Guavio</a:t>
            </a:r>
            <a:r>
              <a:rPr lang="es-CO" sz="2000" b="1" dirty="0" smtClean="0">
                <a:latin typeface="Arial" panose="020B0604020202020204" pitchFamily="34" charset="0"/>
                <a:cs typeface="Arial" panose="020B0604020202020204" pitchFamily="34" charset="0"/>
              </a:rPr>
              <a:t>. </a:t>
            </a:r>
            <a:br>
              <a:rPr lang="es-CO" sz="2000" b="1" dirty="0" smtClean="0">
                <a:latin typeface="Arial" panose="020B0604020202020204" pitchFamily="34" charset="0"/>
                <a:cs typeface="Arial" panose="020B0604020202020204" pitchFamily="34" charset="0"/>
              </a:rPr>
            </a:br>
            <a:endParaRPr lang="es-MX" altLang="es-CO" sz="20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02540139"/>
              </p:ext>
            </p:extLst>
          </p:nvPr>
        </p:nvGraphicFramePr>
        <p:xfrm>
          <a:off x="-1714195" y="1870808"/>
          <a:ext cx="9382235" cy="4596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2242987349"/>
              </p:ext>
            </p:extLst>
          </p:nvPr>
        </p:nvGraphicFramePr>
        <p:xfrm>
          <a:off x="4030388" y="1812071"/>
          <a:ext cx="9382235" cy="45961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25204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92100" y="1130300"/>
            <a:ext cx="11747500" cy="852488"/>
          </a:xfrm>
        </p:spPr>
        <p:txBody>
          <a:bodyPr>
            <a:noAutofit/>
          </a:bodyPr>
          <a:lstStyle/>
          <a:p>
            <a:pPr algn="ctr">
              <a:lnSpc>
                <a:spcPct val="150000"/>
              </a:lnSpc>
            </a:pPr>
            <a:r>
              <a:rPr lang="es-MX" altLang="es-CO" sz="2000" b="1" dirty="0" smtClean="0">
                <a:latin typeface="Arial" panose="020B0604020202020204" pitchFamily="34" charset="0"/>
                <a:cs typeface="Arial" panose="020B0604020202020204" pitchFamily="34" charset="0"/>
              </a:rPr>
              <a:t>4. </a:t>
            </a:r>
            <a:r>
              <a:rPr lang="es-CO" sz="2000" b="1" dirty="0" smtClean="0">
                <a:latin typeface="Arial" panose="020B0604020202020204" pitchFamily="34" charset="0"/>
                <a:cs typeface="Arial" panose="020B0604020202020204" pitchFamily="34" charset="0"/>
              </a:rPr>
              <a:t>Avances en Ciencia Tecnología e innovación de los negocios verdes en la región del </a:t>
            </a:r>
            <a:r>
              <a:rPr lang="es-CO" sz="2000" b="1" dirty="0" err="1" smtClean="0">
                <a:latin typeface="Arial" panose="020B0604020202020204" pitchFamily="34" charset="0"/>
                <a:cs typeface="Arial" panose="020B0604020202020204" pitchFamily="34" charset="0"/>
              </a:rPr>
              <a:t>Guavio</a:t>
            </a:r>
            <a:r>
              <a:rPr lang="es-CO" sz="2000" b="1" dirty="0" smtClean="0">
                <a:latin typeface="Arial" panose="020B0604020202020204" pitchFamily="34" charset="0"/>
                <a:cs typeface="Arial" panose="020B0604020202020204" pitchFamily="34" charset="0"/>
              </a:rPr>
              <a:t>. </a:t>
            </a:r>
            <a:br>
              <a:rPr lang="es-CO" sz="2000" b="1" dirty="0" smtClean="0">
                <a:latin typeface="Arial" panose="020B0604020202020204" pitchFamily="34" charset="0"/>
                <a:cs typeface="Arial" panose="020B0604020202020204" pitchFamily="34" charset="0"/>
              </a:rPr>
            </a:br>
            <a:endParaRPr lang="es-MX" altLang="es-CO" sz="20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pic>
        <p:nvPicPr>
          <p:cNvPr id="57346" name="Picture 2" descr="Graficas TESIS BREG1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05904" y="1825626"/>
            <a:ext cx="5827986" cy="447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p:txBody>
          <a:bodyPr/>
          <a:lstStyle/>
          <a:p>
            <a:endParaRPr lang="es-CO" dirty="0"/>
          </a:p>
        </p:txBody>
      </p:sp>
      <p:graphicFrame>
        <p:nvGraphicFramePr>
          <p:cNvPr id="8" name="Diagrama 7"/>
          <p:cNvGraphicFramePr/>
          <p:nvPr>
            <p:extLst>
              <p:ext uri="{D42A27DB-BD31-4B8C-83A1-F6EECF244321}">
                <p14:modId xmlns:p14="http://schemas.microsoft.com/office/powerpoint/2010/main" val="103584247"/>
              </p:ext>
            </p:extLst>
          </p:nvPr>
        </p:nvGraphicFramePr>
        <p:xfrm>
          <a:off x="-1477033" y="1703196"/>
          <a:ext cx="9382235" cy="45961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Grupo 11"/>
          <p:cNvGrpSpPr/>
          <p:nvPr/>
        </p:nvGrpSpPr>
        <p:grpSpPr>
          <a:xfrm>
            <a:off x="6096000" y="1842992"/>
            <a:ext cx="873277" cy="4596196"/>
            <a:chOff x="2077214" y="0"/>
            <a:chExt cx="873277" cy="4596196"/>
          </a:xfrm>
        </p:grpSpPr>
        <p:sp>
          <p:nvSpPr>
            <p:cNvPr id="13" name="Rectángulo 12"/>
            <p:cNvSpPr/>
            <p:nvPr/>
          </p:nvSpPr>
          <p:spPr>
            <a:xfrm rot="16200000">
              <a:off x="215755" y="1861459"/>
              <a:ext cx="4596196" cy="873277"/>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rot="16200000">
              <a:off x="215755" y="1861459"/>
              <a:ext cx="4596196" cy="8732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CO" sz="2900" dirty="0" smtClean="0"/>
                <a:t>4. Actores</a:t>
              </a:r>
              <a:r>
                <a:rPr lang="es-CO" sz="2900" kern="1200" dirty="0" smtClean="0"/>
                <a:t> </a:t>
              </a:r>
              <a:endParaRPr lang="es-ES" sz="2900" kern="1200" dirty="0"/>
            </a:p>
          </p:txBody>
        </p:sp>
      </p:grpSp>
    </p:spTree>
    <p:extLst>
      <p:ext uri="{BB962C8B-B14F-4D97-AF65-F5344CB8AC3E}">
        <p14:creationId xmlns:p14="http://schemas.microsoft.com/office/powerpoint/2010/main" val="273552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92100" y="1130300"/>
            <a:ext cx="11747500" cy="852488"/>
          </a:xfrm>
        </p:spPr>
        <p:txBody>
          <a:bodyPr>
            <a:noAutofit/>
          </a:bodyPr>
          <a:lstStyle/>
          <a:p>
            <a:pPr algn="ctr">
              <a:lnSpc>
                <a:spcPct val="150000"/>
              </a:lnSpc>
            </a:pPr>
            <a:r>
              <a:rPr lang="es-MX" altLang="es-CO" sz="2000" b="1" dirty="0" smtClean="0">
                <a:latin typeface="Arial" panose="020B0604020202020204" pitchFamily="34" charset="0"/>
                <a:cs typeface="Arial" panose="020B0604020202020204" pitchFamily="34" charset="0"/>
              </a:rPr>
              <a:t>4. </a:t>
            </a:r>
            <a:r>
              <a:rPr lang="es-CO" sz="2000" b="1" dirty="0" smtClean="0">
                <a:latin typeface="Arial" panose="020B0604020202020204" pitchFamily="34" charset="0"/>
                <a:cs typeface="Arial" panose="020B0604020202020204" pitchFamily="34" charset="0"/>
              </a:rPr>
              <a:t>Avances en Ciencia Tecnología e innovación de los negocios verdes en la región del </a:t>
            </a:r>
            <a:r>
              <a:rPr lang="es-CO" sz="2000" b="1" dirty="0" err="1" smtClean="0">
                <a:latin typeface="Arial" panose="020B0604020202020204" pitchFamily="34" charset="0"/>
                <a:cs typeface="Arial" panose="020B0604020202020204" pitchFamily="34" charset="0"/>
              </a:rPr>
              <a:t>Guavio</a:t>
            </a:r>
            <a:r>
              <a:rPr lang="es-CO" sz="2000" b="1" dirty="0" smtClean="0">
                <a:latin typeface="Arial" panose="020B0604020202020204" pitchFamily="34" charset="0"/>
                <a:cs typeface="Arial" panose="020B0604020202020204" pitchFamily="34" charset="0"/>
              </a:rPr>
              <a:t>. </a:t>
            </a:r>
            <a:br>
              <a:rPr lang="es-CO" sz="2000" b="1" dirty="0" smtClean="0">
                <a:latin typeface="Arial" panose="020B0604020202020204" pitchFamily="34" charset="0"/>
                <a:cs typeface="Arial" panose="020B0604020202020204" pitchFamily="34" charset="0"/>
              </a:rPr>
            </a:br>
            <a:endParaRPr lang="es-MX" altLang="es-CO" sz="20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3821615978"/>
              </p:ext>
            </p:extLst>
          </p:nvPr>
        </p:nvGraphicFramePr>
        <p:xfrm>
          <a:off x="-1477033" y="1703196"/>
          <a:ext cx="9801226" cy="4596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p:cNvSpPr/>
          <p:nvPr/>
        </p:nvSpPr>
        <p:spPr>
          <a:xfrm>
            <a:off x="7504385" y="3121573"/>
            <a:ext cx="4235669" cy="1323439"/>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CO" sz="2000" i="1" dirty="0"/>
              <a:t>Modelo de gestión organizacional tendiente a la innovación, sin fases de seguimiento ni operación por parte de los actores externos a la organización</a:t>
            </a:r>
            <a:r>
              <a:rPr lang="es-CO" sz="2000" dirty="0"/>
              <a:t>.</a:t>
            </a:r>
          </a:p>
        </p:txBody>
      </p:sp>
    </p:spTree>
    <p:extLst>
      <p:ext uri="{BB962C8B-B14F-4D97-AF65-F5344CB8AC3E}">
        <p14:creationId xmlns:p14="http://schemas.microsoft.com/office/powerpoint/2010/main" val="4250350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96900" y="1079500"/>
            <a:ext cx="11176000" cy="852488"/>
          </a:xfrm>
        </p:spPr>
        <p:txBody>
          <a:bodyPr>
            <a:normAutofit fontScale="90000"/>
          </a:bodyPr>
          <a:lstStyle/>
          <a:p>
            <a:pPr algn="ctr">
              <a:lnSpc>
                <a:spcPct val="150000"/>
              </a:lnSpc>
            </a:pPr>
            <a:r>
              <a:rPr lang="es-CO" sz="2400" b="1" dirty="0" smtClean="0">
                <a:latin typeface="Arial" panose="020B0604020202020204" pitchFamily="34" charset="0"/>
                <a:cs typeface="Arial" panose="020B0604020202020204" pitchFamily="34" charset="0"/>
              </a:rPr>
              <a:t>5. Modelo de innovación integrado y en procesos para las unidades productivas MIPNV.</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a:bodyPr>
          <a:lstStyle/>
          <a:p>
            <a:endParaRPr lang="es-CO" dirty="0" smtClean="0"/>
          </a:p>
        </p:txBody>
      </p:sp>
      <p:pic>
        <p:nvPicPr>
          <p:cNvPr id="58370" name="Picture 2" descr="Tesis - interactiv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75" y="1895925"/>
            <a:ext cx="57340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486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7000" y="952500"/>
            <a:ext cx="11607800" cy="852488"/>
          </a:xfrm>
        </p:spPr>
        <p:txBody>
          <a:bodyPr>
            <a:normAutofit fontScale="90000"/>
          </a:bodyPr>
          <a:lstStyle/>
          <a:p>
            <a:pPr algn="ctr">
              <a:lnSpc>
                <a:spcPct val="150000"/>
              </a:lnSpc>
            </a:pPr>
            <a:r>
              <a:rPr lang="es-CO" sz="2400" b="1" dirty="0" smtClean="0">
                <a:latin typeface="Arial" panose="020B0604020202020204" pitchFamily="34" charset="0"/>
                <a:cs typeface="Arial" panose="020B0604020202020204" pitchFamily="34" charset="0"/>
              </a:rPr>
              <a:t>5. Modelo de innovación integrado y en procesos para las unidades productivas MIPNV.</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a:bodyPr>
          <a:lstStyle/>
          <a:p>
            <a:r>
              <a:rPr lang="es-CO" sz="2400" b="1" dirty="0"/>
              <a:t>Fase de desarrollo de producto</a:t>
            </a:r>
            <a:r>
              <a:rPr lang="es-CO" sz="2400" dirty="0"/>
              <a:t>: </a:t>
            </a:r>
            <a:r>
              <a:rPr lang="es-CO" sz="2400" i="1" dirty="0"/>
              <a:t>Fase </a:t>
            </a:r>
            <a:r>
              <a:rPr lang="es-CO" sz="2400" i="1" dirty="0" smtClean="0"/>
              <a:t>Fluida</a:t>
            </a:r>
          </a:p>
          <a:p>
            <a:endParaRPr lang="es-CO" dirty="0" smtClean="0"/>
          </a:p>
        </p:txBody>
      </p:sp>
      <p:pic>
        <p:nvPicPr>
          <p:cNvPr id="59395" name="Picture 3" descr="Graficas TESIS BREG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330" y="2321386"/>
            <a:ext cx="6382570" cy="417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86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066800"/>
            <a:ext cx="11239500" cy="852488"/>
          </a:xfrm>
        </p:spPr>
        <p:txBody>
          <a:bodyPr>
            <a:normAutofit fontScale="90000"/>
          </a:bodyPr>
          <a:lstStyle/>
          <a:p>
            <a:pPr algn="ctr">
              <a:lnSpc>
                <a:spcPct val="150000"/>
              </a:lnSpc>
            </a:pPr>
            <a:r>
              <a:rPr lang="es-CO" sz="2400" b="1" dirty="0" smtClean="0">
                <a:latin typeface="Arial" panose="020B0604020202020204" pitchFamily="34" charset="0"/>
                <a:cs typeface="Arial" panose="020B0604020202020204" pitchFamily="34" charset="0"/>
              </a:rPr>
              <a:t>5. Modelo de innovación integrado y en procesos para las unidades productivas MIPNV.</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838200" y="2130425"/>
            <a:ext cx="10515600" cy="4351338"/>
          </a:xfrm>
        </p:spPr>
        <p:txBody>
          <a:bodyPr>
            <a:normAutofit/>
          </a:bodyPr>
          <a:lstStyle/>
          <a:p>
            <a:r>
              <a:rPr lang="es-CO" sz="2400" b="1" dirty="0"/>
              <a:t>Fase de innovación en procesos:</a:t>
            </a:r>
            <a:r>
              <a:rPr lang="es-CO" sz="2400" i="1" dirty="0"/>
              <a:t> Fase transicional</a:t>
            </a:r>
            <a:endParaRPr lang="es-CO" sz="2400" dirty="0" smtClean="0"/>
          </a:p>
        </p:txBody>
      </p:sp>
      <p:pic>
        <p:nvPicPr>
          <p:cNvPr id="60418" name="Picture 2" descr="Graficas TESIS B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1762" y="2459159"/>
            <a:ext cx="4084638" cy="43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695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Graficas TESIS BREG1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785241" y="1886120"/>
            <a:ext cx="7231118" cy="508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3"/>
          <p:cNvSpPr>
            <a:spLocks noGrp="1"/>
          </p:cNvSpPr>
          <p:nvPr>
            <p:ph type="title"/>
          </p:nvPr>
        </p:nvSpPr>
        <p:spPr>
          <a:xfrm>
            <a:off x="736600" y="1054100"/>
            <a:ext cx="11023600" cy="852488"/>
          </a:xfrm>
        </p:spPr>
        <p:txBody>
          <a:bodyPr>
            <a:normAutofit fontScale="90000"/>
          </a:bodyPr>
          <a:lstStyle/>
          <a:p>
            <a:pPr algn="ctr">
              <a:lnSpc>
                <a:spcPct val="150000"/>
              </a:lnSpc>
            </a:pPr>
            <a:r>
              <a:rPr lang="es-CO" sz="2400" b="1" dirty="0" smtClean="0">
                <a:latin typeface="Arial" panose="020B0604020202020204" pitchFamily="34" charset="0"/>
                <a:cs typeface="Arial" panose="020B0604020202020204" pitchFamily="34" charset="0"/>
              </a:rPr>
              <a:t>5. Modelo de innovación integrado y en procesos para las unidades productivas MIPNV.</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a:bodyPr>
          <a:lstStyle/>
          <a:p>
            <a:r>
              <a:rPr lang="es-CO" sz="2400" b="1" dirty="0"/>
              <a:t>Fase de vinculación de actores:</a:t>
            </a:r>
            <a:endParaRPr lang="es-CO" sz="2400" b="1" dirty="0" smtClean="0"/>
          </a:p>
        </p:txBody>
      </p:sp>
      <p:sp>
        <p:nvSpPr>
          <p:cNvPr id="3" name="CuadroTexto 2"/>
          <p:cNvSpPr txBox="1"/>
          <p:nvPr/>
        </p:nvSpPr>
        <p:spPr>
          <a:xfrm>
            <a:off x="4214649" y="6441870"/>
            <a:ext cx="4666593" cy="261610"/>
          </a:xfrm>
          <a:prstGeom prst="rect">
            <a:avLst/>
          </a:prstGeom>
          <a:noFill/>
        </p:spPr>
        <p:txBody>
          <a:bodyPr wrap="square" rtlCol="0">
            <a:spAutoFit/>
          </a:bodyPr>
          <a:lstStyle/>
          <a:p>
            <a:pPr algn="ctr"/>
            <a:r>
              <a:rPr lang="es-CO" sz="1100" dirty="0" smtClean="0"/>
              <a:t>Adaptado Fernández de Lucio y Castro</a:t>
            </a:r>
            <a:endParaRPr lang="es-CO" sz="1100" dirty="0"/>
          </a:p>
        </p:txBody>
      </p:sp>
    </p:spTree>
    <p:extLst>
      <p:ext uri="{BB962C8B-B14F-4D97-AF65-F5344CB8AC3E}">
        <p14:creationId xmlns:p14="http://schemas.microsoft.com/office/powerpoint/2010/main" val="139343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8900" y="1066800"/>
            <a:ext cx="11696700" cy="852488"/>
          </a:xfrm>
        </p:spPr>
        <p:txBody>
          <a:bodyPr>
            <a:normAutofit fontScale="90000"/>
          </a:bodyPr>
          <a:lstStyle/>
          <a:p>
            <a:pPr algn="ctr">
              <a:lnSpc>
                <a:spcPct val="150000"/>
              </a:lnSpc>
            </a:pPr>
            <a:r>
              <a:rPr lang="es-CO" sz="2400" b="1" dirty="0" smtClean="0">
                <a:latin typeface="Arial" panose="020B0604020202020204" pitchFamily="34" charset="0"/>
                <a:cs typeface="Arial" panose="020B0604020202020204" pitchFamily="34" charset="0"/>
              </a:rPr>
              <a:t>5. Modelo de innovación integrado y en procesos para las unidades productivas MIPNV.</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775138" y="2506662"/>
            <a:ext cx="10515600" cy="4351338"/>
          </a:xfrm>
        </p:spPr>
        <p:txBody>
          <a:bodyPr>
            <a:normAutofit/>
          </a:bodyPr>
          <a:lstStyle/>
          <a:p>
            <a:pPr lvl="1"/>
            <a:r>
              <a:rPr lang="es-CO" b="1" dirty="0" smtClean="0"/>
              <a:t>Consumidores:</a:t>
            </a:r>
          </a:p>
          <a:p>
            <a:pPr marL="457200" lvl="1" indent="0">
              <a:buNone/>
            </a:pPr>
            <a:endParaRPr lang="es-CO" dirty="0" smtClean="0"/>
          </a:p>
          <a:p>
            <a:pPr algn="just"/>
            <a:r>
              <a:rPr lang="es-CO" dirty="0" smtClean="0"/>
              <a:t>“El MIPNV: </a:t>
            </a:r>
            <a:r>
              <a:rPr lang="es-CO" i="1" dirty="0" smtClean="0"/>
              <a:t>procesos </a:t>
            </a:r>
            <a:r>
              <a:rPr lang="es-CO" i="1" dirty="0"/>
              <a:t>diferenciados y orientados a la generación de productos y servicios económicamente rentables, ambientalmente sostenibles y socialmente responsables, </a:t>
            </a:r>
            <a:r>
              <a:rPr lang="es-CO" i="1" dirty="0" smtClean="0"/>
              <a:t>el consumidor valora </a:t>
            </a:r>
            <a:r>
              <a:rPr lang="es-CO" i="1" dirty="0"/>
              <a:t>dichos esfuerzos para generar una propuesta de valor </a:t>
            </a:r>
            <a:r>
              <a:rPr lang="es-CO" i="1" dirty="0" smtClean="0"/>
              <a:t>diferenciada</a:t>
            </a:r>
            <a:r>
              <a:rPr lang="es-CO" dirty="0" smtClean="0"/>
              <a:t>”</a:t>
            </a:r>
            <a:endParaRPr lang="es-CO" dirty="0"/>
          </a:p>
          <a:p>
            <a:pPr marL="0" indent="0">
              <a:buNone/>
            </a:pPr>
            <a:endParaRPr lang="es-CO" b="1" dirty="0" smtClean="0"/>
          </a:p>
        </p:txBody>
      </p:sp>
    </p:spTree>
    <p:extLst>
      <p:ext uri="{BB962C8B-B14F-4D97-AF65-F5344CB8AC3E}">
        <p14:creationId xmlns:p14="http://schemas.microsoft.com/office/powerpoint/2010/main" val="649674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90600"/>
            <a:ext cx="10515600" cy="852488"/>
          </a:xfrm>
        </p:spPr>
        <p:txBody>
          <a:bodyPr>
            <a:normAutofit fontScale="90000"/>
          </a:bodyPr>
          <a:lstStyle/>
          <a:p>
            <a:pPr algn="ctr">
              <a:lnSpc>
                <a:spcPct val="150000"/>
              </a:lnSpc>
            </a:pPr>
            <a:r>
              <a:rPr lang="es-CO" sz="2400" b="1" dirty="0">
                <a:latin typeface="Arial" panose="020B0604020202020204" pitchFamily="34" charset="0"/>
                <a:cs typeface="Arial" panose="020B0604020202020204" pitchFamily="34" charset="0"/>
              </a:rPr>
              <a:t>6</a:t>
            </a:r>
            <a:r>
              <a:rPr lang="es-CO" sz="2400" b="1" dirty="0" smtClean="0">
                <a:latin typeface="Arial" panose="020B0604020202020204" pitchFamily="34" charset="0"/>
                <a:cs typeface="Arial" panose="020B0604020202020204" pitchFamily="34" charset="0"/>
              </a:rPr>
              <a:t>. Modelo de Innovación: caso ASOPROQUINUA</a:t>
            </a:r>
            <a:r>
              <a:rPr lang="es-MX" altLang="es-CO" sz="2400" b="1" dirty="0" smtClean="0">
                <a:latin typeface="Arial" panose="020B0604020202020204" pitchFamily="34" charset="0"/>
                <a:cs typeface="Arial" panose="020B0604020202020204" pitchFamily="34" charset="0"/>
              </a:rPr>
              <a:t/>
            </a:r>
            <a:br>
              <a:rPr lang="es-MX" altLang="es-CO" sz="2400" b="1" dirty="0" smtClean="0">
                <a:latin typeface="Arial" panose="020B0604020202020204" pitchFamily="34" charset="0"/>
                <a:cs typeface="Arial" panose="020B0604020202020204" pitchFamily="34" charset="0"/>
              </a:rPr>
            </a:br>
            <a:r>
              <a:rPr lang="es-CO" sz="2400" b="1" dirty="0" smtClean="0">
                <a:latin typeface="Arial" panose="020B0604020202020204" pitchFamily="34" charset="0"/>
                <a:cs typeface="Arial" panose="020B0604020202020204" pitchFamily="34" charset="0"/>
              </a:rPr>
              <a:t>.</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pic>
        <p:nvPicPr>
          <p:cNvPr id="62466" name="image41.png" descr="Descripción: http://www.uniminuto.edu/documents/1242125/8225476/info+1-1-06-06.jpg/8a43278f-3e00-4625-bf18-3ac79930d513?t=14865821138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2019300"/>
            <a:ext cx="476299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image49.png"/>
          <p:cNvPicPr>
            <a:picLocks noChangeAspect="1" noChangeArrowheads="1"/>
          </p:cNvPicPr>
          <p:nvPr/>
        </p:nvPicPr>
        <p:blipFill>
          <a:blip r:embed="rId5">
            <a:lum contrast="20000"/>
            <a:extLst>
              <a:ext uri="{28A0092B-C50C-407E-A947-70E740481C1C}">
                <a14:useLocalDpi xmlns:a14="http://schemas.microsoft.com/office/drawing/2010/main" val="0"/>
              </a:ext>
            </a:extLst>
          </a:blip>
          <a:srcRect l="29256" t="17410" r="31094" b="5562"/>
          <a:stretch>
            <a:fillRect/>
          </a:stretch>
        </p:blipFill>
        <p:spPr bwMode="auto">
          <a:xfrm>
            <a:off x="6096000" y="1378744"/>
            <a:ext cx="53721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984377" y="5892800"/>
            <a:ext cx="2247789" cy="584775"/>
          </a:xfrm>
          <a:prstGeom prst="rect">
            <a:avLst/>
          </a:prstGeom>
          <a:noFill/>
        </p:spPr>
        <p:txBody>
          <a:bodyPr wrap="square" rtlCol="0">
            <a:spAutoFit/>
          </a:bodyPr>
          <a:lstStyle/>
          <a:p>
            <a:r>
              <a:rPr lang="es-CO" sz="1600" dirty="0" smtClean="0"/>
              <a:t>Fuente: PCIS, </a:t>
            </a:r>
            <a:r>
              <a:rPr lang="es-CO" sz="1600" dirty="0"/>
              <a:t>2016</a:t>
            </a:r>
          </a:p>
          <a:p>
            <a:endParaRPr lang="es-CO" sz="1600" dirty="0"/>
          </a:p>
        </p:txBody>
      </p:sp>
      <p:sp>
        <p:nvSpPr>
          <p:cNvPr id="9" name="CuadroTexto 8"/>
          <p:cNvSpPr txBox="1"/>
          <p:nvPr/>
        </p:nvSpPr>
        <p:spPr>
          <a:xfrm>
            <a:off x="6787931" y="6477575"/>
            <a:ext cx="4216400" cy="523220"/>
          </a:xfrm>
          <a:prstGeom prst="rect">
            <a:avLst/>
          </a:prstGeom>
          <a:noFill/>
        </p:spPr>
        <p:txBody>
          <a:bodyPr wrap="square" rtlCol="0">
            <a:spAutoFit/>
          </a:bodyPr>
          <a:lstStyle/>
          <a:p>
            <a:r>
              <a:rPr lang="es-CO" sz="1400" dirty="0" smtClean="0"/>
              <a:t>Fuente: Adaptado Fernández de Lucio y Castro.</a:t>
            </a:r>
            <a:endParaRPr lang="es-CO" sz="1400" dirty="0"/>
          </a:p>
          <a:p>
            <a:endParaRPr lang="es-CO" sz="1400" dirty="0"/>
          </a:p>
        </p:txBody>
      </p:sp>
    </p:spTree>
    <p:extLst>
      <p:ext uri="{BB962C8B-B14F-4D97-AF65-F5344CB8AC3E}">
        <p14:creationId xmlns:p14="http://schemas.microsoft.com/office/powerpoint/2010/main" val="150672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r>
              <a:rPr lang="es-CO" sz="2400" b="1" dirty="0" smtClean="0">
                <a:latin typeface="Arial" panose="020B0604020202020204" pitchFamily="34" charset="0"/>
                <a:cs typeface="Arial" panose="020B0604020202020204" pitchFamily="34" charset="0"/>
              </a:rPr>
              <a:t>Contenido</a:t>
            </a:r>
            <a:r>
              <a:rPr lang="es-CO" sz="3600" b="1" dirty="0" smtClean="0"/>
              <a:t> </a:t>
            </a:r>
            <a:endParaRPr lang="es-CO" sz="3600" b="1" dirty="0"/>
          </a:p>
        </p:txBody>
      </p:sp>
      <p:sp>
        <p:nvSpPr>
          <p:cNvPr id="3" name="Subtítulo 2"/>
          <p:cNvSpPr>
            <a:spLocks noGrp="1"/>
          </p:cNvSpPr>
          <p:nvPr>
            <p:ph idx="1"/>
          </p:nvPr>
        </p:nvSpPr>
        <p:spPr>
          <a:xfrm>
            <a:off x="2235200" y="1825625"/>
            <a:ext cx="8928100" cy="4351338"/>
          </a:xfrm>
        </p:spPr>
        <p:txBody>
          <a:bodyPr>
            <a:normAutofit/>
          </a:bodyPr>
          <a:lstStyle/>
          <a:p>
            <a:pPr>
              <a:lnSpc>
                <a:spcPct val="150000"/>
              </a:lnSpc>
              <a:buFont typeface="Arial" panose="020B0604020202020204" pitchFamily="34" charset="0"/>
              <a:buAutoNum type="arabicPeriod"/>
            </a:pPr>
            <a:r>
              <a:rPr lang="es-MX" altLang="es-CO" sz="1600" dirty="0" smtClean="0">
                <a:latin typeface="Arial" panose="020B0604020202020204" pitchFamily="34" charset="0"/>
                <a:cs typeface="Arial" panose="020B0604020202020204" pitchFamily="34" charset="0"/>
              </a:rPr>
              <a:t>Descripción del proyecto</a:t>
            </a:r>
            <a:endParaRPr lang="es-MX" altLang="es-CO" sz="1600" dirty="0">
              <a:latin typeface="Arial" panose="020B0604020202020204" pitchFamily="34" charset="0"/>
              <a:cs typeface="Arial" panose="020B0604020202020204" pitchFamily="34" charset="0"/>
            </a:endParaRPr>
          </a:p>
          <a:p>
            <a:pPr>
              <a:lnSpc>
                <a:spcPct val="150000"/>
              </a:lnSpc>
              <a:buFont typeface="Arial" panose="020B0604020202020204" pitchFamily="34" charset="0"/>
              <a:buAutoNum type="arabicPeriod"/>
            </a:pPr>
            <a:r>
              <a:rPr lang="es-MX" altLang="es-CO" sz="1600" dirty="0">
                <a:latin typeface="Arial" panose="020B0604020202020204" pitchFamily="34" charset="0"/>
                <a:cs typeface="Arial" panose="020B0604020202020204" pitchFamily="34" charset="0"/>
              </a:rPr>
              <a:t>Fundamentación teórica.</a:t>
            </a:r>
          </a:p>
          <a:p>
            <a:pPr>
              <a:lnSpc>
                <a:spcPct val="150000"/>
              </a:lnSpc>
              <a:buFont typeface="Arial" panose="020B0604020202020204" pitchFamily="34" charset="0"/>
              <a:buAutoNum type="arabicPeriod"/>
            </a:pPr>
            <a:r>
              <a:rPr lang="es-MX" altLang="es-CO" sz="1600" dirty="0">
                <a:latin typeface="Arial" panose="020B0604020202020204" pitchFamily="34" charset="0"/>
                <a:cs typeface="Arial" panose="020B0604020202020204" pitchFamily="34" charset="0"/>
              </a:rPr>
              <a:t>M</a:t>
            </a:r>
            <a:r>
              <a:rPr lang="es-MX" altLang="es-CO" sz="1600" dirty="0" smtClean="0">
                <a:latin typeface="Arial" panose="020B0604020202020204" pitchFamily="34" charset="0"/>
                <a:cs typeface="Arial" panose="020B0604020202020204" pitchFamily="34" charset="0"/>
              </a:rPr>
              <a:t>etodología </a:t>
            </a:r>
            <a:r>
              <a:rPr lang="es-MX" altLang="es-CO" sz="1600" dirty="0">
                <a:latin typeface="Arial" panose="020B0604020202020204" pitchFamily="34" charset="0"/>
                <a:cs typeface="Arial" panose="020B0604020202020204" pitchFamily="34" charset="0"/>
              </a:rPr>
              <a:t>de la investigación.</a:t>
            </a:r>
          </a:p>
          <a:p>
            <a:pPr>
              <a:lnSpc>
                <a:spcPct val="150000"/>
              </a:lnSpc>
              <a:buFont typeface="Arial" panose="020B0604020202020204" pitchFamily="34" charset="0"/>
              <a:buAutoNum type="arabicPeriod"/>
            </a:pPr>
            <a:r>
              <a:rPr lang="es-CO" sz="1600" dirty="0" smtClean="0">
                <a:latin typeface="Arial" panose="020B0604020202020204" pitchFamily="34" charset="0"/>
                <a:cs typeface="Arial" panose="020B0604020202020204" pitchFamily="34" charset="0"/>
              </a:rPr>
              <a:t> Avances </a:t>
            </a:r>
            <a:r>
              <a:rPr lang="es-CO" sz="1600" dirty="0">
                <a:latin typeface="Arial" panose="020B0604020202020204" pitchFamily="34" charset="0"/>
                <a:cs typeface="Arial" panose="020B0604020202020204" pitchFamily="34" charset="0"/>
              </a:rPr>
              <a:t>en Ciencia Tecnología e innovación de los negocios verdes en la región del </a:t>
            </a:r>
            <a:r>
              <a:rPr lang="es-CO" sz="1600" dirty="0" err="1">
                <a:latin typeface="Arial" panose="020B0604020202020204" pitchFamily="34" charset="0"/>
                <a:cs typeface="Arial" panose="020B0604020202020204" pitchFamily="34" charset="0"/>
              </a:rPr>
              <a:t>Guavio</a:t>
            </a:r>
            <a:r>
              <a:rPr lang="es-CO" sz="1600" dirty="0">
                <a:latin typeface="Arial" panose="020B0604020202020204" pitchFamily="34" charset="0"/>
                <a:cs typeface="Arial" panose="020B0604020202020204" pitchFamily="34" charset="0"/>
              </a:rPr>
              <a:t>. </a:t>
            </a:r>
            <a:endParaRPr lang="es-CO" sz="1600" dirty="0" smtClean="0">
              <a:latin typeface="Arial" panose="020B0604020202020204" pitchFamily="34" charset="0"/>
              <a:cs typeface="Arial" panose="020B0604020202020204" pitchFamily="34" charset="0"/>
            </a:endParaRPr>
          </a:p>
          <a:p>
            <a:pPr>
              <a:lnSpc>
                <a:spcPct val="150000"/>
              </a:lnSpc>
              <a:buFont typeface="Arial" panose="020B0604020202020204" pitchFamily="34" charset="0"/>
              <a:buAutoNum type="arabicPeriod"/>
            </a:pPr>
            <a:r>
              <a:rPr lang="es-CO" sz="1600" dirty="0" smtClean="0">
                <a:latin typeface="Arial" panose="020B0604020202020204" pitchFamily="34" charset="0"/>
                <a:cs typeface="Arial" panose="020B0604020202020204" pitchFamily="34" charset="0"/>
              </a:rPr>
              <a:t> Modelo </a:t>
            </a:r>
            <a:r>
              <a:rPr lang="es-CO" sz="1600" dirty="0">
                <a:latin typeface="Arial" panose="020B0604020202020204" pitchFamily="34" charset="0"/>
                <a:cs typeface="Arial" panose="020B0604020202020204" pitchFamily="34" charset="0"/>
              </a:rPr>
              <a:t>de innovación integrado y en procesos para las unidades productivas MIPNV</a:t>
            </a:r>
            <a:r>
              <a:rPr lang="es-CO" sz="1600" dirty="0" smtClean="0">
                <a:latin typeface="Arial" panose="020B0604020202020204" pitchFamily="34" charset="0"/>
                <a:cs typeface="Arial" panose="020B0604020202020204" pitchFamily="34" charset="0"/>
              </a:rPr>
              <a:t>.</a:t>
            </a:r>
          </a:p>
          <a:p>
            <a:pPr>
              <a:lnSpc>
                <a:spcPct val="150000"/>
              </a:lnSpc>
              <a:buFont typeface="Arial" panose="020B0604020202020204" pitchFamily="34" charset="0"/>
              <a:buAutoNum type="arabicPeriod"/>
            </a:pPr>
            <a:r>
              <a:rPr lang="es-CO" sz="1600" dirty="0" smtClean="0">
                <a:latin typeface="Arial" panose="020B0604020202020204" pitchFamily="34" charset="0"/>
                <a:cs typeface="Arial" panose="020B0604020202020204" pitchFamily="34" charset="0"/>
              </a:rPr>
              <a:t> Modelo </a:t>
            </a:r>
            <a:r>
              <a:rPr lang="es-CO" sz="1600" dirty="0">
                <a:latin typeface="Arial" panose="020B0604020202020204" pitchFamily="34" charset="0"/>
                <a:cs typeface="Arial" panose="020B0604020202020204" pitchFamily="34" charset="0"/>
              </a:rPr>
              <a:t>de Innovación: caso ASOPROQUINUA</a:t>
            </a:r>
            <a:endParaRPr lang="es-MX" altLang="es-CO" sz="1600" dirty="0">
              <a:latin typeface="Arial" panose="020B0604020202020204" pitchFamily="34" charset="0"/>
              <a:cs typeface="Arial" panose="020B0604020202020204" pitchFamily="34" charset="0"/>
            </a:endParaRPr>
          </a:p>
          <a:p>
            <a:pPr>
              <a:lnSpc>
                <a:spcPct val="150000"/>
              </a:lnSpc>
              <a:buFont typeface="Arial" panose="020B0604020202020204" pitchFamily="34" charset="0"/>
              <a:buAutoNum type="arabicPeriod"/>
            </a:pPr>
            <a:r>
              <a:rPr lang="es-MX" altLang="es-CO" sz="1600" dirty="0" smtClean="0">
                <a:latin typeface="Arial" panose="020B0604020202020204" pitchFamily="34" charset="0"/>
                <a:cs typeface="Arial" panose="020B0604020202020204" pitchFamily="34" charset="0"/>
              </a:rPr>
              <a:t> Conclusiones</a:t>
            </a:r>
            <a:r>
              <a:rPr lang="es-MX" altLang="es-CO" sz="1600" dirty="0">
                <a:latin typeface="Arial" panose="020B0604020202020204" pitchFamily="34" charset="0"/>
                <a:cs typeface="Arial" panose="020B0604020202020204" pitchFamily="34" charset="0"/>
              </a:rPr>
              <a:t>.</a:t>
            </a:r>
          </a:p>
          <a:p>
            <a:pPr>
              <a:lnSpc>
                <a:spcPct val="150000"/>
              </a:lnSpc>
              <a:buFont typeface="Arial" panose="020B0604020202020204" pitchFamily="34" charset="0"/>
              <a:buAutoNum type="arabicPeriod"/>
            </a:pPr>
            <a:r>
              <a:rPr lang="es-MX" altLang="es-CO" sz="1600" dirty="0" smtClean="0">
                <a:latin typeface="Arial" panose="020B0604020202020204" pitchFamily="34" charset="0"/>
                <a:cs typeface="Arial" panose="020B0604020202020204" pitchFamily="34" charset="0"/>
              </a:rPr>
              <a:t> Prospectiva</a:t>
            </a:r>
            <a:endParaRPr lang="es-CO" sz="1600"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63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Tesis - interactivo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47" t="9160" r="9721" b="4932"/>
          <a:stretch/>
        </p:blipFill>
        <p:spPr bwMode="auto">
          <a:xfrm>
            <a:off x="3517900" y="1618163"/>
            <a:ext cx="5308600" cy="5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3"/>
          <p:cNvSpPr>
            <a:spLocks noGrp="1"/>
          </p:cNvSpPr>
          <p:nvPr>
            <p:ph type="title"/>
          </p:nvPr>
        </p:nvSpPr>
        <p:spPr>
          <a:xfrm>
            <a:off x="806669" y="1122363"/>
            <a:ext cx="10515600" cy="852488"/>
          </a:xfrm>
        </p:spPr>
        <p:txBody>
          <a:bodyPr>
            <a:normAutofit fontScale="90000"/>
          </a:bodyPr>
          <a:lstStyle/>
          <a:p>
            <a:pPr algn="ctr">
              <a:lnSpc>
                <a:spcPct val="150000"/>
              </a:lnSpc>
            </a:pPr>
            <a:r>
              <a:rPr lang="es-CO" sz="2400" b="1" dirty="0">
                <a:latin typeface="Arial" panose="020B0604020202020204" pitchFamily="34" charset="0"/>
                <a:cs typeface="Arial" panose="020B0604020202020204" pitchFamily="34" charset="0"/>
              </a:rPr>
              <a:t>6</a:t>
            </a:r>
            <a:r>
              <a:rPr lang="es-CO" sz="2400" b="1" dirty="0" smtClean="0">
                <a:latin typeface="Arial" panose="020B0604020202020204" pitchFamily="34" charset="0"/>
                <a:cs typeface="Arial" panose="020B0604020202020204" pitchFamily="34" charset="0"/>
              </a:rPr>
              <a:t>. Modelo de Innovación: caso ASOPROQUINUA</a:t>
            </a:r>
            <a:r>
              <a:rPr lang="es-MX" altLang="es-CO" sz="2400" b="1" dirty="0" smtClean="0">
                <a:latin typeface="Arial" panose="020B0604020202020204" pitchFamily="34" charset="0"/>
                <a:cs typeface="Arial" panose="020B0604020202020204" pitchFamily="34" charset="0"/>
              </a:rPr>
              <a:t/>
            </a:r>
            <a:br>
              <a:rPr lang="es-MX" altLang="es-CO" sz="2400" b="1" dirty="0" smtClean="0">
                <a:latin typeface="Arial" panose="020B0604020202020204" pitchFamily="34" charset="0"/>
                <a:cs typeface="Arial" panose="020B0604020202020204" pitchFamily="34" charset="0"/>
              </a:rPr>
            </a:b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9585434" y="5854262"/>
            <a:ext cx="1500352" cy="369332"/>
          </a:xfrm>
          <a:prstGeom prst="rect">
            <a:avLst/>
          </a:prstGeom>
          <a:noFill/>
        </p:spPr>
        <p:txBody>
          <a:bodyPr wrap="square" rtlCol="0">
            <a:spAutoFit/>
          </a:bodyPr>
          <a:lstStyle/>
          <a:p>
            <a:r>
              <a:rPr lang="es-CO" dirty="0" smtClean="0">
                <a:solidFill>
                  <a:schemeClr val="accent1">
                    <a:lumMod val="75000"/>
                  </a:schemeClr>
                </a:solidFill>
              </a:rPr>
              <a:t>Ver video</a:t>
            </a:r>
            <a:endParaRPr lang="es-CO" dirty="0">
              <a:solidFill>
                <a:schemeClr val="accent1">
                  <a:lumMod val="75000"/>
                </a:schemeClr>
              </a:solidFill>
            </a:endParaRPr>
          </a:p>
        </p:txBody>
      </p:sp>
    </p:spTree>
    <p:extLst>
      <p:ext uri="{BB962C8B-B14F-4D97-AF65-F5344CB8AC3E}">
        <p14:creationId xmlns:p14="http://schemas.microsoft.com/office/powerpoint/2010/main" val="374350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711200"/>
            <a:ext cx="10515600" cy="852488"/>
          </a:xfrm>
        </p:spPr>
        <p:txBody>
          <a:bodyPr>
            <a:normAutofit/>
          </a:bodyPr>
          <a:lstStyle/>
          <a:p>
            <a:pPr algn="ctr">
              <a:lnSpc>
                <a:spcPct val="150000"/>
              </a:lnSpc>
            </a:pPr>
            <a:r>
              <a:rPr lang="es-CO" altLang="es-CO" sz="2400" b="1" dirty="0" smtClean="0">
                <a:latin typeface="Arial" panose="020B0604020202020204" pitchFamily="34" charset="0"/>
                <a:cs typeface="Arial" panose="020B0604020202020204" pitchFamily="34" charset="0"/>
              </a:rPr>
              <a:t>7. Conclusiones</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838200" y="1825624"/>
            <a:ext cx="10515600" cy="4930775"/>
          </a:xfrm>
        </p:spPr>
        <p:txBody>
          <a:bodyPr>
            <a:noAutofit/>
          </a:bodyPr>
          <a:lstStyle/>
          <a:p>
            <a:pPr marL="514350" lvl="0" indent="-514350" algn="just">
              <a:lnSpc>
                <a:spcPct val="150000"/>
              </a:lnSpc>
              <a:buFont typeface="+mj-lt"/>
              <a:buAutoNum type="arabicPeriod"/>
            </a:pPr>
            <a:r>
              <a:rPr lang="es-CO" sz="2400" dirty="0"/>
              <a:t>Las variables claves de los negocios verdes identificadas en la investigación, se mencionan en la fase fluida del MIPNV; en la que la innovación de producto permite que la empresa genere posicionamiento en el mercado, por medio de las estrategias implementadas para desarrollo del producto. Las fases del modelo de innovación de procesos para fomentar los negocios verdes MIPNV en la Región del </a:t>
            </a:r>
            <a:r>
              <a:rPr lang="es-CO" sz="2400" dirty="0" err="1"/>
              <a:t>Guavio</a:t>
            </a:r>
            <a:r>
              <a:rPr lang="es-CO" sz="2400" dirty="0"/>
              <a:t>, son herramientas que permiten a las unidades productivas generar estrategias para la innovación en producto, procesos, organizacional y de mercado, pues los procesos están involucrados en cada área de la organización.</a:t>
            </a:r>
          </a:p>
          <a:p>
            <a:pPr marL="0" indent="0">
              <a:lnSpc>
                <a:spcPct val="150000"/>
              </a:lnSpc>
              <a:buNone/>
            </a:pPr>
            <a:endParaRPr lang="es-MX" altLang="es-CO" sz="2400" dirty="0">
              <a:latin typeface="Arial" panose="020B0604020202020204" pitchFamily="34" charset="0"/>
              <a:cs typeface="Arial" panose="020B0604020202020204" pitchFamily="34" charset="0"/>
            </a:endParaRPr>
          </a:p>
          <a:p>
            <a:endParaRPr lang="es-CO" sz="2400" dirty="0" smtClean="0"/>
          </a:p>
        </p:txBody>
      </p:sp>
    </p:spTree>
    <p:extLst>
      <p:ext uri="{BB962C8B-B14F-4D97-AF65-F5344CB8AC3E}">
        <p14:creationId xmlns:p14="http://schemas.microsoft.com/office/powerpoint/2010/main" val="1561838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711200"/>
            <a:ext cx="10515600" cy="852488"/>
          </a:xfrm>
        </p:spPr>
        <p:txBody>
          <a:bodyPr>
            <a:normAutofit/>
          </a:bodyPr>
          <a:lstStyle/>
          <a:p>
            <a:pPr algn="ctr">
              <a:lnSpc>
                <a:spcPct val="150000"/>
              </a:lnSpc>
            </a:pPr>
            <a:r>
              <a:rPr lang="es-CO" altLang="es-CO" sz="2400" b="1" dirty="0" smtClean="0">
                <a:latin typeface="Arial" panose="020B0604020202020204" pitchFamily="34" charset="0"/>
                <a:cs typeface="Arial" panose="020B0604020202020204" pitchFamily="34" charset="0"/>
              </a:rPr>
              <a:t>7. Conclusiones</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838200" y="1825624"/>
            <a:ext cx="10515600" cy="4930775"/>
          </a:xfrm>
        </p:spPr>
        <p:txBody>
          <a:bodyPr>
            <a:noAutofit/>
          </a:bodyPr>
          <a:lstStyle/>
          <a:p>
            <a:pPr marL="0" lvl="0" indent="0" algn="just">
              <a:buNone/>
            </a:pPr>
            <a:r>
              <a:rPr lang="es-CO" sz="2000" dirty="0" smtClean="0"/>
              <a:t>2</a:t>
            </a:r>
            <a:r>
              <a:rPr lang="es-CO" sz="2400" dirty="0" smtClean="0"/>
              <a:t>. El </a:t>
            </a:r>
            <a:r>
              <a:rPr lang="es-CO" sz="2400" dirty="0"/>
              <a:t>MIPNV permite que las unidades productivas agrícolas del </a:t>
            </a:r>
            <a:r>
              <a:rPr lang="es-CO" sz="2400" dirty="0" err="1"/>
              <a:t>Guavio</a:t>
            </a:r>
            <a:r>
              <a:rPr lang="es-CO" sz="2400" dirty="0"/>
              <a:t>,  mejoren los procesos y generen nuevos estándares de producción y comercialización; como resultado a la eficiencia productividad y competitividad, originada por la implementación de estrategias innovadoras en cada fase del modelo acordes con las capacidades empresariales y a los apoyos por parte de los actores que conforman dicho </a:t>
            </a:r>
            <a:r>
              <a:rPr lang="es-CO" sz="2400" dirty="0" smtClean="0"/>
              <a:t>modelo.</a:t>
            </a:r>
          </a:p>
          <a:p>
            <a:pPr marL="0" lvl="0" indent="0" algn="just">
              <a:buNone/>
            </a:pPr>
            <a:r>
              <a:rPr lang="es-CO" sz="2400" dirty="0" smtClean="0"/>
              <a:t>3. La </a:t>
            </a:r>
            <a:r>
              <a:rPr lang="es-CO" sz="2400" dirty="0"/>
              <a:t>prueba piloto permitió validar el modelo en la medida que se construye, lo cual aportó significativamente a la toma de decisiones tanto para la organización asociativa de acuerdo con los programas, proyectos y políticas que se generan en materia de Negocios verdes.</a:t>
            </a:r>
          </a:p>
          <a:p>
            <a:pPr marL="0" lvl="0" indent="0" algn="just">
              <a:buNone/>
            </a:pPr>
            <a:r>
              <a:rPr lang="es-CO" sz="2400" dirty="0" smtClean="0"/>
              <a:t>4. La </a:t>
            </a:r>
            <a:r>
              <a:rPr lang="es-CO" sz="2400" dirty="0"/>
              <a:t>implementación del modelo en las unidades productivas objeto de estudio permitió la consolidación de las mismas, mediante la permanencia en la estructura asociativa y la articulación con los agentes promotores de negocios verdes en la región</a:t>
            </a:r>
            <a:r>
              <a:rPr lang="es-CO" sz="2000" dirty="0"/>
              <a:t>.</a:t>
            </a:r>
          </a:p>
          <a:p>
            <a:pPr marL="0" indent="0">
              <a:lnSpc>
                <a:spcPct val="150000"/>
              </a:lnSpc>
              <a:buNone/>
            </a:pPr>
            <a:endParaRPr lang="es-MX" altLang="es-CO" sz="1200" dirty="0">
              <a:latin typeface="Arial" panose="020B0604020202020204" pitchFamily="34" charset="0"/>
              <a:cs typeface="Arial" panose="020B0604020202020204" pitchFamily="34" charset="0"/>
            </a:endParaRPr>
          </a:p>
          <a:p>
            <a:endParaRPr lang="es-CO" sz="1200" dirty="0" smtClean="0"/>
          </a:p>
        </p:txBody>
      </p:sp>
    </p:spTree>
    <p:extLst>
      <p:ext uri="{BB962C8B-B14F-4D97-AF65-F5344CB8AC3E}">
        <p14:creationId xmlns:p14="http://schemas.microsoft.com/office/powerpoint/2010/main" val="2456575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pPr>
            <a:r>
              <a:rPr lang="es-CO" sz="2400" b="1" dirty="0">
                <a:latin typeface="Arial" panose="020B0604020202020204" pitchFamily="34" charset="0"/>
                <a:cs typeface="Arial" panose="020B0604020202020204" pitchFamily="34" charset="0"/>
              </a:rPr>
              <a:t>8</a:t>
            </a:r>
            <a:r>
              <a:rPr lang="es-CO" sz="2400" b="1" dirty="0" smtClean="0">
                <a:latin typeface="Arial" panose="020B0604020202020204" pitchFamily="34" charset="0"/>
                <a:cs typeface="Arial" panose="020B0604020202020204" pitchFamily="34" charset="0"/>
              </a:rPr>
              <a:t>. </a:t>
            </a:r>
            <a:r>
              <a:rPr lang="es-MX" altLang="es-CO" sz="2400" b="1" dirty="0" smtClean="0">
                <a:latin typeface="Arial" panose="020B0604020202020204" pitchFamily="34" charset="0"/>
                <a:cs typeface="Arial" panose="020B0604020202020204" pitchFamily="34" charset="0"/>
              </a:rPr>
              <a:t>Prospectiva</a:t>
            </a:r>
            <a:r>
              <a:rPr lang="es-CO" sz="2400" dirty="0" smtClean="0">
                <a:latin typeface="Arial" panose="020B0604020202020204" pitchFamily="34" charset="0"/>
                <a:cs typeface="Arial" panose="020B0604020202020204" pitchFamily="34" charset="0"/>
              </a:rPr>
              <a:t>.</a:t>
            </a:r>
            <a:endParaRPr lang="es-MX" altLang="es-CO" sz="2400"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838200" y="1636439"/>
            <a:ext cx="10515600" cy="4351338"/>
          </a:xfrm>
        </p:spPr>
        <p:txBody>
          <a:bodyPr>
            <a:normAutofit lnSpcReduction="10000"/>
          </a:bodyPr>
          <a:lstStyle/>
          <a:p>
            <a:pPr marL="0" indent="0">
              <a:lnSpc>
                <a:spcPct val="150000"/>
              </a:lnSpc>
              <a:buNone/>
            </a:pPr>
            <a:r>
              <a:rPr lang="es-MX" dirty="0" smtClean="0">
                <a:latin typeface="Arial" panose="020B0604020202020204" pitchFamily="34" charset="0"/>
                <a:cs typeface="Arial" panose="020B0604020202020204" pitchFamily="34" charset="0"/>
              </a:rPr>
              <a:t>Cartilla – Herramientas para la innovación en cada fase del modelo</a:t>
            </a:r>
          </a:p>
          <a:p>
            <a:pPr lvl="1">
              <a:lnSpc>
                <a:spcPct val="150000"/>
              </a:lnSpc>
            </a:pPr>
            <a:r>
              <a:rPr lang="es-CO" dirty="0" smtClean="0">
                <a:latin typeface="Arial" panose="020B0604020202020204" pitchFamily="34" charset="0"/>
                <a:cs typeface="Arial" panose="020B0604020202020204" pitchFamily="34" charset="0"/>
              </a:rPr>
              <a:t>Diagnóstico – Identificar políticas orientadas a la generación de NV</a:t>
            </a:r>
          </a:p>
          <a:p>
            <a:pPr lvl="1">
              <a:lnSpc>
                <a:spcPct val="150000"/>
              </a:lnSpc>
            </a:pPr>
            <a:r>
              <a:rPr lang="es-CO" dirty="0" smtClean="0">
                <a:latin typeface="Arial" panose="020B0604020202020204" pitchFamily="34" charset="0"/>
                <a:cs typeface="Arial" panose="020B0604020202020204" pitchFamily="34" charset="0"/>
              </a:rPr>
              <a:t>Innovación de producto</a:t>
            </a:r>
          </a:p>
          <a:p>
            <a:pPr lvl="1">
              <a:lnSpc>
                <a:spcPct val="150000"/>
              </a:lnSpc>
            </a:pPr>
            <a:r>
              <a:rPr lang="es-CO" dirty="0" smtClean="0">
                <a:latin typeface="Arial" panose="020B0604020202020204" pitchFamily="34" charset="0"/>
                <a:cs typeface="Arial" panose="020B0604020202020204" pitchFamily="34" charset="0"/>
              </a:rPr>
              <a:t>Innovación de proceso</a:t>
            </a:r>
          </a:p>
          <a:p>
            <a:pPr lvl="1">
              <a:lnSpc>
                <a:spcPct val="150000"/>
              </a:lnSpc>
            </a:pPr>
            <a:r>
              <a:rPr lang="es-CO" dirty="0" smtClean="0">
                <a:latin typeface="Arial" panose="020B0604020202020204" pitchFamily="34" charset="0"/>
                <a:cs typeface="Arial" panose="020B0604020202020204" pitchFamily="34" charset="0"/>
              </a:rPr>
              <a:t>Vinculación de </a:t>
            </a:r>
            <a:r>
              <a:rPr lang="es-CO" dirty="0" smtClean="0">
                <a:latin typeface="Arial" panose="020B0604020202020204" pitchFamily="34" charset="0"/>
                <a:cs typeface="Arial" panose="020B0604020202020204" pitchFamily="34" charset="0"/>
              </a:rPr>
              <a:t>actores</a:t>
            </a:r>
          </a:p>
          <a:p>
            <a:pPr>
              <a:lnSpc>
                <a:spcPct val="150000"/>
              </a:lnSpc>
            </a:pPr>
            <a:r>
              <a:rPr lang="es-CO" dirty="0" smtClean="0">
                <a:latin typeface="Arial" panose="020B0604020202020204" pitchFamily="34" charset="0"/>
                <a:cs typeface="Arial" panose="020B0604020202020204" pitchFamily="34" charset="0"/>
              </a:rPr>
              <a:t>Avances en unidades productivas.</a:t>
            </a:r>
            <a:endParaRPr lang="es-CO" dirty="0" smtClean="0">
              <a:latin typeface="Arial" panose="020B0604020202020204" pitchFamily="34" charset="0"/>
              <a:cs typeface="Arial" panose="020B0604020202020204" pitchFamily="34" charset="0"/>
            </a:endParaRPr>
          </a:p>
          <a:p>
            <a:pPr marL="0" indent="0">
              <a:lnSpc>
                <a:spcPct val="150000"/>
              </a:lnSpc>
              <a:buNone/>
            </a:pPr>
            <a:endParaRPr lang="es-CO" dirty="0">
              <a:latin typeface="Arial" panose="020B0604020202020204" pitchFamily="34" charset="0"/>
              <a:cs typeface="Arial" panose="020B0604020202020204" pitchFamily="34" charset="0"/>
            </a:endParaRPr>
          </a:p>
          <a:p>
            <a:endParaRPr lang="es-CO" dirty="0" smtClean="0"/>
          </a:p>
        </p:txBody>
      </p:sp>
    </p:spTree>
    <p:extLst>
      <p:ext uri="{BB962C8B-B14F-4D97-AF65-F5344CB8AC3E}">
        <p14:creationId xmlns:p14="http://schemas.microsoft.com/office/powerpoint/2010/main" val="742141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838200" y="3363309"/>
            <a:ext cx="10515600" cy="2624467"/>
          </a:xfrm>
        </p:spPr>
        <p:txBody>
          <a:bodyPr>
            <a:normAutofit/>
          </a:bodyPr>
          <a:lstStyle/>
          <a:p>
            <a:pPr marL="0" indent="0" algn="ctr">
              <a:lnSpc>
                <a:spcPct val="150000"/>
              </a:lnSpc>
              <a:buNone/>
            </a:pPr>
            <a:r>
              <a:rPr lang="es-CO" sz="4000" dirty="0" smtClean="0">
                <a:latin typeface="Arial" panose="020B0604020202020204" pitchFamily="34" charset="0"/>
                <a:cs typeface="Arial" panose="020B0604020202020204" pitchFamily="34" charset="0"/>
              </a:rPr>
              <a:t>Gracias.</a:t>
            </a:r>
            <a:endParaRPr lang="es-CO" sz="4000" dirty="0" smtClean="0">
              <a:latin typeface="Arial" panose="020B0604020202020204" pitchFamily="34" charset="0"/>
              <a:cs typeface="Arial" panose="020B0604020202020204" pitchFamily="34" charset="0"/>
            </a:endParaRPr>
          </a:p>
          <a:p>
            <a:pPr marL="0" indent="0" algn="ctr">
              <a:lnSpc>
                <a:spcPct val="150000"/>
              </a:lnSpc>
              <a:buNone/>
            </a:pPr>
            <a:endParaRPr lang="es-CO" dirty="0">
              <a:latin typeface="Arial" panose="020B0604020202020204" pitchFamily="34" charset="0"/>
              <a:cs typeface="Arial" panose="020B0604020202020204" pitchFamily="34" charset="0"/>
            </a:endParaRPr>
          </a:p>
          <a:p>
            <a:pPr algn="ctr"/>
            <a:endParaRPr lang="es-CO" dirty="0" smtClean="0"/>
          </a:p>
        </p:txBody>
      </p:sp>
    </p:spTree>
    <p:extLst>
      <p:ext uri="{BB962C8B-B14F-4D97-AF65-F5344CB8AC3E}">
        <p14:creationId xmlns:p14="http://schemas.microsoft.com/office/powerpoint/2010/main" val="110069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buFont typeface="Arial" panose="020B0604020202020204" pitchFamily="34" charset="0"/>
              <a:buAutoNum type="arabicPeriod"/>
            </a:pPr>
            <a:r>
              <a:rPr lang="es-MX" altLang="es-CO" sz="2400" b="1" dirty="0" smtClean="0">
                <a:latin typeface="Arial" panose="020B0604020202020204" pitchFamily="34" charset="0"/>
                <a:cs typeface="Arial" panose="020B0604020202020204" pitchFamily="34" charset="0"/>
              </a:rPr>
              <a:t> Descripción del proyecto</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fontScale="77500" lnSpcReduction="20000"/>
          </a:bodyPr>
          <a:lstStyle/>
          <a:p>
            <a:r>
              <a:rPr lang="es-CO" b="1" dirty="0" smtClean="0"/>
              <a:t>Planteamiento del problema</a:t>
            </a:r>
          </a:p>
          <a:p>
            <a:pPr algn="just"/>
            <a:r>
              <a:rPr lang="es-CO" dirty="0" smtClean="0"/>
              <a:t>Consumo se recursos.</a:t>
            </a:r>
          </a:p>
          <a:p>
            <a:pPr algn="just"/>
            <a:r>
              <a:rPr lang="es-CO" dirty="0" smtClean="0"/>
              <a:t>OCDE</a:t>
            </a:r>
            <a:r>
              <a:rPr lang="es-CO" dirty="0" smtClean="0"/>
              <a:t>, 2012 </a:t>
            </a:r>
            <a:r>
              <a:rPr lang="es-CO" dirty="0"/>
              <a:t>agremia 35 países con enfoque a la </a:t>
            </a:r>
            <a:r>
              <a:rPr lang="es-CO" dirty="0" smtClean="0"/>
              <a:t>sostenibilidad, </a:t>
            </a:r>
            <a:r>
              <a:rPr lang="es-CO" i="1" dirty="0" smtClean="0"/>
              <a:t>busca ayudar a países emergentes como Colombia a mejorar su política económica y social sostenible</a:t>
            </a:r>
            <a:r>
              <a:rPr lang="es-CO" dirty="0" smtClean="0"/>
              <a:t>.</a:t>
            </a:r>
          </a:p>
          <a:p>
            <a:pPr algn="just"/>
            <a:r>
              <a:rPr lang="es-CO" dirty="0"/>
              <a:t>Ministerio de Ambiente y Desarrollo </a:t>
            </a:r>
            <a:r>
              <a:rPr lang="es-CO" dirty="0" smtClean="0"/>
              <a:t>Sostenible (2014) </a:t>
            </a:r>
            <a:r>
              <a:rPr lang="es-CO" dirty="0"/>
              <a:t>busca mejorar las características sociales, ambientales y económicas de la población empresarial del país y las unidades productivas enfocadas al fortalecimiento de los Negocios </a:t>
            </a:r>
            <a:r>
              <a:rPr lang="es-CO" dirty="0" smtClean="0"/>
              <a:t>Verdes.</a:t>
            </a:r>
          </a:p>
          <a:p>
            <a:pPr algn="just"/>
            <a:r>
              <a:rPr lang="es-CO" dirty="0" smtClean="0"/>
              <a:t>Política pública: en fase de divulgación y fomento.</a:t>
            </a:r>
            <a:endParaRPr lang="es-CO" dirty="0" smtClean="0"/>
          </a:p>
          <a:p>
            <a:pPr algn="just"/>
            <a:r>
              <a:rPr lang="es-CO" dirty="0"/>
              <a:t>Alrededor del 70% de la población de </a:t>
            </a:r>
            <a:r>
              <a:rPr lang="es-CO" dirty="0" err="1"/>
              <a:t>Guavio</a:t>
            </a:r>
            <a:r>
              <a:rPr lang="es-CO" dirty="0"/>
              <a:t> se concentra en áreas rurales, por esta razón, las unidades productivas se dedican a actividades agrícolas y pecuarias enfocadas en la producción de materias primas utilizados en procesos agroindustriales, con índices de innovación </a:t>
            </a:r>
            <a:r>
              <a:rPr lang="es-CO" dirty="0" smtClean="0"/>
              <a:t>incipientes. Dichas </a:t>
            </a:r>
            <a:r>
              <a:rPr lang="es-CO" dirty="0"/>
              <a:t>actividades, han generado impacto sobre los recursos naturales disponibles en la zona repercutiendo directamente en la generación de ingresos y sostenibilidad de las unidades productivas (ISF, 2015).</a:t>
            </a:r>
          </a:p>
        </p:txBody>
      </p:sp>
    </p:spTree>
    <p:extLst>
      <p:ext uri="{BB962C8B-B14F-4D97-AF65-F5344CB8AC3E}">
        <p14:creationId xmlns:p14="http://schemas.microsoft.com/office/powerpoint/2010/main" val="2977320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buFont typeface="Arial" panose="020B0604020202020204" pitchFamily="34" charset="0"/>
              <a:buAutoNum type="arabicPeriod"/>
            </a:pPr>
            <a:r>
              <a:rPr lang="es-MX" altLang="es-CO" sz="2400" b="1" dirty="0" smtClean="0">
                <a:latin typeface="Arial" panose="020B0604020202020204" pitchFamily="34" charset="0"/>
                <a:cs typeface="Arial" panose="020B0604020202020204" pitchFamily="34" charset="0"/>
              </a:rPr>
              <a:t> Descripción del proyecto</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fontScale="92500" lnSpcReduction="20000"/>
          </a:bodyPr>
          <a:lstStyle/>
          <a:p>
            <a:r>
              <a:rPr lang="es-CO" b="1" dirty="0" smtClean="0"/>
              <a:t>Objetivo General:</a:t>
            </a:r>
          </a:p>
          <a:p>
            <a:pPr marL="0" indent="0" algn="just">
              <a:buNone/>
            </a:pPr>
            <a:r>
              <a:rPr lang="es-CO" dirty="0" smtClean="0"/>
              <a:t>- Diseñar </a:t>
            </a:r>
            <a:r>
              <a:rPr lang="es-CO" dirty="0"/>
              <a:t>un modelo </a:t>
            </a:r>
            <a:r>
              <a:rPr lang="es-CO" dirty="0" smtClean="0"/>
              <a:t>de </a:t>
            </a:r>
            <a:r>
              <a:rPr lang="es-CO" dirty="0"/>
              <a:t>innovación </a:t>
            </a:r>
            <a:r>
              <a:rPr lang="es-CO" dirty="0" smtClean="0"/>
              <a:t>en </a:t>
            </a:r>
            <a:r>
              <a:rPr lang="es-CO" dirty="0"/>
              <a:t>procesos que permita fomentar los Negocios Verdes en las unidades productivas de la región del </a:t>
            </a:r>
            <a:r>
              <a:rPr lang="es-CO" dirty="0" err="1"/>
              <a:t>Guavio</a:t>
            </a:r>
            <a:r>
              <a:rPr lang="es-CO" dirty="0"/>
              <a:t>, en Cundinamarca. Caso ASOPROQUINUA.</a:t>
            </a:r>
          </a:p>
          <a:p>
            <a:r>
              <a:rPr lang="es-CO" b="1" dirty="0" smtClean="0"/>
              <a:t>Objetivos </a:t>
            </a:r>
            <a:r>
              <a:rPr lang="es-CO" b="1" dirty="0"/>
              <a:t>específicos:</a:t>
            </a:r>
          </a:p>
          <a:p>
            <a:pPr lvl="0" algn="just">
              <a:buFontTx/>
              <a:buChar char="-"/>
            </a:pPr>
            <a:r>
              <a:rPr lang="es-CO" dirty="0" smtClean="0"/>
              <a:t>Identificar </a:t>
            </a:r>
            <a:r>
              <a:rPr lang="es-CO" dirty="0"/>
              <a:t>variables clave de los Negocios verdes en una organización asociativa productora de quinua de la Provincia del </a:t>
            </a:r>
            <a:r>
              <a:rPr lang="es-CO" dirty="0" err="1"/>
              <a:t>Guavio</a:t>
            </a:r>
            <a:r>
              <a:rPr lang="es-CO" dirty="0"/>
              <a:t> para establecer los avances en Ciencia, Tecnología e </a:t>
            </a:r>
            <a:r>
              <a:rPr lang="es-CO" dirty="0" smtClean="0"/>
              <a:t>innovación.</a:t>
            </a:r>
          </a:p>
          <a:p>
            <a:pPr lvl="0" algn="just">
              <a:buFontTx/>
              <a:buChar char="-"/>
            </a:pPr>
            <a:r>
              <a:rPr lang="es-CO" dirty="0" smtClean="0"/>
              <a:t>Determinar </a:t>
            </a:r>
            <a:r>
              <a:rPr lang="es-CO" dirty="0"/>
              <a:t>un modelo </a:t>
            </a:r>
            <a:r>
              <a:rPr lang="es-CO" dirty="0" smtClean="0"/>
              <a:t>de innovación integrado y en </a:t>
            </a:r>
            <a:r>
              <a:rPr lang="es-CO" dirty="0"/>
              <a:t>procesos para las unidades productivas de la asociación, que permita la generación de negocios verdes, la transferencia de conocimiento y </a:t>
            </a:r>
            <a:r>
              <a:rPr lang="es-CO" dirty="0" smtClean="0"/>
              <a:t>tecnologías.</a:t>
            </a:r>
          </a:p>
          <a:p>
            <a:pPr lvl="0" algn="just">
              <a:buFontTx/>
              <a:buChar char="-"/>
            </a:pPr>
            <a:r>
              <a:rPr lang="es-CO" dirty="0" smtClean="0"/>
              <a:t>Describir </a:t>
            </a:r>
            <a:r>
              <a:rPr lang="es-CO" dirty="0"/>
              <a:t>un modelo de innovación en procesos por medio de prueba piloto en la organización asociativa.</a:t>
            </a:r>
          </a:p>
          <a:p>
            <a:endParaRPr lang="es-CO" dirty="0" smtClean="0"/>
          </a:p>
        </p:txBody>
      </p:sp>
    </p:spTree>
    <p:extLst>
      <p:ext uri="{BB962C8B-B14F-4D97-AF65-F5344CB8AC3E}">
        <p14:creationId xmlns:p14="http://schemas.microsoft.com/office/powerpoint/2010/main" val="2643499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pPr>
            <a:r>
              <a:rPr lang="es-MX" altLang="es-CO" sz="2400" b="1" dirty="0" smtClean="0">
                <a:latin typeface="Arial" panose="020B0604020202020204" pitchFamily="34" charset="0"/>
                <a:cs typeface="Arial" panose="020B0604020202020204" pitchFamily="34" charset="0"/>
              </a:rPr>
              <a:t>2. Fundamentación teórica</a:t>
            </a:r>
            <a:r>
              <a:rPr lang="es-MX" altLang="es-CO" sz="2400" dirty="0" smtClean="0">
                <a:latin typeface="Arial" panose="020B0604020202020204" pitchFamily="34" charset="0"/>
                <a:cs typeface="Arial" panose="020B0604020202020204" pitchFamily="34" charset="0"/>
              </a:rPr>
              <a:t>.</a:t>
            </a:r>
            <a:endParaRPr lang="es-MX" altLang="es-CO" sz="2400"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838200" y="1804988"/>
            <a:ext cx="10515600" cy="4561155"/>
          </a:xfrm>
        </p:spPr>
        <p:txBody>
          <a:bodyPr>
            <a:normAutofit fontScale="77500" lnSpcReduction="20000"/>
          </a:bodyPr>
          <a:lstStyle/>
          <a:p>
            <a:r>
              <a:rPr lang="es-CO" dirty="0" smtClean="0"/>
              <a:t>Referentes teóricos en innovación:</a:t>
            </a:r>
          </a:p>
          <a:p>
            <a:endParaRPr lang="es-CO" dirty="0"/>
          </a:p>
          <a:p>
            <a:pPr algn="just"/>
            <a:r>
              <a:rPr lang="es-CO" dirty="0" err="1" smtClean="0"/>
              <a:t>Schumpeter</a:t>
            </a:r>
            <a:r>
              <a:rPr lang="es-CO" dirty="0" smtClean="0"/>
              <a:t> </a:t>
            </a:r>
            <a:r>
              <a:rPr lang="es-CO" dirty="0"/>
              <a:t>(1934) </a:t>
            </a:r>
            <a:r>
              <a:rPr lang="es-CO" dirty="0" smtClean="0"/>
              <a:t>Teoría de desarrollo económico</a:t>
            </a:r>
          </a:p>
          <a:p>
            <a:pPr algn="just"/>
            <a:r>
              <a:rPr lang="es-CO" dirty="0" err="1"/>
              <a:t>Utterback</a:t>
            </a:r>
            <a:r>
              <a:rPr lang="es-CO" dirty="0"/>
              <a:t> &amp; </a:t>
            </a:r>
            <a:r>
              <a:rPr lang="es-CO" dirty="0" err="1"/>
              <a:t>Abernathy</a:t>
            </a:r>
            <a:r>
              <a:rPr lang="es-CO" dirty="0"/>
              <a:t> (1975) innovación de procesos ligada a la innovación de </a:t>
            </a:r>
            <a:r>
              <a:rPr lang="es-CO" dirty="0" smtClean="0"/>
              <a:t>producto.</a:t>
            </a:r>
          </a:p>
          <a:p>
            <a:pPr algn="just"/>
            <a:r>
              <a:rPr lang="es-CO" dirty="0" err="1"/>
              <a:t>Kline</a:t>
            </a:r>
            <a:r>
              <a:rPr lang="es-CO" dirty="0"/>
              <a:t> y </a:t>
            </a:r>
            <a:r>
              <a:rPr lang="es-CO" dirty="0" err="1"/>
              <a:t>Rosenberg</a:t>
            </a:r>
            <a:r>
              <a:rPr lang="es-CO" dirty="0"/>
              <a:t> (1986) presentan un modelo de innovación de carácter </a:t>
            </a:r>
            <a:r>
              <a:rPr lang="es-CO" dirty="0" smtClean="0"/>
              <a:t>interactivo. </a:t>
            </a:r>
          </a:p>
          <a:p>
            <a:pPr algn="just"/>
            <a:r>
              <a:rPr lang="es-CO" dirty="0" smtClean="0"/>
              <a:t>Drucker </a:t>
            </a:r>
            <a:r>
              <a:rPr lang="es-CO" dirty="0"/>
              <a:t>(1993) </a:t>
            </a:r>
            <a:r>
              <a:rPr lang="es-CO" dirty="0" smtClean="0"/>
              <a:t>Innovación dotar </a:t>
            </a:r>
            <a:r>
              <a:rPr lang="es-CO" dirty="0"/>
              <a:t>a los recursos con una nueva capacidad de producir </a:t>
            </a:r>
            <a:r>
              <a:rPr lang="es-CO" dirty="0" smtClean="0"/>
              <a:t>riqueza.</a:t>
            </a:r>
          </a:p>
          <a:p>
            <a:pPr algn="just"/>
            <a:r>
              <a:rPr lang="es-CO" dirty="0"/>
              <a:t>Fernández de Lucio y Castro (1995</a:t>
            </a:r>
            <a:r>
              <a:rPr lang="es-CO" dirty="0" smtClean="0"/>
              <a:t>)</a:t>
            </a:r>
            <a:r>
              <a:rPr lang="es-CO" dirty="0"/>
              <a:t> </a:t>
            </a:r>
            <a:r>
              <a:rPr lang="es-CO" dirty="0" smtClean="0"/>
              <a:t>Modelo de </a:t>
            </a:r>
            <a:r>
              <a:rPr lang="es-CO" dirty="0"/>
              <a:t>sistema de </a:t>
            </a:r>
            <a:r>
              <a:rPr lang="es-CO" dirty="0" smtClean="0"/>
              <a:t>innovación. </a:t>
            </a:r>
          </a:p>
          <a:p>
            <a:pPr algn="just"/>
            <a:r>
              <a:rPr lang="es-CO" dirty="0"/>
              <a:t>(Freire, 2000). Las innovaciones de proceso son típicamente aplicadas en la organización mientras que las innovaciones de producto o servicios son orientadas hacia el </a:t>
            </a:r>
            <a:r>
              <a:rPr lang="es-CO" dirty="0" smtClean="0"/>
              <a:t>mercado.</a:t>
            </a:r>
          </a:p>
          <a:p>
            <a:pPr algn="just"/>
            <a:r>
              <a:rPr lang="es-CO" dirty="0" smtClean="0"/>
              <a:t>Manual </a:t>
            </a:r>
            <a:r>
              <a:rPr lang="es-CO" dirty="0"/>
              <a:t>de </a:t>
            </a:r>
            <a:r>
              <a:rPr lang="es-CO" dirty="0" err="1"/>
              <a:t>Frascati</a:t>
            </a:r>
            <a:r>
              <a:rPr lang="es-CO" dirty="0"/>
              <a:t> (2002) </a:t>
            </a:r>
            <a:r>
              <a:rPr lang="es-CO" dirty="0" smtClean="0"/>
              <a:t>Definición de innovación.</a:t>
            </a:r>
          </a:p>
          <a:p>
            <a:r>
              <a:rPr lang="es-CO" dirty="0" smtClean="0"/>
              <a:t>Manual de Oslo (2006</a:t>
            </a:r>
            <a:r>
              <a:rPr lang="es-CO" dirty="0"/>
              <a:t>). Definición de innovación</a:t>
            </a:r>
            <a:r>
              <a:rPr lang="es-CO" dirty="0" smtClean="0"/>
              <a:t>.</a:t>
            </a:r>
            <a:r>
              <a:rPr lang="es-CO" dirty="0"/>
              <a:t> </a:t>
            </a:r>
            <a:r>
              <a:rPr lang="es-CO" dirty="0" smtClean="0"/>
              <a:t>Tipos de innovación</a:t>
            </a:r>
            <a:endParaRPr lang="es-CO" dirty="0"/>
          </a:p>
        </p:txBody>
      </p:sp>
    </p:spTree>
    <p:extLst>
      <p:ext uri="{BB962C8B-B14F-4D97-AF65-F5344CB8AC3E}">
        <p14:creationId xmlns:p14="http://schemas.microsoft.com/office/powerpoint/2010/main" val="3374165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pPr>
            <a:r>
              <a:rPr lang="es-MX" altLang="es-CO" sz="2400" b="1" dirty="0" smtClean="0">
                <a:latin typeface="Arial" panose="020B0604020202020204" pitchFamily="34" charset="0"/>
                <a:cs typeface="Arial" panose="020B0604020202020204" pitchFamily="34" charset="0"/>
              </a:rPr>
              <a:t>2. Fundamentación teórica.</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a:bodyPr>
          <a:lstStyle/>
          <a:p>
            <a:r>
              <a:rPr lang="es-CO" dirty="0" smtClean="0"/>
              <a:t>Referentes teóricos en innovación :</a:t>
            </a:r>
          </a:p>
          <a:p>
            <a:endParaRPr lang="es-CO" dirty="0" smtClean="0"/>
          </a:p>
          <a:p>
            <a:r>
              <a:rPr lang="es-CO" dirty="0"/>
              <a:t>(</a:t>
            </a:r>
            <a:r>
              <a:rPr lang="es-CO" dirty="0" err="1"/>
              <a:t>Radjou</a:t>
            </a:r>
            <a:r>
              <a:rPr lang="es-CO" dirty="0"/>
              <a:t>, 2006) y Johnson et al. (2008) en el que describen la importancia de la innovación del modelo de </a:t>
            </a:r>
            <a:r>
              <a:rPr lang="es-CO" dirty="0" smtClean="0"/>
              <a:t>negocio.</a:t>
            </a:r>
          </a:p>
          <a:p>
            <a:r>
              <a:rPr lang="es-CO" dirty="0" err="1"/>
              <a:t>Yamamoto</a:t>
            </a:r>
            <a:r>
              <a:rPr lang="es-CO" dirty="0"/>
              <a:t> &amp; </a:t>
            </a:r>
            <a:r>
              <a:rPr lang="es-CO" dirty="0" err="1"/>
              <a:t>Bellgram</a:t>
            </a:r>
            <a:r>
              <a:rPr lang="es-CO" dirty="0"/>
              <a:t> (2013) </a:t>
            </a:r>
            <a:r>
              <a:rPr lang="es-CO" dirty="0" smtClean="0"/>
              <a:t>modelo </a:t>
            </a:r>
            <a:r>
              <a:rPr lang="es-CO" dirty="0"/>
              <a:t>de innovación en procesos en empresas de </a:t>
            </a:r>
            <a:r>
              <a:rPr lang="es-CO" dirty="0" smtClean="0"/>
              <a:t>fabricación. </a:t>
            </a:r>
          </a:p>
          <a:p>
            <a:r>
              <a:rPr lang="es-CO" dirty="0"/>
              <a:t>Aguirre, </a:t>
            </a:r>
            <a:r>
              <a:rPr lang="es-CO" dirty="0" smtClean="0"/>
              <a:t>(2013)</a:t>
            </a:r>
            <a:r>
              <a:rPr lang="es-CO" dirty="0"/>
              <a:t> Colombia la innovación de proceso contribuye al 50% de los ingresos por innovación en industrias manufactureras y con el 65% en industrias de </a:t>
            </a:r>
            <a:r>
              <a:rPr lang="es-CO" dirty="0" smtClean="0"/>
              <a:t>servicios.</a:t>
            </a:r>
          </a:p>
          <a:p>
            <a:endParaRPr lang="es-CO" dirty="0"/>
          </a:p>
        </p:txBody>
      </p:sp>
    </p:spTree>
    <p:extLst>
      <p:ext uri="{BB962C8B-B14F-4D97-AF65-F5344CB8AC3E}">
        <p14:creationId xmlns:p14="http://schemas.microsoft.com/office/powerpoint/2010/main" val="2502443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pPr>
            <a:r>
              <a:rPr lang="es-MX" altLang="es-CO" sz="2400" b="1" dirty="0" smtClean="0">
                <a:latin typeface="Arial" panose="020B0604020202020204" pitchFamily="34" charset="0"/>
                <a:cs typeface="Arial" panose="020B0604020202020204" pitchFamily="34" charset="0"/>
              </a:rPr>
              <a:t>2. Fundamentación teórica.</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fontScale="85000" lnSpcReduction="20000"/>
          </a:bodyPr>
          <a:lstStyle/>
          <a:p>
            <a:r>
              <a:rPr lang="es-CO" dirty="0" smtClean="0"/>
              <a:t>Referentes teóricos en negocios verdes:</a:t>
            </a:r>
          </a:p>
          <a:p>
            <a:endParaRPr lang="es-CO" dirty="0" smtClean="0"/>
          </a:p>
          <a:p>
            <a:r>
              <a:rPr lang="es-CO" dirty="0"/>
              <a:t>Programa de las Naciones Unidas para el Medio Ambiente (PNUMA-1973</a:t>
            </a:r>
            <a:r>
              <a:rPr lang="es-CO" dirty="0" smtClean="0"/>
              <a:t>) </a:t>
            </a:r>
            <a:r>
              <a:rPr lang="es-CO" dirty="0" err="1" smtClean="0"/>
              <a:t>ecodesarrollo</a:t>
            </a:r>
            <a:r>
              <a:rPr lang="es-CO" dirty="0" smtClean="0"/>
              <a:t>.</a:t>
            </a:r>
          </a:p>
          <a:p>
            <a:r>
              <a:rPr lang="es-CO" dirty="0" smtClean="0"/>
              <a:t>(</a:t>
            </a:r>
            <a:r>
              <a:rPr lang="es-CO" dirty="0" err="1"/>
              <a:t>Brundtland</a:t>
            </a:r>
            <a:r>
              <a:rPr lang="es-CO" dirty="0"/>
              <a:t>, 1987). </a:t>
            </a:r>
            <a:r>
              <a:rPr lang="es-CO" dirty="0" smtClean="0"/>
              <a:t>Desarrollo sostenible </a:t>
            </a:r>
            <a:r>
              <a:rPr lang="es-CO" dirty="0"/>
              <a:t>como estrategia para la satisfacción de necesidades sin comprometer la capacidad de las generaciones futuras </a:t>
            </a:r>
            <a:endParaRPr lang="es-CO" dirty="0" smtClean="0"/>
          </a:p>
          <a:p>
            <a:r>
              <a:rPr lang="es-CO" dirty="0" smtClean="0"/>
              <a:t>(</a:t>
            </a:r>
            <a:r>
              <a:rPr lang="es-CO" dirty="0" err="1"/>
              <a:t>Polonsky</a:t>
            </a:r>
            <a:r>
              <a:rPr lang="es-CO" dirty="0"/>
              <a:t>, 1994</a:t>
            </a:r>
            <a:r>
              <a:rPr lang="es-CO" dirty="0" smtClean="0"/>
              <a:t>).</a:t>
            </a:r>
            <a:r>
              <a:rPr lang="es-CO" dirty="0"/>
              <a:t> Mercado </a:t>
            </a:r>
            <a:r>
              <a:rPr lang="es-CO" dirty="0" smtClean="0"/>
              <a:t>Verde.</a:t>
            </a:r>
          </a:p>
          <a:p>
            <a:r>
              <a:rPr lang="es-CO" dirty="0"/>
              <a:t>(Organización de las Naciones Unidas para el Desarrollo Industrial, 2006</a:t>
            </a:r>
            <a:r>
              <a:rPr lang="es-CO" dirty="0" smtClean="0"/>
              <a:t>). </a:t>
            </a:r>
            <a:r>
              <a:rPr lang="es-CO" dirty="0"/>
              <a:t>estándares de </a:t>
            </a:r>
            <a:r>
              <a:rPr lang="es-CO" dirty="0" smtClean="0"/>
              <a:t>cumplimiento.</a:t>
            </a:r>
          </a:p>
          <a:p>
            <a:r>
              <a:rPr lang="es-CO" dirty="0"/>
              <a:t>(Ministerio del Medio Ambiente, 2002</a:t>
            </a:r>
            <a:r>
              <a:rPr lang="es-CO" dirty="0" smtClean="0"/>
              <a:t>) Política publica lineamientos para Colombia</a:t>
            </a:r>
          </a:p>
          <a:p>
            <a:r>
              <a:rPr lang="es-CO" dirty="0"/>
              <a:t>(Ministerio de Medio Ambiente y Desarrollo Sostenible, 2014</a:t>
            </a:r>
            <a:r>
              <a:rPr lang="es-CO" dirty="0" smtClean="0"/>
              <a:t>). PNNV.</a:t>
            </a:r>
            <a:endParaRPr lang="es-CO" dirty="0"/>
          </a:p>
          <a:p>
            <a:endParaRPr lang="es-CO" dirty="0"/>
          </a:p>
          <a:p>
            <a:endParaRPr lang="es-CO" dirty="0" smtClean="0"/>
          </a:p>
        </p:txBody>
      </p:sp>
    </p:spTree>
    <p:extLst>
      <p:ext uri="{BB962C8B-B14F-4D97-AF65-F5344CB8AC3E}">
        <p14:creationId xmlns:p14="http://schemas.microsoft.com/office/powerpoint/2010/main" val="966413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pPr>
            <a:r>
              <a:rPr lang="es-MX" altLang="es-CO" sz="2400" b="1" dirty="0">
                <a:latin typeface="Arial" panose="020B0604020202020204" pitchFamily="34" charset="0"/>
                <a:cs typeface="Arial" panose="020B0604020202020204" pitchFamily="34" charset="0"/>
              </a:rPr>
              <a:t>3</a:t>
            </a:r>
            <a:r>
              <a:rPr lang="es-MX" altLang="es-CO" sz="2400" b="1" dirty="0" smtClean="0">
                <a:latin typeface="Arial" panose="020B0604020202020204" pitchFamily="34" charset="0"/>
                <a:cs typeface="Arial" panose="020B0604020202020204" pitchFamily="34" charset="0"/>
              </a:rPr>
              <a:t>. Metodología de la investigación</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a:bodyPr>
          <a:lstStyle/>
          <a:p>
            <a:endParaRPr lang="es-CO" dirty="0" smtClean="0"/>
          </a:p>
          <a:p>
            <a:endParaRPr lang="es-CO" dirty="0"/>
          </a:p>
          <a:p>
            <a:r>
              <a:rPr lang="es-CO" dirty="0" smtClean="0"/>
              <a:t>Tipo de estudio: Descriptivo.</a:t>
            </a:r>
          </a:p>
          <a:p>
            <a:r>
              <a:rPr lang="es-CO" dirty="0" smtClean="0"/>
              <a:t>Línea </a:t>
            </a:r>
            <a:r>
              <a:rPr lang="es-CO" i="1" dirty="0" smtClean="0"/>
              <a:t>Innovación </a:t>
            </a:r>
            <a:r>
              <a:rPr lang="es-CO" i="1" dirty="0"/>
              <a:t>en las </a:t>
            </a:r>
            <a:r>
              <a:rPr lang="es-CO" i="1" dirty="0" smtClean="0"/>
              <a:t>organizaciones</a:t>
            </a:r>
          </a:p>
          <a:p>
            <a:r>
              <a:rPr lang="es-CO" dirty="0"/>
              <a:t>Sub línea de investigación: </a:t>
            </a:r>
            <a:r>
              <a:rPr lang="es-CO" i="1" dirty="0" smtClean="0"/>
              <a:t>Emprendimiento</a:t>
            </a:r>
          </a:p>
          <a:p>
            <a:r>
              <a:rPr lang="es-CO" i="1" dirty="0" smtClean="0"/>
              <a:t>Herramienta: cuadro triple entrada </a:t>
            </a:r>
            <a:r>
              <a:rPr lang="es-CO" dirty="0" smtClean="0"/>
              <a:t>(Ramírez, </a:t>
            </a:r>
            <a:r>
              <a:rPr lang="es-CO" dirty="0"/>
              <a:t>2011</a:t>
            </a:r>
            <a:r>
              <a:rPr lang="es-CO" dirty="0" smtClean="0"/>
              <a:t>): categorías - análisis</a:t>
            </a:r>
            <a:endParaRPr lang="es-CO" dirty="0"/>
          </a:p>
          <a:p>
            <a:endParaRPr lang="es-CO" dirty="0" smtClean="0"/>
          </a:p>
        </p:txBody>
      </p:sp>
    </p:spTree>
    <p:extLst>
      <p:ext uri="{BB962C8B-B14F-4D97-AF65-F5344CB8AC3E}">
        <p14:creationId xmlns:p14="http://schemas.microsoft.com/office/powerpoint/2010/main" val="267094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952500"/>
            <a:ext cx="10515600" cy="852488"/>
          </a:xfrm>
        </p:spPr>
        <p:txBody>
          <a:bodyPr>
            <a:normAutofit/>
          </a:bodyPr>
          <a:lstStyle/>
          <a:p>
            <a:pPr algn="ctr">
              <a:lnSpc>
                <a:spcPct val="150000"/>
              </a:lnSpc>
            </a:pPr>
            <a:r>
              <a:rPr lang="es-MX" altLang="es-CO" sz="2400" b="1" dirty="0">
                <a:latin typeface="Arial" panose="020B0604020202020204" pitchFamily="34" charset="0"/>
                <a:cs typeface="Arial" panose="020B0604020202020204" pitchFamily="34" charset="0"/>
              </a:rPr>
              <a:t>3</a:t>
            </a:r>
            <a:r>
              <a:rPr lang="es-MX" altLang="es-CO" sz="2400" b="1" dirty="0" smtClean="0">
                <a:latin typeface="Arial" panose="020B0604020202020204" pitchFamily="34" charset="0"/>
                <a:cs typeface="Arial" panose="020B0604020202020204" pitchFamily="34" charset="0"/>
              </a:rPr>
              <a:t>. Metodología de la investigación</a:t>
            </a:r>
            <a:endParaRPr lang="es-MX" altLang="es-CO" sz="2400" b="1" dirty="0">
              <a:latin typeface="Arial" panose="020B0604020202020204" pitchFamily="34" charset="0"/>
              <a:cs typeface="Arial" panose="020B0604020202020204" pitchFamily="34" charset="0"/>
            </a:endParaRPr>
          </a:p>
        </p:txBody>
      </p:sp>
      <p:pic>
        <p:nvPicPr>
          <p:cNvPr id="1026" name="Picture 2" descr="Resultado de imagen para uniminuto 25 aÃ±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11" y="220202"/>
            <a:ext cx="3922439" cy="90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506" y="178938"/>
            <a:ext cx="2282825" cy="9847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p:txBody>
          <a:bodyPr>
            <a:normAutofit/>
          </a:bodyPr>
          <a:lstStyle/>
          <a:p>
            <a:endParaRPr lang="es-CO" dirty="0" smtClean="0"/>
          </a:p>
        </p:txBody>
      </p:sp>
      <p:pic>
        <p:nvPicPr>
          <p:cNvPr id="6" name="Picture 2" descr="Graficas TESIS BREG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9" b="5177"/>
          <a:stretch/>
        </p:blipFill>
        <p:spPr bwMode="auto">
          <a:xfrm>
            <a:off x="262759" y="1880987"/>
            <a:ext cx="11789541" cy="44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635000" y="1526593"/>
            <a:ext cx="4486613" cy="369332"/>
          </a:xfrm>
          <a:prstGeom prst="rect">
            <a:avLst/>
          </a:prstGeom>
        </p:spPr>
        <p:txBody>
          <a:bodyPr wrap="none">
            <a:spAutoFit/>
          </a:bodyPr>
          <a:lstStyle/>
          <a:p>
            <a:r>
              <a:rPr lang="es-CO" i="1" dirty="0" smtClean="0"/>
              <a:t>Diseño metodológico: Cuantitativo-Cualitativo</a:t>
            </a:r>
          </a:p>
        </p:txBody>
      </p:sp>
      <p:sp>
        <p:nvSpPr>
          <p:cNvPr id="8" name="Rectángulo 7"/>
          <p:cNvSpPr/>
          <p:nvPr/>
        </p:nvSpPr>
        <p:spPr>
          <a:xfrm>
            <a:off x="5252325" y="6262171"/>
            <a:ext cx="2182649" cy="369332"/>
          </a:xfrm>
          <a:prstGeom prst="rect">
            <a:avLst/>
          </a:prstGeom>
        </p:spPr>
        <p:txBody>
          <a:bodyPr wrap="none">
            <a:spAutoFit/>
          </a:bodyPr>
          <a:lstStyle/>
          <a:p>
            <a:r>
              <a:rPr lang="es-CO" i="1" dirty="0" smtClean="0"/>
              <a:t>Adaptado: Ríos, 2012</a:t>
            </a:r>
          </a:p>
        </p:txBody>
      </p:sp>
    </p:spTree>
    <p:extLst>
      <p:ext uri="{BB962C8B-B14F-4D97-AF65-F5344CB8AC3E}">
        <p14:creationId xmlns:p14="http://schemas.microsoft.com/office/powerpoint/2010/main" val="2342942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1488</Words>
  <Application>Microsoft Office PowerPoint</Application>
  <PresentationFormat>Panorámica</PresentationFormat>
  <Paragraphs>115</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Corporación Universitaria Minuto de Dios UNIMINUTO Facultad de Ciencias Empresariales   Trabajo  de grado:  MODELO DE INNOVACIÓN EN PROCESOS PARA FOMENTAR LOS NEGOCIOS VERDES EN LA REGIÓN DEL GUAVIO-CUNDINAMARCA.  CASO DE APLICACIÓN ASOPROQUINUA  Autores Adriana Paola Rodriguez Riaño Breghtness Vera Quintero     Director:   Dr. JEFFERSON ENRIQUE ARIAS GÓMEZ PhD.   8 de Junio, 2018</vt:lpstr>
      <vt:lpstr>Contenido </vt:lpstr>
      <vt:lpstr> Descripción del proyecto</vt:lpstr>
      <vt:lpstr> Descripción del proyecto</vt:lpstr>
      <vt:lpstr>2. Fundamentación teórica.</vt:lpstr>
      <vt:lpstr>2. Fundamentación teórica.</vt:lpstr>
      <vt:lpstr>2. Fundamentación teórica.</vt:lpstr>
      <vt:lpstr>3. Metodología de la investigación</vt:lpstr>
      <vt:lpstr>3. Metodología de la investigación</vt:lpstr>
      <vt:lpstr>4. Avances en Ciencia Tecnología e innovación de los negocios verdes en la región del Guavio.  </vt:lpstr>
      <vt:lpstr>4. Avances en Ciencia Tecnología e innovación de los negocios verdes en la región del Guavio.  </vt:lpstr>
      <vt:lpstr>4. Avances en Ciencia Tecnología e innovación de los negocios verdes en la región del Guavio.  </vt:lpstr>
      <vt:lpstr>4. Avances en Ciencia Tecnología e innovación de los negocios verdes en la región del Guavio.  </vt:lpstr>
      <vt:lpstr>5. Modelo de innovación integrado y en procesos para las unidades productivas MIPNV.</vt:lpstr>
      <vt:lpstr>5. Modelo de innovación integrado y en procesos para las unidades productivas MIPNV.</vt:lpstr>
      <vt:lpstr>5. Modelo de innovación integrado y en procesos para las unidades productivas MIPNV.</vt:lpstr>
      <vt:lpstr>5. Modelo de innovación integrado y en procesos para las unidades productivas MIPNV.</vt:lpstr>
      <vt:lpstr>5. Modelo de innovación integrado y en procesos para las unidades productivas MIPNV.</vt:lpstr>
      <vt:lpstr>6. Modelo de Innovación: caso ASOPROQUINUA .</vt:lpstr>
      <vt:lpstr>6. Modelo de Innovación: caso ASOPROQUINUA </vt:lpstr>
      <vt:lpstr>7. Conclusiones</vt:lpstr>
      <vt:lpstr>7. Conclusiones</vt:lpstr>
      <vt:lpstr>8. Prospectiva.</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Paola Rodriguez Riano</dc:creator>
  <cp:lastModifiedBy>Adriana Paola Rodriguez Riano</cp:lastModifiedBy>
  <cp:revision>80</cp:revision>
  <dcterms:created xsi:type="dcterms:W3CDTF">2018-05-15T22:42:12Z</dcterms:created>
  <dcterms:modified xsi:type="dcterms:W3CDTF">2018-06-08T13:44:41Z</dcterms:modified>
</cp:coreProperties>
</file>