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364" r:id="rId4"/>
    <p:sldId id="365" r:id="rId5"/>
    <p:sldId id="366" r:id="rId6"/>
    <p:sldId id="367" r:id="rId7"/>
    <p:sldId id="368" r:id="rId8"/>
    <p:sldId id="369" r:id="rId9"/>
    <p:sldId id="374" r:id="rId10"/>
    <p:sldId id="375" r:id="rId11"/>
    <p:sldId id="376" r:id="rId12"/>
    <p:sldId id="378" r:id="rId13"/>
    <p:sldId id="377" r:id="rId14"/>
    <p:sldId id="379" r:id="rId15"/>
    <p:sldId id="380" r:id="rId16"/>
    <p:sldId id="381" r:id="rId17"/>
    <p:sldId id="383" r:id="rId18"/>
    <p:sldId id="382" r:id="rId19"/>
    <p:sldId id="384" r:id="rId20"/>
    <p:sldId id="370" r:id="rId21"/>
    <p:sldId id="371" r:id="rId22"/>
    <p:sldId id="385" r:id="rId23"/>
    <p:sldId id="386" r:id="rId24"/>
    <p:sldId id="373" r:id="rId25"/>
    <p:sldId id="309"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29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Users\CA_PEREZ\Desktop\ESPECIALIZACION\PROYECTO%20DE%20GRADO\Grafic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Users\CA_PEREZ\Desktop\ESPECIALIZACION\PROYECTO%20DE%20GRADO\Grafic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P:\Users\ca_perez\Downloads\Grafica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Hoja1!$B$113</c:f>
              <c:strCache>
                <c:ptCount val="1"/>
                <c:pt idx="0">
                  <c:v>Cantidad importada mundial (tn)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Hoja1!$C$112:$G$112</c:f>
              <c:numCache>
                <c:formatCode>General</c:formatCode>
                <c:ptCount val="5"/>
                <c:pt idx="0">
                  <c:v>2014</c:v>
                </c:pt>
                <c:pt idx="1">
                  <c:v>2015</c:v>
                </c:pt>
                <c:pt idx="2">
                  <c:v>2016</c:v>
                </c:pt>
                <c:pt idx="3">
                  <c:v>2017</c:v>
                </c:pt>
                <c:pt idx="4">
                  <c:v>2018</c:v>
                </c:pt>
              </c:numCache>
            </c:numRef>
          </c:cat>
          <c:val>
            <c:numRef>
              <c:f>Hoja1!$C$113:$G$113</c:f>
              <c:numCache>
                <c:formatCode>_(* #,##0_);_(* \(#,##0\);_(* "-"??_);_(@_)</c:formatCode>
                <c:ptCount val="5"/>
                <c:pt idx="0">
                  <c:v>3094084</c:v>
                </c:pt>
                <c:pt idx="1">
                  <c:v>2956861</c:v>
                </c:pt>
                <c:pt idx="2">
                  <c:v>3251213</c:v>
                </c:pt>
                <c:pt idx="3">
                  <c:v>3815312</c:v>
                </c:pt>
                <c:pt idx="4">
                  <c:v>4049879</c:v>
                </c:pt>
              </c:numCache>
            </c:numRef>
          </c:val>
          <c:smooth val="0"/>
          <c:extLst>
            <c:ext xmlns:c16="http://schemas.microsoft.com/office/drawing/2014/chart" uri="{C3380CC4-5D6E-409C-BE32-E72D297353CC}">
              <c16:uniqueId val="{00000000-7165-48E6-A596-682128910720}"/>
            </c:ext>
          </c:extLst>
        </c:ser>
        <c:ser>
          <c:idx val="1"/>
          <c:order val="1"/>
          <c:tx>
            <c:strRef>
              <c:f>Hoja1!$B$114</c:f>
              <c:strCache>
                <c:ptCount val="1"/>
                <c:pt idx="0">
                  <c:v>Producción mundial de Cacao (tn)</c:v>
                </c:pt>
              </c:strCache>
            </c:strRef>
          </c:tx>
          <c:spPr>
            <a:ln w="28575" cap="rnd">
              <a:solidFill>
                <a:schemeClr val="accent2"/>
              </a:solidFill>
              <a:round/>
            </a:ln>
            <a:effectLst/>
          </c:spPr>
          <c:marker>
            <c:symbol val="none"/>
          </c:marker>
          <c:dLbls>
            <c:delete val="1"/>
          </c:dLbls>
          <c:cat>
            <c:numRef>
              <c:f>Hoja1!$C$112:$G$112</c:f>
              <c:numCache>
                <c:formatCode>General</c:formatCode>
                <c:ptCount val="5"/>
                <c:pt idx="0">
                  <c:v>2014</c:v>
                </c:pt>
                <c:pt idx="1">
                  <c:v>2015</c:v>
                </c:pt>
                <c:pt idx="2">
                  <c:v>2016</c:v>
                </c:pt>
                <c:pt idx="3">
                  <c:v>2017</c:v>
                </c:pt>
                <c:pt idx="4">
                  <c:v>2018</c:v>
                </c:pt>
              </c:numCache>
            </c:numRef>
          </c:cat>
          <c:val>
            <c:numRef>
              <c:f>Hoja1!$C$114:$G$114</c:f>
              <c:numCache>
                <c:formatCode>_(* #,##0_);_(* \(#,##0\);_(* "-"??_);_(@_)</c:formatCode>
                <c:ptCount val="5"/>
                <c:pt idx="0">
                  <c:v>4252000</c:v>
                </c:pt>
                <c:pt idx="1">
                  <c:v>3997000</c:v>
                </c:pt>
                <c:pt idx="2">
                  <c:v>4739000</c:v>
                </c:pt>
                <c:pt idx="3">
                  <c:v>4649300</c:v>
                </c:pt>
                <c:pt idx="4">
                  <c:v>4799000</c:v>
                </c:pt>
              </c:numCache>
            </c:numRef>
          </c:val>
          <c:smooth val="0"/>
          <c:extLst>
            <c:ext xmlns:c16="http://schemas.microsoft.com/office/drawing/2014/chart" uri="{C3380CC4-5D6E-409C-BE32-E72D297353CC}">
              <c16:uniqueId val="{00000001-7165-48E6-A596-682128910720}"/>
            </c:ext>
          </c:extLst>
        </c:ser>
        <c:dLbls>
          <c:dLblPos val="ctr"/>
          <c:showLegendKey val="0"/>
          <c:showVal val="1"/>
          <c:showCatName val="0"/>
          <c:showSerName val="0"/>
          <c:showPercent val="0"/>
          <c:showBubbleSize val="0"/>
        </c:dLbls>
        <c:smooth val="0"/>
        <c:axId val="543602176"/>
        <c:axId val="571729184"/>
      </c:lineChart>
      <c:catAx>
        <c:axId val="54360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1729184"/>
        <c:crosses val="autoZero"/>
        <c:auto val="1"/>
        <c:lblAlgn val="ctr"/>
        <c:lblOffset val="100"/>
        <c:noMultiLvlLbl val="0"/>
      </c:catAx>
      <c:valAx>
        <c:axId val="571729184"/>
        <c:scaling>
          <c:orientation val="minMax"/>
          <c:min val="2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54360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Hoja1!$B$9</c:f>
              <c:strCache>
                <c:ptCount val="1"/>
                <c:pt idx="0">
                  <c:v>Producción de Cacao (tn) </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Hoja1!$C$8:$M$8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Hoja1!$C$9:$M$9</c:f>
              <c:numCache>
                <c:formatCode>_(* #,##0_);_(* \(#,##0\);_(* "-"??_);_(@_)</c:formatCode>
                <c:ptCount val="11"/>
                <c:pt idx="0">
                  <c:v>37719</c:v>
                </c:pt>
                <c:pt idx="1">
                  <c:v>36118</c:v>
                </c:pt>
                <c:pt idx="2">
                  <c:v>42296</c:v>
                </c:pt>
                <c:pt idx="3">
                  <c:v>37202</c:v>
                </c:pt>
                <c:pt idx="4">
                  <c:v>41671</c:v>
                </c:pt>
                <c:pt idx="5">
                  <c:v>46739</c:v>
                </c:pt>
                <c:pt idx="6">
                  <c:v>47732</c:v>
                </c:pt>
                <c:pt idx="7">
                  <c:v>54798</c:v>
                </c:pt>
                <c:pt idx="8">
                  <c:v>56785</c:v>
                </c:pt>
                <c:pt idx="9">
                  <c:v>60535</c:v>
                </c:pt>
                <c:pt idx="10">
                  <c:v>56867</c:v>
                </c:pt>
              </c:numCache>
            </c:numRef>
          </c:val>
          <c:extLst>
            <c:ext xmlns:c16="http://schemas.microsoft.com/office/drawing/2014/chart" uri="{C3380CC4-5D6E-409C-BE32-E72D297353CC}">
              <c16:uniqueId val="{00000001-17A8-4382-84F8-174440E6C257}"/>
            </c:ext>
          </c:extLst>
        </c:ser>
        <c:dLbls>
          <c:showLegendKey val="0"/>
          <c:showVal val="0"/>
          <c:showCatName val="0"/>
          <c:showSerName val="0"/>
          <c:showPercent val="0"/>
          <c:showBubbleSize val="0"/>
        </c:dLbls>
        <c:gapWidth val="219"/>
        <c:overlap val="-27"/>
        <c:axId val="543353584"/>
        <c:axId val="439394896"/>
      </c:barChart>
      <c:catAx>
        <c:axId val="5433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439394896"/>
        <c:crosses val="autoZero"/>
        <c:auto val="1"/>
        <c:lblAlgn val="ctr"/>
        <c:lblOffset val="100"/>
        <c:noMultiLvlLbl val="0"/>
      </c:catAx>
      <c:valAx>
        <c:axId val="4393948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543353584"/>
        <c:crosses val="autoZero"/>
        <c:crossBetween val="between"/>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Hoja1!$B$158:$B$182</c:f>
              <c:strCache>
                <c:ptCount val="25"/>
                <c:pt idx="0">
                  <c:v>Antioquia</c:v>
                </c:pt>
                <c:pt idx="1">
                  <c:v>Arauca</c:v>
                </c:pt>
                <c:pt idx="2">
                  <c:v>Bolívar</c:v>
                </c:pt>
                <c:pt idx="3">
                  <c:v>Boyacá</c:v>
                </c:pt>
                <c:pt idx="4">
                  <c:v>Caldas</c:v>
                </c:pt>
                <c:pt idx="5">
                  <c:v>Caquetá</c:v>
                </c:pt>
                <c:pt idx="6">
                  <c:v>Casanare</c:v>
                </c:pt>
                <c:pt idx="7">
                  <c:v>Cauca</c:v>
                </c:pt>
                <c:pt idx="8">
                  <c:v>Cesar</c:v>
                </c:pt>
                <c:pt idx="9">
                  <c:v>Choco</c:v>
                </c:pt>
                <c:pt idx="10">
                  <c:v>Córdoba</c:v>
                </c:pt>
                <c:pt idx="11">
                  <c:v>Cundinamarca</c:v>
                </c:pt>
                <c:pt idx="12">
                  <c:v>La Guajira</c:v>
                </c:pt>
                <c:pt idx="13">
                  <c:v>Guaviare</c:v>
                </c:pt>
                <c:pt idx="14">
                  <c:v>Huila</c:v>
                </c:pt>
                <c:pt idx="15">
                  <c:v>Magdalena</c:v>
                </c:pt>
                <c:pt idx="16">
                  <c:v>Meta</c:v>
                </c:pt>
                <c:pt idx="17">
                  <c:v>Nariño</c:v>
                </c:pt>
                <c:pt idx="18">
                  <c:v>Norte de Santander</c:v>
                </c:pt>
                <c:pt idx="19">
                  <c:v>Putumayo</c:v>
                </c:pt>
                <c:pt idx="20">
                  <c:v>Quindío</c:v>
                </c:pt>
                <c:pt idx="21">
                  <c:v>Risaralda</c:v>
                </c:pt>
                <c:pt idx="22">
                  <c:v>Santander</c:v>
                </c:pt>
                <c:pt idx="23">
                  <c:v>Tolima</c:v>
                </c:pt>
                <c:pt idx="24">
                  <c:v>Otros</c:v>
                </c:pt>
              </c:strCache>
            </c:strRef>
          </c:cat>
          <c:val>
            <c:numRef>
              <c:f>Hoja1!$C$158:$C$182</c:f>
              <c:numCache>
                <c:formatCode>#,##0</c:formatCode>
                <c:ptCount val="25"/>
                <c:pt idx="0">
                  <c:v>14800</c:v>
                </c:pt>
                <c:pt idx="1">
                  <c:v>14000</c:v>
                </c:pt>
                <c:pt idx="2">
                  <c:v>3400</c:v>
                </c:pt>
                <c:pt idx="3">
                  <c:v>2520</c:v>
                </c:pt>
                <c:pt idx="4">
                  <c:v>3300</c:v>
                </c:pt>
                <c:pt idx="5">
                  <c:v>1400</c:v>
                </c:pt>
                <c:pt idx="6" formatCode="General">
                  <c:v>450</c:v>
                </c:pt>
                <c:pt idx="7">
                  <c:v>1700</c:v>
                </c:pt>
                <c:pt idx="8">
                  <c:v>4850</c:v>
                </c:pt>
                <c:pt idx="9">
                  <c:v>2100</c:v>
                </c:pt>
                <c:pt idx="10">
                  <c:v>2050</c:v>
                </c:pt>
                <c:pt idx="11">
                  <c:v>4868</c:v>
                </c:pt>
                <c:pt idx="12" formatCode="General">
                  <c:v>480</c:v>
                </c:pt>
                <c:pt idx="13" formatCode="General">
                  <c:v>400</c:v>
                </c:pt>
                <c:pt idx="14">
                  <c:v>11800</c:v>
                </c:pt>
                <c:pt idx="15">
                  <c:v>1085</c:v>
                </c:pt>
                <c:pt idx="16">
                  <c:v>6700</c:v>
                </c:pt>
                <c:pt idx="17">
                  <c:v>14100</c:v>
                </c:pt>
                <c:pt idx="18">
                  <c:v>12031</c:v>
                </c:pt>
                <c:pt idx="19">
                  <c:v>1450</c:v>
                </c:pt>
                <c:pt idx="20" formatCode="General">
                  <c:v>300</c:v>
                </c:pt>
                <c:pt idx="21">
                  <c:v>2370</c:v>
                </c:pt>
                <c:pt idx="22">
                  <c:v>56500</c:v>
                </c:pt>
                <c:pt idx="23">
                  <c:v>11300</c:v>
                </c:pt>
                <c:pt idx="24">
                  <c:v>2096</c:v>
                </c:pt>
              </c:numCache>
            </c:numRef>
          </c:val>
          <c:extLst>
            <c:ext xmlns:c16="http://schemas.microsoft.com/office/drawing/2014/chart" uri="{C3380CC4-5D6E-409C-BE32-E72D297353CC}">
              <c16:uniqueId val="{00000000-E401-4E02-8056-32FF5BDFFDD4}"/>
            </c:ext>
          </c:extLst>
        </c:ser>
        <c:dLbls>
          <c:showLegendKey val="0"/>
          <c:showVal val="0"/>
          <c:showCatName val="0"/>
          <c:showSerName val="0"/>
          <c:showPercent val="0"/>
          <c:showBubbleSize val="0"/>
        </c:dLbls>
        <c:gapWidth val="219"/>
        <c:overlap val="-27"/>
        <c:axId val="252038880"/>
        <c:axId val="410583312"/>
      </c:barChart>
      <c:catAx>
        <c:axId val="2520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410583312"/>
        <c:crosses val="autoZero"/>
        <c:auto val="1"/>
        <c:lblAlgn val="ctr"/>
        <c:lblOffset val="100"/>
        <c:noMultiLvlLbl val="0"/>
      </c:catAx>
      <c:valAx>
        <c:axId val="410583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5203888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Hoja1!$B$192</c:f>
              <c:strCache>
                <c:ptCount val="1"/>
                <c:pt idx="0">
                  <c:v>Cantidad importada, Toneladas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Hoja1!$C$191:$G$191</c:f>
              <c:numCache>
                <c:formatCode>General</c:formatCode>
                <c:ptCount val="5"/>
                <c:pt idx="0">
                  <c:v>2014</c:v>
                </c:pt>
                <c:pt idx="1">
                  <c:v>2015</c:v>
                </c:pt>
                <c:pt idx="2">
                  <c:v>2016</c:v>
                </c:pt>
                <c:pt idx="3">
                  <c:v>2017</c:v>
                </c:pt>
                <c:pt idx="4">
                  <c:v>2018</c:v>
                </c:pt>
              </c:numCache>
            </c:numRef>
          </c:cat>
          <c:val>
            <c:numRef>
              <c:f>Hoja1!$C$192:$G$192</c:f>
              <c:numCache>
                <c:formatCode>_(* #,##0_);_(* \(#,##0\);_(* "-"??_);_(@_)</c:formatCode>
                <c:ptCount val="5"/>
                <c:pt idx="0">
                  <c:v>43294</c:v>
                </c:pt>
                <c:pt idx="1">
                  <c:v>43187</c:v>
                </c:pt>
                <c:pt idx="2">
                  <c:v>38577</c:v>
                </c:pt>
                <c:pt idx="3">
                  <c:v>42784</c:v>
                </c:pt>
                <c:pt idx="4">
                  <c:v>44984</c:v>
                </c:pt>
              </c:numCache>
            </c:numRef>
          </c:val>
          <c:extLst>
            <c:ext xmlns:c16="http://schemas.microsoft.com/office/drawing/2014/chart" uri="{C3380CC4-5D6E-409C-BE32-E72D297353CC}">
              <c16:uniqueId val="{00000001-8A76-43DF-AF52-C6A06E61B748}"/>
            </c:ext>
          </c:extLst>
        </c:ser>
        <c:dLbls>
          <c:showLegendKey val="0"/>
          <c:showVal val="0"/>
          <c:showCatName val="0"/>
          <c:showSerName val="0"/>
          <c:showPercent val="0"/>
          <c:showBubbleSize val="0"/>
        </c:dLbls>
        <c:gapWidth val="219"/>
        <c:overlap val="-27"/>
        <c:axId val="374221936"/>
        <c:axId val="374548032"/>
      </c:barChart>
      <c:catAx>
        <c:axId val="37422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4548032"/>
        <c:crosses val="autoZero"/>
        <c:auto val="1"/>
        <c:lblAlgn val="ctr"/>
        <c:lblOffset val="100"/>
        <c:noMultiLvlLbl val="0"/>
      </c:catAx>
      <c:valAx>
        <c:axId val="374548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42219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Hoja1!$C$97</c:f>
              <c:strCache>
                <c:ptCount val="1"/>
                <c:pt idx="0">
                  <c:v> Valor exportado en 2018 (miles de USD)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Hoja1!$B$98:$B$104</c:f>
              <c:strCache>
                <c:ptCount val="7"/>
                <c:pt idx="0">
                  <c:v>Ecuador</c:v>
                </c:pt>
                <c:pt idx="1">
                  <c:v>R.  Dominicana</c:v>
                </c:pt>
                <c:pt idx="2">
                  <c:v>Perú</c:v>
                </c:pt>
                <c:pt idx="3">
                  <c:v>Venezuela</c:v>
                </c:pt>
                <c:pt idx="4">
                  <c:v>Colombia</c:v>
                </c:pt>
                <c:pt idx="5">
                  <c:v>Brasil</c:v>
                </c:pt>
                <c:pt idx="6">
                  <c:v>México</c:v>
                </c:pt>
              </c:strCache>
            </c:strRef>
          </c:cat>
          <c:val>
            <c:numRef>
              <c:f>Hoja1!$C$98:$C$104</c:f>
              <c:numCache>
                <c:formatCode>_("$"\ * #,##0_);_("$"\ * \(#,##0\);_("$"\ * "-"??_);_(@_)</c:formatCode>
                <c:ptCount val="7"/>
                <c:pt idx="0">
                  <c:v>665177</c:v>
                </c:pt>
                <c:pt idx="1">
                  <c:v>194413</c:v>
                </c:pt>
                <c:pt idx="2">
                  <c:v>154902</c:v>
                </c:pt>
                <c:pt idx="3">
                  <c:v>28165</c:v>
                </c:pt>
                <c:pt idx="4">
                  <c:v>16780</c:v>
                </c:pt>
                <c:pt idx="5">
                  <c:v>2653</c:v>
                </c:pt>
                <c:pt idx="6">
                  <c:v>2051</c:v>
                </c:pt>
              </c:numCache>
            </c:numRef>
          </c:val>
          <c:extLst>
            <c:ext xmlns:c16="http://schemas.microsoft.com/office/drawing/2014/chart" uri="{C3380CC4-5D6E-409C-BE32-E72D297353CC}">
              <c16:uniqueId val="{00000000-C843-454A-9592-9C9C46B8E53F}"/>
            </c:ext>
          </c:extLst>
        </c:ser>
        <c:ser>
          <c:idx val="1"/>
          <c:order val="1"/>
          <c:tx>
            <c:strRef>
              <c:f>Hoja1!$D$97</c:f>
              <c:strCache>
                <c:ptCount val="1"/>
                <c:pt idx="0">
                  <c:v> Cantidad exportada en 2018 (tn)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Hoja1!$B$98:$B$104</c:f>
              <c:strCache>
                <c:ptCount val="7"/>
                <c:pt idx="0">
                  <c:v>Ecuador</c:v>
                </c:pt>
                <c:pt idx="1">
                  <c:v>R.  Dominicana</c:v>
                </c:pt>
                <c:pt idx="2">
                  <c:v>Perú</c:v>
                </c:pt>
                <c:pt idx="3">
                  <c:v>Venezuela</c:v>
                </c:pt>
                <c:pt idx="4">
                  <c:v>Colombia</c:v>
                </c:pt>
                <c:pt idx="5">
                  <c:v>Brasil</c:v>
                </c:pt>
                <c:pt idx="6">
                  <c:v>México</c:v>
                </c:pt>
              </c:strCache>
            </c:strRef>
          </c:cat>
          <c:val>
            <c:numRef>
              <c:f>Hoja1!$D$98:$D$104</c:f>
              <c:numCache>
                <c:formatCode>_(* #,##0_);_(* \(#,##0\);_(* "-"??_);_(@_)</c:formatCode>
                <c:ptCount val="7"/>
                <c:pt idx="0">
                  <c:v>294063</c:v>
                </c:pt>
                <c:pt idx="1">
                  <c:v>65379</c:v>
                </c:pt>
                <c:pt idx="2">
                  <c:v>60101</c:v>
                </c:pt>
                <c:pt idx="3">
                  <c:v>10702</c:v>
                </c:pt>
                <c:pt idx="4">
                  <c:v>7056</c:v>
                </c:pt>
                <c:pt idx="5">
                  <c:v>616</c:v>
                </c:pt>
                <c:pt idx="6">
                  <c:v>476</c:v>
                </c:pt>
              </c:numCache>
            </c:numRef>
          </c:val>
          <c:extLst>
            <c:ext xmlns:c16="http://schemas.microsoft.com/office/drawing/2014/chart" uri="{C3380CC4-5D6E-409C-BE32-E72D297353CC}">
              <c16:uniqueId val="{00000001-C843-454A-9592-9C9C46B8E53F}"/>
            </c:ext>
          </c:extLst>
        </c:ser>
        <c:dLbls>
          <c:showLegendKey val="0"/>
          <c:showVal val="0"/>
          <c:showCatName val="0"/>
          <c:showSerName val="0"/>
          <c:showPercent val="0"/>
          <c:showBubbleSize val="0"/>
        </c:dLbls>
        <c:gapWidth val="182"/>
        <c:axId val="666408208"/>
        <c:axId val="435554368"/>
      </c:barChart>
      <c:catAx>
        <c:axId val="66640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435554368"/>
        <c:crosses val="autoZero"/>
        <c:auto val="1"/>
        <c:lblAlgn val="ctr"/>
        <c:lblOffset val="100"/>
        <c:noMultiLvlLbl val="0"/>
      </c:catAx>
      <c:valAx>
        <c:axId val="4355543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 #,##0_);_(&quot;$&quot;\ * \(#,##0\);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66640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tx1"/>
      </a:solidFill>
    </a:ln>
    <a:effectLst/>
  </c:spPr>
  <c:txPr>
    <a:bodyPr/>
    <a:lstStyle/>
    <a:p>
      <a:pPr>
        <a:defRPr sz="105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Hoja1!$B$135</c:f>
              <c:strCache>
                <c:ptCount val="1"/>
                <c:pt idx="0">
                  <c:v>Precio promedio Nal USD</c:v>
                </c:pt>
              </c:strCache>
            </c:strRef>
          </c:tx>
          <c:spPr>
            <a:ln w="28575" cap="rnd">
              <a:solidFill>
                <a:schemeClr val="accent1"/>
              </a:solidFill>
              <a:round/>
            </a:ln>
            <a:effectLst/>
          </c:spPr>
          <c:marker>
            <c:symbol val="none"/>
          </c:marker>
          <c:cat>
            <c:numRef>
              <c:f>Hoja1!$C$134:$M$134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Hoja1!$C$135:$M$135</c:f>
              <c:numCache>
                <c:formatCode>_(* #,##0_);_(* \(#,##0\);_(* "-"??_);_(@_)</c:formatCode>
                <c:ptCount val="11"/>
                <c:pt idx="0">
                  <c:v>2343</c:v>
                </c:pt>
                <c:pt idx="1">
                  <c:v>2170</c:v>
                </c:pt>
                <c:pt idx="2">
                  <c:v>2776</c:v>
                </c:pt>
                <c:pt idx="3">
                  <c:v>2973</c:v>
                </c:pt>
                <c:pt idx="4">
                  <c:v>2207</c:v>
                </c:pt>
                <c:pt idx="5">
                  <c:v>2127</c:v>
                </c:pt>
                <c:pt idx="6">
                  <c:v>2749</c:v>
                </c:pt>
                <c:pt idx="7">
                  <c:v>2581</c:v>
                </c:pt>
                <c:pt idx="8">
                  <c:v>2648</c:v>
                </c:pt>
                <c:pt idx="9">
                  <c:v>1844</c:v>
                </c:pt>
                <c:pt idx="10">
                  <c:v>2086</c:v>
                </c:pt>
              </c:numCache>
            </c:numRef>
          </c:val>
          <c:smooth val="0"/>
          <c:extLst>
            <c:ext xmlns:c16="http://schemas.microsoft.com/office/drawing/2014/chart" uri="{C3380CC4-5D6E-409C-BE32-E72D297353CC}">
              <c16:uniqueId val="{00000000-6037-4C59-9F98-40E35481955B}"/>
            </c:ext>
          </c:extLst>
        </c:ser>
        <c:ser>
          <c:idx val="1"/>
          <c:order val="1"/>
          <c:tx>
            <c:strRef>
              <c:f>Hoja1!$B$136</c:f>
              <c:strCache>
                <c:ptCount val="1"/>
                <c:pt idx="0">
                  <c:v>Precio promedio Bolsa NY  USD</c:v>
                </c:pt>
              </c:strCache>
            </c:strRef>
          </c:tx>
          <c:spPr>
            <a:ln w="28575" cap="rnd">
              <a:solidFill>
                <a:schemeClr val="accent2"/>
              </a:solidFill>
              <a:round/>
            </a:ln>
            <a:effectLst/>
          </c:spPr>
          <c:marker>
            <c:symbol val="none"/>
          </c:marker>
          <c:cat>
            <c:numRef>
              <c:f>Hoja1!$C$134:$M$134</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Hoja1!$C$136:$M$136</c:f>
              <c:numCache>
                <c:formatCode>_(* #,##0_);_(* \(#,##0\);_(* "-"??_);_(@_)</c:formatCode>
                <c:ptCount val="11"/>
                <c:pt idx="0">
                  <c:v>2581</c:v>
                </c:pt>
                <c:pt idx="1">
                  <c:v>2889</c:v>
                </c:pt>
                <c:pt idx="2">
                  <c:v>2947</c:v>
                </c:pt>
                <c:pt idx="3">
                  <c:v>2948</c:v>
                </c:pt>
                <c:pt idx="4">
                  <c:v>2346</c:v>
                </c:pt>
                <c:pt idx="5">
                  <c:v>2409</c:v>
                </c:pt>
                <c:pt idx="6">
                  <c:v>3008</c:v>
                </c:pt>
                <c:pt idx="7">
                  <c:v>3078</c:v>
                </c:pt>
                <c:pt idx="8">
                  <c:v>2838</c:v>
                </c:pt>
                <c:pt idx="9">
                  <c:v>2012</c:v>
                </c:pt>
                <c:pt idx="10">
                  <c:v>2330</c:v>
                </c:pt>
              </c:numCache>
            </c:numRef>
          </c:val>
          <c:smooth val="0"/>
          <c:extLst>
            <c:ext xmlns:c16="http://schemas.microsoft.com/office/drawing/2014/chart" uri="{C3380CC4-5D6E-409C-BE32-E72D297353CC}">
              <c16:uniqueId val="{00000001-6037-4C59-9F98-40E35481955B}"/>
            </c:ext>
          </c:extLst>
        </c:ser>
        <c:dLbls>
          <c:showLegendKey val="0"/>
          <c:showVal val="0"/>
          <c:showCatName val="0"/>
          <c:showSerName val="0"/>
          <c:showPercent val="0"/>
          <c:showBubbleSize val="0"/>
        </c:dLbls>
        <c:smooth val="0"/>
        <c:axId val="439666976"/>
        <c:axId val="63364256"/>
      </c:lineChart>
      <c:catAx>
        <c:axId val="4396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3364256"/>
        <c:crosses val="autoZero"/>
        <c:auto val="1"/>
        <c:lblAlgn val="ctr"/>
        <c:lblOffset val="100"/>
        <c:noMultiLvlLbl val="0"/>
      </c:catAx>
      <c:valAx>
        <c:axId val="63364256"/>
        <c:scaling>
          <c:orientation val="minMax"/>
          <c:min val="1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3966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tx1"/>
      </a:solidFill>
    </a:ln>
    <a:effectLst/>
  </c:spPr>
  <c:txPr>
    <a:bodyPr/>
    <a:lstStyle/>
    <a:p>
      <a:pPr>
        <a:defRPr/>
      </a:pPr>
      <a:endParaRPr lang="es-C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s-MX" sz="1050" dirty="0"/>
              <a:t>Producción</a:t>
            </a:r>
            <a:r>
              <a:rPr lang="es-MX" sz="1050" baseline="0" dirty="0"/>
              <a:t> de grano </a:t>
            </a:r>
            <a:r>
              <a:rPr lang="es-MX" sz="1050" baseline="0" dirty="0" err="1"/>
              <a:t>Org</a:t>
            </a:r>
            <a:r>
              <a:rPr lang="es-MX" sz="1050" baseline="0" dirty="0"/>
              <a:t>. Desarrollo Alternativo </a:t>
            </a:r>
            <a:r>
              <a:rPr lang="es-MX" sz="1050" dirty="0"/>
              <a:t>2018</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Hoja1!$D$254</c:f>
              <c:strCache>
                <c:ptCount val="1"/>
                <c:pt idx="0">
                  <c:v>ORGANIZACIONES</c:v>
                </c:pt>
              </c:strCache>
            </c:strRef>
          </c:tx>
          <c:spPr>
            <a:solidFill>
              <a:schemeClr val="accent1"/>
            </a:solidFill>
            <a:ln>
              <a:noFill/>
            </a:ln>
            <a:effectLst/>
          </c:spPr>
          <c:invertIfNegative val="0"/>
          <c:cat>
            <c:strRef>
              <c:f>Hoja1!$C$255:$C$271</c:f>
              <c:strCache>
                <c:ptCount val="13"/>
                <c:pt idx="0">
                  <c:v>Antioquia</c:v>
                </c:pt>
                <c:pt idx="1">
                  <c:v>Arauca</c:v>
                </c:pt>
                <c:pt idx="2">
                  <c:v>Bolívar</c:v>
                </c:pt>
                <c:pt idx="3">
                  <c:v>Boyacá</c:v>
                </c:pt>
                <c:pt idx="4">
                  <c:v>Caldas</c:v>
                </c:pt>
                <c:pt idx="5">
                  <c:v>Córdoba</c:v>
                </c:pt>
                <c:pt idx="6">
                  <c:v>Huila</c:v>
                </c:pt>
                <c:pt idx="7">
                  <c:v>La Guajira</c:v>
                </c:pt>
                <c:pt idx="8">
                  <c:v>Nariño</c:v>
                </c:pt>
                <c:pt idx="9">
                  <c:v>Norte De Santander</c:v>
                </c:pt>
                <c:pt idx="10">
                  <c:v>Putumayo</c:v>
                </c:pt>
                <c:pt idx="11">
                  <c:v>Santander</c:v>
                </c:pt>
                <c:pt idx="12">
                  <c:v>Tolima</c:v>
                </c:pt>
              </c:strCache>
            </c:strRef>
          </c:cat>
          <c:val>
            <c:numRef>
              <c:f>Hoja1!$D$255:$D$271</c:f>
            </c:numRef>
          </c:val>
          <c:extLst>
            <c:ext xmlns:c16="http://schemas.microsoft.com/office/drawing/2014/chart" uri="{C3380CC4-5D6E-409C-BE32-E72D297353CC}">
              <c16:uniqueId val="{00000000-530A-4598-89FB-B864E0300669}"/>
            </c:ext>
          </c:extLst>
        </c:ser>
        <c:ser>
          <c:idx val="1"/>
          <c:order val="1"/>
          <c:tx>
            <c:strRef>
              <c:f>Hoja1!$E$254</c:f>
              <c:strCache>
                <c:ptCount val="1"/>
                <c:pt idx="0">
                  <c:v>PRODUCCIÓN DE GRANO 2018 (tn)</c:v>
                </c:pt>
              </c:strCache>
            </c:strRef>
          </c:tx>
          <c:spPr>
            <a:solidFill>
              <a:srgbClr val="0070C0"/>
            </a:solidFill>
            <a:ln>
              <a:noFill/>
            </a:ln>
            <a:effectLst/>
          </c:spPr>
          <c:invertIfNegative val="0"/>
          <c:cat>
            <c:strRef>
              <c:f>Hoja1!$C$255:$C$271</c:f>
              <c:strCache>
                <c:ptCount val="13"/>
                <c:pt idx="0">
                  <c:v>Antioquia</c:v>
                </c:pt>
                <c:pt idx="1">
                  <c:v>Arauca</c:v>
                </c:pt>
                <c:pt idx="2">
                  <c:v>Bolívar</c:v>
                </c:pt>
                <c:pt idx="3">
                  <c:v>Boyacá</c:v>
                </c:pt>
                <c:pt idx="4">
                  <c:v>Caldas</c:v>
                </c:pt>
                <c:pt idx="5">
                  <c:v>Córdoba</c:v>
                </c:pt>
                <c:pt idx="6">
                  <c:v>Huila</c:v>
                </c:pt>
                <c:pt idx="7">
                  <c:v>La Guajira</c:v>
                </c:pt>
                <c:pt idx="8">
                  <c:v>Nariño</c:v>
                </c:pt>
                <c:pt idx="9">
                  <c:v>Norte De Santander</c:v>
                </c:pt>
                <c:pt idx="10">
                  <c:v>Putumayo</c:v>
                </c:pt>
                <c:pt idx="11">
                  <c:v>Santander</c:v>
                </c:pt>
                <c:pt idx="12">
                  <c:v>Tolima</c:v>
                </c:pt>
              </c:strCache>
            </c:strRef>
          </c:cat>
          <c:val>
            <c:numRef>
              <c:f>Hoja1!$E$255:$E$271</c:f>
              <c:numCache>
                <c:formatCode>General</c:formatCode>
                <c:ptCount val="13"/>
                <c:pt idx="0">
                  <c:v>965</c:v>
                </c:pt>
                <c:pt idx="1">
                  <c:v>6638</c:v>
                </c:pt>
                <c:pt idx="2">
                  <c:v>663</c:v>
                </c:pt>
                <c:pt idx="3">
                  <c:v>246</c:v>
                </c:pt>
                <c:pt idx="4">
                  <c:v>168</c:v>
                </c:pt>
                <c:pt idx="5">
                  <c:v>1237</c:v>
                </c:pt>
                <c:pt idx="6">
                  <c:v>331</c:v>
                </c:pt>
                <c:pt idx="7">
                  <c:v>707</c:v>
                </c:pt>
                <c:pt idx="8">
                  <c:v>5694</c:v>
                </c:pt>
                <c:pt idx="9">
                  <c:v>431</c:v>
                </c:pt>
                <c:pt idx="10">
                  <c:v>400</c:v>
                </c:pt>
                <c:pt idx="11">
                  <c:v>592</c:v>
                </c:pt>
                <c:pt idx="12">
                  <c:v>207</c:v>
                </c:pt>
              </c:numCache>
            </c:numRef>
          </c:val>
          <c:extLst>
            <c:ext xmlns:c16="http://schemas.microsoft.com/office/drawing/2014/chart" uri="{C3380CC4-5D6E-409C-BE32-E72D297353CC}">
              <c16:uniqueId val="{00000001-530A-4598-89FB-B864E0300669}"/>
            </c:ext>
          </c:extLst>
        </c:ser>
        <c:dLbls>
          <c:showLegendKey val="0"/>
          <c:showVal val="0"/>
          <c:showCatName val="0"/>
          <c:showSerName val="0"/>
          <c:showPercent val="0"/>
          <c:showBubbleSize val="0"/>
        </c:dLbls>
        <c:gapWidth val="182"/>
        <c:axId val="785992480"/>
        <c:axId val="589747888"/>
      </c:barChart>
      <c:catAx>
        <c:axId val="78599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589747888"/>
        <c:crosses val="autoZero"/>
        <c:auto val="1"/>
        <c:lblAlgn val="ctr"/>
        <c:lblOffset val="100"/>
        <c:noMultiLvlLbl val="0"/>
      </c:catAx>
      <c:valAx>
        <c:axId val="5897478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crossAx val="78599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0.83133</cdr:x>
      <cdr:y>0.1236</cdr:y>
    </cdr:from>
    <cdr:to>
      <cdr:x>0.95181</cdr:x>
      <cdr:y>0.1236</cdr:y>
    </cdr:to>
    <cdr:cxnSp macro="">
      <cdr:nvCxnSpPr>
        <cdr:cNvPr id="3" name="Conector recto 2">
          <a:extLst xmlns:a="http://schemas.openxmlformats.org/drawingml/2006/main">
            <a:ext uri="{FF2B5EF4-FFF2-40B4-BE49-F238E27FC236}">
              <a16:creationId xmlns:a16="http://schemas.microsoft.com/office/drawing/2014/main" id="{31BFA8B3-43B1-4423-975A-7111B27A9471}"/>
            </a:ext>
          </a:extLst>
        </cdr:cNvPr>
        <cdr:cNvCxnSpPr/>
      </cdr:nvCxnSpPr>
      <cdr:spPr>
        <a:xfrm xmlns:a="http://schemas.openxmlformats.org/drawingml/2006/main">
          <a:off x="4968552" y="436112"/>
          <a:ext cx="72008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AAC7-45BF-47AF-99F8-AFDCFC01061B}" type="datetimeFigureOut">
              <a:rPr lang="es-CO" smtClean="0"/>
              <a:pPr/>
              <a:t>16/08/2019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4BFCA-6602-4B64-A0BD-7128E82A79F0}"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5674BFCA-6602-4B64-A0BD-7128E82A79F0}" type="slidenum">
              <a:rPr lang="es-CO" smtClean="0"/>
              <a:pPr/>
              <a:t>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12</a:t>
            </a:fld>
            <a:endParaRPr lang="es-CO"/>
          </a:p>
        </p:txBody>
      </p:sp>
    </p:spTree>
    <p:extLst>
      <p:ext uri="{BB962C8B-B14F-4D97-AF65-F5344CB8AC3E}">
        <p14:creationId xmlns:p14="http://schemas.microsoft.com/office/powerpoint/2010/main" val="364357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13</a:t>
            </a:fld>
            <a:endParaRPr lang="es-CO"/>
          </a:p>
        </p:txBody>
      </p:sp>
    </p:spTree>
    <p:extLst>
      <p:ext uri="{BB962C8B-B14F-4D97-AF65-F5344CB8AC3E}">
        <p14:creationId xmlns:p14="http://schemas.microsoft.com/office/powerpoint/2010/main" val="291630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14</a:t>
            </a:fld>
            <a:endParaRPr lang="es-CO"/>
          </a:p>
        </p:txBody>
      </p:sp>
    </p:spTree>
    <p:extLst>
      <p:ext uri="{BB962C8B-B14F-4D97-AF65-F5344CB8AC3E}">
        <p14:creationId xmlns:p14="http://schemas.microsoft.com/office/powerpoint/2010/main" val="384701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15</a:t>
            </a:fld>
            <a:endParaRPr lang="es-CO"/>
          </a:p>
        </p:txBody>
      </p:sp>
    </p:spTree>
    <p:extLst>
      <p:ext uri="{BB962C8B-B14F-4D97-AF65-F5344CB8AC3E}">
        <p14:creationId xmlns:p14="http://schemas.microsoft.com/office/powerpoint/2010/main" val="244677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16</a:t>
            </a:fld>
            <a:endParaRPr lang="es-CO"/>
          </a:p>
        </p:txBody>
      </p:sp>
    </p:spTree>
    <p:extLst>
      <p:ext uri="{BB962C8B-B14F-4D97-AF65-F5344CB8AC3E}">
        <p14:creationId xmlns:p14="http://schemas.microsoft.com/office/powerpoint/2010/main" val="261450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17</a:t>
            </a:fld>
            <a:endParaRPr lang="es-CO"/>
          </a:p>
        </p:txBody>
      </p:sp>
    </p:spTree>
    <p:extLst>
      <p:ext uri="{BB962C8B-B14F-4D97-AF65-F5344CB8AC3E}">
        <p14:creationId xmlns:p14="http://schemas.microsoft.com/office/powerpoint/2010/main" val="110383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674BFCA-6602-4B64-A0BD-7128E82A79F0}" type="slidenum">
              <a:rPr lang="es-CO" smtClean="0"/>
              <a:pPr/>
              <a:t>18</a:t>
            </a:fld>
            <a:endParaRPr lang="es-CO"/>
          </a:p>
        </p:txBody>
      </p:sp>
    </p:spTree>
    <p:extLst>
      <p:ext uri="{BB962C8B-B14F-4D97-AF65-F5344CB8AC3E}">
        <p14:creationId xmlns:p14="http://schemas.microsoft.com/office/powerpoint/2010/main" val="378882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08FA71BD-3ED5-469E-AD61-9F55AA2BA581}"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9092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F7B29F3-BC57-4A6D-877E-612DC2CD5007}"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122852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70D444-AC17-4098-88AE-477ED35B62C0}"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424825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08FA71BD-3ED5-469E-AD61-9F55AA2BA581}"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129098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BEF9BDB-D746-44DE-9F23-1DF659647342}"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198266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E70817B-925E-46F4-9B11-4BA386B1F6F0}"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483763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13557774-7D36-4415-A177-A8526292F8C6}"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60799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BF5A962-A0B5-4849-8942-E1F961187041}" type="datetime1">
              <a:rPr lang="es-CO" smtClean="0"/>
              <a:pPr/>
              <a:t>16/08/2019</a:t>
            </a:fld>
            <a:endParaRPr lang="es-CO"/>
          </a:p>
        </p:txBody>
      </p:sp>
      <p:sp>
        <p:nvSpPr>
          <p:cNvPr id="8" name="Marcador de pie de página 7"/>
          <p:cNvSpPr>
            <a:spLocks noGrp="1"/>
          </p:cNvSpPr>
          <p:nvPr>
            <p:ph type="ftr" sz="quarter" idx="11"/>
          </p:nvPr>
        </p:nvSpPr>
        <p:spPr/>
        <p:txBody>
          <a:bodyPr/>
          <a:lstStyle/>
          <a:p>
            <a:r>
              <a:rPr lang="es-CO"/>
              <a:t>ADRIANA BELTRAN ARIZA </a:t>
            </a:r>
          </a:p>
        </p:txBody>
      </p:sp>
      <p:sp>
        <p:nvSpPr>
          <p:cNvPr id="9" name="Marcador de número de diapositiva 8"/>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826229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4FEF4A6E-859A-4E74-A039-76174609A3B5}" type="datetime1">
              <a:rPr lang="es-CO" smtClean="0"/>
              <a:pPr/>
              <a:t>16/08/2019</a:t>
            </a:fld>
            <a:endParaRPr lang="es-CO"/>
          </a:p>
        </p:txBody>
      </p:sp>
      <p:sp>
        <p:nvSpPr>
          <p:cNvPr id="4" name="Marcador de pie de página 3"/>
          <p:cNvSpPr>
            <a:spLocks noGrp="1"/>
          </p:cNvSpPr>
          <p:nvPr>
            <p:ph type="ftr" sz="quarter" idx="11"/>
          </p:nvPr>
        </p:nvSpPr>
        <p:spPr/>
        <p:txBody>
          <a:bodyPr/>
          <a:lstStyle/>
          <a:p>
            <a:r>
              <a:rPr lang="es-CO"/>
              <a:t>ADRIANA BELTRAN ARIZA </a:t>
            </a:r>
          </a:p>
        </p:txBody>
      </p:sp>
      <p:sp>
        <p:nvSpPr>
          <p:cNvPr id="5" name="Marcador de número de diapositiva 4"/>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791448323"/>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6E6394-59C7-46BE-9949-EF9A269F65C8}" type="datetime1">
              <a:rPr lang="es-CO" smtClean="0"/>
              <a:pPr/>
              <a:t>16/08/2019</a:t>
            </a:fld>
            <a:endParaRPr lang="es-CO"/>
          </a:p>
        </p:txBody>
      </p:sp>
      <p:sp>
        <p:nvSpPr>
          <p:cNvPr id="3" name="Marcador de pie de página 2"/>
          <p:cNvSpPr>
            <a:spLocks noGrp="1"/>
          </p:cNvSpPr>
          <p:nvPr>
            <p:ph type="ftr" sz="quarter" idx="11"/>
          </p:nvPr>
        </p:nvSpPr>
        <p:spPr/>
        <p:txBody>
          <a:bodyPr/>
          <a:lstStyle/>
          <a:p>
            <a:r>
              <a:rPr lang="es-CO"/>
              <a:t>ADRIANA BELTRAN ARIZA </a:t>
            </a:r>
          </a:p>
        </p:txBody>
      </p:sp>
      <p:sp>
        <p:nvSpPr>
          <p:cNvPr id="4" name="Marcador de número de diapositiva 3"/>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164409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C4864BA-65B5-4CA4-A96D-AEF5033EDEA6}"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66341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BEF9BDB-D746-44DE-9F23-1DF659647342}"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81278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17D169A8-FEDE-4E41-B876-2859F9F8BC3A}"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679910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F7B29F3-BC57-4A6D-877E-612DC2CD5007}"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486433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4E70D444-AC17-4098-88AE-477ED35B62C0}"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387709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E70817B-925E-46F4-9B11-4BA386B1F6F0}" type="datetime1">
              <a:rPr lang="es-CO" smtClean="0"/>
              <a:pPr/>
              <a:t>16/08/2019</a:t>
            </a:fld>
            <a:endParaRPr lang="es-CO"/>
          </a:p>
        </p:txBody>
      </p:sp>
      <p:sp>
        <p:nvSpPr>
          <p:cNvPr id="5" name="Marcador de pie de página 4"/>
          <p:cNvSpPr>
            <a:spLocks noGrp="1"/>
          </p:cNvSpPr>
          <p:nvPr>
            <p:ph type="ftr" sz="quarter" idx="11"/>
          </p:nvPr>
        </p:nvSpPr>
        <p:spPr/>
        <p:txBody>
          <a:bodyPr/>
          <a:lstStyle/>
          <a:p>
            <a:r>
              <a:rPr lang="es-CO"/>
              <a:t>ADRIANA BELTRAN ARIZA </a:t>
            </a:r>
          </a:p>
        </p:txBody>
      </p:sp>
      <p:sp>
        <p:nvSpPr>
          <p:cNvPr id="6" name="Marcador de número de diapositiva 5"/>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5193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13557774-7D36-4415-A177-A8526292F8C6}"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6167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BF5A962-A0B5-4849-8942-E1F961187041}" type="datetime1">
              <a:rPr lang="es-CO" smtClean="0"/>
              <a:pPr/>
              <a:t>16/08/2019</a:t>
            </a:fld>
            <a:endParaRPr lang="es-CO"/>
          </a:p>
        </p:txBody>
      </p:sp>
      <p:sp>
        <p:nvSpPr>
          <p:cNvPr id="8" name="Marcador de pie de página 7"/>
          <p:cNvSpPr>
            <a:spLocks noGrp="1"/>
          </p:cNvSpPr>
          <p:nvPr>
            <p:ph type="ftr" sz="quarter" idx="11"/>
          </p:nvPr>
        </p:nvSpPr>
        <p:spPr/>
        <p:txBody>
          <a:bodyPr/>
          <a:lstStyle/>
          <a:p>
            <a:r>
              <a:rPr lang="es-CO"/>
              <a:t>ADRIANA BELTRAN ARIZA </a:t>
            </a:r>
          </a:p>
        </p:txBody>
      </p:sp>
      <p:sp>
        <p:nvSpPr>
          <p:cNvPr id="9" name="Marcador de número de diapositiva 8"/>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58112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4FEF4A6E-859A-4E74-A039-76174609A3B5}" type="datetime1">
              <a:rPr lang="es-CO" smtClean="0"/>
              <a:pPr/>
              <a:t>16/08/2019</a:t>
            </a:fld>
            <a:endParaRPr lang="es-CO"/>
          </a:p>
        </p:txBody>
      </p:sp>
      <p:sp>
        <p:nvSpPr>
          <p:cNvPr id="4" name="Marcador de pie de página 3"/>
          <p:cNvSpPr>
            <a:spLocks noGrp="1"/>
          </p:cNvSpPr>
          <p:nvPr>
            <p:ph type="ftr" sz="quarter" idx="11"/>
          </p:nvPr>
        </p:nvSpPr>
        <p:spPr/>
        <p:txBody>
          <a:bodyPr/>
          <a:lstStyle/>
          <a:p>
            <a:r>
              <a:rPr lang="es-CO"/>
              <a:t>ADRIANA BELTRAN ARIZA </a:t>
            </a:r>
          </a:p>
        </p:txBody>
      </p:sp>
      <p:sp>
        <p:nvSpPr>
          <p:cNvPr id="5" name="Marcador de número de diapositiva 4"/>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516777090"/>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6E6394-59C7-46BE-9949-EF9A269F65C8}" type="datetime1">
              <a:rPr lang="es-CO" smtClean="0"/>
              <a:pPr/>
              <a:t>16/08/2019</a:t>
            </a:fld>
            <a:endParaRPr lang="es-CO"/>
          </a:p>
        </p:txBody>
      </p:sp>
      <p:sp>
        <p:nvSpPr>
          <p:cNvPr id="3" name="Marcador de pie de página 2"/>
          <p:cNvSpPr>
            <a:spLocks noGrp="1"/>
          </p:cNvSpPr>
          <p:nvPr>
            <p:ph type="ftr" sz="quarter" idx="11"/>
          </p:nvPr>
        </p:nvSpPr>
        <p:spPr/>
        <p:txBody>
          <a:bodyPr/>
          <a:lstStyle/>
          <a:p>
            <a:r>
              <a:rPr lang="es-CO"/>
              <a:t>ADRIANA BELTRAN ARIZA </a:t>
            </a:r>
          </a:p>
        </p:txBody>
      </p:sp>
      <p:sp>
        <p:nvSpPr>
          <p:cNvPr id="4" name="Marcador de número de diapositiva 3"/>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3375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C4864BA-65B5-4CA4-A96D-AEF5033EDEA6}"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223805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17D169A8-FEDE-4E41-B876-2859F9F8BC3A}" type="datetime1">
              <a:rPr lang="es-CO" smtClean="0"/>
              <a:pPr/>
              <a:t>16/08/2019</a:t>
            </a:fld>
            <a:endParaRPr lang="es-CO"/>
          </a:p>
        </p:txBody>
      </p:sp>
      <p:sp>
        <p:nvSpPr>
          <p:cNvPr id="6" name="Marcador de pie de página 5"/>
          <p:cNvSpPr>
            <a:spLocks noGrp="1"/>
          </p:cNvSpPr>
          <p:nvPr>
            <p:ph type="ftr" sz="quarter" idx="11"/>
          </p:nvPr>
        </p:nvSpPr>
        <p:spPr/>
        <p:txBody>
          <a:bodyPr/>
          <a:lstStyle/>
          <a:p>
            <a:r>
              <a:rPr lang="es-CO"/>
              <a:t>ADRIANA BELTRAN ARIZA </a:t>
            </a:r>
          </a:p>
        </p:txBody>
      </p:sp>
      <p:sp>
        <p:nvSpPr>
          <p:cNvPr id="7" name="Marcador de número de diapositiva 6"/>
          <p:cNvSpPr>
            <a:spLocks noGrp="1"/>
          </p:cNvSpPr>
          <p:nvPr>
            <p:ph type="sldNum" sz="quarter" idx="12"/>
          </p:nvPr>
        </p:nvSpPr>
        <p:spPr/>
        <p:txBody>
          <a:bodyPr/>
          <a:lstStyle/>
          <a:p>
            <a:fld id="{87B2640E-5270-464F-BBD4-573C699B527F}" type="slidenum">
              <a:rPr lang="es-CO" smtClean="0"/>
              <a:pPr/>
              <a:t>‹Nº›</a:t>
            </a:fld>
            <a:endParaRPr lang="es-CO"/>
          </a:p>
        </p:txBody>
      </p:sp>
    </p:spTree>
    <p:extLst>
      <p:ext uri="{BB962C8B-B14F-4D97-AF65-F5344CB8AC3E}">
        <p14:creationId xmlns:p14="http://schemas.microsoft.com/office/powerpoint/2010/main" val="416412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EF4A6E-859A-4E74-A039-76174609A3B5}" type="datetime1">
              <a:rPr lang="es-CO" smtClean="0"/>
              <a:pPr/>
              <a:t>16/08/2019</a:t>
            </a:fld>
            <a:endParaRPr lang="es-C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CO"/>
              <a:t>ADRIANA BELTRAN ARIZA </a:t>
            </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B2640E-5270-464F-BBD4-573C699B527F}" type="slidenum">
              <a:rPr lang="es-CO" smtClean="0"/>
              <a:pPr/>
              <a:t>‹Nº›</a:t>
            </a:fld>
            <a:endParaRPr lang="es-CO"/>
          </a:p>
        </p:txBody>
      </p:sp>
    </p:spTree>
    <p:extLst>
      <p:ext uri="{BB962C8B-B14F-4D97-AF65-F5344CB8AC3E}">
        <p14:creationId xmlns:p14="http://schemas.microsoft.com/office/powerpoint/2010/main" val="417708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EF4A6E-859A-4E74-A039-76174609A3B5}" type="datetime1">
              <a:rPr lang="es-CO" smtClean="0"/>
              <a:pPr/>
              <a:t>16/08/2019</a:t>
            </a:fld>
            <a:endParaRPr lang="es-C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CO"/>
              <a:t>ADRIANA BELTRAN ARIZA </a:t>
            </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B2640E-5270-464F-BBD4-573C699B527F}" type="slidenum">
              <a:rPr lang="es-CO" smtClean="0"/>
              <a:pPr/>
              <a:t>‹Nº›</a:t>
            </a:fld>
            <a:endParaRPr lang="es-CO"/>
          </a:p>
        </p:txBody>
      </p:sp>
    </p:spTree>
    <p:extLst>
      <p:ext uri="{BB962C8B-B14F-4D97-AF65-F5344CB8AC3E}">
        <p14:creationId xmlns:p14="http://schemas.microsoft.com/office/powerpoint/2010/main" val="3376636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8.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3" y="2782669"/>
            <a:ext cx="8784976" cy="923330"/>
          </a:xfrm>
          <a:prstGeom prst="rect">
            <a:avLst/>
          </a:prstGeom>
        </p:spPr>
        <p:txBody>
          <a:bodyPr>
            <a:spAutoFit/>
          </a:bodyPr>
          <a:lstStyle/>
          <a:p>
            <a:pPr algn="ctr"/>
            <a:r>
              <a:rPr lang="es-CO" b="1" dirty="0">
                <a:solidFill>
                  <a:schemeClr val="tx2"/>
                </a:solidFill>
                <a:effectLst>
                  <a:outerShdw blurRad="38100" dist="38100" dir="2700000" algn="tl">
                    <a:srgbClr val="C0C0C0"/>
                  </a:outerShdw>
                </a:effectLst>
              </a:rPr>
              <a:t>ESTUDIO DE PREFACTIBILIDAD CREACIÓN DE UNA EMPRESA PARA LA COMERCIALIZACIÓN DE CACAO A SUIZA</a:t>
            </a:r>
          </a:p>
          <a:p>
            <a:pPr algn="ctr"/>
            <a:endParaRPr lang="es-ES" b="1" dirty="0">
              <a:solidFill>
                <a:schemeClr val="tx2"/>
              </a:solidFill>
              <a:effectLst>
                <a:outerShdw blurRad="38100" dist="38100" dir="2700000" algn="tl">
                  <a:srgbClr val="C0C0C0"/>
                </a:outerShdw>
              </a:effectLst>
            </a:endParaRPr>
          </a:p>
        </p:txBody>
      </p:sp>
      <p:sp>
        <p:nvSpPr>
          <p:cNvPr id="3" name="2 Rectángulo"/>
          <p:cNvSpPr/>
          <p:nvPr/>
        </p:nvSpPr>
        <p:spPr>
          <a:xfrm>
            <a:off x="2267744" y="3645024"/>
            <a:ext cx="4572000" cy="1323439"/>
          </a:xfrm>
          <a:prstGeom prst="rect">
            <a:avLst/>
          </a:prstGeom>
        </p:spPr>
        <p:txBody>
          <a:bodyPr>
            <a:spAutoFit/>
          </a:bodyPr>
          <a:lstStyle/>
          <a:p>
            <a:pPr algn="ctr">
              <a:defRPr/>
            </a:pPr>
            <a:r>
              <a:rPr lang="es-CO" b="1" dirty="0">
                <a:solidFill>
                  <a:schemeClr val="tx2"/>
                </a:solidFill>
                <a:effectLst>
                  <a:outerShdw blurRad="38100" dist="38100" dir="2700000" algn="tl">
                    <a:srgbClr val="C0C0C0"/>
                  </a:outerShdw>
                </a:effectLst>
              </a:rPr>
              <a:t>UNIMINUTO VIRTUAL Y A DISTANCIA “UVD”</a:t>
            </a:r>
          </a:p>
          <a:p>
            <a:pPr algn="ctr">
              <a:defRPr/>
            </a:pPr>
            <a:r>
              <a:rPr lang="es-CO" sz="2400" b="1" dirty="0">
                <a:solidFill>
                  <a:schemeClr val="tx2"/>
                </a:solidFill>
                <a:effectLst>
                  <a:outerShdw blurRad="38100" dist="38100" dir="2700000" algn="tl">
                    <a:srgbClr val="C0C0C0"/>
                  </a:outerShdw>
                </a:effectLst>
              </a:rPr>
              <a:t>Investigación Posgrados</a:t>
            </a:r>
          </a:p>
          <a:p>
            <a:pPr algn="ctr">
              <a:defRPr/>
            </a:pPr>
            <a:endParaRPr lang="es-CO" sz="2400" b="1" dirty="0">
              <a:solidFill>
                <a:schemeClr val="tx2"/>
              </a:solidFill>
              <a:effectLst>
                <a:outerShdw blurRad="38100" dist="38100" dir="2700000" algn="tl">
                  <a:srgbClr val="C0C0C0"/>
                </a:outerShdw>
              </a:effectLst>
            </a:endParaRPr>
          </a:p>
          <a:p>
            <a:pPr algn="ctr">
              <a:defRPr/>
            </a:pPr>
            <a:r>
              <a:rPr lang="es-CO" sz="1400" b="1" dirty="0">
                <a:solidFill>
                  <a:schemeClr val="tx2"/>
                </a:solidFill>
                <a:effectLst>
                  <a:outerShdw blurRad="38100" dist="38100" dir="2700000" algn="tl">
                    <a:srgbClr val="C0C0C0"/>
                  </a:outerShdw>
                </a:effectLst>
              </a:rPr>
              <a:t>2019</a:t>
            </a:r>
            <a:endParaRPr lang="es-CO" dirty="0"/>
          </a:p>
        </p:txBody>
      </p:sp>
      <p:sp>
        <p:nvSpPr>
          <p:cNvPr id="4" name="3 Marcador de fecha"/>
          <p:cNvSpPr>
            <a:spLocks noGrp="1"/>
          </p:cNvSpPr>
          <p:nvPr>
            <p:ph type="dt" sz="half" idx="10"/>
          </p:nvPr>
        </p:nvSpPr>
        <p:spPr/>
        <p:txBody>
          <a:bodyPr/>
          <a:lstStyle/>
          <a:p>
            <a:fld id="{CFBD08F1-EF07-4E9B-9A12-40E81FA25B58}" type="datetime1">
              <a:rPr lang="es-CO" smtClean="0"/>
              <a:pPr/>
              <a:t>16/08/2019</a:t>
            </a:fld>
            <a:endParaRPr lang="es-CO"/>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graphicFrame>
        <p:nvGraphicFramePr>
          <p:cNvPr id="4" name="Gráfico 3">
            <a:extLst>
              <a:ext uri="{FF2B5EF4-FFF2-40B4-BE49-F238E27FC236}">
                <a16:creationId xmlns:a16="http://schemas.microsoft.com/office/drawing/2014/main" id="{2CDC8EC6-9121-4262-9D04-C7452563AEC4}"/>
              </a:ext>
            </a:extLst>
          </p:cNvPr>
          <p:cNvGraphicFramePr/>
          <p:nvPr>
            <p:extLst>
              <p:ext uri="{D42A27DB-BD31-4B8C-83A1-F6EECF244321}">
                <p14:modId xmlns:p14="http://schemas.microsoft.com/office/powerpoint/2010/main" val="2901402382"/>
              </p:ext>
            </p:extLst>
          </p:nvPr>
        </p:nvGraphicFramePr>
        <p:xfrm>
          <a:off x="35496" y="1988840"/>
          <a:ext cx="4249067" cy="3053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FCFAF912-AAD1-4CE1-9DB8-B8F2C1B9D762}"/>
              </a:ext>
            </a:extLst>
          </p:cNvPr>
          <p:cNvGraphicFramePr>
            <a:graphicFrameLocks/>
          </p:cNvGraphicFramePr>
          <p:nvPr>
            <p:extLst>
              <p:ext uri="{D42A27DB-BD31-4B8C-83A1-F6EECF244321}">
                <p14:modId xmlns:p14="http://schemas.microsoft.com/office/powerpoint/2010/main" val="2868212873"/>
              </p:ext>
            </p:extLst>
          </p:nvPr>
        </p:nvGraphicFramePr>
        <p:xfrm>
          <a:off x="4390426" y="1988840"/>
          <a:ext cx="4716016" cy="30533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AD5FDFA9-9BB3-4F8C-936E-E84E0C65E809}"/>
              </a:ext>
            </a:extLst>
          </p:cNvPr>
          <p:cNvSpPr/>
          <p:nvPr/>
        </p:nvSpPr>
        <p:spPr>
          <a:xfrm>
            <a:off x="3041340" y="5441503"/>
            <a:ext cx="6096000" cy="1077218"/>
          </a:xfrm>
          <a:prstGeom prst="rect">
            <a:avLst/>
          </a:prstGeom>
        </p:spPr>
        <p:txBody>
          <a:bodyPr>
            <a:spAutoFit/>
          </a:bodyPr>
          <a:lstStyle/>
          <a:p>
            <a:pPr algn="r"/>
            <a:r>
              <a:rPr lang="es-CO" sz="1600" dirty="0">
                <a:latin typeface="Times New Roman" panose="02020603050405020304" pitchFamily="18" charset="0"/>
              </a:rPr>
              <a:t>Existe una gran oportunidad para Colombia ya que puede proveer materia prima de alta calidad, asociada al incremento de la demanda de chocolates elaborados con cacaos especiales, ya que diferentes marcas se están especializando en este segmento. </a:t>
            </a:r>
          </a:p>
        </p:txBody>
      </p:sp>
      <p:sp>
        <p:nvSpPr>
          <p:cNvPr id="3" name="Rectángulo 2">
            <a:extLst>
              <a:ext uri="{FF2B5EF4-FFF2-40B4-BE49-F238E27FC236}">
                <a16:creationId xmlns:a16="http://schemas.microsoft.com/office/drawing/2014/main" id="{B19F30CA-C085-4151-A1DA-24DDF4E02DED}"/>
              </a:ext>
            </a:extLst>
          </p:cNvPr>
          <p:cNvSpPr/>
          <p:nvPr/>
        </p:nvSpPr>
        <p:spPr>
          <a:xfrm>
            <a:off x="5274836" y="1681063"/>
            <a:ext cx="316824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dirty="0"/>
              <a:t>Área Sembrada en Colombia (176 mil ha)</a:t>
            </a:r>
          </a:p>
        </p:txBody>
      </p:sp>
      <p:sp>
        <p:nvSpPr>
          <p:cNvPr id="9" name="Rectángulo 8">
            <a:extLst>
              <a:ext uri="{FF2B5EF4-FFF2-40B4-BE49-F238E27FC236}">
                <a16:creationId xmlns:a16="http://schemas.microsoft.com/office/drawing/2014/main" id="{1C687EF9-A59F-4B65-B0DE-990B5EA07810}"/>
              </a:ext>
            </a:extLst>
          </p:cNvPr>
          <p:cNvSpPr/>
          <p:nvPr/>
        </p:nvSpPr>
        <p:spPr>
          <a:xfrm>
            <a:off x="539552" y="1700808"/>
            <a:ext cx="319702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dirty="0"/>
              <a:t>Producción anual en Colombia (56 mil </a:t>
            </a:r>
            <a:r>
              <a:rPr lang="es-CO" dirty="0" err="1"/>
              <a:t>tn</a:t>
            </a:r>
            <a:r>
              <a:rPr lang="es-CO" dirty="0"/>
              <a:t>)</a:t>
            </a:r>
          </a:p>
        </p:txBody>
      </p:sp>
    </p:spTree>
    <p:extLst>
      <p:ext uri="{BB962C8B-B14F-4D97-AF65-F5344CB8AC3E}">
        <p14:creationId xmlns:p14="http://schemas.microsoft.com/office/powerpoint/2010/main" val="254455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graphicFrame>
        <p:nvGraphicFramePr>
          <p:cNvPr id="8" name="Gráfico 7">
            <a:extLst>
              <a:ext uri="{FF2B5EF4-FFF2-40B4-BE49-F238E27FC236}">
                <a16:creationId xmlns:a16="http://schemas.microsoft.com/office/drawing/2014/main" id="{0034A6D9-7E30-453A-B6A3-C152F5DC3F59}"/>
              </a:ext>
            </a:extLst>
          </p:cNvPr>
          <p:cNvGraphicFramePr>
            <a:graphicFrameLocks/>
          </p:cNvGraphicFramePr>
          <p:nvPr>
            <p:extLst/>
          </p:nvPr>
        </p:nvGraphicFramePr>
        <p:xfrm>
          <a:off x="123865" y="2217771"/>
          <a:ext cx="4478660" cy="273778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a:extLst>
              <a:ext uri="{FF2B5EF4-FFF2-40B4-BE49-F238E27FC236}">
                <a16:creationId xmlns:a16="http://schemas.microsoft.com/office/drawing/2014/main" id="{A33F2B00-13ED-45A0-AF74-E01C98C042D0}"/>
              </a:ext>
            </a:extLst>
          </p:cNvPr>
          <p:cNvPicPr>
            <a:picLocks noChangeAspect="1"/>
          </p:cNvPicPr>
          <p:nvPr/>
        </p:nvPicPr>
        <p:blipFill rotWithShape="1">
          <a:blip r:embed="rId3">
            <a:extLst>
              <a:ext uri="{28A0092B-C50C-407E-A947-70E740481C1C}">
                <a14:useLocalDpi xmlns:a14="http://schemas.microsoft.com/office/drawing/2010/main" val="0"/>
              </a:ext>
            </a:extLst>
          </a:blip>
          <a:srcRect t="15926" b="9445"/>
          <a:stretch/>
        </p:blipFill>
        <p:spPr>
          <a:xfrm>
            <a:off x="4644008" y="2217771"/>
            <a:ext cx="4478660" cy="2737784"/>
          </a:xfrm>
          <a:prstGeom prst="rect">
            <a:avLst/>
          </a:prstGeom>
          <a:ln>
            <a:solidFill>
              <a:schemeClr val="tx1"/>
            </a:solidFill>
          </a:ln>
        </p:spPr>
      </p:pic>
      <p:sp>
        <p:nvSpPr>
          <p:cNvPr id="7" name="Rectángulo 6">
            <a:extLst>
              <a:ext uri="{FF2B5EF4-FFF2-40B4-BE49-F238E27FC236}">
                <a16:creationId xmlns:a16="http://schemas.microsoft.com/office/drawing/2014/main" id="{8CDD0187-B9D5-4705-B7CA-4BA1F474D5C6}"/>
              </a:ext>
            </a:extLst>
          </p:cNvPr>
          <p:cNvSpPr/>
          <p:nvPr/>
        </p:nvSpPr>
        <p:spPr>
          <a:xfrm>
            <a:off x="840200" y="1909994"/>
            <a:ext cx="2680157"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dirty="0"/>
              <a:t>Cantidad importada por Suiza(</a:t>
            </a:r>
            <a:r>
              <a:rPr lang="es-CO" dirty="0" err="1"/>
              <a:t>tn</a:t>
            </a:r>
            <a:r>
              <a:rPr lang="es-CO" dirty="0"/>
              <a:t>)</a:t>
            </a:r>
          </a:p>
        </p:txBody>
      </p:sp>
      <p:sp>
        <p:nvSpPr>
          <p:cNvPr id="11" name="Rectángulo 10">
            <a:extLst>
              <a:ext uri="{FF2B5EF4-FFF2-40B4-BE49-F238E27FC236}">
                <a16:creationId xmlns:a16="http://schemas.microsoft.com/office/drawing/2014/main" id="{24447098-284F-4F3C-96C2-9167F7D125E3}"/>
              </a:ext>
            </a:extLst>
          </p:cNvPr>
          <p:cNvSpPr/>
          <p:nvPr/>
        </p:nvSpPr>
        <p:spPr>
          <a:xfrm>
            <a:off x="4846726" y="5042118"/>
            <a:ext cx="4297274" cy="1815882"/>
          </a:xfrm>
          <a:prstGeom prst="rect">
            <a:avLst/>
          </a:prstGeom>
        </p:spPr>
        <p:txBody>
          <a:bodyPr wrap="square">
            <a:spAutoFit/>
          </a:bodyPr>
          <a:lstStyle/>
          <a:p>
            <a:pPr algn="r"/>
            <a:r>
              <a:rPr lang="es-CO" sz="1600" dirty="0">
                <a:latin typeface="Times New Roman" panose="02020603050405020304" pitchFamily="18" charset="0"/>
              </a:rPr>
              <a:t>Las tendencias de estos consumidores están orientadas hacia el consumo de recetas con materias primas de primera calidad y mezclas de sabores. Estos consumidores de chocolates finos prefieren productos con sabores distintivos propios, denominación de origen, alto contenido de cacao y certificaciones.</a:t>
            </a:r>
          </a:p>
        </p:txBody>
      </p:sp>
      <p:sp>
        <p:nvSpPr>
          <p:cNvPr id="15" name="Rectángulo 14">
            <a:extLst>
              <a:ext uri="{FF2B5EF4-FFF2-40B4-BE49-F238E27FC236}">
                <a16:creationId xmlns:a16="http://schemas.microsoft.com/office/drawing/2014/main" id="{42FE2F1C-0B84-4F70-B4CD-8D7096451288}"/>
              </a:ext>
            </a:extLst>
          </p:cNvPr>
          <p:cNvSpPr/>
          <p:nvPr/>
        </p:nvSpPr>
        <p:spPr>
          <a:xfrm>
            <a:off x="2854578" y="1528159"/>
            <a:ext cx="3495893"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Demanda y perfil del consumidor Suiza</a:t>
            </a:r>
          </a:p>
        </p:txBody>
      </p:sp>
      <p:sp>
        <p:nvSpPr>
          <p:cNvPr id="16" name="Rectángulo 15">
            <a:extLst>
              <a:ext uri="{FF2B5EF4-FFF2-40B4-BE49-F238E27FC236}">
                <a16:creationId xmlns:a16="http://schemas.microsoft.com/office/drawing/2014/main" id="{8AE198C1-5367-4BFD-B4A0-2B37CFDCCF50}"/>
              </a:ext>
            </a:extLst>
          </p:cNvPr>
          <p:cNvSpPr/>
          <p:nvPr/>
        </p:nvSpPr>
        <p:spPr>
          <a:xfrm>
            <a:off x="0" y="5233724"/>
            <a:ext cx="3872071" cy="1200329"/>
          </a:xfrm>
          <a:prstGeom prst="rect">
            <a:avLst/>
          </a:prstGeom>
        </p:spPr>
        <p:txBody>
          <a:bodyPr wrap="square">
            <a:spAutoFit/>
          </a:bodyPr>
          <a:lstStyle/>
          <a:p>
            <a:r>
              <a:rPr lang="es-CO" sz="1600" dirty="0">
                <a:latin typeface="Times New Roman" panose="02020603050405020304" pitchFamily="18" charset="0"/>
              </a:rPr>
              <a:t>La demanda de Cacao en Suiza a estado relativamente estable en los últimos años con un crecimiento en promedio del 5.13%. </a:t>
            </a:r>
          </a:p>
        </p:txBody>
      </p:sp>
    </p:spTree>
    <p:extLst>
      <p:ext uri="{BB962C8B-B14F-4D97-AF65-F5344CB8AC3E}">
        <p14:creationId xmlns:p14="http://schemas.microsoft.com/office/powerpoint/2010/main" val="52991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sp>
        <p:nvSpPr>
          <p:cNvPr id="15" name="Rectángulo 14">
            <a:extLst>
              <a:ext uri="{FF2B5EF4-FFF2-40B4-BE49-F238E27FC236}">
                <a16:creationId xmlns:a16="http://schemas.microsoft.com/office/drawing/2014/main" id="{42FE2F1C-0B84-4F70-B4CD-8D7096451288}"/>
              </a:ext>
            </a:extLst>
          </p:cNvPr>
          <p:cNvSpPr/>
          <p:nvPr/>
        </p:nvSpPr>
        <p:spPr>
          <a:xfrm>
            <a:off x="3252704" y="1528159"/>
            <a:ext cx="2699650"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Estrategias de la competencia</a:t>
            </a:r>
          </a:p>
        </p:txBody>
      </p:sp>
      <p:graphicFrame>
        <p:nvGraphicFramePr>
          <p:cNvPr id="17" name="Gráfico 16">
            <a:extLst>
              <a:ext uri="{FF2B5EF4-FFF2-40B4-BE49-F238E27FC236}">
                <a16:creationId xmlns:a16="http://schemas.microsoft.com/office/drawing/2014/main" id="{1FCDBAF9-23FB-47F8-AD36-D1A7F8621949}"/>
              </a:ext>
            </a:extLst>
          </p:cNvPr>
          <p:cNvGraphicFramePr/>
          <p:nvPr>
            <p:extLst>
              <p:ext uri="{D42A27DB-BD31-4B8C-83A1-F6EECF244321}">
                <p14:modId xmlns:p14="http://schemas.microsoft.com/office/powerpoint/2010/main" val="3153187507"/>
              </p:ext>
            </p:extLst>
          </p:nvPr>
        </p:nvGraphicFramePr>
        <p:xfrm>
          <a:off x="1171590" y="1916832"/>
          <a:ext cx="6861877" cy="363294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17">
            <a:extLst>
              <a:ext uri="{FF2B5EF4-FFF2-40B4-BE49-F238E27FC236}">
                <a16:creationId xmlns:a16="http://schemas.microsoft.com/office/drawing/2014/main" id="{551995F1-8297-45A3-B60B-8E797437CDC3}"/>
              </a:ext>
            </a:extLst>
          </p:cNvPr>
          <p:cNvSpPr/>
          <p:nvPr/>
        </p:nvSpPr>
        <p:spPr>
          <a:xfrm>
            <a:off x="1171590" y="5756516"/>
            <a:ext cx="7951621" cy="954107"/>
          </a:xfrm>
          <a:prstGeom prst="rect">
            <a:avLst/>
          </a:prstGeom>
        </p:spPr>
        <p:txBody>
          <a:bodyPr wrap="square">
            <a:spAutoFit/>
          </a:bodyPr>
          <a:lstStyle/>
          <a:p>
            <a:pPr algn="r"/>
            <a:r>
              <a:rPr lang="es-CO" sz="1400" dirty="0">
                <a:latin typeface="Times New Roman" panose="02020603050405020304" pitchFamily="18" charset="0"/>
              </a:rPr>
              <a:t>Se desatacan Ecuador, Republica Dominicana y Perú, ya que poseen las siguientes ventajas competitivas:</a:t>
            </a:r>
          </a:p>
          <a:p>
            <a:pPr algn="r"/>
            <a:r>
              <a:rPr lang="es-CO" sz="1400" dirty="0">
                <a:latin typeface="Times New Roman" panose="02020603050405020304" pitchFamily="18" charset="0"/>
              </a:rPr>
              <a:t>Cuentan con una mayor cobertura en términos de certificaciones para penetrar en nichos especializados.</a:t>
            </a:r>
          </a:p>
          <a:p>
            <a:pPr algn="r"/>
            <a:r>
              <a:rPr lang="es-CO" sz="1400" dirty="0">
                <a:latin typeface="Times New Roman" panose="02020603050405020304" pitchFamily="18" charset="0"/>
              </a:rPr>
              <a:t>Poseen mayores extensiones de cultivo de cacao, por lo tanto, tiene mayores volúmenes de producción y capacidad de negociación.</a:t>
            </a:r>
          </a:p>
        </p:txBody>
      </p:sp>
    </p:spTree>
    <p:extLst>
      <p:ext uri="{BB962C8B-B14F-4D97-AF65-F5344CB8AC3E}">
        <p14:creationId xmlns:p14="http://schemas.microsoft.com/office/powerpoint/2010/main" val="278753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sp>
        <p:nvSpPr>
          <p:cNvPr id="15" name="Rectángulo 14">
            <a:extLst>
              <a:ext uri="{FF2B5EF4-FFF2-40B4-BE49-F238E27FC236}">
                <a16:creationId xmlns:a16="http://schemas.microsoft.com/office/drawing/2014/main" id="{42FE2F1C-0B84-4F70-B4CD-8D7096451288}"/>
              </a:ext>
            </a:extLst>
          </p:cNvPr>
          <p:cNvSpPr/>
          <p:nvPr/>
        </p:nvSpPr>
        <p:spPr>
          <a:xfrm>
            <a:off x="3321670" y="1528159"/>
            <a:ext cx="2561728"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Comportamiento de precios</a:t>
            </a:r>
          </a:p>
        </p:txBody>
      </p:sp>
      <p:graphicFrame>
        <p:nvGraphicFramePr>
          <p:cNvPr id="6" name="Gráfico 5">
            <a:extLst>
              <a:ext uri="{FF2B5EF4-FFF2-40B4-BE49-F238E27FC236}">
                <a16:creationId xmlns:a16="http://schemas.microsoft.com/office/drawing/2014/main" id="{E3D5000B-A347-49EC-86A8-F7A8AFBC0B6E}"/>
              </a:ext>
            </a:extLst>
          </p:cNvPr>
          <p:cNvGraphicFramePr/>
          <p:nvPr>
            <p:extLst>
              <p:ext uri="{D42A27DB-BD31-4B8C-83A1-F6EECF244321}">
                <p14:modId xmlns:p14="http://schemas.microsoft.com/office/powerpoint/2010/main" val="665969989"/>
              </p:ext>
            </p:extLst>
          </p:nvPr>
        </p:nvGraphicFramePr>
        <p:xfrm>
          <a:off x="1763688" y="2128792"/>
          <a:ext cx="597666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74CC990C-896A-4FF4-8F34-6F4FD3877B3E}"/>
              </a:ext>
            </a:extLst>
          </p:cNvPr>
          <p:cNvSpPr/>
          <p:nvPr/>
        </p:nvSpPr>
        <p:spPr>
          <a:xfrm>
            <a:off x="-145143" y="5958988"/>
            <a:ext cx="9129486" cy="646331"/>
          </a:xfrm>
          <a:prstGeom prst="rect">
            <a:avLst/>
          </a:prstGeom>
        </p:spPr>
        <p:txBody>
          <a:bodyPr wrap="square">
            <a:spAutoFit/>
          </a:bodyPr>
          <a:lstStyle/>
          <a:p>
            <a:pPr algn="r"/>
            <a:r>
              <a:rPr lang="es-CO" dirty="0">
                <a:latin typeface="Times New Roman" panose="02020603050405020304" pitchFamily="18" charset="0"/>
              </a:rPr>
              <a:t>El cacao fino adquiere su valor de acuerdo a sus condiciones Organolépticas y se vendió en promedio en 3232 USD/</a:t>
            </a:r>
            <a:r>
              <a:rPr lang="es-CO" dirty="0" err="1">
                <a:latin typeface="Times New Roman" panose="02020603050405020304" pitchFamily="18" charset="0"/>
              </a:rPr>
              <a:t>tn</a:t>
            </a:r>
            <a:r>
              <a:rPr lang="es-CO" dirty="0">
                <a:latin typeface="Times New Roman" panose="02020603050405020304" pitchFamily="18" charset="0"/>
              </a:rPr>
              <a:t>. </a:t>
            </a:r>
          </a:p>
        </p:txBody>
      </p:sp>
      <p:sp>
        <p:nvSpPr>
          <p:cNvPr id="3" name="CuadroTexto 2">
            <a:extLst>
              <a:ext uri="{FF2B5EF4-FFF2-40B4-BE49-F238E27FC236}">
                <a16:creationId xmlns:a16="http://schemas.microsoft.com/office/drawing/2014/main" id="{1962AE92-3FC9-4D5D-92DA-47649480409C}"/>
              </a:ext>
            </a:extLst>
          </p:cNvPr>
          <p:cNvSpPr txBox="1"/>
          <p:nvPr/>
        </p:nvSpPr>
        <p:spPr>
          <a:xfrm>
            <a:off x="5652120" y="2374350"/>
            <a:ext cx="1296144" cy="307777"/>
          </a:xfrm>
          <a:prstGeom prst="rect">
            <a:avLst/>
          </a:prstGeom>
          <a:noFill/>
        </p:spPr>
        <p:txBody>
          <a:bodyPr wrap="square" rtlCol="0">
            <a:spAutoFit/>
          </a:bodyPr>
          <a:lstStyle/>
          <a:p>
            <a:r>
              <a:rPr lang="es-CO" sz="1400" dirty="0"/>
              <a:t>Cacao Fino</a:t>
            </a:r>
          </a:p>
        </p:txBody>
      </p:sp>
      <p:sp>
        <p:nvSpPr>
          <p:cNvPr id="9" name="CuadroTexto 8">
            <a:extLst>
              <a:ext uri="{FF2B5EF4-FFF2-40B4-BE49-F238E27FC236}">
                <a16:creationId xmlns:a16="http://schemas.microsoft.com/office/drawing/2014/main" id="{ADF78775-D960-4576-9066-2120CED4295D}"/>
              </a:ext>
            </a:extLst>
          </p:cNvPr>
          <p:cNvSpPr txBox="1"/>
          <p:nvPr/>
        </p:nvSpPr>
        <p:spPr>
          <a:xfrm>
            <a:off x="2267744" y="2904873"/>
            <a:ext cx="1296144" cy="307777"/>
          </a:xfrm>
          <a:prstGeom prst="rect">
            <a:avLst/>
          </a:prstGeom>
          <a:noFill/>
        </p:spPr>
        <p:txBody>
          <a:bodyPr wrap="square" rtlCol="0">
            <a:spAutoFit/>
          </a:bodyPr>
          <a:lstStyle/>
          <a:p>
            <a:r>
              <a:rPr lang="es-CO" sz="1400" dirty="0"/>
              <a:t>Precio NY</a:t>
            </a:r>
          </a:p>
        </p:txBody>
      </p:sp>
      <p:sp>
        <p:nvSpPr>
          <p:cNvPr id="10" name="CuadroTexto 9">
            <a:extLst>
              <a:ext uri="{FF2B5EF4-FFF2-40B4-BE49-F238E27FC236}">
                <a16:creationId xmlns:a16="http://schemas.microsoft.com/office/drawing/2014/main" id="{346F84DA-C449-47CD-BF9B-73D837F6C80C}"/>
              </a:ext>
            </a:extLst>
          </p:cNvPr>
          <p:cNvSpPr txBox="1"/>
          <p:nvPr/>
        </p:nvSpPr>
        <p:spPr>
          <a:xfrm>
            <a:off x="2673598" y="3343929"/>
            <a:ext cx="1296144" cy="307777"/>
          </a:xfrm>
          <a:prstGeom prst="rect">
            <a:avLst/>
          </a:prstGeom>
          <a:noFill/>
        </p:spPr>
        <p:txBody>
          <a:bodyPr wrap="square" rtlCol="0">
            <a:spAutoFit/>
          </a:bodyPr>
          <a:lstStyle/>
          <a:p>
            <a:r>
              <a:rPr lang="es-CO" sz="1400" dirty="0"/>
              <a:t>Precio </a:t>
            </a:r>
            <a:r>
              <a:rPr lang="es-CO" sz="1400" dirty="0" err="1"/>
              <a:t>Nal</a:t>
            </a:r>
            <a:r>
              <a:rPr lang="es-CO" sz="1400" dirty="0"/>
              <a:t>.</a:t>
            </a:r>
          </a:p>
        </p:txBody>
      </p:sp>
    </p:spTree>
    <p:extLst>
      <p:ext uri="{BB962C8B-B14F-4D97-AF65-F5344CB8AC3E}">
        <p14:creationId xmlns:p14="http://schemas.microsoft.com/office/powerpoint/2010/main" val="101496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sp>
        <p:nvSpPr>
          <p:cNvPr id="15" name="Rectángulo 14">
            <a:extLst>
              <a:ext uri="{FF2B5EF4-FFF2-40B4-BE49-F238E27FC236}">
                <a16:creationId xmlns:a16="http://schemas.microsoft.com/office/drawing/2014/main" id="{42FE2F1C-0B84-4F70-B4CD-8D7096451288}"/>
              </a:ext>
            </a:extLst>
          </p:cNvPr>
          <p:cNvSpPr/>
          <p:nvPr/>
        </p:nvSpPr>
        <p:spPr>
          <a:xfrm>
            <a:off x="3161764" y="1528159"/>
            <a:ext cx="2881558"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Mercado distribuidor - Navieras</a:t>
            </a:r>
          </a:p>
        </p:txBody>
      </p:sp>
      <p:graphicFrame>
        <p:nvGraphicFramePr>
          <p:cNvPr id="14" name="Tabla 13">
            <a:extLst>
              <a:ext uri="{FF2B5EF4-FFF2-40B4-BE49-F238E27FC236}">
                <a16:creationId xmlns:a16="http://schemas.microsoft.com/office/drawing/2014/main" id="{AD55AC6E-E4B3-475D-8749-0AD7B801E2BF}"/>
              </a:ext>
            </a:extLst>
          </p:cNvPr>
          <p:cNvGraphicFramePr>
            <a:graphicFrameLocks noGrp="1"/>
          </p:cNvGraphicFramePr>
          <p:nvPr>
            <p:extLst>
              <p:ext uri="{D42A27DB-BD31-4B8C-83A1-F6EECF244321}">
                <p14:modId xmlns:p14="http://schemas.microsoft.com/office/powerpoint/2010/main" val="1672219039"/>
              </p:ext>
            </p:extLst>
          </p:nvPr>
        </p:nvGraphicFramePr>
        <p:xfrm>
          <a:off x="4427984" y="2386391"/>
          <a:ext cx="4608513" cy="3603471"/>
        </p:xfrm>
        <a:graphic>
          <a:graphicData uri="http://schemas.openxmlformats.org/drawingml/2006/table">
            <a:tbl>
              <a:tblPr firstRow="1" firstCol="1" bandRow="1">
                <a:tableStyleId>{7E9639D4-E3E2-4D34-9284-5A2195B3D0D7}</a:tableStyleId>
              </a:tblPr>
              <a:tblGrid>
                <a:gridCol w="1447106">
                  <a:extLst>
                    <a:ext uri="{9D8B030D-6E8A-4147-A177-3AD203B41FA5}">
                      <a16:colId xmlns:a16="http://schemas.microsoft.com/office/drawing/2014/main" val="2962083522"/>
                    </a:ext>
                  </a:extLst>
                </a:gridCol>
                <a:gridCol w="1118577">
                  <a:extLst>
                    <a:ext uri="{9D8B030D-6E8A-4147-A177-3AD203B41FA5}">
                      <a16:colId xmlns:a16="http://schemas.microsoft.com/office/drawing/2014/main" val="3387846833"/>
                    </a:ext>
                  </a:extLst>
                </a:gridCol>
                <a:gridCol w="1118577">
                  <a:extLst>
                    <a:ext uri="{9D8B030D-6E8A-4147-A177-3AD203B41FA5}">
                      <a16:colId xmlns:a16="http://schemas.microsoft.com/office/drawing/2014/main" val="3172758500"/>
                    </a:ext>
                  </a:extLst>
                </a:gridCol>
                <a:gridCol w="924253">
                  <a:extLst>
                    <a:ext uri="{9D8B030D-6E8A-4147-A177-3AD203B41FA5}">
                      <a16:colId xmlns:a16="http://schemas.microsoft.com/office/drawing/2014/main" val="2657051206"/>
                    </a:ext>
                  </a:extLst>
                </a:gridCol>
              </a:tblGrid>
              <a:tr h="800770">
                <a:tc>
                  <a:txBody>
                    <a:bodyPr/>
                    <a:lstStyle/>
                    <a:p>
                      <a:pPr algn="ctr">
                        <a:spcAft>
                          <a:spcPts val="0"/>
                        </a:spcAft>
                      </a:pPr>
                      <a:r>
                        <a:rPr lang="es-CO" sz="1200" dirty="0">
                          <a:effectLst/>
                        </a:rPr>
                        <a:t>ORIGEN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DESTINO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TIEMPO DE TRANSITO (DIAS) CONEXIONES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FRECUENCIA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21025827"/>
                  </a:ext>
                </a:extLst>
              </a:tr>
              <a:tr h="200193">
                <a:tc rowSpan="3">
                  <a:txBody>
                    <a:bodyPr/>
                    <a:lstStyle/>
                    <a:p>
                      <a:pPr algn="ctr">
                        <a:spcAft>
                          <a:spcPts val="0"/>
                        </a:spcAft>
                      </a:pPr>
                      <a:r>
                        <a:rPr lang="es-CO" sz="1200" dirty="0">
                          <a:effectLst/>
                        </a:rPr>
                        <a:t>BARRANQUILLA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Basilea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52405549"/>
                  </a:ext>
                </a:extLst>
              </a:tr>
              <a:tr h="200193">
                <a:tc vMerge="1">
                  <a:txBody>
                    <a:bodyPr/>
                    <a:lstStyle/>
                    <a:p>
                      <a:endParaRPr lang="es-CO"/>
                    </a:p>
                  </a:txBody>
                  <a:tcPr/>
                </a:tc>
                <a:tc>
                  <a:txBody>
                    <a:bodyPr/>
                    <a:lstStyle/>
                    <a:p>
                      <a:pPr algn="ctr">
                        <a:spcAft>
                          <a:spcPts val="0"/>
                        </a:spcAft>
                      </a:pPr>
                      <a:r>
                        <a:rPr lang="es-CO" sz="1200">
                          <a:effectLst/>
                        </a:rPr>
                        <a:t>Ginebra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0368108"/>
                  </a:ext>
                </a:extLst>
              </a:tr>
              <a:tr h="200193">
                <a:tc vMerge="1">
                  <a:txBody>
                    <a:bodyPr/>
                    <a:lstStyle/>
                    <a:p>
                      <a:endParaRPr lang="es-CO"/>
                    </a:p>
                  </a:txBody>
                  <a:tcPr/>
                </a:tc>
                <a:tc>
                  <a:txBody>
                    <a:bodyPr/>
                    <a:lstStyle/>
                    <a:p>
                      <a:pPr algn="ctr">
                        <a:spcAft>
                          <a:spcPts val="0"/>
                        </a:spcAft>
                      </a:pPr>
                      <a:r>
                        <a:rPr lang="es-CO" sz="1200">
                          <a:effectLst/>
                        </a:rPr>
                        <a:t>Zúrich</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9359342"/>
                  </a:ext>
                </a:extLst>
              </a:tr>
              <a:tr h="200193">
                <a:tc rowSpan="3">
                  <a:txBody>
                    <a:bodyPr/>
                    <a:lstStyle/>
                    <a:p>
                      <a:pPr algn="ctr">
                        <a:spcAft>
                          <a:spcPts val="0"/>
                        </a:spcAft>
                      </a:pPr>
                      <a:r>
                        <a:rPr lang="es-CO" sz="1200">
                          <a:effectLst/>
                        </a:rPr>
                        <a:t>BUENAVENTURA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Basilea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27</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1149739"/>
                  </a:ext>
                </a:extLst>
              </a:tr>
              <a:tr h="200193">
                <a:tc vMerge="1">
                  <a:txBody>
                    <a:bodyPr/>
                    <a:lstStyle/>
                    <a:p>
                      <a:endParaRPr lang="es-CO"/>
                    </a:p>
                  </a:txBody>
                  <a:tcPr/>
                </a:tc>
                <a:tc>
                  <a:txBody>
                    <a:bodyPr/>
                    <a:lstStyle/>
                    <a:p>
                      <a:pPr algn="ctr">
                        <a:spcAft>
                          <a:spcPts val="0"/>
                        </a:spcAft>
                      </a:pPr>
                      <a:r>
                        <a:rPr lang="es-CO" sz="1200">
                          <a:effectLst/>
                        </a:rPr>
                        <a:t>Ginebra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38706549"/>
                  </a:ext>
                </a:extLst>
              </a:tr>
              <a:tr h="200193">
                <a:tc vMerge="1">
                  <a:txBody>
                    <a:bodyPr/>
                    <a:lstStyle/>
                    <a:p>
                      <a:endParaRPr lang="es-CO"/>
                    </a:p>
                  </a:txBody>
                  <a:tcPr/>
                </a:tc>
                <a:tc>
                  <a:txBody>
                    <a:bodyPr/>
                    <a:lstStyle/>
                    <a:p>
                      <a:pPr algn="ctr">
                        <a:spcAft>
                          <a:spcPts val="0"/>
                        </a:spcAft>
                      </a:pPr>
                      <a:r>
                        <a:rPr lang="es-CO" sz="1200">
                          <a:effectLst/>
                        </a:rPr>
                        <a:t>Zúrich</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23</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52243011"/>
                  </a:ext>
                </a:extLst>
              </a:tr>
              <a:tr h="200193">
                <a:tc rowSpan="3">
                  <a:txBody>
                    <a:bodyPr/>
                    <a:lstStyle/>
                    <a:p>
                      <a:pPr algn="ctr">
                        <a:spcAft>
                          <a:spcPts val="0"/>
                        </a:spcAft>
                      </a:pPr>
                      <a:r>
                        <a:rPr lang="es-CO" sz="1200">
                          <a:effectLst/>
                        </a:rPr>
                        <a:t>CARTAGENA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Basilea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31</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66420819"/>
                  </a:ext>
                </a:extLst>
              </a:tr>
              <a:tr h="200193">
                <a:tc vMerge="1">
                  <a:txBody>
                    <a:bodyPr/>
                    <a:lstStyle/>
                    <a:p>
                      <a:endParaRPr lang="es-CO"/>
                    </a:p>
                  </a:txBody>
                  <a:tcPr/>
                </a:tc>
                <a:tc>
                  <a:txBody>
                    <a:bodyPr/>
                    <a:lstStyle/>
                    <a:p>
                      <a:pPr algn="ctr">
                        <a:spcAft>
                          <a:spcPts val="0"/>
                        </a:spcAft>
                      </a:pPr>
                      <a:r>
                        <a:rPr lang="es-CO" sz="1200">
                          <a:effectLst/>
                        </a:rPr>
                        <a:t>Ginebra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29</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33714023"/>
                  </a:ext>
                </a:extLst>
              </a:tr>
              <a:tr h="200193">
                <a:tc vMerge="1">
                  <a:txBody>
                    <a:bodyPr/>
                    <a:lstStyle/>
                    <a:p>
                      <a:endParaRPr lang="es-CO"/>
                    </a:p>
                  </a:txBody>
                  <a:tcPr/>
                </a:tc>
                <a:tc>
                  <a:txBody>
                    <a:bodyPr/>
                    <a:lstStyle/>
                    <a:p>
                      <a:pPr algn="ctr">
                        <a:spcAft>
                          <a:spcPts val="0"/>
                        </a:spcAft>
                      </a:pPr>
                      <a:r>
                        <a:rPr lang="es-CO" sz="1200">
                          <a:effectLst/>
                        </a:rPr>
                        <a:t>Zúrich</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3404087"/>
                  </a:ext>
                </a:extLst>
              </a:tr>
              <a:tr h="200193">
                <a:tc rowSpan="3">
                  <a:txBody>
                    <a:bodyPr/>
                    <a:lstStyle/>
                    <a:p>
                      <a:pPr algn="ctr">
                        <a:spcAft>
                          <a:spcPts val="0"/>
                        </a:spcAft>
                      </a:pPr>
                      <a:r>
                        <a:rPr lang="es-CO" sz="1200">
                          <a:effectLst/>
                        </a:rPr>
                        <a:t>SANTA MARTA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Basilea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21</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7957790"/>
                  </a:ext>
                </a:extLst>
              </a:tr>
              <a:tr h="200193">
                <a:tc vMerge="1">
                  <a:txBody>
                    <a:bodyPr/>
                    <a:lstStyle/>
                    <a:p>
                      <a:endParaRPr lang="es-CO"/>
                    </a:p>
                  </a:txBody>
                  <a:tcPr/>
                </a:tc>
                <a:tc>
                  <a:txBody>
                    <a:bodyPr/>
                    <a:lstStyle/>
                    <a:p>
                      <a:pPr algn="ctr">
                        <a:spcAft>
                          <a:spcPts val="0"/>
                        </a:spcAft>
                      </a:pPr>
                      <a:r>
                        <a:rPr lang="es-CO" sz="1200">
                          <a:effectLst/>
                        </a:rPr>
                        <a:t>Ginebra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19</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39543228"/>
                  </a:ext>
                </a:extLst>
              </a:tr>
              <a:tr h="200193">
                <a:tc vMerge="1">
                  <a:txBody>
                    <a:bodyPr/>
                    <a:lstStyle/>
                    <a:p>
                      <a:endParaRPr lang="es-CO"/>
                    </a:p>
                  </a:txBody>
                  <a:tcPr/>
                </a:tc>
                <a:tc>
                  <a:txBody>
                    <a:bodyPr/>
                    <a:lstStyle/>
                    <a:p>
                      <a:pPr algn="ctr">
                        <a:spcAft>
                          <a:spcPts val="0"/>
                        </a:spcAft>
                      </a:pPr>
                      <a:r>
                        <a:rPr lang="es-CO" sz="1200">
                          <a:effectLst/>
                        </a:rPr>
                        <a:t>Zúrich</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Semanal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1297043"/>
                  </a:ext>
                </a:extLst>
              </a:tr>
              <a:tr h="400385">
                <a:tc gridSpan="4">
                  <a:txBody>
                    <a:bodyPr/>
                    <a:lstStyle/>
                    <a:p>
                      <a:pPr algn="ctr">
                        <a:spcAft>
                          <a:spcPts val="0"/>
                        </a:spcAft>
                      </a:pPr>
                      <a:r>
                        <a:rPr lang="es-CO" sz="1200" dirty="0">
                          <a:effectLst/>
                        </a:rPr>
                        <a:t>*Las rutas a suiza se completan con un transporte terrestre desde puertos del Mediterráneo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82745553"/>
                  </a:ext>
                </a:extLst>
              </a:tr>
            </a:tbl>
          </a:graphicData>
        </a:graphic>
      </p:graphicFrame>
      <p:pic>
        <p:nvPicPr>
          <p:cNvPr id="16" name="Imagen 15">
            <a:extLst>
              <a:ext uri="{FF2B5EF4-FFF2-40B4-BE49-F238E27FC236}">
                <a16:creationId xmlns:a16="http://schemas.microsoft.com/office/drawing/2014/main" id="{415ECA05-194D-47E7-BE28-2A2A181EABE3}"/>
              </a:ext>
            </a:extLst>
          </p:cNvPr>
          <p:cNvPicPr/>
          <p:nvPr/>
        </p:nvPicPr>
        <p:blipFill rotWithShape="1">
          <a:blip r:embed="rId3"/>
          <a:srcRect l="20828" t="14052" r="36552" b="15685"/>
          <a:stretch/>
        </p:blipFill>
        <p:spPr bwMode="auto">
          <a:xfrm>
            <a:off x="33180" y="2218704"/>
            <a:ext cx="4263354" cy="3938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623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Técnico</a:t>
            </a:r>
          </a:p>
        </p:txBody>
      </p:sp>
      <p:sp>
        <p:nvSpPr>
          <p:cNvPr id="15" name="Rectángulo 14">
            <a:extLst>
              <a:ext uri="{FF2B5EF4-FFF2-40B4-BE49-F238E27FC236}">
                <a16:creationId xmlns:a16="http://schemas.microsoft.com/office/drawing/2014/main" id="{42FE2F1C-0B84-4F70-B4CD-8D7096451288}"/>
              </a:ext>
            </a:extLst>
          </p:cNvPr>
          <p:cNvSpPr/>
          <p:nvPr/>
        </p:nvSpPr>
        <p:spPr>
          <a:xfrm>
            <a:off x="34171" y="1528159"/>
            <a:ext cx="9002319" cy="338554"/>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Tamaño del proyecto</a:t>
            </a:r>
          </a:p>
        </p:txBody>
      </p:sp>
      <p:sp>
        <p:nvSpPr>
          <p:cNvPr id="6" name="Rectángulo 5">
            <a:extLst>
              <a:ext uri="{FF2B5EF4-FFF2-40B4-BE49-F238E27FC236}">
                <a16:creationId xmlns:a16="http://schemas.microsoft.com/office/drawing/2014/main" id="{DA6B9F38-D6D2-4A28-BF1C-F602F4F17F64}"/>
              </a:ext>
            </a:extLst>
          </p:cNvPr>
          <p:cNvSpPr/>
          <p:nvPr/>
        </p:nvSpPr>
        <p:spPr>
          <a:xfrm>
            <a:off x="34172" y="1993032"/>
            <a:ext cx="3655786" cy="369332"/>
          </a:xfrm>
          <a:prstGeom prst="rect">
            <a:avLst/>
          </a:prstGeom>
        </p:spPr>
        <p:txBody>
          <a:bodyPr wrap="square">
            <a:spAutoFit/>
          </a:bodyPr>
          <a:lstStyle/>
          <a:p>
            <a:r>
              <a:rPr lang="es-CO" dirty="0">
                <a:latin typeface="Times New Roman" panose="02020603050405020304" pitchFamily="18" charset="0"/>
                <a:ea typeface="Calibri" panose="020F0502020204030204" pitchFamily="34" charset="0"/>
              </a:rPr>
              <a:t>1. Dimensiones del mercado de Suiza</a:t>
            </a:r>
            <a:endParaRPr lang="es-CO" dirty="0"/>
          </a:p>
        </p:txBody>
      </p:sp>
      <p:sp>
        <p:nvSpPr>
          <p:cNvPr id="7" name="Rectángulo 6">
            <a:extLst>
              <a:ext uri="{FF2B5EF4-FFF2-40B4-BE49-F238E27FC236}">
                <a16:creationId xmlns:a16="http://schemas.microsoft.com/office/drawing/2014/main" id="{CEDA495B-6963-4969-9489-6D23E547145A}"/>
              </a:ext>
            </a:extLst>
          </p:cNvPr>
          <p:cNvSpPr/>
          <p:nvPr/>
        </p:nvSpPr>
        <p:spPr>
          <a:xfrm>
            <a:off x="4602546" y="2019126"/>
            <a:ext cx="4819650" cy="369332"/>
          </a:xfrm>
          <a:prstGeom prst="rect">
            <a:avLst/>
          </a:prstGeom>
        </p:spPr>
        <p:txBody>
          <a:bodyPr wrap="square">
            <a:spAutoFit/>
          </a:bodyPr>
          <a:lstStyle/>
          <a:p>
            <a:r>
              <a:rPr lang="es-CO" dirty="0">
                <a:latin typeface="Times New Roman" panose="02020603050405020304" pitchFamily="18" charset="0"/>
                <a:ea typeface="Calibri" panose="020F0502020204030204" pitchFamily="34" charset="0"/>
              </a:rPr>
              <a:t>2. Disponibilidad del grano (calidad y cantidad)</a:t>
            </a:r>
            <a:endParaRPr lang="es-CO" dirty="0"/>
          </a:p>
        </p:txBody>
      </p:sp>
      <p:cxnSp>
        <p:nvCxnSpPr>
          <p:cNvPr id="8" name="Conector recto 7">
            <a:extLst>
              <a:ext uri="{FF2B5EF4-FFF2-40B4-BE49-F238E27FC236}">
                <a16:creationId xmlns:a16="http://schemas.microsoft.com/office/drawing/2014/main" id="{8B4A9A35-9AEC-439F-B773-C927DD58C178}"/>
              </a:ext>
            </a:extLst>
          </p:cNvPr>
          <p:cNvCxnSpPr>
            <a:cxnSpLocks/>
          </p:cNvCxnSpPr>
          <p:nvPr/>
        </p:nvCxnSpPr>
        <p:spPr>
          <a:xfrm>
            <a:off x="4644008" y="1916832"/>
            <a:ext cx="0" cy="482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E6F6C6-3BA9-477C-A514-EF24797340E2}"/>
              </a:ext>
            </a:extLst>
          </p:cNvPr>
          <p:cNvCxnSpPr>
            <a:cxnSpLocks/>
          </p:cNvCxnSpPr>
          <p:nvPr/>
        </p:nvCxnSpPr>
        <p:spPr>
          <a:xfrm>
            <a:off x="107504" y="2490751"/>
            <a:ext cx="8928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8ADD1A97-EB86-427C-8117-2715DB9F7A42}"/>
              </a:ext>
            </a:extLst>
          </p:cNvPr>
          <p:cNvGrpSpPr/>
          <p:nvPr/>
        </p:nvGrpSpPr>
        <p:grpSpPr>
          <a:xfrm>
            <a:off x="179512" y="2564904"/>
            <a:ext cx="4320479" cy="2242282"/>
            <a:chOff x="251521" y="2564904"/>
            <a:chExt cx="4320479" cy="2242282"/>
          </a:xfrm>
        </p:grpSpPr>
        <p:pic>
          <p:nvPicPr>
            <p:cNvPr id="3" name="Imagen 2">
              <a:extLst>
                <a:ext uri="{FF2B5EF4-FFF2-40B4-BE49-F238E27FC236}">
                  <a16:creationId xmlns:a16="http://schemas.microsoft.com/office/drawing/2014/main" id="{F4DD850B-39D4-45FB-B839-9DB4536A5202}"/>
                </a:ext>
              </a:extLst>
            </p:cNvPr>
            <p:cNvPicPr>
              <a:picLocks noChangeAspect="1"/>
            </p:cNvPicPr>
            <p:nvPr/>
          </p:nvPicPr>
          <p:blipFill>
            <a:blip r:embed="rId3"/>
            <a:stretch>
              <a:fillRect/>
            </a:stretch>
          </p:blipFill>
          <p:spPr>
            <a:xfrm>
              <a:off x="251521" y="2564904"/>
              <a:ext cx="4320479" cy="2242282"/>
            </a:xfrm>
            <a:prstGeom prst="rect">
              <a:avLst/>
            </a:prstGeom>
          </p:spPr>
        </p:pic>
        <p:sp>
          <p:nvSpPr>
            <p:cNvPr id="4" name="Elipse 3">
              <a:extLst>
                <a:ext uri="{FF2B5EF4-FFF2-40B4-BE49-F238E27FC236}">
                  <a16:creationId xmlns:a16="http://schemas.microsoft.com/office/drawing/2014/main" id="{C95EAA3B-C6AF-4439-AC84-B0C1F52D5624}"/>
                </a:ext>
              </a:extLst>
            </p:cNvPr>
            <p:cNvSpPr/>
            <p:nvPr/>
          </p:nvSpPr>
          <p:spPr>
            <a:xfrm>
              <a:off x="755576" y="3114791"/>
              <a:ext cx="720073" cy="172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Rectángulo 10">
            <a:extLst>
              <a:ext uri="{FF2B5EF4-FFF2-40B4-BE49-F238E27FC236}">
                <a16:creationId xmlns:a16="http://schemas.microsoft.com/office/drawing/2014/main" id="{11F866E6-D5B5-4CC1-83A9-4923DE577F99}"/>
              </a:ext>
            </a:extLst>
          </p:cNvPr>
          <p:cNvSpPr/>
          <p:nvPr/>
        </p:nvSpPr>
        <p:spPr>
          <a:xfrm>
            <a:off x="35496" y="5085184"/>
            <a:ext cx="4572000" cy="1815882"/>
          </a:xfrm>
          <a:prstGeom prst="rect">
            <a:avLst/>
          </a:prstGeom>
        </p:spPr>
        <p:txBody>
          <a:bodyPr>
            <a:spAutoFit/>
          </a:bodyPr>
          <a:lstStyle/>
          <a:p>
            <a:pPr marL="285750" indent="-285750">
              <a:buFont typeface="Wingdings" panose="05000000000000000000" pitchFamily="2" charset="2"/>
              <a:buChar char="ü"/>
            </a:pPr>
            <a:r>
              <a:rPr lang="es-CO" sz="1400" dirty="0">
                <a:latin typeface="Times New Roman" panose="02020603050405020304" pitchFamily="18" charset="0"/>
                <a:ea typeface="Calibri" panose="020F0502020204030204" pitchFamily="34" charset="0"/>
              </a:rPr>
              <a:t>Suiza demandó 44.984 toneladas de Grano de Cacao para el año 2018, El 76% de esta demanda fue soportada por Ghana y Ecuador.</a:t>
            </a:r>
          </a:p>
          <a:p>
            <a:pPr marL="285750" indent="-285750">
              <a:buFont typeface="Wingdings" panose="05000000000000000000" pitchFamily="2" charset="2"/>
              <a:buChar char="ü"/>
            </a:pPr>
            <a:endParaRPr lang="es-CO" sz="1400"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s-CO" sz="1400" dirty="0"/>
              <a:t>Colombia tuvo una producción total de 58.867 toneladas de cacao en el 2018, de las cuales exportó tan solo 7.056 </a:t>
            </a:r>
            <a:r>
              <a:rPr lang="es-CO" sz="1400" dirty="0" err="1"/>
              <a:t>tn</a:t>
            </a:r>
            <a:r>
              <a:rPr lang="es-CO" sz="1400" dirty="0"/>
              <a:t> principalmente a México y Malasia. Hacia Suiza solo exportó 38.</a:t>
            </a:r>
          </a:p>
        </p:txBody>
      </p:sp>
      <p:graphicFrame>
        <p:nvGraphicFramePr>
          <p:cNvPr id="13" name="Gráfico 12">
            <a:extLst>
              <a:ext uri="{FF2B5EF4-FFF2-40B4-BE49-F238E27FC236}">
                <a16:creationId xmlns:a16="http://schemas.microsoft.com/office/drawing/2014/main" id="{52F2AADD-431A-4DD0-98ED-2042E5F4369F}"/>
              </a:ext>
            </a:extLst>
          </p:cNvPr>
          <p:cNvGraphicFramePr>
            <a:graphicFrameLocks/>
          </p:cNvGraphicFramePr>
          <p:nvPr>
            <p:extLst>
              <p:ext uri="{D42A27DB-BD31-4B8C-83A1-F6EECF244321}">
                <p14:modId xmlns:p14="http://schemas.microsoft.com/office/powerpoint/2010/main" val="139370203"/>
              </p:ext>
            </p:extLst>
          </p:nvPr>
        </p:nvGraphicFramePr>
        <p:xfrm>
          <a:off x="4869159" y="2540872"/>
          <a:ext cx="3879303" cy="218427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a:extLst>
              <a:ext uri="{FF2B5EF4-FFF2-40B4-BE49-F238E27FC236}">
                <a16:creationId xmlns:a16="http://schemas.microsoft.com/office/drawing/2014/main" id="{348AE68A-DB9C-44C8-8CC4-01F24854E65E}"/>
              </a:ext>
            </a:extLst>
          </p:cNvPr>
          <p:cNvSpPr/>
          <p:nvPr/>
        </p:nvSpPr>
        <p:spPr>
          <a:xfrm>
            <a:off x="4644008" y="4797152"/>
            <a:ext cx="4464495" cy="2031325"/>
          </a:xfrm>
          <a:prstGeom prst="rect">
            <a:avLst/>
          </a:prstGeom>
        </p:spPr>
        <p:txBody>
          <a:bodyPr wrap="square">
            <a:spAutoFit/>
          </a:bodyPr>
          <a:lstStyle/>
          <a:p>
            <a:pPr marL="285750" indent="-285750">
              <a:buFont typeface="Wingdings" panose="05000000000000000000" pitchFamily="2" charset="2"/>
              <a:buChar char="ü"/>
            </a:pPr>
            <a:r>
              <a:rPr lang="es-MX" sz="1400" dirty="0">
                <a:latin typeface="Times New Roman" panose="02020603050405020304" pitchFamily="18" charset="0"/>
                <a:ea typeface="Calibri" panose="020F0502020204030204" pitchFamily="34" charset="0"/>
              </a:rPr>
              <a:t>De las cerca de 58 mil toneladas producidas en el año 2018, aproximadamente 18 mil fueron aportadas por las organizaciones de desarrollo alternativo</a:t>
            </a:r>
            <a:r>
              <a:rPr lang="es-CO" sz="1400" dirty="0">
                <a:latin typeface="Times New Roman" panose="02020603050405020304" pitchFamily="18" charset="0"/>
                <a:ea typeface="Calibri" panose="020F0502020204030204" pitchFamily="34" charset="0"/>
              </a:rPr>
              <a:t>.</a:t>
            </a:r>
          </a:p>
          <a:p>
            <a:pPr marL="285750" indent="-285750">
              <a:buFont typeface="Wingdings" panose="05000000000000000000" pitchFamily="2" charset="2"/>
              <a:buChar char="ü"/>
            </a:pPr>
            <a:endParaRPr lang="es-CO" sz="1400"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s-MX" sz="1400" dirty="0"/>
              <a:t>90% del cacao es absorbido por los mercados locales. Solo queda disponible un 3% de esta oferta considerando condiciones climáticas adversas, cambios en el mercado y prácticas de postcosecha necesarias para generar cacao fino de aroma</a:t>
            </a:r>
            <a:endParaRPr lang="es-CO" sz="1400" dirty="0"/>
          </a:p>
        </p:txBody>
      </p:sp>
    </p:spTree>
    <p:extLst>
      <p:ext uri="{BB962C8B-B14F-4D97-AF65-F5344CB8AC3E}">
        <p14:creationId xmlns:p14="http://schemas.microsoft.com/office/powerpoint/2010/main" val="364956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BA74F546-9A28-478E-A557-6C7CCC91D6CB}"/>
              </a:ext>
            </a:extLst>
          </p:cNvPr>
          <p:cNvGrpSpPr/>
          <p:nvPr/>
        </p:nvGrpSpPr>
        <p:grpSpPr>
          <a:xfrm>
            <a:off x="827584" y="2204864"/>
            <a:ext cx="2736304" cy="2996194"/>
            <a:chOff x="458578" y="2593045"/>
            <a:chExt cx="3528377" cy="3873688"/>
          </a:xfrm>
        </p:grpSpPr>
        <p:pic>
          <p:nvPicPr>
            <p:cNvPr id="16" name="Imagen 15">
              <a:extLst>
                <a:ext uri="{FF2B5EF4-FFF2-40B4-BE49-F238E27FC236}">
                  <a16:creationId xmlns:a16="http://schemas.microsoft.com/office/drawing/2014/main" id="{670B84C0-8C42-4C2D-958E-64FEBBC3FE27}"/>
                </a:ext>
              </a:extLst>
            </p:cNvPr>
            <p:cNvPicPr/>
            <p:nvPr/>
          </p:nvPicPr>
          <p:blipFill rotWithShape="1">
            <a:blip r:embed="rId3"/>
            <a:srcRect l="24635" r="23313"/>
            <a:stretch/>
          </p:blipFill>
          <p:spPr bwMode="auto">
            <a:xfrm>
              <a:off x="458578" y="2593045"/>
              <a:ext cx="3528377" cy="3873688"/>
            </a:xfrm>
            <a:prstGeom prst="rect">
              <a:avLst/>
            </a:prstGeom>
            <a:ln w="12700">
              <a:noFill/>
            </a:ln>
            <a:extLst>
              <a:ext uri="{53640926-AAD7-44D8-BBD7-CCE9431645EC}">
                <a14:shadowObscured xmlns:a14="http://schemas.microsoft.com/office/drawing/2010/main"/>
              </a:ext>
            </a:extLst>
          </p:spPr>
        </p:pic>
        <p:cxnSp>
          <p:nvCxnSpPr>
            <p:cNvPr id="12" name="Conector recto 11">
              <a:extLst>
                <a:ext uri="{FF2B5EF4-FFF2-40B4-BE49-F238E27FC236}">
                  <a16:creationId xmlns:a16="http://schemas.microsoft.com/office/drawing/2014/main" id="{04E46F89-05D0-4241-9295-BE317466DD60}"/>
                </a:ext>
              </a:extLst>
            </p:cNvPr>
            <p:cNvCxnSpPr/>
            <p:nvPr/>
          </p:nvCxnSpPr>
          <p:spPr>
            <a:xfrm>
              <a:off x="1862065" y="3114790"/>
              <a:ext cx="693711" cy="96228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Técnico</a:t>
            </a:r>
          </a:p>
        </p:txBody>
      </p:sp>
      <p:sp>
        <p:nvSpPr>
          <p:cNvPr id="15" name="Rectángulo 14">
            <a:extLst>
              <a:ext uri="{FF2B5EF4-FFF2-40B4-BE49-F238E27FC236}">
                <a16:creationId xmlns:a16="http://schemas.microsoft.com/office/drawing/2014/main" id="{42FE2F1C-0B84-4F70-B4CD-8D7096451288}"/>
              </a:ext>
            </a:extLst>
          </p:cNvPr>
          <p:cNvSpPr/>
          <p:nvPr/>
        </p:nvSpPr>
        <p:spPr>
          <a:xfrm>
            <a:off x="34171" y="1528159"/>
            <a:ext cx="9002319" cy="338554"/>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Localización</a:t>
            </a:r>
          </a:p>
        </p:txBody>
      </p:sp>
      <p:sp>
        <p:nvSpPr>
          <p:cNvPr id="6" name="Rectángulo 5">
            <a:extLst>
              <a:ext uri="{FF2B5EF4-FFF2-40B4-BE49-F238E27FC236}">
                <a16:creationId xmlns:a16="http://schemas.microsoft.com/office/drawing/2014/main" id="{DA6B9F38-D6D2-4A28-BF1C-F602F4F17F64}"/>
              </a:ext>
            </a:extLst>
          </p:cNvPr>
          <p:cNvSpPr/>
          <p:nvPr/>
        </p:nvSpPr>
        <p:spPr>
          <a:xfrm>
            <a:off x="34172" y="1844824"/>
            <a:ext cx="4571998" cy="369332"/>
          </a:xfrm>
          <a:prstGeom prst="rect">
            <a:avLst/>
          </a:prstGeom>
        </p:spPr>
        <p:txBody>
          <a:bodyPr wrap="square">
            <a:spAutoFit/>
          </a:bodyPr>
          <a:lstStyle/>
          <a:p>
            <a:pPr algn="ctr"/>
            <a:r>
              <a:rPr lang="es-CO" dirty="0">
                <a:latin typeface="Times New Roman" panose="02020603050405020304" pitchFamily="18" charset="0"/>
                <a:ea typeface="Calibri" panose="020F0502020204030204" pitchFamily="34" charset="0"/>
              </a:rPr>
              <a:t>1. Macro localización</a:t>
            </a:r>
            <a:endParaRPr lang="es-CO" dirty="0"/>
          </a:p>
        </p:txBody>
      </p:sp>
      <p:sp>
        <p:nvSpPr>
          <p:cNvPr id="7" name="Rectángulo 6">
            <a:extLst>
              <a:ext uri="{FF2B5EF4-FFF2-40B4-BE49-F238E27FC236}">
                <a16:creationId xmlns:a16="http://schemas.microsoft.com/office/drawing/2014/main" id="{CEDA495B-6963-4969-9489-6D23E547145A}"/>
              </a:ext>
            </a:extLst>
          </p:cNvPr>
          <p:cNvSpPr/>
          <p:nvPr/>
        </p:nvSpPr>
        <p:spPr>
          <a:xfrm>
            <a:off x="4602546" y="1870918"/>
            <a:ext cx="4507275" cy="369332"/>
          </a:xfrm>
          <a:prstGeom prst="rect">
            <a:avLst/>
          </a:prstGeom>
        </p:spPr>
        <p:txBody>
          <a:bodyPr wrap="square">
            <a:spAutoFit/>
          </a:bodyPr>
          <a:lstStyle/>
          <a:p>
            <a:pPr algn="ctr"/>
            <a:r>
              <a:rPr lang="es-CO" dirty="0">
                <a:latin typeface="Times New Roman" panose="02020603050405020304" pitchFamily="18" charset="0"/>
                <a:ea typeface="Calibri" panose="020F0502020204030204" pitchFamily="34" charset="0"/>
              </a:rPr>
              <a:t>2. Micro localización</a:t>
            </a:r>
            <a:endParaRPr lang="es-CO" dirty="0"/>
          </a:p>
        </p:txBody>
      </p:sp>
      <p:cxnSp>
        <p:nvCxnSpPr>
          <p:cNvPr id="8" name="Conector recto 7">
            <a:extLst>
              <a:ext uri="{FF2B5EF4-FFF2-40B4-BE49-F238E27FC236}">
                <a16:creationId xmlns:a16="http://schemas.microsoft.com/office/drawing/2014/main" id="{8B4A9A35-9AEC-439F-B773-C927DD58C178}"/>
              </a:ext>
            </a:extLst>
          </p:cNvPr>
          <p:cNvCxnSpPr>
            <a:cxnSpLocks/>
          </p:cNvCxnSpPr>
          <p:nvPr/>
        </p:nvCxnSpPr>
        <p:spPr>
          <a:xfrm>
            <a:off x="4644008" y="1916832"/>
            <a:ext cx="0" cy="482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E6F6C6-3BA9-477C-A514-EF24797340E2}"/>
              </a:ext>
            </a:extLst>
          </p:cNvPr>
          <p:cNvCxnSpPr>
            <a:cxnSpLocks/>
          </p:cNvCxnSpPr>
          <p:nvPr/>
        </p:nvCxnSpPr>
        <p:spPr>
          <a:xfrm>
            <a:off x="107504" y="2204864"/>
            <a:ext cx="8928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903B6F75-B5DB-48F3-A641-038F8CD22428}"/>
              </a:ext>
            </a:extLst>
          </p:cNvPr>
          <p:cNvPicPr/>
          <p:nvPr/>
        </p:nvPicPr>
        <p:blipFill rotWithShape="1">
          <a:blip r:embed="rId4"/>
          <a:srcRect l="43152" t="25399" r="14716" b="8380"/>
          <a:stretch/>
        </p:blipFill>
        <p:spPr bwMode="auto">
          <a:xfrm>
            <a:off x="5220078" y="2350484"/>
            <a:ext cx="3479310" cy="2618676"/>
          </a:xfrm>
          <a:prstGeom prst="rect">
            <a:avLst/>
          </a:prstGeom>
          <a:ln w="12700">
            <a:solidFill>
              <a:schemeClr val="tx1"/>
            </a:solid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CC7217B3-B164-4763-82C7-D45E0D035D2A}"/>
              </a:ext>
            </a:extLst>
          </p:cNvPr>
          <p:cNvSpPr/>
          <p:nvPr/>
        </p:nvSpPr>
        <p:spPr>
          <a:xfrm>
            <a:off x="80936" y="5073056"/>
            <a:ext cx="4572000" cy="1754326"/>
          </a:xfrm>
          <a:prstGeom prst="rect">
            <a:avLst/>
          </a:prstGeom>
        </p:spPr>
        <p:txBody>
          <a:bodyPr>
            <a:spAutoFit/>
          </a:bodyPr>
          <a:lstStyle/>
          <a:p>
            <a:r>
              <a:rPr lang="es-CO" sz="1200" dirty="0">
                <a:ea typeface="Calibri" panose="020F0502020204030204" pitchFamily="34" charset="0"/>
              </a:rPr>
              <a:t>Como se definió en el mercado distribuidor, la mejor opción para exportar es vía marítima, eso significa que se debe optar por uno de los principales puertos que tiene Colombia</a:t>
            </a:r>
            <a:endParaRPr lang="es-CO" sz="1200" dirty="0"/>
          </a:p>
          <a:p>
            <a:endParaRPr lang="es-CO" sz="1200" dirty="0">
              <a:ea typeface="Calibri" panose="020F0502020204030204" pitchFamily="34" charset="0"/>
            </a:endParaRPr>
          </a:p>
          <a:p>
            <a:r>
              <a:rPr lang="es-CO" sz="1200" dirty="0">
                <a:ea typeface="Calibri" panose="020F0502020204030204" pitchFamily="34" charset="0"/>
              </a:rPr>
              <a:t>Se realizó un análisis geográfico que tuvo en cuenta los departamentos con presencia de organizaciones de desarrollo alternativo y que reportaron mayores producciones de cacao en el año 2018 (azules más oscuros). En ese sentido, se definió que la salida marítima más viable es la del puerto de Barranquilla (atlántico)</a:t>
            </a:r>
            <a:endParaRPr lang="es-CO" sz="1200" dirty="0"/>
          </a:p>
        </p:txBody>
      </p:sp>
      <p:sp>
        <p:nvSpPr>
          <p:cNvPr id="25" name="Rectángulo 24">
            <a:extLst>
              <a:ext uri="{FF2B5EF4-FFF2-40B4-BE49-F238E27FC236}">
                <a16:creationId xmlns:a16="http://schemas.microsoft.com/office/drawing/2014/main" id="{3D3C53F7-62C5-45EE-81D3-211765F59490}"/>
              </a:ext>
            </a:extLst>
          </p:cNvPr>
          <p:cNvSpPr/>
          <p:nvPr/>
        </p:nvSpPr>
        <p:spPr>
          <a:xfrm>
            <a:off x="4690774" y="5157192"/>
            <a:ext cx="4419046" cy="1384995"/>
          </a:xfrm>
          <a:prstGeom prst="rect">
            <a:avLst/>
          </a:prstGeom>
        </p:spPr>
        <p:txBody>
          <a:bodyPr wrap="square">
            <a:spAutoFit/>
          </a:bodyPr>
          <a:lstStyle/>
          <a:p>
            <a:pPr algn="just"/>
            <a:r>
              <a:rPr lang="es-CO" sz="1200" dirty="0"/>
              <a:t>Teniendo en cuenta que el puerto marítimo seleccionado se encuentra ubicado en el Distrito Especial, Industrial y Portuario de Barranquilla, se hace necesario ubicar la planta física en un lugar relativamente cercano para optimizar los gastos operativos.</a:t>
            </a:r>
          </a:p>
          <a:p>
            <a:pPr algn="just"/>
            <a:r>
              <a:rPr lang="es-CO" sz="1200" dirty="0"/>
              <a:t> </a:t>
            </a:r>
          </a:p>
          <a:p>
            <a:pPr algn="just"/>
            <a:r>
              <a:rPr lang="es-CO" sz="1200" dirty="0"/>
              <a:t>A tan solo 15 minutos del puerto se encuentra ubicado el municipio de Soledad (Atlántico), que por su categoría hace viable la operación</a:t>
            </a:r>
          </a:p>
        </p:txBody>
      </p:sp>
    </p:spTree>
    <p:extLst>
      <p:ext uri="{BB962C8B-B14F-4D97-AF65-F5344CB8AC3E}">
        <p14:creationId xmlns:p14="http://schemas.microsoft.com/office/powerpoint/2010/main" val="144812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Técnico</a:t>
            </a:r>
          </a:p>
        </p:txBody>
      </p:sp>
      <p:sp>
        <p:nvSpPr>
          <p:cNvPr id="15" name="Rectángulo 14">
            <a:extLst>
              <a:ext uri="{FF2B5EF4-FFF2-40B4-BE49-F238E27FC236}">
                <a16:creationId xmlns:a16="http://schemas.microsoft.com/office/drawing/2014/main" id="{42FE2F1C-0B84-4F70-B4CD-8D7096451288}"/>
              </a:ext>
            </a:extLst>
          </p:cNvPr>
          <p:cNvSpPr/>
          <p:nvPr/>
        </p:nvSpPr>
        <p:spPr>
          <a:xfrm>
            <a:off x="34171" y="1528159"/>
            <a:ext cx="9002319" cy="338554"/>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Flujo de Procesos CACAO PAZ©</a:t>
            </a:r>
          </a:p>
        </p:txBody>
      </p:sp>
      <p:pic>
        <p:nvPicPr>
          <p:cNvPr id="26" name="Imagen 25">
            <a:extLst>
              <a:ext uri="{FF2B5EF4-FFF2-40B4-BE49-F238E27FC236}">
                <a16:creationId xmlns:a16="http://schemas.microsoft.com/office/drawing/2014/main" id="{DD158F7C-65E4-454E-BA9B-557E67454DFD}"/>
              </a:ext>
            </a:extLst>
          </p:cNvPr>
          <p:cNvPicPr/>
          <p:nvPr/>
        </p:nvPicPr>
        <p:blipFill rotWithShape="1">
          <a:blip r:embed="rId3"/>
          <a:srcRect b="10768"/>
          <a:stretch/>
        </p:blipFill>
        <p:spPr bwMode="auto">
          <a:xfrm>
            <a:off x="198477" y="1866712"/>
            <a:ext cx="4104193" cy="3841745"/>
          </a:xfrm>
          <a:prstGeom prst="rect">
            <a:avLst/>
          </a:prstGeom>
          <a:ln>
            <a:noFill/>
          </a:ln>
          <a:extLst>
            <a:ext uri="{53640926-AAD7-44D8-BBD7-CCE9431645EC}">
              <a14:shadowObscured xmlns:a14="http://schemas.microsoft.com/office/drawing/2010/main"/>
            </a:ext>
          </a:extLst>
        </p:spPr>
      </p:pic>
      <p:pic>
        <p:nvPicPr>
          <p:cNvPr id="27" name="Imagen 26">
            <a:extLst>
              <a:ext uri="{FF2B5EF4-FFF2-40B4-BE49-F238E27FC236}">
                <a16:creationId xmlns:a16="http://schemas.microsoft.com/office/drawing/2014/main" id="{14E29F13-5DD4-4877-B85D-EDB5B1AE656E}"/>
              </a:ext>
            </a:extLst>
          </p:cNvPr>
          <p:cNvPicPr/>
          <p:nvPr/>
        </p:nvPicPr>
        <p:blipFill rotWithShape="1">
          <a:blip r:embed="rId4"/>
          <a:srcRect l="14740" r="16791"/>
          <a:stretch/>
        </p:blipFill>
        <p:spPr bwMode="auto">
          <a:xfrm>
            <a:off x="4302670" y="1866713"/>
            <a:ext cx="4642853" cy="3841746"/>
          </a:xfrm>
          <a:prstGeom prst="rect">
            <a:avLst/>
          </a:prstGeom>
          <a:ln>
            <a:noFill/>
          </a:ln>
          <a:extLst>
            <a:ext uri="{53640926-AAD7-44D8-BBD7-CCE9431645EC}">
              <a14:shadowObscured xmlns:a14="http://schemas.microsoft.com/office/drawing/2010/main"/>
            </a:ext>
          </a:extLst>
        </p:spPr>
      </p:pic>
      <p:sp>
        <p:nvSpPr>
          <p:cNvPr id="29" name="Rectángulo 28">
            <a:extLst>
              <a:ext uri="{FF2B5EF4-FFF2-40B4-BE49-F238E27FC236}">
                <a16:creationId xmlns:a16="http://schemas.microsoft.com/office/drawing/2014/main" id="{22EB8F95-D067-47A8-8C91-07FB635560FF}"/>
              </a:ext>
            </a:extLst>
          </p:cNvPr>
          <p:cNvSpPr/>
          <p:nvPr/>
        </p:nvSpPr>
        <p:spPr>
          <a:xfrm>
            <a:off x="-36670" y="5848361"/>
            <a:ext cx="4572000" cy="954107"/>
          </a:xfrm>
          <a:prstGeom prst="rect">
            <a:avLst/>
          </a:prstGeom>
        </p:spPr>
        <p:txBody>
          <a:bodyPr>
            <a:spAutoFit/>
          </a:bodyPr>
          <a:lstStyle/>
          <a:p>
            <a:r>
              <a:rPr lang="es-CO" sz="1400" dirty="0">
                <a:latin typeface="Times New Roman" panose="02020603050405020304" pitchFamily="18" charset="0"/>
                <a:ea typeface="Calibri" panose="020F0502020204030204" pitchFamily="34" charset="0"/>
              </a:rPr>
              <a:t>MISIÓN </a:t>
            </a:r>
            <a:r>
              <a:rPr lang="es-CO" sz="1400" b="1" dirty="0"/>
              <a:t>CACAO PAZ©</a:t>
            </a:r>
            <a:r>
              <a:rPr lang="es-CO" sz="1400" b="1" dirty="0">
                <a:latin typeface="Times New Roman" panose="02020603050405020304" pitchFamily="18" charset="0"/>
              </a:rPr>
              <a:t>: </a:t>
            </a:r>
            <a:r>
              <a:rPr lang="es-CO" sz="1400" dirty="0">
                <a:latin typeface="Times New Roman" panose="02020603050405020304" pitchFamily="18" charset="0"/>
                <a:ea typeface="Calibri" panose="020F0502020204030204" pitchFamily="34" charset="0"/>
              </a:rPr>
              <a:t>Promover la reconstrucción del tejido social en Colombia mediante la comercialización de cacao fino como producto de sustitución de cultivos ilícitos con aroma a paz</a:t>
            </a:r>
            <a:endParaRPr lang="es-CO" sz="1400" dirty="0"/>
          </a:p>
        </p:txBody>
      </p:sp>
      <p:sp>
        <p:nvSpPr>
          <p:cNvPr id="30" name="Rectángulo 29">
            <a:extLst>
              <a:ext uri="{FF2B5EF4-FFF2-40B4-BE49-F238E27FC236}">
                <a16:creationId xmlns:a16="http://schemas.microsoft.com/office/drawing/2014/main" id="{F58C4141-5646-4135-B736-7D2532A83302}"/>
              </a:ext>
            </a:extLst>
          </p:cNvPr>
          <p:cNvSpPr/>
          <p:nvPr/>
        </p:nvSpPr>
        <p:spPr>
          <a:xfrm>
            <a:off x="4500161" y="5874959"/>
            <a:ext cx="4572000" cy="738664"/>
          </a:xfrm>
          <a:prstGeom prst="rect">
            <a:avLst/>
          </a:prstGeom>
        </p:spPr>
        <p:txBody>
          <a:bodyPr>
            <a:spAutoFit/>
          </a:bodyPr>
          <a:lstStyle/>
          <a:p>
            <a:pPr algn="r"/>
            <a:r>
              <a:rPr lang="es-CO" sz="1400" dirty="0">
                <a:latin typeface="Times New Roman" panose="02020603050405020304" pitchFamily="18" charset="0"/>
                <a:ea typeface="Calibri" panose="020F0502020204030204" pitchFamily="34" charset="0"/>
              </a:rPr>
              <a:t>MISIÓN </a:t>
            </a:r>
            <a:r>
              <a:rPr lang="es-CO" sz="1400" b="1" dirty="0"/>
              <a:t>CACAO PAZ©</a:t>
            </a:r>
            <a:r>
              <a:rPr lang="es-CO" sz="1400" b="1" dirty="0">
                <a:latin typeface="Times New Roman" panose="02020603050405020304" pitchFamily="18" charset="0"/>
              </a:rPr>
              <a:t>: </a:t>
            </a:r>
            <a:r>
              <a:rPr lang="es-MX" sz="1400" dirty="0">
                <a:latin typeface="Times New Roman" panose="02020603050405020304" pitchFamily="18" charset="0"/>
                <a:ea typeface="Calibri" panose="020F0502020204030204" pitchFamily="34" charset="0"/>
              </a:rPr>
              <a:t>Proveer la mejor experiencia sensorial a través de nuestros productos y llevar al mundo nuestro mensaje de paz y reconciliación</a:t>
            </a:r>
            <a:endParaRPr lang="es-CO" sz="1400" dirty="0"/>
          </a:p>
        </p:txBody>
      </p:sp>
    </p:spTree>
    <p:extLst>
      <p:ext uri="{BB962C8B-B14F-4D97-AF65-F5344CB8AC3E}">
        <p14:creationId xmlns:p14="http://schemas.microsoft.com/office/powerpoint/2010/main" val="413490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Técnico</a:t>
            </a:r>
          </a:p>
        </p:txBody>
      </p:sp>
      <p:sp>
        <p:nvSpPr>
          <p:cNvPr id="15" name="Rectángulo 14">
            <a:extLst>
              <a:ext uri="{FF2B5EF4-FFF2-40B4-BE49-F238E27FC236}">
                <a16:creationId xmlns:a16="http://schemas.microsoft.com/office/drawing/2014/main" id="{42FE2F1C-0B84-4F70-B4CD-8D7096451288}"/>
              </a:ext>
            </a:extLst>
          </p:cNvPr>
          <p:cNvSpPr/>
          <p:nvPr/>
        </p:nvSpPr>
        <p:spPr>
          <a:xfrm>
            <a:off x="34171" y="1528159"/>
            <a:ext cx="9002319" cy="338554"/>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s-CO" sz="1600" b="1" dirty="0"/>
              <a:t>Obras Físicas para el proyecto CACAO PAZ©</a:t>
            </a:r>
          </a:p>
        </p:txBody>
      </p:sp>
      <p:pic>
        <p:nvPicPr>
          <p:cNvPr id="7" name="Imagen 6">
            <a:extLst>
              <a:ext uri="{FF2B5EF4-FFF2-40B4-BE49-F238E27FC236}">
                <a16:creationId xmlns:a16="http://schemas.microsoft.com/office/drawing/2014/main" id="{1B050D94-DC1B-470C-8245-7088B002D0A8}"/>
              </a:ext>
            </a:extLst>
          </p:cNvPr>
          <p:cNvPicPr/>
          <p:nvPr/>
        </p:nvPicPr>
        <p:blipFill rotWithShape="1">
          <a:blip r:embed="rId3"/>
          <a:srcRect l="7417" r="6361"/>
          <a:stretch/>
        </p:blipFill>
        <p:spPr bwMode="auto">
          <a:xfrm>
            <a:off x="1475656" y="1942850"/>
            <a:ext cx="6358890" cy="3893820"/>
          </a:xfrm>
          <a:prstGeom prst="rect">
            <a:avLst/>
          </a:prstGeom>
          <a:ln w="3175">
            <a:solidFill>
              <a:schemeClr val="tx1"/>
            </a:solid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BE6CC44A-56AD-4E70-AD6D-E154F31533F5}"/>
              </a:ext>
            </a:extLst>
          </p:cNvPr>
          <p:cNvSpPr/>
          <p:nvPr/>
        </p:nvSpPr>
        <p:spPr>
          <a:xfrm>
            <a:off x="4453420" y="5945371"/>
            <a:ext cx="4572000" cy="830997"/>
          </a:xfrm>
          <a:prstGeom prst="rect">
            <a:avLst/>
          </a:prstGeom>
        </p:spPr>
        <p:txBody>
          <a:bodyPr>
            <a:spAutoFit/>
          </a:bodyPr>
          <a:lstStyle/>
          <a:p>
            <a:pPr algn="r"/>
            <a:r>
              <a:rPr lang="es-CO" sz="1600" dirty="0">
                <a:latin typeface="Times New Roman" panose="02020603050405020304" pitchFamily="18" charset="0"/>
                <a:ea typeface="Calibri" panose="020F0502020204030204" pitchFamily="34" charset="0"/>
              </a:rPr>
              <a:t>Como se definió en la </a:t>
            </a:r>
            <a:r>
              <a:rPr lang="es-CO" sz="1600" dirty="0" err="1">
                <a:latin typeface="Times New Roman" panose="02020603050405020304" pitchFamily="18" charset="0"/>
                <a:ea typeface="Calibri" panose="020F0502020204030204" pitchFamily="34" charset="0"/>
              </a:rPr>
              <a:t>microlocalización</a:t>
            </a:r>
            <a:r>
              <a:rPr lang="es-CO" sz="1600" dirty="0">
                <a:latin typeface="Times New Roman" panose="02020603050405020304" pitchFamily="18" charset="0"/>
                <a:ea typeface="Calibri" panose="020F0502020204030204" pitchFamily="34" charset="0"/>
              </a:rPr>
              <a:t> se proyecta alquilar una bodega en el municipio de Soledad (Atlántico) de 150 m2 con capacidad de 70 toneladas</a:t>
            </a:r>
            <a:endParaRPr lang="es-CO" sz="1600" dirty="0"/>
          </a:p>
        </p:txBody>
      </p:sp>
    </p:spTree>
    <p:extLst>
      <p:ext uri="{BB962C8B-B14F-4D97-AF65-F5344CB8AC3E}">
        <p14:creationId xmlns:p14="http://schemas.microsoft.com/office/powerpoint/2010/main" val="302338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6. Presupuesto</a:t>
            </a:r>
          </a:p>
        </p:txBody>
      </p:sp>
      <p:pic>
        <p:nvPicPr>
          <p:cNvPr id="5" name="Imagen 4">
            <a:extLst>
              <a:ext uri="{FF2B5EF4-FFF2-40B4-BE49-F238E27FC236}">
                <a16:creationId xmlns:a16="http://schemas.microsoft.com/office/drawing/2014/main" id="{692F683B-692F-4A41-A5A1-A845DB84A99A}"/>
              </a:ext>
            </a:extLst>
          </p:cNvPr>
          <p:cNvPicPr>
            <a:picLocks noChangeAspect="1"/>
          </p:cNvPicPr>
          <p:nvPr/>
        </p:nvPicPr>
        <p:blipFill>
          <a:blip r:embed="rId4"/>
          <a:stretch>
            <a:fillRect/>
          </a:stretch>
        </p:blipFill>
        <p:spPr>
          <a:xfrm>
            <a:off x="1907704" y="2420888"/>
            <a:ext cx="5613334" cy="29649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205038"/>
            <a:ext cx="8229600" cy="936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            </a:t>
            </a:r>
            <a:endParaRPr kumimoji="0" lang="es-CO"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bwMode="auto">
          <a:xfrm>
            <a:off x="468313" y="2143125"/>
            <a:ext cx="8229600" cy="38068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1. Descripción o contextualización del problema.</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2. Formulación del problema (pregunta problema).</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3. Objetivos: general y específicos.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4. Diseño metodológico.</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5. Resultados.</a:t>
            </a:r>
          </a:p>
          <a:p>
            <a:pPr marL="0" marR="0" lvl="0" indent="0" defTabSz="914400" rtl="0" eaLnBrk="1" fontAlgn="auto" latinLnBrk="0" hangingPunct="1">
              <a:lnSpc>
                <a:spcPct val="90000"/>
              </a:lnSpc>
              <a:spcBef>
                <a:spcPct val="20000"/>
              </a:spcBef>
              <a:spcAft>
                <a:spcPts val="0"/>
              </a:spcAft>
              <a:buClrTx/>
              <a:buSzTx/>
              <a:buFontTx/>
              <a:buNone/>
              <a:tabLst/>
              <a:defRPr/>
            </a:pPr>
            <a:r>
              <a:rPr lang="es-CO" sz="2800" dirty="0">
                <a:latin typeface="Times New Roman" pitchFamily="18" charset="0"/>
                <a:cs typeface="Times New Roman" pitchFamily="18" charset="0"/>
              </a:rPr>
              <a:t>6. Presupuesto</a:t>
            </a:r>
            <a:endParaRPr kumimoji="0" lang="es-CO" sz="2800" b="0" i="0" u="none" strike="noStrike" kern="1200" cap="none" spc="0" normalizeH="0" baseline="0" noProof="0" dirty="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7. Conclusiones.</a:t>
            </a:r>
          </a:p>
          <a:p>
            <a:pPr marL="0" marR="0" lvl="0" indent="0" defTabSz="914400" rtl="0" eaLnBrk="1" fontAlgn="auto" latinLnBrk="0" hangingPunct="1">
              <a:lnSpc>
                <a:spcPct val="90000"/>
              </a:lnSpc>
              <a:spcBef>
                <a:spcPct val="20000"/>
              </a:spcBef>
              <a:spcAft>
                <a:spcPts val="0"/>
              </a:spcAft>
              <a:buClrTx/>
              <a:buSzTx/>
              <a:buFontTx/>
              <a:buNone/>
              <a:tabLst/>
              <a:defRPr/>
            </a:pPr>
            <a:r>
              <a:rPr kumimoji="0" lang="es-CO" sz="2800" b="0" i="0" u="none" strike="noStrike" kern="1200" cap="none" spc="0" normalizeH="0" baseline="0" noProof="0" dirty="0">
                <a:ln>
                  <a:noFill/>
                </a:ln>
                <a:effectLst/>
                <a:uLnTx/>
                <a:uFillTx/>
                <a:latin typeface="Times New Roman" pitchFamily="18" charset="0"/>
                <a:cs typeface="Times New Roman" pitchFamily="18" charset="0"/>
              </a:rPr>
              <a:t>Bibliografía.</a:t>
            </a:r>
          </a:p>
        </p:txBody>
      </p:sp>
      <p:sp>
        <p:nvSpPr>
          <p:cNvPr id="4"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Contenido de la presentación</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7. Conclusiones</a:t>
            </a:r>
          </a:p>
        </p:txBody>
      </p:sp>
      <p:sp>
        <p:nvSpPr>
          <p:cNvPr id="4" name="Rectángulo 3">
            <a:extLst>
              <a:ext uri="{FF2B5EF4-FFF2-40B4-BE49-F238E27FC236}">
                <a16:creationId xmlns:a16="http://schemas.microsoft.com/office/drawing/2014/main" id="{33C526DD-BFF7-46DA-827D-B1D0910125ED}"/>
              </a:ext>
            </a:extLst>
          </p:cNvPr>
          <p:cNvSpPr/>
          <p:nvPr/>
        </p:nvSpPr>
        <p:spPr>
          <a:xfrm>
            <a:off x="0" y="2132856"/>
            <a:ext cx="5364088" cy="3970318"/>
          </a:xfrm>
          <a:prstGeom prst="rect">
            <a:avLst/>
          </a:prstGeom>
        </p:spPr>
        <p:txBody>
          <a:bodyPr wrap="square">
            <a:spAutoFit/>
          </a:bodyPr>
          <a:lstStyle/>
          <a:p>
            <a:pPr marL="285750" indent="-285750">
              <a:buFont typeface="Wingdings" panose="05000000000000000000" pitchFamily="2" charset="2"/>
              <a:buChar char="ü"/>
            </a:pPr>
            <a:r>
              <a:rPr lang="es-CO" dirty="0">
                <a:latin typeface="Calibri" panose="020F0502020204030204" pitchFamily="34" charset="0"/>
                <a:ea typeface="Calibri" panose="020F0502020204030204" pitchFamily="34" charset="0"/>
                <a:cs typeface="Times New Roman" panose="02020603050405020304" pitchFamily="18" charset="0"/>
              </a:rPr>
              <a:t>El estudio de mercado arroja viabilidad teniendo en cuenta el balance entre oferta y demanda indica que la producción de grano en Colombia para el 2018 fue de 56.867 toneladas, de las cuales casi en su totalidad fueron absorbidas por el mercado local; tan solo 7.056 toneladas fueron exportadas bajo la denominación de cacao fino, de las cuales 38 </a:t>
            </a:r>
            <a:r>
              <a:rPr lang="es-CO" dirty="0" err="1">
                <a:latin typeface="Calibri" panose="020F0502020204030204" pitchFamily="34" charset="0"/>
                <a:ea typeface="Calibri" panose="020F0502020204030204" pitchFamily="34" charset="0"/>
                <a:cs typeface="Times New Roman" panose="02020603050405020304" pitchFamily="18" charset="0"/>
              </a:rPr>
              <a:t>tn</a:t>
            </a:r>
            <a:r>
              <a:rPr lang="es-CO" dirty="0">
                <a:latin typeface="Calibri" panose="020F0502020204030204" pitchFamily="34" charset="0"/>
                <a:ea typeface="Calibri" panose="020F0502020204030204" pitchFamily="34" charset="0"/>
                <a:cs typeface="Times New Roman" panose="02020603050405020304" pitchFamily="18" charset="0"/>
              </a:rPr>
              <a:t> tuvieron como destino final el mercado suizo. Pero, por otro lado, el mercado suizo tiene un potencial de compra que alcanzo en 2018 las 44.984 toneladas. Es decir que existe un margen grande entre la oferta y la demanda que un productor como Colombia puede capitalizar frente a sus competidores</a:t>
            </a:r>
            <a:endParaRPr lang="es-CO" dirty="0"/>
          </a:p>
        </p:txBody>
      </p:sp>
      <p:sp>
        <p:nvSpPr>
          <p:cNvPr id="5" name="Elipse 4">
            <a:extLst>
              <a:ext uri="{FF2B5EF4-FFF2-40B4-BE49-F238E27FC236}">
                <a16:creationId xmlns:a16="http://schemas.microsoft.com/office/drawing/2014/main" id="{9F3F4BAA-5503-4FAB-92E4-C15F8D7FA9EC}"/>
              </a:ext>
            </a:extLst>
          </p:cNvPr>
          <p:cNvSpPr/>
          <p:nvPr/>
        </p:nvSpPr>
        <p:spPr>
          <a:xfrm>
            <a:off x="5349687" y="2204864"/>
            <a:ext cx="3752528" cy="3600400"/>
          </a:xfrm>
          <a:prstGeom prst="ellipse">
            <a:avLst/>
          </a:prstGeom>
          <a:blipFill>
            <a:blip r:embed="rId4"/>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7. Conclusiones</a:t>
            </a:r>
          </a:p>
        </p:txBody>
      </p:sp>
      <p:sp>
        <p:nvSpPr>
          <p:cNvPr id="4" name="Rectángulo 3">
            <a:extLst>
              <a:ext uri="{FF2B5EF4-FFF2-40B4-BE49-F238E27FC236}">
                <a16:creationId xmlns:a16="http://schemas.microsoft.com/office/drawing/2014/main" id="{33C526DD-BFF7-46DA-827D-B1D0910125ED}"/>
              </a:ext>
            </a:extLst>
          </p:cNvPr>
          <p:cNvSpPr/>
          <p:nvPr/>
        </p:nvSpPr>
        <p:spPr>
          <a:xfrm>
            <a:off x="0" y="2132856"/>
            <a:ext cx="5364088" cy="3970318"/>
          </a:xfrm>
          <a:prstGeom prst="rect">
            <a:avLst/>
          </a:prstGeom>
        </p:spPr>
        <p:txBody>
          <a:bodyPr wrap="square">
            <a:spAutoFit/>
          </a:bodyPr>
          <a:lstStyle/>
          <a:p>
            <a:pPr marL="285750" indent="-285750">
              <a:buFont typeface="Wingdings" panose="05000000000000000000" pitchFamily="2" charset="2"/>
              <a:buChar char="ü"/>
            </a:pPr>
            <a:r>
              <a:rPr lang="es-CO" dirty="0">
                <a:latin typeface="Calibri" panose="020F0502020204030204" pitchFamily="34" charset="0"/>
                <a:ea typeface="Calibri" panose="020F0502020204030204" pitchFamily="34" charset="0"/>
                <a:cs typeface="Times New Roman" panose="02020603050405020304" pitchFamily="18" charset="0"/>
              </a:rPr>
              <a:t>El estudio de técnico arroja viabilidad; </a:t>
            </a:r>
            <a:r>
              <a:rPr lang="es-MX" dirty="0">
                <a:latin typeface="Calibri" panose="020F0502020204030204" pitchFamily="34" charset="0"/>
                <a:ea typeface="Calibri" panose="020F0502020204030204" pitchFamily="34" charset="0"/>
                <a:cs typeface="Times New Roman" panose="02020603050405020304" pitchFamily="18" charset="0"/>
              </a:rPr>
              <a:t>las dimensiones del mercado de Suiza y la disponibilidad del grano en términos de calidad y cantidad para exportación indican que el proyecto debe estar diseñado para gestionar 70,3 </a:t>
            </a:r>
            <a:r>
              <a:rPr lang="es-MX" dirty="0" err="1">
                <a:latin typeface="Calibri" panose="020F0502020204030204" pitchFamily="34" charset="0"/>
                <a:ea typeface="Calibri" panose="020F0502020204030204" pitchFamily="34" charset="0"/>
                <a:cs typeface="Times New Roman" panose="02020603050405020304" pitchFamily="18" charset="0"/>
              </a:rPr>
              <a:t>tn</a:t>
            </a:r>
            <a:r>
              <a:rPr lang="es-MX" dirty="0">
                <a:latin typeface="Calibri" panose="020F0502020204030204" pitchFamily="34" charset="0"/>
                <a:ea typeface="Calibri" panose="020F0502020204030204" pitchFamily="34" charset="0"/>
                <a:cs typeface="Times New Roman" panose="02020603050405020304" pitchFamily="18" charset="0"/>
              </a:rPr>
              <a:t> en el año. Esto quiere decir que se adecuará una bodega de 150m2 para implementar el proyecto en Soledad (atlántico) de acuerdo al análisis de localización.</a:t>
            </a:r>
          </a:p>
          <a:p>
            <a:pPr marL="285750" indent="-285750">
              <a:buFont typeface="Wingdings" panose="05000000000000000000" pitchFamily="2" charset="2"/>
              <a:buChar char="ü"/>
            </a:pPr>
            <a:r>
              <a:rPr lang="es-MX" dirty="0"/>
              <a:t>Se definió que el nombre del producto es </a:t>
            </a:r>
            <a:r>
              <a:rPr lang="es-CO" b="1" dirty="0"/>
              <a:t>CACAO PAZ©</a:t>
            </a:r>
            <a:r>
              <a:rPr lang="es-MX" dirty="0"/>
              <a:t> ya que transmite un mensaje ligado al significado social del cultivo de Cacao en Colombia, que proviene de fincas y organizaciones ubicadas en zonas vulnerables al conflicto armado y los de cultivos ilícitos.</a:t>
            </a:r>
            <a:endParaRPr lang="es-CO" dirty="0"/>
          </a:p>
        </p:txBody>
      </p:sp>
      <p:sp>
        <p:nvSpPr>
          <p:cNvPr id="5" name="Elipse 4">
            <a:extLst>
              <a:ext uri="{FF2B5EF4-FFF2-40B4-BE49-F238E27FC236}">
                <a16:creationId xmlns:a16="http://schemas.microsoft.com/office/drawing/2014/main" id="{9F3F4BAA-5503-4FAB-92E4-C15F8D7FA9EC}"/>
              </a:ext>
            </a:extLst>
          </p:cNvPr>
          <p:cNvSpPr/>
          <p:nvPr/>
        </p:nvSpPr>
        <p:spPr>
          <a:xfrm>
            <a:off x="5364088" y="2492896"/>
            <a:ext cx="3528392" cy="3096344"/>
          </a:xfrm>
          <a:prstGeom prst="ellipse">
            <a:avLst/>
          </a:prstGeom>
          <a:blipFill>
            <a:blip r:embed="rId2"/>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7407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7. Conclusiones</a:t>
            </a:r>
          </a:p>
        </p:txBody>
      </p:sp>
      <p:sp>
        <p:nvSpPr>
          <p:cNvPr id="4" name="Rectángulo 3">
            <a:extLst>
              <a:ext uri="{FF2B5EF4-FFF2-40B4-BE49-F238E27FC236}">
                <a16:creationId xmlns:a16="http://schemas.microsoft.com/office/drawing/2014/main" id="{33C526DD-BFF7-46DA-827D-B1D0910125ED}"/>
              </a:ext>
            </a:extLst>
          </p:cNvPr>
          <p:cNvSpPr/>
          <p:nvPr/>
        </p:nvSpPr>
        <p:spPr>
          <a:xfrm>
            <a:off x="35496" y="2332908"/>
            <a:ext cx="5148064" cy="3416320"/>
          </a:xfrm>
          <a:prstGeom prst="rect">
            <a:avLst/>
          </a:prstGeom>
        </p:spPr>
        <p:txBody>
          <a:bodyPr wrap="square">
            <a:spAutoFit/>
          </a:bodyPr>
          <a:lstStyle/>
          <a:p>
            <a:pPr marL="285750" lvl="0" indent="-285750">
              <a:buFont typeface="Wingdings" panose="05000000000000000000" pitchFamily="2" charset="2"/>
              <a:buChar char="ü"/>
            </a:pPr>
            <a:r>
              <a:rPr lang="es-CO" dirty="0"/>
              <a:t>La inversión inicial para el primer año de funcionamiento de la empresa es de $473.582.000, gastos derivados de la compra de maquinaria, equipos, herramientas, enseres, muebles, adecuaciones, personal, servicios conexos y capital de trabajo proyectado a un año.</a:t>
            </a:r>
          </a:p>
          <a:p>
            <a:pPr marL="285750" lvl="0" indent="-285750">
              <a:buFont typeface="Wingdings" panose="05000000000000000000" pitchFamily="2" charset="2"/>
              <a:buChar char="ü"/>
            </a:pPr>
            <a:r>
              <a:rPr lang="es-CO" dirty="0"/>
              <a:t>La Tasa interna de retorno del 28% que es superior a la TIO (12%) lo que indica que el proyecto es viable.</a:t>
            </a:r>
          </a:p>
          <a:p>
            <a:pPr marL="285750" indent="-285750">
              <a:buFont typeface="Wingdings" panose="05000000000000000000" pitchFamily="2" charset="2"/>
              <a:buChar char="ü"/>
            </a:pPr>
            <a:r>
              <a:rPr lang="es-CO" dirty="0"/>
              <a:t>El </a:t>
            </a:r>
            <a:r>
              <a:rPr lang="es-CO" dirty="0" err="1"/>
              <a:t>Payback</a:t>
            </a:r>
            <a:r>
              <a:rPr lang="es-CO" dirty="0"/>
              <a:t> indica que en el año 3 se inicia la recuperación del capital de trabajo y la relación de beneficio costo es de 1,54.</a:t>
            </a:r>
          </a:p>
        </p:txBody>
      </p:sp>
      <p:sp>
        <p:nvSpPr>
          <p:cNvPr id="5" name="Elipse 4">
            <a:extLst>
              <a:ext uri="{FF2B5EF4-FFF2-40B4-BE49-F238E27FC236}">
                <a16:creationId xmlns:a16="http://schemas.microsoft.com/office/drawing/2014/main" id="{9F3F4BAA-5503-4FAB-92E4-C15F8D7FA9EC}"/>
              </a:ext>
            </a:extLst>
          </p:cNvPr>
          <p:cNvSpPr/>
          <p:nvPr/>
        </p:nvSpPr>
        <p:spPr>
          <a:xfrm>
            <a:off x="5436096" y="2492896"/>
            <a:ext cx="3456384" cy="3096344"/>
          </a:xfrm>
          <a:prstGeom prst="ellipse">
            <a:avLst/>
          </a:prstGeom>
          <a:blipFill>
            <a:blip r:embed="rId2"/>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747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662459"/>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Bibliografía</a:t>
            </a:r>
          </a:p>
        </p:txBody>
      </p:sp>
      <p:sp>
        <p:nvSpPr>
          <p:cNvPr id="3" name="Rectángulo 2">
            <a:extLst>
              <a:ext uri="{FF2B5EF4-FFF2-40B4-BE49-F238E27FC236}">
                <a16:creationId xmlns:a16="http://schemas.microsoft.com/office/drawing/2014/main" id="{9FD8C2E3-5B27-4ECD-BBC5-77A1BD252BCF}"/>
              </a:ext>
            </a:extLst>
          </p:cNvPr>
          <p:cNvSpPr/>
          <p:nvPr/>
        </p:nvSpPr>
        <p:spPr>
          <a:xfrm>
            <a:off x="29917" y="1341657"/>
            <a:ext cx="4572000" cy="5847755"/>
          </a:xfrm>
          <a:prstGeom prst="rect">
            <a:avLst/>
          </a:prstGeom>
        </p:spPr>
        <p:txBody>
          <a:bodyPr>
            <a:spAutoFit/>
          </a:bodyPr>
          <a:lstStyle/>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Adalberto, M (2014). Diagnóstico de oportunidades de exportación para el sector agrícola colombiano, caso cacaotero, a partir de los tratados de libre comercio (TLC) vigentes. Bucaramanga. Santander. Universidad de Investigación y Desarrollo.</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Arango, M., </a:t>
            </a:r>
            <a:r>
              <a:rPr lang="es-ES" sz="1100" dirty="0" err="1">
                <a:latin typeface="Times New Roman" panose="02020603050405020304" pitchFamily="18" charset="0"/>
                <a:ea typeface="Calibri" panose="020F0502020204030204" pitchFamily="34" charset="0"/>
                <a:cs typeface="Times New Roman" panose="02020603050405020304" pitchFamily="18" charset="0"/>
              </a:rPr>
              <a:t>Sanin</a:t>
            </a:r>
            <a:r>
              <a:rPr lang="es-ES" sz="1100" dirty="0">
                <a:latin typeface="Times New Roman" panose="02020603050405020304" pitchFamily="18" charset="0"/>
                <a:ea typeface="Calibri" panose="020F0502020204030204" pitchFamily="34" charset="0"/>
                <a:cs typeface="Times New Roman" panose="02020603050405020304" pitchFamily="18" charset="0"/>
              </a:rPr>
              <a:t> E. (2012). Posibilidades existentes en Colombia para el desarrollo agroindustrial mediante la inversión en fondos de capital privado. Envigado, Antioquia. Escuela de Ingeniería de Antioquia.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Banco de Desarrollo de América Latina (2013). Análisis sectorial Cacao fino de aroma en Colombia 2012 – 2013. Bogotá D. C. Banco de Desarrollo de América Latina.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Banco de Desarrollo de América Latina (2019). Observatorio del Cacao Fino y de aroma para América Laina, boletín No 3,4 y 5. Banco de Desarrollo de América Latina.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Contreras, C (2017). Análisis de la cadena de valor del cacao en Colombia: generación de estrategias tecnológicas en operaciones de cosecha y </a:t>
            </a:r>
            <a:r>
              <a:rPr lang="es-ES" sz="1100" dirty="0" err="1">
                <a:latin typeface="Times New Roman" panose="02020603050405020304" pitchFamily="18" charset="0"/>
                <a:ea typeface="Calibri" panose="020F0502020204030204" pitchFamily="34" charset="0"/>
                <a:cs typeface="Times New Roman" panose="02020603050405020304" pitchFamily="18" charset="0"/>
              </a:rPr>
              <a:t>poscosecha</a:t>
            </a:r>
            <a:r>
              <a:rPr lang="es-ES" sz="1100" dirty="0">
                <a:latin typeface="Times New Roman" panose="02020603050405020304" pitchFamily="18" charset="0"/>
                <a:ea typeface="Calibri" panose="020F0502020204030204" pitchFamily="34" charset="0"/>
                <a:cs typeface="Times New Roman" panose="02020603050405020304" pitchFamily="18" charset="0"/>
              </a:rPr>
              <a:t>, organizativas, de capacidad instalada y de mercado. Bogotá, Colombia. Universidad Nacional.</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Dirección de Información Comercial PROEXPORT (2014). Perfil de logística desde Colombia hacia Suiza. Bogotá D.C., Colombia. PROEXPORT</a:t>
            </a:r>
          </a:p>
          <a:p>
            <a:pPr marL="270510" indent="-270510">
              <a:spcAft>
                <a:spcPts val="0"/>
              </a:spcAft>
            </a:pP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marL="270510" indent="-270510"/>
            <a:r>
              <a:rPr lang="es-ES" sz="1100" dirty="0">
                <a:latin typeface="Times New Roman" panose="02020603050405020304" pitchFamily="18" charset="0"/>
                <a:ea typeface="Calibri" panose="020F0502020204030204" pitchFamily="34" charset="0"/>
                <a:cs typeface="Times New Roman" panose="02020603050405020304" pitchFamily="18" charset="0"/>
              </a:rPr>
              <a:t>FEDECACAO (2009). Caracterización fisicoquímica y beneficio del grano de cacao en Colombia. Bogotá D.C. FEDECACAO.</a:t>
            </a:r>
          </a:p>
          <a:p>
            <a:pPr marL="270510" indent="-270510"/>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Fondo Nacional para el financiamiento del Sector Agropecuario FINAGRO (2018). Inteligencia de mercado: Cacao. Bogotá, Colombia. FINAGRO.</a:t>
            </a:r>
            <a:endParaRPr lang="es-CO" sz="1100" dirty="0">
              <a:latin typeface="Times New Roman" panose="02020603050405020304" pitchFamily="18" charset="0"/>
              <a:cs typeface="Times New Roman" panose="02020603050405020304" pitchFamily="18" charset="0"/>
            </a:endParaRPr>
          </a:p>
          <a:p>
            <a:pPr marL="270510" indent="-270510"/>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1ABEBCA3-E954-417A-94B6-E0CC2745DB15}"/>
              </a:ext>
            </a:extLst>
          </p:cNvPr>
          <p:cNvSpPr/>
          <p:nvPr/>
        </p:nvSpPr>
        <p:spPr>
          <a:xfrm>
            <a:off x="4605822" y="1340768"/>
            <a:ext cx="4572000" cy="5509200"/>
          </a:xfrm>
          <a:prstGeom prst="rect">
            <a:avLst/>
          </a:prstGeom>
        </p:spPr>
        <p:txBody>
          <a:bodyPr>
            <a:spAutoFit/>
          </a:bodyPr>
          <a:lstStyle/>
          <a:p>
            <a:pPr marL="270510" indent="-270510"/>
            <a:r>
              <a:rPr lang="es-ES" sz="1100" dirty="0">
                <a:latin typeface="Times New Roman" panose="02020603050405020304" pitchFamily="18" charset="0"/>
                <a:cs typeface="Times New Roman" panose="02020603050405020304" pitchFamily="18" charset="0"/>
              </a:rPr>
              <a:t>Ministerio de Agricultura y Desarrollo Rural (2001). Acuerdo sectorial de competitividad de la cadena de Cacao y su agroindustria. Bogotá D.C., Colombia. </a:t>
            </a:r>
            <a:r>
              <a:rPr lang="es-ES" sz="1100" dirty="0" err="1">
                <a:latin typeface="Times New Roman" panose="02020603050405020304" pitchFamily="18" charset="0"/>
                <a:cs typeface="Times New Roman" panose="02020603050405020304" pitchFamily="18" charset="0"/>
              </a:rPr>
              <a:t>Minagricultura</a:t>
            </a:r>
            <a:r>
              <a:rPr lang="es-ES" sz="1100" dirty="0">
                <a:latin typeface="Times New Roman" panose="02020603050405020304" pitchFamily="18" charset="0"/>
                <a:cs typeface="Times New Roman" panose="02020603050405020304" pitchFamily="18" charset="0"/>
              </a:rPr>
              <a:t>.</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Ministerio de Agricultura y Desarrollo Rural (2010). Boletín No 2 Análisis por producto: Cacao. Bogotá D.C., Colombia. </a:t>
            </a:r>
            <a:r>
              <a:rPr lang="es-ES" sz="1100" dirty="0" err="1">
                <a:latin typeface="Times New Roman" panose="02020603050405020304" pitchFamily="18" charset="0"/>
                <a:cs typeface="Times New Roman" panose="02020603050405020304" pitchFamily="18" charset="0"/>
              </a:rPr>
              <a:t>Minagricultura</a:t>
            </a:r>
            <a:r>
              <a:rPr lang="es-ES" sz="1100" dirty="0">
                <a:latin typeface="Times New Roman" panose="02020603050405020304" pitchFamily="18" charset="0"/>
                <a:cs typeface="Times New Roman" panose="02020603050405020304" pitchFamily="18" charset="0"/>
              </a:rPr>
              <a:t>.</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Ministerio de Agricultura y Desarrollo Rural (2012). Plan nacional de desarrollo Cacaotero 2012-2021. Bogotá D.C., Colombia. </a:t>
            </a:r>
            <a:r>
              <a:rPr lang="es-ES" sz="1100" dirty="0" err="1">
                <a:latin typeface="Times New Roman" panose="02020603050405020304" pitchFamily="18" charset="0"/>
                <a:cs typeface="Times New Roman" panose="02020603050405020304" pitchFamily="18" charset="0"/>
              </a:rPr>
              <a:t>Minagricultura</a:t>
            </a:r>
            <a:r>
              <a:rPr lang="es-ES" sz="1100" dirty="0">
                <a:latin typeface="Times New Roman" panose="02020603050405020304" pitchFamily="18" charset="0"/>
                <a:cs typeface="Times New Roman" panose="02020603050405020304" pitchFamily="18" charset="0"/>
              </a:rPr>
              <a:t>.</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Castellanos, O., Torres, L., Fonseca, S., Montañez V., Sanchez, A., (2007). Agenda prospectiva de investigación y desarrollo tecnológico para a cadena productiva de cacao-chocolate en Colombia. Bogotá D.C., Colombia. Universidad Nacional.</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PROEXPORT (2013). Mercados potenciales para el Cacao Colombiano CFA. Bogotá D.C., Colombia. PROEXPORT</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Ríos, F., Ruiz, A., Lecaro, J., </a:t>
            </a:r>
            <a:r>
              <a:rPr lang="es-ES" sz="1100" dirty="0" err="1">
                <a:latin typeface="Times New Roman" panose="02020603050405020304" pitchFamily="18" charset="0"/>
                <a:cs typeface="Times New Roman" panose="02020603050405020304" pitchFamily="18" charset="0"/>
              </a:rPr>
              <a:t>Rehpani</a:t>
            </a:r>
            <a:r>
              <a:rPr lang="es-ES" sz="1100" dirty="0">
                <a:latin typeface="Times New Roman" panose="02020603050405020304" pitchFamily="18" charset="0"/>
                <a:cs typeface="Times New Roman" panose="02020603050405020304" pitchFamily="18" charset="0"/>
              </a:rPr>
              <a:t> C. (2017). Estrategias país para la oferta de cacaos especiales -Políticas e iniciativas privadas exitosas en el Perú, Ecuador, Colombia y República Dominicana. Bogotá D. C., Colombia. Fundación </a:t>
            </a:r>
            <a:r>
              <a:rPr lang="es-ES" sz="1100" dirty="0" err="1">
                <a:latin typeface="Times New Roman" panose="02020603050405020304" pitchFamily="18" charset="0"/>
                <a:cs typeface="Times New Roman" panose="02020603050405020304" pitchFamily="18" charset="0"/>
              </a:rPr>
              <a:t>Swisscontact</a:t>
            </a:r>
            <a:r>
              <a:rPr lang="es-ES" sz="1100" dirty="0">
                <a:latin typeface="Times New Roman" panose="02020603050405020304" pitchFamily="18" charset="0"/>
                <a:cs typeface="Times New Roman" panose="02020603050405020304" pitchFamily="18" charset="0"/>
              </a:rPr>
              <a:t> Colombia.</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Soler, L. (2014). Plan de marketing: café y chocolate una propuesta cualitativa para la comercialización en la ciudad autónoma de Buenos Aires. Buenos Aires, Argentina. Universidad Nacional de la Plata.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 </a:t>
            </a:r>
            <a:endParaRPr lang="es-CO" sz="1100" dirty="0">
              <a:latin typeface="Times New Roman" panose="02020603050405020304" pitchFamily="18" charset="0"/>
              <a:cs typeface="Times New Roman" panose="02020603050405020304" pitchFamily="18" charset="0"/>
            </a:endParaRPr>
          </a:p>
          <a:p>
            <a:pPr marL="270510" indent="-270510"/>
            <a:r>
              <a:rPr lang="es-ES" sz="1100" dirty="0">
                <a:latin typeface="Times New Roman" panose="02020603050405020304" pitchFamily="18" charset="0"/>
                <a:cs typeface="Times New Roman" panose="02020603050405020304" pitchFamily="18" charset="0"/>
              </a:rPr>
              <a:t>Sotomayor, C. (2014). Exportación de cacao orgánico a Suiza. Universidad Nacional mayor de San Marcos. Lima, Perú. </a:t>
            </a:r>
            <a:endParaRPr lang="es-CO" sz="11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Resultado de imagen para cacao agricultores">
            <a:extLst>
              <a:ext uri="{FF2B5EF4-FFF2-40B4-BE49-F238E27FC236}">
                <a16:creationId xmlns:a16="http://schemas.microsoft.com/office/drawing/2014/main" id="{B6130F13-0371-4FEE-BAC6-2E9B3AB75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8"/>
            <a:ext cx="9144000" cy="5643563"/>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fecha"/>
          <p:cNvSpPr>
            <a:spLocks noGrp="1"/>
          </p:cNvSpPr>
          <p:nvPr>
            <p:ph type="dt" sz="half" idx="10"/>
          </p:nvPr>
        </p:nvSpPr>
        <p:spPr/>
        <p:txBody>
          <a:bodyPr/>
          <a:lstStyle/>
          <a:p>
            <a:fld id="{14F909EC-328F-4810-BA0E-B302AF7A2CDC}" type="datetime1">
              <a:rPr lang="es-CO" smtClean="0"/>
              <a:pPr/>
              <a:t>16/08/2019</a:t>
            </a:fld>
            <a:endParaRPr lang="es-CO" dirty="0"/>
          </a:p>
        </p:txBody>
      </p:sp>
      <p:sp>
        <p:nvSpPr>
          <p:cNvPr id="3" name="2 Rectángulo"/>
          <p:cNvSpPr/>
          <p:nvPr/>
        </p:nvSpPr>
        <p:spPr>
          <a:xfrm>
            <a:off x="5004048" y="5797713"/>
            <a:ext cx="4042973"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s-CO" sz="6000" b="1" dirty="0">
                <a:latin typeface="Arial Narrow" pitchFamily="34" charset="0"/>
              </a:rPr>
              <a:t>GRACIAS</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1. Descripción del problema</a:t>
            </a:r>
          </a:p>
        </p:txBody>
      </p:sp>
      <p:sp>
        <p:nvSpPr>
          <p:cNvPr id="3" name="Rectangle 2"/>
          <p:cNvSpPr>
            <a:spLocks noChangeArrowheads="1"/>
          </p:cNvSpPr>
          <p:nvPr/>
        </p:nvSpPr>
        <p:spPr bwMode="auto">
          <a:xfrm>
            <a:off x="0" y="1681532"/>
            <a:ext cx="4824536" cy="4854773"/>
          </a:xfrm>
          <a:prstGeom prst="rect">
            <a:avLst/>
          </a:prstGeom>
          <a:noFill/>
          <a:ln w="9525">
            <a:noFill/>
            <a:miter lim="800000"/>
            <a:headEnd/>
            <a:tailEnd/>
          </a:ln>
        </p:spPr>
        <p:txBody>
          <a:bodyPr anchor="ctr"/>
          <a:lstStyle/>
          <a:p>
            <a:pPr marL="285750" indent="-285750" algn="just">
              <a:buFont typeface="Wingdings" panose="05000000000000000000" pitchFamily="2" charset="2"/>
              <a:buChar char="ü"/>
            </a:pPr>
            <a:r>
              <a:rPr lang="es-CO" dirty="0"/>
              <a:t>El Cacao se ha perfilado como el producto de la paz, al ser utilizado en las estrategias de sustitución de cultivos ilícitos en zonas donde el conflicto armado ha tenido gran impacto.</a:t>
            </a:r>
          </a:p>
          <a:p>
            <a:pPr algn="just"/>
            <a:endParaRPr lang="es-CO" dirty="0"/>
          </a:p>
          <a:p>
            <a:pPr marL="285750" indent="-285750" algn="just">
              <a:buFont typeface="Wingdings" panose="05000000000000000000" pitchFamily="2" charset="2"/>
              <a:buChar char="ü"/>
            </a:pPr>
            <a:r>
              <a:rPr lang="es-CO" dirty="0"/>
              <a:t>Colombia a pesar de tener condiciones agroecológicas y genotípicas favorables para la producción de Cacao Fino y de aroma, ha presentado profundas dificultades en la producción y comercialización de este grano.</a:t>
            </a:r>
          </a:p>
          <a:p>
            <a:pPr algn="just"/>
            <a:endParaRPr lang="es-CO" dirty="0"/>
          </a:p>
          <a:p>
            <a:pPr marL="285750" indent="-285750" algn="just">
              <a:buFont typeface="Wingdings" panose="05000000000000000000" pitchFamily="2" charset="2"/>
              <a:buChar char="ü"/>
            </a:pPr>
            <a:r>
              <a:rPr lang="es-CO" dirty="0"/>
              <a:t>De acuerdo con Corpoica (2005), en Colombia el 75% de la producción de cacao se dirige a las industrias procesadoras de cacao y productoras de chocolates y confites, de las cuales aproximadamente el 90% es absorbido por la Compañía Nacional de Chocolates y Casa </a:t>
            </a:r>
            <a:r>
              <a:rPr lang="es-CO" dirty="0" err="1"/>
              <a:t>Luker</a:t>
            </a:r>
            <a:r>
              <a:rPr lang="es-CO" dirty="0"/>
              <a:t>, las cuales no exigen calidad</a:t>
            </a:r>
          </a:p>
        </p:txBody>
      </p:sp>
      <p:pic>
        <p:nvPicPr>
          <p:cNvPr id="6" name="Imagen 5">
            <a:extLst>
              <a:ext uri="{FF2B5EF4-FFF2-40B4-BE49-F238E27FC236}">
                <a16:creationId xmlns:a16="http://schemas.microsoft.com/office/drawing/2014/main" id="{F10E0634-3A54-402C-BFF4-DFFD67D3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132856"/>
            <a:ext cx="3888432" cy="395212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2. Formulación del problema</a:t>
            </a:r>
          </a:p>
        </p:txBody>
      </p:sp>
      <p:sp>
        <p:nvSpPr>
          <p:cNvPr id="4" name="Rectangle 2">
            <a:extLst>
              <a:ext uri="{FF2B5EF4-FFF2-40B4-BE49-F238E27FC236}">
                <a16:creationId xmlns:a16="http://schemas.microsoft.com/office/drawing/2014/main" id="{66A3ED30-6662-485E-9752-34F5103B12CA}"/>
              </a:ext>
            </a:extLst>
          </p:cNvPr>
          <p:cNvSpPr>
            <a:spLocks noChangeArrowheads="1"/>
          </p:cNvSpPr>
          <p:nvPr/>
        </p:nvSpPr>
        <p:spPr bwMode="auto">
          <a:xfrm>
            <a:off x="45268" y="2420888"/>
            <a:ext cx="4382716" cy="2910557"/>
          </a:xfrm>
          <a:prstGeom prst="rect">
            <a:avLst/>
          </a:prstGeom>
          <a:noFill/>
          <a:ln w="9525">
            <a:noFill/>
            <a:miter lim="800000"/>
            <a:headEnd/>
            <a:tailEnd/>
          </a:ln>
        </p:spPr>
        <p:txBody>
          <a:bodyPr anchor="ctr"/>
          <a:lstStyle/>
          <a:p>
            <a:pPr algn="just"/>
            <a:r>
              <a:rPr lang="es-CO" dirty="0"/>
              <a:t>Teniendo en cuenta el gran potencial que tiene Colombia para la producción de Cacao fino de aroma y que existe una creciente demanda en Suiza, se plantea el estudio de prefactibilidad para la comercialización del grano.</a:t>
            </a:r>
          </a:p>
          <a:p>
            <a:pPr algn="just"/>
            <a:endParaRPr lang="es-CO" dirty="0"/>
          </a:p>
          <a:p>
            <a:pPr algn="just"/>
            <a:r>
              <a:rPr lang="es-CO" dirty="0"/>
              <a:t>¿Es factible realizar la comercialización del cacao fino de aroma a Suiza, través de una empresa comercializadora?</a:t>
            </a:r>
          </a:p>
        </p:txBody>
      </p:sp>
      <p:pic>
        <p:nvPicPr>
          <p:cNvPr id="6" name="Imagen 5">
            <a:extLst>
              <a:ext uri="{FF2B5EF4-FFF2-40B4-BE49-F238E27FC236}">
                <a16:creationId xmlns:a16="http://schemas.microsoft.com/office/drawing/2014/main" id="{6857D855-BB07-4DBB-9CCE-5B4C9A09F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88569"/>
            <a:ext cx="4526732" cy="301933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3. Objetivos</a:t>
            </a:r>
          </a:p>
        </p:txBody>
      </p:sp>
      <p:sp>
        <p:nvSpPr>
          <p:cNvPr id="3" name="Rectangle 2"/>
          <p:cNvSpPr>
            <a:spLocks noChangeArrowheads="1"/>
          </p:cNvSpPr>
          <p:nvPr/>
        </p:nvSpPr>
        <p:spPr bwMode="auto">
          <a:xfrm>
            <a:off x="251520" y="1772816"/>
            <a:ext cx="4176465" cy="4752528"/>
          </a:xfrm>
          <a:prstGeom prst="rect">
            <a:avLst/>
          </a:prstGeom>
          <a:noFill/>
          <a:ln w="9525">
            <a:noFill/>
            <a:miter lim="800000"/>
            <a:headEnd/>
            <a:tailEnd/>
          </a:ln>
        </p:spPr>
        <p:txBody>
          <a:bodyPr anchor="ctr"/>
          <a:lstStyle/>
          <a:p>
            <a:r>
              <a:rPr lang="es-CO" sz="1600" b="1" dirty="0"/>
              <a:t>GENERAL</a:t>
            </a:r>
          </a:p>
          <a:p>
            <a:pPr algn="just"/>
            <a:endParaRPr lang="es-CO" sz="1600" dirty="0"/>
          </a:p>
          <a:p>
            <a:pPr algn="just"/>
            <a:r>
              <a:rPr lang="es-CO" sz="1600" dirty="0"/>
              <a:t>Realizar el estudio de prefactibilidad creación de una empresa para la comercialización de cacao hacía Suiza.</a:t>
            </a:r>
          </a:p>
          <a:p>
            <a:endParaRPr lang="es-CO" sz="1600" dirty="0"/>
          </a:p>
          <a:p>
            <a:r>
              <a:rPr lang="es-CO" sz="1600" b="1" dirty="0"/>
              <a:t>ESPECIFICOS</a:t>
            </a:r>
          </a:p>
          <a:p>
            <a:endParaRPr lang="es-CO" sz="1600" dirty="0"/>
          </a:p>
          <a:p>
            <a:pPr algn="just"/>
            <a:r>
              <a:rPr lang="es-CO" sz="1600" dirty="0"/>
              <a:t>•	Realizar el estudio de mercado y comercialización de Cacao Fino y de aroma</a:t>
            </a:r>
          </a:p>
          <a:p>
            <a:pPr algn="just"/>
            <a:r>
              <a:rPr lang="es-CO" sz="1600" dirty="0"/>
              <a:t>•	Desarrollar los estudios técnicos para la creación de una empresa para la comercialización de Cacao</a:t>
            </a:r>
          </a:p>
          <a:p>
            <a:pPr algn="just"/>
            <a:r>
              <a:rPr lang="es-CO" sz="1600" dirty="0"/>
              <a:t>•	Realizar los estudios administrativos y legales para el funcionamiento de organización comercializadora de Cacao</a:t>
            </a:r>
          </a:p>
          <a:p>
            <a:pPr algn="just"/>
            <a:r>
              <a:rPr lang="es-CO" sz="1600" dirty="0"/>
              <a:t>•	Realizar el estudio económico y financiero para la organización comercializadora de Cacao.</a:t>
            </a:r>
          </a:p>
        </p:txBody>
      </p:sp>
      <p:pic>
        <p:nvPicPr>
          <p:cNvPr id="6" name="Imagen 5">
            <a:extLst>
              <a:ext uri="{FF2B5EF4-FFF2-40B4-BE49-F238E27FC236}">
                <a16:creationId xmlns:a16="http://schemas.microsoft.com/office/drawing/2014/main" id="{D06443ED-30D9-4A2C-83E6-2854424EBFE6}"/>
              </a:ext>
            </a:extLst>
          </p:cNvPr>
          <p:cNvPicPr>
            <a:picLocks noChangeAspect="1"/>
          </p:cNvPicPr>
          <p:nvPr/>
        </p:nvPicPr>
        <p:blipFill rotWithShape="1">
          <a:blip r:embed="rId4">
            <a:extLst>
              <a:ext uri="{28A0092B-C50C-407E-A947-70E740481C1C}">
                <a14:useLocalDpi xmlns:a14="http://schemas.microsoft.com/office/drawing/2010/main" val="0"/>
              </a:ext>
            </a:extLst>
          </a:blip>
          <a:srcRect l="15045"/>
          <a:stretch/>
        </p:blipFill>
        <p:spPr>
          <a:xfrm>
            <a:off x="4572000" y="2780928"/>
            <a:ext cx="4429124" cy="293751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4. Diseño metodológico</a:t>
            </a:r>
          </a:p>
        </p:txBody>
      </p:sp>
      <p:sp>
        <p:nvSpPr>
          <p:cNvPr id="4" name="Rectangle 2">
            <a:extLst>
              <a:ext uri="{FF2B5EF4-FFF2-40B4-BE49-F238E27FC236}">
                <a16:creationId xmlns:a16="http://schemas.microsoft.com/office/drawing/2014/main" id="{56504A56-4A3C-4323-B5FA-A79FB29DACB1}"/>
              </a:ext>
            </a:extLst>
          </p:cNvPr>
          <p:cNvSpPr>
            <a:spLocks noChangeArrowheads="1"/>
          </p:cNvSpPr>
          <p:nvPr/>
        </p:nvSpPr>
        <p:spPr bwMode="auto">
          <a:xfrm>
            <a:off x="0" y="1700213"/>
            <a:ext cx="4608512" cy="4752528"/>
          </a:xfrm>
          <a:prstGeom prst="rect">
            <a:avLst/>
          </a:prstGeom>
          <a:noFill/>
          <a:ln w="9525">
            <a:noFill/>
            <a:miter lim="800000"/>
            <a:headEnd/>
            <a:tailEnd/>
          </a:ln>
        </p:spPr>
        <p:txBody>
          <a:bodyPr anchor="ctr"/>
          <a:lstStyle/>
          <a:p>
            <a:pPr algn="just"/>
            <a:r>
              <a:rPr lang="es-CO" dirty="0"/>
              <a:t>Investigación es de tipo mixto:</a:t>
            </a:r>
          </a:p>
          <a:p>
            <a:pPr algn="just"/>
            <a:endParaRPr lang="es-CO" dirty="0"/>
          </a:p>
          <a:p>
            <a:pPr marL="285750" indent="-285750" algn="just">
              <a:buFont typeface="Wingdings" panose="05000000000000000000" pitchFamily="2" charset="2"/>
              <a:buChar char="ü"/>
            </a:pPr>
            <a:r>
              <a:rPr lang="es-CO" dirty="0"/>
              <a:t>Recopilación de información, cifras y estadísticas de tipo productivo, en particular de la producción y comercialización de cacao fino de aroma en Colombia y el mundo. </a:t>
            </a:r>
          </a:p>
          <a:p>
            <a:pPr marL="285750" indent="-285750" algn="just">
              <a:buFont typeface="Wingdings" panose="05000000000000000000" pitchFamily="2" charset="2"/>
              <a:buChar char="ü"/>
            </a:pPr>
            <a:endParaRPr lang="es-CO" dirty="0"/>
          </a:p>
          <a:p>
            <a:pPr marL="285750" indent="-285750" algn="just">
              <a:buFont typeface="Wingdings" panose="05000000000000000000" pitchFamily="2" charset="2"/>
              <a:buChar char="ü"/>
            </a:pPr>
            <a:r>
              <a:rPr lang="es-CO" dirty="0"/>
              <a:t>Enfoque cualitativo se identificarán los parámetros, estrategias de gobierno y agremiaciones para estimular la calidad del producto.</a:t>
            </a:r>
          </a:p>
        </p:txBody>
      </p:sp>
      <p:pic>
        <p:nvPicPr>
          <p:cNvPr id="6" name="Imagen 5">
            <a:extLst>
              <a:ext uri="{FF2B5EF4-FFF2-40B4-BE49-F238E27FC236}">
                <a16:creationId xmlns:a16="http://schemas.microsoft.com/office/drawing/2014/main" id="{43E5B579-460C-4141-B4B0-CC6F76853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7" y="2780928"/>
            <a:ext cx="4320479" cy="302433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graphicFrame>
        <p:nvGraphicFramePr>
          <p:cNvPr id="5" name="Tabla 4">
            <a:extLst>
              <a:ext uri="{FF2B5EF4-FFF2-40B4-BE49-F238E27FC236}">
                <a16:creationId xmlns:a16="http://schemas.microsoft.com/office/drawing/2014/main" id="{235BBA70-AD04-4CA8-8957-8049041377CA}"/>
              </a:ext>
            </a:extLst>
          </p:cNvPr>
          <p:cNvGraphicFramePr>
            <a:graphicFrameLocks noGrp="1"/>
          </p:cNvGraphicFramePr>
          <p:nvPr>
            <p:extLst>
              <p:ext uri="{D42A27DB-BD31-4B8C-83A1-F6EECF244321}">
                <p14:modId xmlns:p14="http://schemas.microsoft.com/office/powerpoint/2010/main" val="686080654"/>
              </p:ext>
            </p:extLst>
          </p:nvPr>
        </p:nvGraphicFramePr>
        <p:xfrm>
          <a:off x="65391" y="1844824"/>
          <a:ext cx="5988713" cy="4693920"/>
        </p:xfrm>
        <a:graphic>
          <a:graphicData uri="http://schemas.openxmlformats.org/drawingml/2006/table">
            <a:tbl>
              <a:tblPr firstRow="1" firstCol="1" bandRow="1">
                <a:tableStyleId>{793D81CF-94F2-401A-BA57-92F5A7B2D0C5}</a:tableStyleId>
              </a:tblPr>
              <a:tblGrid>
                <a:gridCol w="1477557">
                  <a:extLst>
                    <a:ext uri="{9D8B030D-6E8A-4147-A177-3AD203B41FA5}">
                      <a16:colId xmlns:a16="http://schemas.microsoft.com/office/drawing/2014/main" val="2699232625"/>
                    </a:ext>
                  </a:extLst>
                </a:gridCol>
                <a:gridCol w="4511156">
                  <a:extLst>
                    <a:ext uri="{9D8B030D-6E8A-4147-A177-3AD203B41FA5}">
                      <a16:colId xmlns:a16="http://schemas.microsoft.com/office/drawing/2014/main" val="201929637"/>
                    </a:ext>
                  </a:extLst>
                </a:gridCol>
              </a:tblGrid>
              <a:tr h="408074">
                <a:tc>
                  <a:txBody>
                    <a:bodyPr/>
                    <a:lstStyle/>
                    <a:p>
                      <a:pPr algn="ctr">
                        <a:spcAft>
                          <a:spcPts val="0"/>
                        </a:spcAft>
                      </a:pPr>
                      <a:r>
                        <a:rPr lang="es-CO" sz="1400" dirty="0">
                          <a:effectLst/>
                        </a:rPr>
                        <a:t>FACTORES DIFERENCIADOS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CARACTERISTICA DEL CACAO FINO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7251004"/>
                  </a:ext>
                </a:extLst>
              </a:tr>
              <a:tr h="637617">
                <a:tc>
                  <a:txBody>
                    <a:bodyPr/>
                    <a:lstStyle/>
                    <a:p>
                      <a:pPr>
                        <a:spcAft>
                          <a:spcPts val="0"/>
                        </a:spcAft>
                      </a:pPr>
                      <a:r>
                        <a:rPr lang="es-CO" sz="1400" dirty="0">
                          <a:effectLst/>
                        </a:rPr>
                        <a:t>ORIGEN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dirty="0">
                          <a:effectLst/>
                        </a:rPr>
                        <a:t>La interacción de factores físicos (suelo, agua, temperatura) con el tipo de clima y ubicación geográfica influyen sobre la expresión de las características de una determinada variedad de cacao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20256836"/>
                  </a:ext>
                </a:extLst>
              </a:tr>
              <a:tr h="816150">
                <a:tc>
                  <a:txBody>
                    <a:bodyPr/>
                    <a:lstStyle/>
                    <a:p>
                      <a:pPr>
                        <a:spcAft>
                          <a:spcPts val="0"/>
                        </a:spcAft>
                      </a:pPr>
                      <a:r>
                        <a:rPr lang="es-CO" sz="1400">
                          <a:effectLst/>
                        </a:rPr>
                        <a:t>SINGULARIDAD</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dirty="0">
                          <a:effectLst/>
                        </a:rPr>
                        <a:t>Determina la rareza de un material en el cual también se destacan otras características únicas tanto físicas como organolépticas; corresponde a cultivos con alta especialización en zonas de producción restringida.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6945054"/>
                  </a:ext>
                </a:extLst>
              </a:tr>
              <a:tr h="637617">
                <a:tc>
                  <a:txBody>
                    <a:bodyPr/>
                    <a:lstStyle/>
                    <a:p>
                      <a:pPr>
                        <a:spcAft>
                          <a:spcPts val="0"/>
                        </a:spcAft>
                      </a:pPr>
                      <a:r>
                        <a:rPr lang="es-CO" sz="1400">
                          <a:effectLst/>
                        </a:rPr>
                        <a:t>VARIEDAD</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a:effectLst/>
                        </a:rPr>
                        <a:t>El grupo genético al que pertenece el caco determina en gran medida las características físicas y organolépticas que este desarrollará con un adecuado manejo.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81492788"/>
                  </a:ext>
                </a:extLst>
              </a:tr>
              <a:tr h="637617">
                <a:tc>
                  <a:txBody>
                    <a:bodyPr/>
                    <a:lstStyle/>
                    <a:p>
                      <a:pPr>
                        <a:spcAft>
                          <a:spcPts val="0"/>
                        </a:spcAft>
                      </a:pPr>
                      <a:r>
                        <a:rPr lang="es-CO" sz="1400">
                          <a:effectLst/>
                        </a:rPr>
                        <a:t>CALIDAD</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a:effectLst/>
                        </a:rPr>
                        <a:t>Parámetro que es el resultado de la interacción de la genética propia de una determinada variedad, se expresa únicamente con un manejo postcosecha adecuado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8626987"/>
                  </a:ext>
                </a:extLst>
              </a:tr>
              <a:tr h="637617">
                <a:tc>
                  <a:txBody>
                    <a:bodyPr/>
                    <a:lstStyle/>
                    <a:p>
                      <a:pPr>
                        <a:spcAft>
                          <a:spcPts val="0"/>
                        </a:spcAft>
                      </a:pPr>
                      <a:r>
                        <a:rPr lang="es-CO" sz="1400">
                          <a:effectLst/>
                        </a:rPr>
                        <a:t>MANEJO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a:effectLst/>
                        </a:rPr>
                        <a:t>El manejo de una plantación sumado a las actividades de cosecha y post cosecha son factores que determinan la expresión de las propiedades organolépticas del cacao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7833613"/>
                  </a:ext>
                </a:extLst>
              </a:tr>
              <a:tr h="637617">
                <a:tc>
                  <a:txBody>
                    <a:bodyPr/>
                    <a:lstStyle/>
                    <a:p>
                      <a:pPr>
                        <a:spcAft>
                          <a:spcPts val="0"/>
                        </a:spcAft>
                      </a:pPr>
                      <a:r>
                        <a:rPr lang="es-CO" sz="1400">
                          <a:effectLst/>
                        </a:rPr>
                        <a:t>RELEVANCIA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es-CO" sz="1400" dirty="0">
                          <a:effectLst/>
                        </a:rPr>
                        <a:t>Su manejo se destaca por influenciar de manera positiva en el ámbito social, ambiental y productivo, generando importantes beneficios sociales o servicios ambientales.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8273353"/>
                  </a:ext>
                </a:extLst>
              </a:tr>
            </a:tbl>
          </a:graphicData>
        </a:graphic>
      </p:graphicFrame>
      <p:sp>
        <p:nvSpPr>
          <p:cNvPr id="6" name="Rectángulo 5">
            <a:extLst>
              <a:ext uri="{FF2B5EF4-FFF2-40B4-BE49-F238E27FC236}">
                <a16:creationId xmlns:a16="http://schemas.microsoft.com/office/drawing/2014/main" id="{CA5CCFFE-A276-46F5-9162-F4D7710148A1}"/>
              </a:ext>
            </a:extLst>
          </p:cNvPr>
          <p:cNvSpPr/>
          <p:nvPr/>
        </p:nvSpPr>
        <p:spPr>
          <a:xfrm>
            <a:off x="6245760" y="4784418"/>
            <a:ext cx="2818145" cy="1754326"/>
          </a:xfrm>
          <a:prstGeom prst="rect">
            <a:avLst/>
          </a:prstGeom>
        </p:spPr>
        <p:txBody>
          <a:bodyPr wrap="square">
            <a:spAutoFit/>
          </a:bodyPr>
          <a:lstStyle/>
          <a:p>
            <a:pPr algn="r"/>
            <a:r>
              <a:rPr lang="es-CO" sz="1200" dirty="0"/>
              <a:t>El cacao Fino de aroma es de exquisito en aroma y sabor. Representa una mínima parte de la producción mundial y es apetecido por un mercado gourmet que quiere imprimir a sus productos aromas y sabores frutales, florales, de nueces o de malta exquisitos a los paladares más exigentes</a:t>
            </a:r>
          </a:p>
          <a:p>
            <a:pPr algn="r"/>
            <a:r>
              <a:rPr lang="es-CO" sz="1200" dirty="0"/>
              <a:t>Proexport (2016)</a:t>
            </a:r>
          </a:p>
        </p:txBody>
      </p:sp>
      <p:pic>
        <p:nvPicPr>
          <p:cNvPr id="8" name="Imagen 7">
            <a:extLst>
              <a:ext uri="{FF2B5EF4-FFF2-40B4-BE49-F238E27FC236}">
                <a16:creationId xmlns:a16="http://schemas.microsoft.com/office/drawing/2014/main" id="{7E98D6CF-BDCB-43C0-843B-83770A17A9E9}"/>
              </a:ext>
            </a:extLst>
          </p:cNvPr>
          <p:cNvPicPr>
            <a:picLocks noChangeAspect="1"/>
          </p:cNvPicPr>
          <p:nvPr/>
        </p:nvPicPr>
        <p:blipFill rotWithShape="1">
          <a:blip r:embed="rId4">
            <a:extLst>
              <a:ext uri="{28A0092B-C50C-407E-A947-70E740481C1C}">
                <a14:useLocalDpi xmlns:a14="http://schemas.microsoft.com/office/drawing/2010/main" val="0"/>
              </a:ext>
            </a:extLst>
          </a:blip>
          <a:srcRect r="17320"/>
          <a:stretch/>
        </p:blipFill>
        <p:spPr>
          <a:xfrm>
            <a:off x="6245760" y="1844824"/>
            <a:ext cx="2951104" cy="267695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graphicFrame>
        <p:nvGraphicFramePr>
          <p:cNvPr id="7" name="Tabla 6">
            <a:extLst>
              <a:ext uri="{FF2B5EF4-FFF2-40B4-BE49-F238E27FC236}">
                <a16:creationId xmlns:a16="http://schemas.microsoft.com/office/drawing/2014/main" id="{6BA31FCB-70E4-47FD-B6AF-35B1DCE10025}"/>
              </a:ext>
            </a:extLst>
          </p:cNvPr>
          <p:cNvGraphicFramePr>
            <a:graphicFrameLocks noGrp="1"/>
          </p:cNvGraphicFramePr>
          <p:nvPr>
            <p:extLst>
              <p:ext uri="{D42A27DB-BD31-4B8C-83A1-F6EECF244321}">
                <p14:modId xmlns:p14="http://schemas.microsoft.com/office/powerpoint/2010/main" val="3318419684"/>
              </p:ext>
            </p:extLst>
          </p:nvPr>
        </p:nvGraphicFramePr>
        <p:xfrm>
          <a:off x="107504" y="1862582"/>
          <a:ext cx="4018199" cy="2973002"/>
        </p:xfrm>
        <a:graphic>
          <a:graphicData uri="http://schemas.openxmlformats.org/drawingml/2006/table">
            <a:tbl>
              <a:tblPr firstRow="1" firstCol="1" bandRow="1">
                <a:tableStyleId>{793D81CF-94F2-401A-BA57-92F5A7B2D0C5}</a:tableStyleId>
              </a:tblPr>
              <a:tblGrid>
                <a:gridCol w="933333">
                  <a:extLst>
                    <a:ext uri="{9D8B030D-6E8A-4147-A177-3AD203B41FA5}">
                      <a16:colId xmlns:a16="http://schemas.microsoft.com/office/drawing/2014/main" val="4039813598"/>
                    </a:ext>
                  </a:extLst>
                </a:gridCol>
                <a:gridCol w="1064973">
                  <a:extLst>
                    <a:ext uri="{9D8B030D-6E8A-4147-A177-3AD203B41FA5}">
                      <a16:colId xmlns:a16="http://schemas.microsoft.com/office/drawing/2014/main" val="911116722"/>
                    </a:ext>
                  </a:extLst>
                </a:gridCol>
                <a:gridCol w="1064973">
                  <a:extLst>
                    <a:ext uri="{9D8B030D-6E8A-4147-A177-3AD203B41FA5}">
                      <a16:colId xmlns:a16="http://schemas.microsoft.com/office/drawing/2014/main" val="325876007"/>
                    </a:ext>
                  </a:extLst>
                </a:gridCol>
                <a:gridCol w="477460">
                  <a:extLst>
                    <a:ext uri="{9D8B030D-6E8A-4147-A177-3AD203B41FA5}">
                      <a16:colId xmlns:a16="http://schemas.microsoft.com/office/drawing/2014/main" val="1663674162"/>
                    </a:ext>
                  </a:extLst>
                </a:gridCol>
                <a:gridCol w="477460">
                  <a:extLst>
                    <a:ext uri="{9D8B030D-6E8A-4147-A177-3AD203B41FA5}">
                      <a16:colId xmlns:a16="http://schemas.microsoft.com/office/drawing/2014/main" val="3575763402"/>
                    </a:ext>
                  </a:extLst>
                </a:gridCol>
              </a:tblGrid>
              <a:tr h="418752">
                <a:tc gridSpan="5">
                  <a:txBody>
                    <a:bodyPr/>
                    <a:lstStyle/>
                    <a:p>
                      <a:pPr algn="ctr">
                        <a:spcAft>
                          <a:spcPts val="0"/>
                        </a:spcAft>
                      </a:pPr>
                      <a:r>
                        <a:rPr lang="es-CO" sz="1400" kern="1200" dirty="0">
                          <a:effectLst/>
                        </a:rPr>
                        <a:t>PRODUCCIÓN</a:t>
                      </a:r>
                      <a:r>
                        <a:rPr lang="es-CO" sz="1200" dirty="0">
                          <a:effectLst/>
                        </a:rPr>
                        <a:t> MUNIDIAL DE CACAO EN GRANO TOTAL Y POR REGIÓN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30614490"/>
                  </a:ext>
                </a:extLst>
              </a:tr>
              <a:tr h="214138">
                <a:tc rowSpan="2">
                  <a:txBody>
                    <a:bodyPr/>
                    <a:lstStyle/>
                    <a:p>
                      <a:pPr algn="ctr">
                        <a:spcAft>
                          <a:spcPts val="0"/>
                        </a:spcAft>
                      </a:pPr>
                      <a:r>
                        <a:rPr lang="es-CO" sz="1200">
                          <a:effectLst/>
                        </a:rPr>
                        <a:t>REGIÓN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2016/17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2017/18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spcAft>
                          <a:spcPts val="0"/>
                        </a:spcAft>
                      </a:pPr>
                      <a:r>
                        <a:rPr lang="es-CO" sz="1200">
                          <a:effectLst/>
                        </a:rPr>
                        <a:t>VARIACIÓN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extLst>
                  <a:ext uri="{0D108BD9-81ED-4DB2-BD59-A6C34878D82A}">
                    <a16:rowId xmlns:a16="http://schemas.microsoft.com/office/drawing/2014/main" val="2421423907"/>
                  </a:ext>
                </a:extLst>
              </a:tr>
              <a:tr h="579811">
                <a:tc vMerge="1">
                  <a:txBody>
                    <a:bodyPr/>
                    <a:lstStyle/>
                    <a:p>
                      <a:endParaRPr lang="es-CO"/>
                    </a:p>
                  </a:txBody>
                  <a:tcPr/>
                </a:tc>
                <a:tc>
                  <a:txBody>
                    <a:bodyPr/>
                    <a:lstStyle/>
                    <a:p>
                      <a:pPr algn="ctr">
                        <a:spcAft>
                          <a:spcPts val="0"/>
                        </a:spcAft>
                      </a:pPr>
                      <a:r>
                        <a:rPr lang="es-CO" sz="1200">
                          <a:effectLst/>
                        </a:rPr>
                        <a:t>Estimados (miles TM)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Proyecciones (Miles TM)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(Miles TM)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Porcentaje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909919"/>
                  </a:ext>
                </a:extLst>
              </a:tr>
              <a:tr h="579811">
                <a:tc>
                  <a:txBody>
                    <a:bodyPr/>
                    <a:lstStyle/>
                    <a:p>
                      <a:pPr>
                        <a:spcAft>
                          <a:spcPts val="0"/>
                        </a:spcAft>
                      </a:pPr>
                      <a:r>
                        <a:rPr lang="es-CO" sz="1200">
                          <a:effectLst/>
                        </a:rPr>
                        <a:t>África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es-CO" sz="1200" dirty="0">
                          <a:effectLst/>
                        </a:rPr>
                        <a:t>3.630,90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3.518,00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-112,9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799273"/>
                  </a:ext>
                </a:extLst>
              </a:tr>
              <a:tr h="214138">
                <a:tc>
                  <a:txBody>
                    <a:bodyPr/>
                    <a:lstStyle/>
                    <a:p>
                      <a:pPr>
                        <a:spcAft>
                          <a:spcPts val="0"/>
                        </a:spcAft>
                      </a:pPr>
                      <a:r>
                        <a:rPr lang="es-CO" sz="1200">
                          <a:effectLst/>
                        </a:rPr>
                        <a:t>América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es-CO" sz="1200">
                          <a:effectLst/>
                        </a:rPr>
                        <a:t>737,8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752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14,2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639143"/>
                  </a:ext>
                </a:extLst>
              </a:tr>
              <a:tr h="386541">
                <a:tc>
                  <a:txBody>
                    <a:bodyPr/>
                    <a:lstStyle/>
                    <a:p>
                      <a:pPr>
                        <a:spcAft>
                          <a:spcPts val="0"/>
                        </a:spcAft>
                      </a:pPr>
                      <a:r>
                        <a:rPr lang="es-CO" sz="1200">
                          <a:effectLst/>
                        </a:rPr>
                        <a:t>Asia y Oceanía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es-CO" sz="1200">
                          <a:effectLst/>
                        </a:rPr>
                        <a:t>379,4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368,3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-11,1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dirty="0">
                          <a:effectLst/>
                        </a:rPr>
                        <a:t>-3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4635605"/>
                  </a:ext>
                </a:extLst>
              </a:tr>
              <a:tr h="579811">
                <a:tc>
                  <a:txBody>
                    <a:bodyPr/>
                    <a:lstStyle/>
                    <a:p>
                      <a:pPr>
                        <a:spcAft>
                          <a:spcPts val="0"/>
                        </a:spcAft>
                      </a:pPr>
                      <a:r>
                        <a:rPr lang="es-CO" sz="1200">
                          <a:effectLst/>
                        </a:rPr>
                        <a:t>Total mundial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es-CO" sz="1200">
                          <a:effectLst/>
                        </a:rPr>
                        <a:t>4.748,10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4.638,30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a:effectLst/>
                        </a:rPr>
                        <a:t>-109,7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CO" sz="1200" dirty="0">
                          <a:effectLst/>
                        </a:rPr>
                        <a:t>-3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41126667"/>
                  </a:ext>
                </a:extLst>
              </a:tr>
            </a:tbl>
          </a:graphicData>
        </a:graphic>
      </p:graphicFrame>
      <p:graphicFrame>
        <p:nvGraphicFramePr>
          <p:cNvPr id="9" name="Gráfico 8">
            <a:extLst>
              <a:ext uri="{FF2B5EF4-FFF2-40B4-BE49-F238E27FC236}">
                <a16:creationId xmlns:a16="http://schemas.microsoft.com/office/drawing/2014/main" id="{C3115179-AE2B-49E6-87A2-0569FE892D8A}"/>
              </a:ext>
            </a:extLst>
          </p:cNvPr>
          <p:cNvGraphicFramePr/>
          <p:nvPr>
            <p:extLst>
              <p:ext uri="{D42A27DB-BD31-4B8C-83A1-F6EECF244321}">
                <p14:modId xmlns:p14="http://schemas.microsoft.com/office/powerpoint/2010/main" val="1688170243"/>
              </p:ext>
            </p:extLst>
          </p:nvPr>
        </p:nvGraphicFramePr>
        <p:xfrm>
          <a:off x="4293390" y="1862582"/>
          <a:ext cx="4644008" cy="297300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a:extLst>
              <a:ext uri="{FF2B5EF4-FFF2-40B4-BE49-F238E27FC236}">
                <a16:creationId xmlns:a16="http://schemas.microsoft.com/office/drawing/2014/main" id="{8075B54A-C391-45B1-8F1D-7EE812CC51BC}"/>
              </a:ext>
            </a:extLst>
          </p:cNvPr>
          <p:cNvSpPr/>
          <p:nvPr/>
        </p:nvSpPr>
        <p:spPr>
          <a:xfrm>
            <a:off x="0" y="5373216"/>
            <a:ext cx="4326662" cy="1323439"/>
          </a:xfrm>
          <a:prstGeom prst="rect">
            <a:avLst/>
          </a:prstGeom>
        </p:spPr>
        <p:txBody>
          <a:bodyPr wrap="square">
            <a:spAutoFit/>
          </a:bodyPr>
          <a:lstStyle/>
          <a:p>
            <a:r>
              <a:rPr lang="es-CO" sz="1600" dirty="0">
                <a:latin typeface="Times New Roman" panose="02020603050405020304" pitchFamily="18" charset="0"/>
                <a:ea typeface="Calibri" panose="020F0502020204030204" pitchFamily="34" charset="0"/>
              </a:rPr>
              <a:t>El principal productor de grano en el mundo es Costa de Marfil, seguido por Ghana e Indonesia, aunque Colombia está en el Top 10 se encuentra muy lejos de los primeros puestos en términos de volúmenes de producción</a:t>
            </a:r>
            <a:endParaRPr lang="es-CO" sz="1600" dirty="0"/>
          </a:p>
        </p:txBody>
      </p:sp>
      <p:sp>
        <p:nvSpPr>
          <p:cNvPr id="11" name="Rectángulo 10">
            <a:extLst>
              <a:ext uri="{FF2B5EF4-FFF2-40B4-BE49-F238E27FC236}">
                <a16:creationId xmlns:a16="http://schemas.microsoft.com/office/drawing/2014/main" id="{CAB75644-744E-4ACF-8D39-069451B9A31D}"/>
              </a:ext>
            </a:extLst>
          </p:cNvPr>
          <p:cNvSpPr/>
          <p:nvPr/>
        </p:nvSpPr>
        <p:spPr>
          <a:xfrm>
            <a:off x="4817338" y="5374634"/>
            <a:ext cx="4326662" cy="1323439"/>
          </a:xfrm>
          <a:prstGeom prst="rect">
            <a:avLst/>
          </a:prstGeom>
        </p:spPr>
        <p:txBody>
          <a:bodyPr wrap="square">
            <a:spAutoFit/>
          </a:bodyPr>
          <a:lstStyle/>
          <a:p>
            <a:pPr algn="r"/>
            <a:r>
              <a:rPr lang="es-CO" sz="1600" dirty="0">
                <a:latin typeface="Times New Roman" panose="02020603050405020304" pitchFamily="18" charset="0"/>
              </a:rPr>
              <a:t>Mientras que la demanda de cacao convencional crece a un ritmo medio de 3% al año, el ‘Cacao Especial’ tiene el mayor nivel de crecimiento entre todos los segmentos del cacao, alcanzando hasta un 9% en la última década (</a:t>
            </a:r>
            <a:r>
              <a:rPr lang="es-CO" sz="1600" dirty="0" err="1">
                <a:latin typeface="Times New Roman" panose="02020603050405020304" pitchFamily="18" charset="0"/>
              </a:rPr>
              <a:t>Swisscontac</a:t>
            </a:r>
            <a:r>
              <a:rPr lang="es-CO" sz="1600" dirty="0">
                <a:latin typeface="Times New Roman" panose="02020603050405020304" pitchFamily="18" charset="0"/>
              </a:rPr>
              <a:t> 2017).</a:t>
            </a:r>
          </a:p>
        </p:txBody>
      </p:sp>
    </p:spTree>
    <p:extLst>
      <p:ext uri="{BB962C8B-B14F-4D97-AF65-F5344CB8AC3E}">
        <p14:creationId xmlns:p14="http://schemas.microsoft.com/office/powerpoint/2010/main" val="188519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908720"/>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5. Resultados  - Estudio de Mercado</a:t>
            </a:r>
          </a:p>
        </p:txBody>
      </p:sp>
      <p:graphicFrame>
        <p:nvGraphicFramePr>
          <p:cNvPr id="8" name="Tabla 7">
            <a:extLst>
              <a:ext uri="{FF2B5EF4-FFF2-40B4-BE49-F238E27FC236}">
                <a16:creationId xmlns:a16="http://schemas.microsoft.com/office/drawing/2014/main" id="{35BE6FB1-5FD2-4E09-AEB9-9A3CA160B0D1}"/>
              </a:ext>
            </a:extLst>
          </p:cNvPr>
          <p:cNvGraphicFramePr>
            <a:graphicFrameLocks noGrp="1"/>
          </p:cNvGraphicFramePr>
          <p:nvPr>
            <p:extLst>
              <p:ext uri="{D42A27DB-BD31-4B8C-83A1-F6EECF244321}">
                <p14:modId xmlns:p14="http://schemas.microsoft.com/office/powerpoint/2010/main" val="2390581684"/>
              </p:ext>
            </p:extLst>
          </p:nvPr>
        </p:nvGraphicFramePr>
        <p:xfrm>
          <a:off x="888793" y="2200518"/>
          <a:ext cx="7363240" cy="4324826"/>
        </p:xfrm>
        <a:graphic>
          <a:graphicData uri="http://schemas.openxmlformats.org/drawingml/2006/table">
            <a:tbl>
              <a:tblPr firstRow="1" firstCol="1" bandRow="1">
                <a:tableStyleId>{7E9639D4-E3E2-4D34-9284-5A2195B3D0D7}</a:tableStyleId>
              </a:tblPr>
              <a:tblGrid>
                <a:gridCol w="914505">
                  <a:extLst>
                    <a:ext uri="{9D8B030D-6E8A-4147-A177-3AD203B41FA5}">
                      <a16:colId xmlns:a16="http://schemas.microsoft.com/office/drawing/2014/main" val="884028831"/>
                    </a:ext>
                  </a:extLst>
                </a:gridCol>
                <a:gridCol w="1101719">
                  <a:extLst>
                    <a:ext uri="{9D8B030D-6E8A-4147-A177-3AD203B41FA5}">
                      <a16:colId xmlns:a16="http://schemas.microsoft.com/office/drawing/2014/main" val="3685476034"/>
                    </a:ext>
                  </a:extLst>
                </a:gridCol>
                <a:gridCol w="936104">
                  <a:extLst>
                    <a:ext uri="{9D8B030D-6E8A-4147-A177-3AD203B41FA5}">
                      <a16:colId xmlns:a16="http://schemas.microsoft.com/office/drawing/2014/main" val="1223782173"/>
                    </a:ext>
                  </a:extLst>
                </a:gridCol>
                <a:gridCol w="504056">
                  <a:extLst>
                    <a:ext uri="{9D8B030D-6E8A-4147-A177-3AD203B41FA5}">
                      <a16:colId xmlns:a16="http://schemas.microsoft.com/office/drawing/2014/main" val="454486243"/>
                    </a:ext>
                  </a:extLst>
                </a:gridCol>
                <a:gridCol w="1080120">
                  <a:extLst>
                    <a:ext uri="{9D8B030D-6E8A-4147-A177-3AD203B41FA5}">
                      <a16:colId xmlns:a16="http://schemas.microsoft.com/office/drawing/2014/main" val="121615742"/>
                    </a:ext>
                  </a:extLst>
                </a:gridCol>
                <a:gridCol w="504056">
                  <a:extLst>
                    <a:ext uri="{9D8B030D-6E8A-4147-A177-3AD203B41FA5}">
                      <a16:colId xmlns:a16="http://schemas.microsoft.com/office/drawing/2014/main" val="2610253268"/>
                    </a:ext>
                  </a:extLst>
                </a:gridCol>
                <a:gridCol w="2322680">
                  <a:extLst>
                    <a:ext uri="{9D8B030D-6E8A-4147-A177-3AD203B41FA5}">
                      <a16:colId xmlns:a16="http://schemas.microsoft.com/office/drawing/2014/main" val="1334165272"/>
                    </a:ext>
                  </a:extLst>
                </a:gridCol>
              </a:tblGrid>
              <a:tr h="791961">
                <a:tc>
                  <a:txBody>
                    <a:bodyPr/>
                    <a:lstStyle/>
                    <a:p>
                      <a:pPr algn="ctr">
                        <a:spcAft>
                          <a:spcPts val="0"/>
                        </a:spcAft>
                      </a:pPr>
                      <a:r>
                        <a:rPr lang="es-CO" sz="1200">
                          <a:effectLst/>
                        </a:rPr>
                        <a:t>AÑO PAIS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ctr"/>
                </a:tc>
                <a:tc>
                  <a:txBody>
                    <a:bodyPr/>
                    <a:lstStyle/>
                    <a:p>
                      <a:pPr algn="ctr">
                        <a:spcAft>
                          <a:spcPts val="0"/>
                        </a:spcAft>
                      </a:pPr>
                      <a:r>
                        <a:rPr lang="es-CO" sz="1200" dirty="0">
                          <a:effectLst/>
                        </a:rPr>
                        <a:t>PRODUCCIÓN TM 2017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O" sz="1200" dirty="0">
                          <a:effectLst/>
                        </a:rPr>
                        <a:t>2017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ctr"/>
                </a:tc>
                <a:tc gridSpan="2">
                  <a:txBody>
                    <a:bodyPr/>
                    <a:lstStyle/>
                    <a:p>
                      <a:pPr algn="ctr">
                        <a:spcAft>
                          <a:spcPts val="0"/>
                        </a:spcAft>
                      </a:pPr>
                      <a:r>
                        <a:rPr lang="es-CO" sz="1200" dirty="0">
                          <a:effectLst/>
                        </a:rPr>
                        <a:t>EXPORTACIONES TM 2017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ctr"/>
                </a:tc>
                <a:tc hMerge="1">
                  <a:txBody>
                    <a:bodyPr/>
                    <a:lstStyle/>
                    <a:p>
                      <a:endParaRPr lang="es-CO"/>
                    </a:p>
                  </a:txBody>
                  <a:tcPr/>
                </a:tc>
                <a:tc gridSpan="2">
                  <a:txBody>
                    <a:bodyPr/>
                    <a:lstStyle/>
                    <a:p>
                      <a:pPr algn="ctr">
                        <a:spcAft>
                          <a:spcPts val="0"/>
                        </a:spcAft>
                      </a:pPr>
                      <a:r>
                        <a:rPr lang="es-CO" sz="1200" dirty="0">
                          <a:effectLst/>
                        </a:rPr>
                        <a:t>EXPORTACIONES TOTALES MILES USD 2017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ctr"/>
                </a:tc>
                <a:tc hMerge="1">
                  <a:txBody>
                    <a:bodyPr/>
                    <a:lstStyle/>
                    <a:p>
                      <a:endParaRPr lang="es-CO"/>
                    </a:p>
                  </a:txBody>
                  <a:tcPr/>
                </a:tc>
                <a:tc>
                  <a:txBody>
                    <a:bodyPr/>
                    <a:lstStyle/>
                    <a:p>
                      <a:pPr algn="ctr">
                        <a:spcAft>
                          <a:spcPts val="0"/>
                        </a:spcAft>
                      </a:pPr>
                      <a:r>
                        <a:rPr lang="es-CO" sz="1200" dirty="0">
                          <a:effectLst/>
                        </a:rPr>
                        <a:t>PRINCIPALES MERCADOS EXPORTACIONES -2017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ctr"/>
                </a:tc>
                <a:extLst>
                  <a:ext uri="{0D108BD9-81ED-4DB2-BD59-A6C34878D82A}">
                    <a16:rowId xmlns:a16="http://schemas.microsoft.com/office/drawing/2014/main" val="198736971"/>
                  </a:ext>
                </a:extLst>
              </a:tr>
              <a:tr h="217216">
                <a:tc>
                  <a:txBody>
                    <a:bodyPr/>
                    <a:lstStyle/>
                    <a:p>
                      <a:pPr>
                        <a:spcAft>
                          <a:spcPts val="0"/>
                        </a:spcAft>
                      </a:pPr>
                      <a:r>
                        <a:rPr lang="es-CO" sz="1200" dirty="0">
                          <a:effectLst/>
                        </a:rPr>
                        <a:t>Bolivia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2.000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187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940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dirty="0">
                          <a:effectLst/>
                        </a:rPr>
                        <a:t>Alemania, Suiza, Perú</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1555066441"/>
                  </a:ext>
                </a:extLst>
              </a:tr>
              <a:tr h="289621">
                <a:tc>
                  <a:txBody>
                    <a:bodyPr/>
                    <a:lstStyle/>
                    <a:p>
                      <a:pPr>
                        <a:spcAft>
                          <a:spcPts val="0"/>
                        </a:spcAft>
                      </a:pPr>
                      <a:r>
                        <a:rPr lang="es-CO" sz="1200">
                          <a:effectLst/>
                        </a:rPr>
                        <a:t>Brasil</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173.800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754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2936</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dirty="0">
                          <a:effectLst/>
                        </a:rPr>
                        <a:t>Argentina, EEUU, Chile, Suiza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851053971"/>
                  </a:ext>
                </a:extLst>
              </a:tr>
              <a:tr h="362027">
                <a:tc>
                  <a:txBody>
                    <a:bodyPr/>
                    <a:lstStyle/>
                    <a:p>
                      <a:pPr>
                        <a:spcAft>
                          <a:spcPts val="0"/>
                        </a:spcAft>
                      </a:pPr>
                      <a:r>
                        <a:rPr lang="es-CO" sz="1200">
                          <a:effectLst/>
                        </a:rPr>
                        <a:t>Colombia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60.535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11.876</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27.326</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a:effectLst/>
                        </a:rPr>
                        <a:t>EE. UU., México, Países Bajos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2926251132"/>
                  </a:ext>
                </a:extLst>
              </a:tr>
              <a:tr h="289621">
                <a:tc>
                  <a:txBody>
                    <a:bodyPr/>
                    <a:lstStyle/>
                    <a:p>
                      <a:pPr>
                        <a:spcAft>
                          <a:spcPts val="0"/>
                        </a:spcAft>
                      </a:pPr>
                      <a:r>
                        <a:rPr lang="es-CO" sz="1200">
                          <a:effectLst/>
                        </a:rPr>
                        <a:t>Costa Rica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545</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434</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1.343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a:effectLst/>
                        </a:rPr>
                        <a:t>Nicaragua, Panamá, México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1859221336"/>
                  </a:ext>
                </a:extLst>
              </a:tr>
              <a:tr h="362027">
                <a:tc>
                  <a:txBody>
                    <a:bodyPr/>
                    <a:lstStyle/>
                    <a:p>
                      <a:pPr>
                        <a:spcAft>
                          <a:spcPts val="0"/>
                        </a:spcAft>
                      </a:pPr>
                      <a:r>
                        <a:rPr lang="es-CO" sz="1200">
                          <a:effectLst/>
                        </a:rPr>
                        <a:t>Ecuador</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289.102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247.483</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551.953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a:effectLst/>
                        </a:rPr>
                        <a:t>EE. UU., Países Bajo, Malasia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1355017266"/>
                  </a:ext>
                </a:extLst>
              </a:tr>
              <a:tr h="362027">
                <a:tc>
                  <a:txBody>
                    <a:bodyPr/>
                    <a:lstStyle/>
                    <a:p>
                      <a:pPr>
                        <a:spcAft>
                          <a:spcPts val="0"/>
                        </a:spcAft>
                      </a:pPr>
                      <a:r>
                        <a:rPr lang="es-CO" sz="1200">
                          <a:effectLst/>
                        </a:rPr>
                        <a:t>México</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30.000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1.032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dirty="0">
                          <a:effectLst/>
                        </a:rPr>
                        <a:t>2.811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dirty="0">
                          <a:effectLst/>
                        </a:rPr>
                        <a:t>EE. UU., Canadá Alemania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4197525763"/>
                  </a:ext>
                </a:extLst>
              </a:tr>
              <a:tr h="579243">
                <a:tc>
                  <a:txBody>
                    <a:bodyPr/>
                    <a:lstStyle/>
                    <a:p>
                      <a:pPr>
                        <a:spcAft>
                          <a:spcPts val="0"/>
                        </a:spcAft>
                      </a:pPr>
                      <a:r>
                        <a:rPr lang="es-CO" sz="1200">
                          <a:effectLst/>
                        </a:rPr>
                        <a:t>Panamá</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a:effectLst/>
                        </a:rPr>
                        <a:t>EE. UU., Colombia República Dominicana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1642145626"/>
                  </a:ext>
                </a:extLst>
              </a:tr>
              <a:tr h="362027">
                <a:tc>
                  <a:txBody>
                    <a:bodyPr/>
                    <a:lstStyle/>
                    <a:p>
                      <a:pPr>
                        <a:spcAft>
                          <a:spcPts val="0"/>
                        </a:spcAft>
                      </a:pPr>
                      <a:r>
                        <a:rPr lang="es-CO" sz="1200">
                          <a:effectLst/>
                        </a:rPr>
                        <a:t>Perú</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115.000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58.091</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148.357</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a:effectLst/>
                        </a:rPr>
                        <a:t>EE. UU., Países Bajos, Bélgica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2447703891"/>
                  </a:ext>
                </a:extLst>
              </a:tr>
              <a:tr h="526176">
                <a:tc>
                  <a:txBody>
                    <a:bodyPr/>
                    <a:lstStyle/>
                    <a:p>
                      <a:pPr>
                        <a:spcAft>
                          <a:spcPts val="0"/>
                        </a:spcAft>
                      </a:pPr>
                      <a:r>
                        <a:rPr lang="es-CO" sz="1200">
                          <a:effectLst/>
                        </a:rPr>
                        <a:t>República Dominicana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80.000</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50.622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134.361</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dirty="0">
                          <a:effectLst/>
                        </a:rPr>
                        <a:t>EE. UU., Países Bajos, Bélgica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3069840050"/>
                  </a:ext>
                </a:extLst>
              </a:tr>
              <a:tr h="175392">
                <a:tc>
                  <a:txBody>
                    <a:bodyPr/>
                    <a:lstStyle/>
                    <a:p>
                      <a:pPr>
                        <a:spcAft>
                          <a:spcPts val="0"/>
                        </a:spcAft>
                      </a:pPr>
                      <a:r>
                        <a:rPr lang="es-CO" sz="1200">
                          <a:effectLst/>
                        </a:rPr>
                        <a:t>TOTALES</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751.982</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370.409</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r>
                        <a:rPr lang="es-CO" sz="1200">
                          <a:effectLst/>
                        </a:rPr>
                        <a:t>870.027</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lgn="r">
                        <a:spcAft>
                          <a:spcPts val="0"/>
                        </a:spcAft>
                      </a:pP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tc>
                  <a:txBody>
                    <a:bodyPr/>
                    <a:lstStyle/>
                    <a:p>
                      <a:pPr>
                        <a:spcAft>
                          <a:spcPts val="0"/>
                        </a:spcAft>
                      </a:pPr>
                      <a:r>
                        <a:rPr lang="es-CO" sz="1200" dirty="0">
                          <a:effectLst/>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713" marR="21713" marT="0" marB="0" anchor="b"/>
                </a:tc>
                <a:extLst>
                  <a:ext uri="{0D108BD9-81ED-4DB2-BD59-A6C34878D82A}">
                    <a16:rowId xmlns:a16="http://schemas.microsoft.com/office/drawing/2014/main" val="3122525709"/>
                  </a:ext>
                </a:extLst>
              </a:tr>
            </a:tbl>
          </a:graphicData>
        </a:graphic>
      </p:graphicFrame>
      <p:sp>
        <p:nvSpPr>
          <p:cNvPr id="3" name="Rectángulo 2">
            <a:extLst>
              <a:ext uri="{FF2B5EF4-FFF2-40B4-BE49-F238E27FC236}">
                <a16:creationId xmlns:a16="http://schemas.microsoft.com/office/drawing/2014/main" id="{F46963A0-A668-41F9-8523-94CAF5E837CF}"/>
              </a:ext>
            </a:extLst>
          </p:cNvPr>
          <p:cNvSpPr/>
          <p:nvPr/>
        </p:nvSpPr>
        <p:spPr>
          <a:xfrm>
            <a:off x="888793" y="1817618"/>
            <a:ext cx="7283607" cy="369332"/>
          </a:xfrm>
          <a:prstGeom prst="rect">
            <a:avLst/>
          </a:prstGeom>
        </p:spPr>
        <p:txBody>
          <a:bodyPr wrap="square">
            <a:spAutoFit/>
          </a:bodyPr>
          <a:lstStyle/>
          <a:p>
            <a:pPr algn="ctr"/>
            <a:r>
              <a:rPr lang="es-CO" dirty="0"/>
              <a:t>Estadísticas del sector Cacaotero Latinoamérica</a:t>
            </a:r>
          </a:p>
        </p:txBody>
      </p:sp>
    </p:spTree>
    <p:extLst>
      <p:ext uri="{BB962C8B-B14F-4D97-AF65-F5344CB8AC3E}">
        <p14:creationId xmlns:p14="http://schemas.microsoft.com/office/powerpoint/2010/main" val="256149556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1840</TotalTime>
  <Words>2046</Words>
  <Application>Microsoft Office PowerPoint</Application>
  <PresentationFormat>Presentación en pantalla (4:3)</PresentationFormat>
  <Paragraphs>300</Paragraphs>
  <Slides>24</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Arial Narrow</vt:lpstr>
      <vt:lpstr>Calibri</vt:lpstr>
      <vt:lpstr>Calibri Light</vt:lpstr>
      <vt:lpstr>Times New Roman</vt:lpstr>
      <vt:lpstr>Wingdings</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Camilo Andres Perez Esparza</cp:lastModifiedBy>
  <cp:revision>79</cp:revision>
  <dcterms:created xsi:type="dcterms:W3CDTF">2017-01-10T17:35:56Z</dcterms:created>
  <dcterms:modified xsi:type="dcterms:W3CDTF">2019-08-17T01:36:34Z</dcterms:modified>
</cp:coreProperties>
</file>