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5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9921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8a06b4e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e8a06b4e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8feaa3e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e8feaa3e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e8c45126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e8c4512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e8c45126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e8c45126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8a06b4e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e8a06b4e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8a06b4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e8a06b4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3e8a06b4ed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8a06b4e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e8a06b4e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e8a06b4ed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e8feaa3e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e8feaa3e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3e8feaa3e5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e8feaa3e5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g3e8feaa3e5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Plantillas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08600"/>
            <a:ext cx="9144000" cy="15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Plantillas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3" y="333375"/>
            <a:ext cx="3770312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468313" y="2205038"/>
            <a:ext cx="8229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 rot="5400000">
            <a:off x="5405438" y="2833688"/>
            <a:ext cx="4525963" cy="20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 rot="5400000">
            <a:off x="1208881" y="848519"/>
            <a:ext cx="4525963" cy="602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8313" y="2205038"/>
            <a:ext cx="8229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8313" y="2205038"/>
            <a:ext cx="8229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68313" y="2205038"/>
            <a:ext cx="8229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Plantillas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6024563"/>
            <a:ext cx="9144000" cy="83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descr="Plantillas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92950" y="88900"/>
            <a:ext cx="1962150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68313" y="2205038"/>
            <a:ext cx="8229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Excelencia que hace la diferenc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39963"/>
            <a:ext cx="9144000" cy="457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891551" y="2225005"/>
            <a:ext cx="1975474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/>
              <a:t>LOCALIZACIÓN</a:t>
            </a:r>
            <a:endParaRPr sz="1800" b="1" i="0" u="none" strike="noStrike" cap="none" dirty="0">
              <a:solidFill>
                <a:schemeClr val="dk2"/>
              </a:solidFill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7025" y="1169275"/>
            <a:ext cx="5349904" cy="282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2"/>
          <p:cNvCxnSpPr/>
          <p:nvPr/>
        </p:nvCxnSpPr>
        <p:spPr>
          <a:xfrm flipH="1">
            <a:off x="1809750" y="3990975"/>
            <a:ext cx="3562267" cy="68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276217" y="4766600"/>
            <a:ext cx="27444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/>
              <a:t>Sede E</a:t>
            </a:r>
            <a:r>
              <a:rPr lang="es-CO" sz="1400" b="1" dirty="0" smtClean="0"/>
              <a:t>smeralda</a:t>
            </a:r>
            <a:r>
              <a:rPr lang="es-CO" sz="1400" b="1" dirty="0"/>
              <a:t>: </a:t>
            </a:r>
            <a:r>
              <a:rPr lang="es-CO" sz="1400" b="1" dirty="0" smtClean="0"/>
              <a:t/>
            </a:r>
            <a:br>
              <a:rPr lang="es-CO" sz="1400" b="1" dirty="0" smtClean="0"/>
            </a:br>
            <a:r>
              <a:rPr lang="es-CO" sz="1400" b="1" dirty="0" smtClean="0"/>
              <a:t>117 </a:t>
            </a:r>
            <a:r>
              <a:rPr lang="es-CO" sz="1400" b="1" dirty="0"/>
              <a:t>adultos mayores estratos 4-5 </a:t>
            </a:r>
            <a:r>
              <a:rPr lang="es-CO" sz="1400" b="1" dirty="0" smtClean="0"/>
              <a:t>localidades</a:t>
            </a:r>
            <a:r>
              <a:rPr lang="es-CO" sz="1400" b="1" dirty="0"/>
              <a:t>: Usaquén-Suba-Barrios </a:t>
            </a:r>
            <a:r>
              <a:rPr lang="es-CO" sz="1400" b="1" dirty="0" smtClean="0"/>
              <a:t>Unidos</a:t>
            </a:r>
            <a:br>
              <a:rPr lang="es-CO" sz="1400" b="1" dirty="0" smtClean="0"/>
            </a:br>
            <a:r>
              <a:rPr lang="es-CO" sz="1400" b="1" dirty="0" smtClean="0"/>
              <a:t>Capacidad de atención: 1920</a:t>
            </a:r>
            <a:endParaRPr sz="1400" b="1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369517" y="4755025"/>
            <a:ext cx="27444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/>
              <a:t>Sede Gold: </a:t>
            </a:r>
            <a:r>
              <a:rPr lang="es-CO" sz="1400" b="1" dirty="0" smtClean="0"/>
              <a:t/>
            </a:r>
            <a:br>
              <a:rPr lang="es-CO" sz="1400" b="1" dirty="0" smtClean="0"/>
            </a:br>
            <a:r>
              <a:rPr lang="es-CO" sz="1400" b="1" dirty="0" smtClean="0"/>
              <a:t>140 </a:t>
            </a:r>
            <a:r>
              <a:rPr lang="es-CO" sz="1400" b="1" dirty="0"/>
              <a:t>adultos mayores estrato 3 alto localidades: Usaquén-Suba-Barrios </a:t>
            </a:r>
            <a:r>
              <a:rPr lang="es-CO" sz="1400" b="1" dirty="0" smtClean="0"/>
              <a:t>Unidos</a:t>
            </a:r>
            <a:br>
              <a:rPr lang="es-CO" sz="1400" b="1" dirty="0" smtClean="0"/>
            </a:br>
            <a:r>
              <a:rPr lang="es-CO" sz="1400" b="1" dirty="0" smtClean="0"/>
              <a:t>Capacidad de atención: 2240</a:t>
            </a:r>
            <a:endParaRPr sz="1400" b="1" i="0" u="none" strike="noStrike" cap="none" dirty="0">
              <a:solidFill>
                <a:schemeClr val="dk2"/>
              </a:solidFill>
            </a:endParaRPr>
          </a:p>
        </p:txBody>
      </p:sp>
      <p:cxnSp>
        <p:nvCxnSpPr>
          <p:cNvPr id="133" name="Google Shape;133;p22"/>
          <p:cNvCxnSpPr/>
          <p:nvPr/>
        </p:nvCxnSpPr>
        <p:spPr>
          <a:xfrm flipH="1">
            <a:off x="5114925" y="3990975"/>
            <a:ext cx="809626" cy="68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6399592" y="4755025"/>
            <a:ext cx="27444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/>
              <a:t>Sede Platinum: </a:t>
            </a:r>
            <a:r>
              <a:rPr lang="es-CO" sz="1400" b="1" dirty="0" smtClean="0"/>
              <a:t/>
            </a:r>
            <a:br>
              <a:rPr lang="es-CO" sz="1400" b="1" dirty="0" smtClean="0"/>
            </a:br>
            <a:r>
              <a:rPr lang="es-CO" sz="1400" b="1" dirty="0" smtClean="0"/>
              <a:t>360 </a:t>
            </a:r>
            <a:r>
              <a:rPr lang="es-CO" sz="1400" b="1" dirty="0"/>
              <a:t>adultos mayores estrato 3 medio localidades: </a:t>
            </a:r>
            <a:r>
              <a:rPr lang="es-CO" sz="1400" b="1" dirty="0" smtClean="0"/>
              <a:t>Engativá-Kennedy</a:t>
            </a:r>
            <a:br>
              <a:rPr lang="es-CO" sz="1400" b="1" dirty="0" smtClean="0"/>
            </a:br>
            <a:r>
              <a:rPr lang="es-CO" sz="1400" b="1" dirty="0" smtClean="0"/>
              <a:t>Capacidad de atención: 5760</a:t>
            </a:r>
            <a:endParaRPr sz="1400" b="1" i="0" u="none" strike="noStrike" cap="none" dirty="0">
              <a:solidFill>
                <a:schemeClr val="dk2"/>
              </a:solidFill>
            </a:endParaRPr>
          </a:p>
        </p:txBody>
      </p:sp>
      <p:cxnSp>
        <p:nvCxnSpPr>
          <p:cNvPr id="135" name="Google Shape;135;p22"/>
          <p:cNvCxnSpPr/>
          <p:nvPr/>
        </p:nvCxnSpPr>
        <p:spPr>
          <a:xfrm>
            <a:off x="6305550" y="3990975"/>
            <a:ext cx="933450" cy="68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2177250" y="274225"/>
            <a:ext cx="4789500" cy="11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CO" b="1"/>
              <a:t>ESTUDIO TÉCNICO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75" y="1104900"/>
            <a:ext cx="3258325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9700" y="1295400"/>
            <a:ext cx="3258325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2112075" y="193950"/>
            <a:ext cx="4789500" cy="54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CO" b="1" dirty="0" smtClean="0"/>
              <a:t>ESTUDIO TÉCNICO</a:t>
            </a:r>
            <a:endParaRPr b="1" dirty="0"/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2728562" y="812652"/>
            <a:ext cx="3793200" cy="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 smtClean="0"/>
              <a:t>PLANOS DISEÑO TIPO </a:t>
            </a:r>
            <a:r>
              <a:rPr lang="es-CO" sz="1800" b="1" dirty="0"/>
              <a:t>SEDES</a:t>
            </a:r>
            <a:endParaRPr sz="1800" b="1" i="0" u="none" strike="noStrike" cap="none" dirty="0">
              <a:solidFill>
                <a:schemeClr val="dk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4924425"/>
            <a:ext cx="61245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0" y="125025"/>
            <a:ext cx="9501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b="1" dirty="0" smtClean="0"/>
              <a:t>ESTUDIO LEGAL </a:t>
            </a:r>
            <a:r>
              <a:rPr lang="es-CO" sz="3400" b="1" dirty="0"/>
              <a:t>Y </a:t>
            </a:r>
            <a:endParaRPr lang="es-CO" sz="3400" b="1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b="1" dirty="0" smtClean="0"/>
              <a:t>ORGANIZACIONAL</a:t>
            </a:r>
            <a:endParaRPr sz="34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" y="1238249"/>
            <a:ext cx="4178150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529137"/>
            <a:ext cx="54324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60" y="1374773"/>
            <a:ext cx="4187115" cy="256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2948780"/>
            <a:ext cx="11160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52689" y="5765254"/>
            <a:ext cx="8434111" cy="3077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1400" b="1" dirty="0" smtClean="0">
                <a:ln w="952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Amor, </a:t>
            </a:r>
            <a:r>
              <a:rPr lang="es-ES" sz="1400" b="1" dirty="0" smtClean="0">
                <a:ln w="952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transparencia</a:t>
            </a:r>
            <a:r>
              <a:rPr lang="es-ES" sz="1400" b="1" dirty="0" smtClean="0">
                <a:ln w="952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s-ES" sz="1400" b="1" dirty="0" smtClean="0">
                <a:ln w="952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respeto</a:t>
            </a:r>
            <a:r>
              <a:rPr lang="es-ES" sz="1400" b="1" dirty="0" smtClean="0">
                <a:ln w="952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s-ES" sz="1400" b="1" dirty="0" smtClean="0">
                <a:ln w="952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solidaridad</a:t>
            </a:r>
            <a:r>
              <a:rPr lang="es-ES" sz="1400" b="1" dirty="0" smtClean="0">
                <a:ln w="952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responsabilidad </a:t>
            </a:r>
            <a:r>
              <a:rPr lang="es-ES" sz="1400" b="1" dirty="0" smtClean="0">
                <a:ln w="952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CC33"/>
                </a:solidFill>
              </a:rPr>
              <a:t>social</a:t>
            </a:r>
            <a:r>
              <a:rPr lang="es-ES" sz="1400" b="1" dirty="0" smtClean="0">
                <a:ln w="952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conciencia </a:t>
            </a:r>
            <a:r>
              <a:rPr lang="es-ES" sz="1400" b="1" dirty="0" smtClean="0">
                <a:ln w="952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ecológica</a:t>
            </a:r>
            <a:endParaRPr lang="es-ES" sz="1400" b="1" dirty="0">
              <a:ln w="9525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-81125" y="467925"/>
            <a:ext cx="9501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b="1" dirty="0" smtClean="0"/>
              <a:t>ESTUDIO FINANCIERO</a:t>
            </a:r>
            <a:endParaRPr sz="34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152400" y="1097425"/>
            <a:ext cx="1457325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/>
              <a:t>INVERSIÓN</a:t>
            </a:r>
            <a:endParaRPr sz="1800" b="1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152400" y="3499625"/>
            <a:ext cx="44958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 smtClean="0"/>
              <a:t>COSTOS/GASTOS MENSUAL</a:t>
            </a:r>
            <a:endParaRPr sz="1800" b="1" i="0" u="none" strike="noStrike" cap="none" dirty="0">
              <a:solidFill>
                <a:schemeClr val="dk2"/>
              </a:solidFill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143050"/>
            <a:ext cx="8839199" cy="1966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18975"/>
            <a:ext cx="8839199" cy="1530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-81125" y="467925"/>
            <a:ext cx="9501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b="1" dirty="0" smtClean="0"/>
              <a:t>ESTUDIO FINANCIERO</a:t>
            </a:r>
            <a:endParaRPr sz="34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300250" y="1310400"/>
            <a:ext cx="465275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/>
              <a:t>COSTOS MENSUALES POR FRANJA</a:t>
            </a:r>
            <a:endParaRPr sz="1800" b="1" i="0" u="none" strike="noStrike" cap="none" dirty="0">
              <a:solidFill>
                <a:schemeClr val="dk2"/>
              </a:solidFill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57000"/>
            <a:ext cx="8763000" cy="1349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7" name="Google Shape;16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160" y="4008525"/>
            <a:ext cx="8709240" cy="93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body" idx="1"/>
          </p:nvPr>
        </p:nvSpPr>
        <p:spPr>
          <a:xfrm>
            <a:off x="-81125" y="467925"/>
            <a:ext cx="9501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b="1" dirty="0" smtClean="0"/>
              <a:t>ESTUDIO FINANCIERO</a:t>
            </a:r>
            <a:endParaRPr sz="34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161925" y="1255000"/>
            <a:ext cx="26031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/>
              <a:t>PROYECCIONES</a:t>
            </a:r>
            <a:endParaRPr sz="1800" b="1" dirty="0"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96350" y="3861450"/>
            <a:ext cx="386605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/>
              <a:t>ESTIMACIÓN INGRESOS</a:t>
            </a:r>
            <a:endParaRPr sz="1800" b="1" i="0" u="none" strike="noStrike" cap="none" dirty="0">
              <a:solidFill>
                <a:schemeClr val="dk2"/>
              </a:solidFill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76" y="4478125"/>
            <a:ext cx="8737900" cy="139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6" y="2017691"/>
            <a:ext cx="8737900" cy="1305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933449" y="410775"/>
            <a:ext cx="6696075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b="1" dirty="0" smtClean="0"/>
              <a:t>ESTUDIO FINANCIERO</a:t>
            </a:r>
            <a:endParaRPr sz="34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152400" y="969725"/>
            <a:ext cx="281375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/>
              <a:t>FLUJO DE CAJA</a:t>
            </a:r>
            <a:endParaRPr sz="1800" b="1" dirty="0"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52175"/>
            <a:ext cx="8839199" cy="4510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-336950" y="636650"/>
            <a:ext cx="9501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400" b="1"/>
              <a:t>EVALUACIÓN DEL PROYECTO</a:t>
            </a:r>
            <a:endParaRPr sz="34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475" y="1573250"/>
            <a:ext cx="6052200" cy="2021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1475" y="4028450"/>
            <a:ext cx="6052200" cy="1719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962025" y="470175"/>
            <a:ext cx="6377700" cy="54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CO" b="1" dirty="0" smtClean="0"/>
              <a:t>ESTRATEGIA DE MARKETING</a:t>
            </a:r>
            <a:endParaRPr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1594871"/>
            <a:ext cx="8949655" cy="155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524250"/>
            <a:ext cx="29146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69" y="3886200"/>
            <a:ext cx="1776413" cy="17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54" y="3524250"/>
            <a:ext cx="3257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7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2569275" y="165375"/>
            <a:ext cx="4789500" cy="11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CO" b="1"/>
              <a:t>CONCLUSIONES</a:t>
            </a:r>
            <a:endParaRPr b="1"/>
          </a:p>
        </p:txBody>
      </p:sp>
      <p:sp>
        <p:nvSpPr>
          <p:cNvPr id="6" name="5 CuadroTexto"/>
          <p:cNvSpPr txBox="1"/>
          <p:nvPr/>
        </p:nvSpPr>
        <p:spPr>
          <a:xfrm>
            <a:off x="308376" y="1118903"/>
            <a:ext cx="833479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" dirty="0" smtClean="0"/>
              <a:t>Se realizo un estudio de mercado que arrojo datos cualitativos y cuantitativos tanto de mercado como de gustos, preferencias y preocupaciones de los clientes.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308376" y="1804923"/>
            <a:ext cx="8334794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Con lo anterior se diseño una propuesta de negocio en donde se identifico una capacidad perfectamente viable a partir de la inversión de $ 261 millones de pesos  p</a:t>
            </a:r>
            <a:r>
              <a:rPr lang="es-ES" dirty="0" smtClean="0"/>
              <a:t>ara atender tres sedes y  </a:t>
            </a:r>
            <a:r>
              <a:rPr lang="es-ES" dirty="0"/>
              <a:t>7416 clientes al </a:t>
            </a:r>
            <a:r>
              <a:rPr lang="es-ES" dirty="0" smtClean="0"/>
              <a:t>año.</a:t>
            </a:r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8376" y="2761669"/>
            <a:ext cx="8334794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Desde de la parte técnica nuestra capacidad es viable para atender </a:t>
            </a:r>
            <a:r>
              <a:rPr lang="es-ES" dirty="0"/>
              <a:t>ese mercado, si </a:t>
            </a:r>
            <a:r>
              <a:rPr lang="es-ES" dirty="0" smtClean="0"/>
              <a:t>se </a:t>
            </a:r>
            <a:r>
              <a:rPr lang="es-ES" dirty="0"/>
              <a:t>tiene la posibilidad que </a:t>
            </a:r>
            <a:r>
              <a:rPr lang="es-ES" dirty="0" smtClean="0"/>
              <a:t>el </a:t>
            </a:r>
            <a:r>
              <a:rPr lang="es-ES" dirty="0"/>
              <a:t>mercado </a:t>
            </a:r>
            <a:r>
              <a:rPr lang="es-ES" dirty="0" smtClean="0"/>
              <a:t>crezca no </a:t>
            </a:r>
            <a:r>
              <a:rPr lang="es-ES" dirty="0"/>
              <a:t>se </a:t>
            </a:r>
            <a:r>
              <a:rPr lang="es-ES" dirty="0" smtClean="0"/>
              <a:t>tiene que </a:t>
            </a:r>
            <a:r>
              <a:rPr lang="es-ES" dirty="0"/>
              <a:t>hacer ampliación en el corto plazo</a:t>
            </a:r>
            <a:r>
              <a:rPr lang="es-ES" dirty="0" smtClean="0"/>
              <a:t>.</a:t>
            </a:r>
            <a:endParaRPr lang="es-CO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8376" y="3551213"/>
            <a:ext cx="8334794" cy="73866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A nivel organizacional y legal la empresa esta sustentada dentro del marco legal, con una estructura </a:t>
            </a:r>
            <a:r>
              <a:rPr lang="es-ES" dirty="0"/>
              <a:t>administrativa </a:t>
            </a:r>
            <a:r>
              <a:rPr lang="es-ES" dirty="0" smtClean="0"/>
              <a:t>plana que provee los recursos necesarios para atender a las tres sedes, los perfiles de las personas para que trabajen con nosotros son fáciles de conseguir.</a:t>
            </a:r>
            <a:endParaRPr lang="es-CO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08376" y="4624086"/>
            <a:ext cx="8334794" cy="73866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" dirty="0" smtClean="0"/>
              <a:t>Desde la parte financiera, los indicadores financieros son: Tasa de descuento: 19%, VPN: $ 253.079.501, TIR: 38%, con una </a:t>
            </a:r>
            <a:r>
              <a:rPr lang="es-CO" dirty="0" smtClean="0"/>
              <a:t>inversión </a:t>
            </a:r>
            <a:r>
              <a:rPr lang="es-CO" dirty="0"/>
              <a:t>de 13 millones </a:t>
            </a:r>
            <a:r>
              <a:rPr lang="es-CO" dirty="0" smtClean="0"/>
              <a:t>mensuales en </a:t>
            </a:r>
            <a:r>
              <a:rPr lang="es-CO" dirty="0"/>
              <a:t>marketing </a:t>
            </a:r>
            <a:r>
              <a:rPr lang="es-CO" dirty="0" smtClean="0"/>
              <a:t>la cual seria realizado por los inversores, no se requiere una estructura de marketing adicional. </a:t>
            </a:r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308376" y="5515150"/>
            <a:ext cx="833479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CO" dirty="0" smtClean="0"/>
              <a:t>En cuanto al impacto social se tendría 20 empleos directos en las tres sedes, con las actividades realizadas los adultos mayores tendrían un envejecimiento de calidad, felicidad y dignidad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 idx="4294967295"/>
          </p:nvPr>
        </p:nvSpPr>
        <p:spPr>
          <a:xfrm>
            <a:off x="685800" y="24208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ESTUDIO DE FACTIBILIDAD  PARA EL DISEÑO Y MONTAJE DE UN CLUB DE INTEGRACION Y RECREACION PARA EL ADULTO MAYOR EN LA </a:t>
            </a:r>
            <a:r>
              <a:rPr lang="es-CO" sz="26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CIUDAD </a:t>
            </a:r>
            <a:r>
              <a:rPr lang="es-CO" sz="2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 BOGOTÁ. – </a:t>
            </a:r>
            <a:br>
              <a:rPr lang="es-CO" sz="2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CO" sz="2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“CLUB A VIVIR LA VIDA”</a:t>
            </a:r>
            <a:r>
              <a:rPr lang="es-CO" sz="2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O" sz="2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2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 idx="4294967295"/>
          </p:nvPr>
        </p:nvSpPr>
        <p:spPr>
          <a:xfrm>
            <a:off x="685800" y="24208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MUCHAS GRACIAS</a:t>
            </a:r>
            <a:r>
              <a:rPr lang="es-CO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CO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4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188" y="27888"/>
            <a:ext cx="82296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/>
              <a:t>JUSTIFICACIÓN</a:t>
            </a:r>
            <a:endParaRPr sz="3600" b="1" i="0" u="none" strike="noStrike" cap="none">
              <a:solidFill>
                <a:schemeClr val="dk2"/>
              </a:solidFill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812100"/>
            <a:ext cx="8534400" cy="531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188" y="72438"/>
            <a:ext cx="82296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/>
              <a:t>OBJETIVOS</a:t>
            </a:r>
            <a:endParaRPr sz="3600" b="1" i="0" u="none" strike="noStrike" cap="none">
              <a:solidFill>
                <a:schemeClr val="dk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4" y="996999"/>
            <a:ext cx="8040413" cy="510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6886376" y="1049442"/>
            <a:ext cx="2142773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u="sng" dirty="0">
                <a:solidFill>
                  <a:srgbClr val="00B0F0"/>
                </a:solidFill>
              </a:rPr>
              <a:t>INVESTIGACIÓN EXPLORATORIA </a:t>
            </a:r>
            <a:endParaRPr sz="1600" b="1" u="sng" dirty="0">
              <a:solidFill>
                <a:srgbClr val="00B0F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u="sng" dirty="0">
                <a:solidFill>
                  <a:srgbClr val="00B0F0"/>
                </a:solidFill>
              </a:rPr>
              <a:t> </a:t>
            </a:r>
            <a:r>
              <a:rPr lang="es-CO" sz="1600" b="1" u="sng" dirty="0" smtClean="0">
                <a:solidFill>
                  <a:srgbClr val="00B0F0"/>
                </a:solidFill>
              </a:rPr>
              <a:t>Cualitativa</a:t>
            </a:r>
            <a:endParaRPr sz="1600" b="1" i="0" u="sng" strike="noStrike" cap="none" dirty="0">
              <a:solidFill>
                <a:srgbClr val="00B0F0"/>
              </a:solidFill>
            </a:endParaRPr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1596250" y="166383"/>
            <a:ext cx="5471815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b="1" dirty="0"/>
              <a:t>ESTUDIO DE MERCADO</a:t>
            </a:r>
            <a:endParaRPr sz="36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315" y="1842185"/>
            <a:ext cx="3605788" cy="3446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8"/>
          <p:cNvCxnSpPr/>
          <p:nvPr/>
        </p:nvCxnSpPr>
        <p:spPr>
          <a:xfrm rot="10800000" flipH="1">
            <a:off x="5884892" y="1710521"/>
            <a:ext cx="800400" cy="29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45992" y="1049442"/>
            <a:ext cx="1841157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u="sng" dirty="0">
                <a:solidFill>
                  <a:schemeClr val="accent2"/>
                </a:solidFill>
              </a:rPr>
              <a:t>INVESTIGACIÓN CONCLUYENTE</a:t>
            </a:r>
            <a:endParaRPr sz="1600" b="1" u="sng" dirty="0">
              <a:solidFill>
                <a:schemeClr val="accent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u="sng" dirty="0">
                <a:solidFill>
                  <a:schemeClr val="accent2"/>
                </a:solidFill>
              </a:rPr>
              <a:t> Cuantitativa</a:t>
            </a:r>
            <a:endParaRPr sz="1600" b="1" i="0" u="sng" strike="noStrike" cap="none" dirty="0">
              <a:solidFill>
                <a:schemeClr val="accent2"/>
              </a:solidFill>
            </a:endParaRPr>
          </a:p>
        </p:txBody>
      </p:sp>
      <p:cxnSp>
        <p:nvCxnSpPr>
          <p:cNvPr id="86" name="Google Shape;86;p18"/>
          <p:cNvCxnSpPr/>
          <p:nvPr/>
        </p:nvCxnSpPr>
        <p:spPr>
          <a:xfrm>
            <a:off x="5780117" y="4867275"/>
            <a:ext cx="306358" cy="4762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5381625" y="5405604"/>
            <a:ext cx="1738179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u="sng" dirty="0">
                <a:solidFill>
                  <a:srgbClr val="00B050"/>
                </a:solidFill>
              </a:rPr>
              <a:t>DATOS</a:t>
            </a:r>
            <a:endParaRPr sz="1600" b="1" u="sng" dirty="0">
              <a:solidFill>
                <a:srgbClr val="00B05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u="sng" dirty="0">
                <a:solidFill>
                  <a:srgbClr val="00B050"/>
                </a:solidFill>
              </a:rPr>
              <a:t> </a:t>
            </a:r>
            <a:r>
              <a:rPr lang="es-CO" sz="1600" b="1" u="sng" dirty="0" smtClean="0">
                <a:solidFill>
                  <a:srgbClr val="00B050"/>
                </a:solidFill>
              </a:rPr>
              <a:t>SECUNDARIOS</a:t>
            </a:r>
            <a:endParaRPr sz="1600" b="1" i="0" u="sng" strike="noStrike" cap="none" dirty="0">
              <a:solidFill>
                <a:srgbClr val="00B050"/>
              </a:solidFill>
            </a:endParaRPr>
          </a:p>
        </p:txBody>
      </p:sp>
      <p:cxnSp>
        <p:nvCxnSpPr>
          <p:cNvPr id="88" name="Google Shape;88;p18"/>
          <p:cNvCxnSpPr/>
          <p:nvPr/>
        </p:nvCxnSpPr>
        <p:spPr>
          <a:xfrm rot="10800000">
            <a:off x="2434867" y="1630721"/>
            <a:ext cx="721800" cy="29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254371" y="3864926"/>
            <a:ext cx="20244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 smtClean="0"/>
              <a:t>Gustos, preferencias, deseo </a:t>
            </a:r>
            <a:r>
              <a:rPr lang="es-CO" sz="1400" b="1" dirty="0"/>
              <a:t>y toma de decisiones</a:t>
            </a:r>
            <a:endParaRPr sz="1400" b="1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6176853" y="4491415"/>
            <a:ext cx="20244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/>
              <a:t>Integración, </a:t>
            </a:r>
            <a:r>
              <a:rPr lang="es-CO" sz="1400" b="1" dirty="0" smtClean="0"/>
              <a:t/>
            </a:r>
            <a:br>
              <a:rPr lang="es-CO" sz="1400" b="1" dirty="0" smtClean="0"/>
            </a:br>
            <a:r>
              <a:rPr lang="es-CO" sz="1400" b="1" dirty="0" smtClean="0"/>
              <a:t>bienestar </a:t>
            </a:r>
            <a:r>
              <a:rPr lang="es-CO" sz="1400" b="1" dirty="0"/>
              <a:t>físico y mental</a:t>
            </a:r>
            <a:endParaRPr sz="1400" b="1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7889020" y="4472682"/>
            <a:ext cx="1450238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 smtClean="0"/>
              <a:t> Estar</a:t>
            </a:r>
            <a:br>
              <a:rPr lang="es-CO" sz="1400" b="1" dirty="0" smtClean="0"/>
            </a:br>
            <a:r>
              <a:rPr lang="es-CO" sz="1400" b="1" dirty="0" smtClean="0"/>
              <a:t> felices y </a:t>
            </a:r>
            <a:br>
              <a:rPr lang="es-CO" sz="1400" b="1" dirty="0" smtClean="0"/>
            </a:br>
            <a:r>
              <a:rPr lang="es-CO" sz="1400" b="1" dirty="0" smtClean="0"/>
              <a:t>tranquilos</a:t>
            </a:r>
            <a:endParaRPr sz="1400" b="1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500439" y="5379843"/>
            <a:ext cx="1681341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/>
              <a:t>Caracterización </a:t>
            </a:r>
            <a:r>
              <a:rPr lang="es-CO" sz="1400" b="1" dirty="0" smtClean="0"/>
              <a:t/>
            </a:r>
            <a:br>
              <a:rPr lang="es-CO" sz="1400" b="1" dirty="0" smtClean="0"/>
            </a:br>
            <a:r>
              <a:rPr lang="es-CO" sz="1400" b="1" dirty="0" smtClean="0"/>
              <a:t>de </a:t>
            </a:r>
            <a:r>
              <a:rPr lang="es-CO" sz="1400" b="1" dirty="0"/>
              <a:t>la </a:t>
            </a:r>
            <a:r>
              <a:rPr lang="es-CO" sz="1400" b="1" dirty="0" smtClean="0"/>
              <a:t>población</a:t>
            </a:r>
            <a:endParaRPr sz="1400" b="1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548821" y="2585644"/>
            <a:ext cx="14355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/>
              <a:t>Encuestas a </a:t>
            </a:r>
            <a:r>
              <a:rPr lang="es-CO" sz="1400" b="1" dirty="0" smtClean="0"/>
              <a:t>clientes y usuarios</a:t>
            </a:r>
            <a:endParaRPr sz="1400" b="1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7308313" y="2228539"/>
            <a:ext cx="14355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/>
              <a:t>Entrevistas a </a:t>
            </a:r>
            <a:r>
              <a:rPr lang="es-CO" sz="1400" b="1" dirty="0" smtClean="0"/>
              <a:t>profundidad</a:t>
            </a:r>
            <a:endParaRPr sz="1400" b="1" i="0" u="none" strike="noStrike" cap="none" dirty="0">
              <a:solidFill>
                <a:schemeClr val="dk2"/>
              </a:solidFill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6961585" y="3265692"/>
            <a:ext cx="2024400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b="1" dirty="0" smtClean="0"/>
              <a:t>Clientes y</a:t>
            </a:r>
            <a:br>
              <a:rPr lang="es-CO" sz="1400" b="1" dirty="0" smtClean="0"/>
            </a:br>
            <a:r>
              <a:rPr lang="es-CO" sz="1400" b="1" dirty="0" smtClean="0"/>
              <a:t> Expertos</a:t>
            </a:r>
            <a:endParaRPr sz="1400" b="1" i="0" u="none" strike="noStrike" cap="none" dirty="0">
              <a:solidFill>
                <a:schemeClr val="dk2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1266571" y="1820149"/>
            <a:ext cx="0" cy="7284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>
            <a:stCxn id="98" idx="2"/>
            <a:endCxn id="89" idx="0"/>
          </p:cNvCxnSpPr>
          <p:nvPr/>
        </p:nvCxnSpPr>
        <p:spPr>
          <a:xfrm>
            <a:off x="1266571" y="3185044"/>
            <a:ext cx="0" cy="6798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>
            <a:off x="7955695" y="1757864"/>
            <a:ext cx="2" cy="537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>
            <a:off x="7189053" y="3864926"/>
            <a:ext cx="778487" cy="618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8104551" y="3827399"/>
            <a:ext cx="505040" cy="6562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oogle Shape;84;p18"/>
          <p:cNvCxnSpPr/>
          <p:nvPr/>
        </p:nvCxnSpPr>
        <p:spPr>
          <a:xfrm>
            <a:off x="7073738" y="5638629"/>
            <a:ext cx="50455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30 Conector recto de flecha"/>
          <p:cNvCxnSpPr/>
          <p:nvPr/>
        </p:nvCxnSpPr>
        <p:spPr>
          <a:xfrm flipH="1">
            <a:off x="7967538" y="2767514"/>
            <a:ext cx="2" cy="537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oogle Shape;88;p18"/>
          <p:cNvCxnSpPr/>
          <p:nvPr/>
        </p:nvCxnSpPr>
        <p:spPr>
          <a:xfrm flipH="1">
            <a:off x="3086100" y="5038725"/>
            <a:ext cx="358263" cy="51468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" name="Google Shape;87;p18"/>
          <p:cNvSpPr txBox="1">
            <a:spLocks/>
          </p:cNvSpPr>
          <p:nvPr/>
        </p:nvSpPr>
        <p:spPr>
          <a:xfrm>
            <a:off x="1999881" y="5553408"/>
            <a:ext cx="1738179" cy="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O" sz="1600" b="1" u="sng" dirty="0" smtClean="0">
                <a:solidFill>
                  <a:srgbClr val="7030A0"/>
                </a:solidFill>
              </a:rPr>
              <a:t>COMPETENCIA</a:t>
            </a:r>
            <a:endParaRPr lang="es-CO" sz="1600" b="1" u="sng" dirty="0">
              <a:solidFill>
                <a:srgbClr val="7030A0"/>
              </a:solidFill>
            </a:endParaRPr>
          </a:p>
        </p:txBody>
      </p:sp>
      <p:sp>
        <p:nvSpPr>
          <p:cNvPr id="36" name="Google Shape;89;p18"/>
          <p:cNvSpPr txBox="1">
            <a:spLocks/>
          </p:cNvSpPr>
          <p:nvPr/>
        </p:nvSpPr>
        <p:spPr>
          <a:xfrm>
            <a:off x="-2805" y="5410200"/>
            <a:ext cx="1536329" cy="98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sz="1400" b="1" dirty="0" smtClean="0"/>
          </a:p>
          <a:p>
            <a:endParaRPr lang="es-ES" sz="1400" b="1" dirty="0"/>
          </a:p>
          <a:p>
            <a:endParaRPr lang="es-ES" sz="1400" b="1" dirty="0" smtClean="0"/>
          </a:p>
          <a:p>
            <a:r>
              <a:rPr lang="es-ES" sz="1400" b="1" dirty="0" smtClean="0"/>
              <a:t>Plan </a:t>
            </a:r>
            <a:r>
              <a:rPr lang="es-ES" sz="1400" b="1" dirty="0"/>
              <a:t>día como un producto residual, no es su principal objetivo. </a:t>
            </a:r>
            <a:endParaRPr lang="es-CO" sz="1400" b="1" dirty="0"/>
          </a:p>
          <a:p>
            <a:r>
              <a:rPr lang="es-ES" sz="1400" dirty="0"/>
              <a:t> </a:t>
            </a:r>
            <a:endParaRPr lang="es-CO" sz="1400" dirty="0"/>
          </a:p>
          <a:p>
            <a:endParaRPr lang="es-CO" sz="1400" b="1" dirty="0" smtClean="0"/>
          </a:p>
          <a:p>
            <a:endParaRPr lang="es-CO" sz="1400" b="1" dirty="0"/>
          </a:p>
        </p:txBody>
      </p:sp>
      <p:cxnSp>
        <p:nvCxnSpPr>
          <p:cNvPr id="37" name="Google Shape;88;p18"/>
          <p:cNvCxnSpPr/>
          <p:nvPr/>
        </p:nvCxnSpPr>
        <p:spPr>
          <a:xfrm flipH="1">
            <a:off x="1390650" y="5828958"/>
            <a:ext cx="68774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68325" y="410300"/>
            <a:ext cx="8229600" cy="11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CO" b="1"/>
              <a:t>CARACTERIZACIÓN DE LA POBLACIÓN</a:t>
            </a:r>
            <a:endParaRPr b="1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335" y="1322644"/>
            <a:ext cx="7968876" cy="280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9300" y="3955710"/>
            <a:ext cx="2922115" cy="17211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380484" y="4158052"/>
            <a:ext cx="81729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 smtClean="0"/>
              <a:t>20 LOCALIDADES DE BOGOTA</a:t>
            </a:r>
          </a:p>
          <a:p>
            <a:endParaRPr lang="es-CO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 smtClean="0"/>
              <a:t>ANALISIS  DE LA MEDIA POBLACIÓN POR EDADES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 smtClean="0"/>
              <a:t>LA MEDIA POBLACIONAL DE ADULTOS MAYORES: </a:t>
            </a:r>
          </a:p>
          <a:p>
            <a:r>
              <a:rPr lang="es-CO" b="1" dirty="0"/>
              <a:t> </a:t>
            </a:r>
            <a:r>
              <a:rPr lang="es-CO" b="1" dirty="0" smtClean="0"/>
              <a:t>    10.000 PERSONAS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b="1" dirty="0" smtClean="0"/>
              <a:t>SE TOMARON LAS LOCALIDADES  QUE SE SUPERABAN LA MEDIA POBLACION.</a:t>
            </a:r>
            <a:endParaRPr lang="es-CO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68325" y="334100"/>
            <a:ext cx="8229600" cy="11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CO" b="1"/>
              <a:t>CARACTERIZACIÓN DE LA POBLACIÓN</a:t>
            </a:r>
            <a:endParaRPr b="1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50" y="1064925"/>
            <a:ext cx="7062000" cy="50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2222985" y="305383"/>
            <a:ext cx="4511448" cy="112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s-CO" b="1" dirty="0"/>
              <a:t>SEDES </a:t>
            </a:r>
            <a:r>
              <a:rPr lang="es-CO" b="1" dirty="0" smtClean="0"/>
              <a:t>DE </a:t>
            </a:r>
            <a:r>
              <a:rPr lang="es-CO" b="1" dirty="0"/>
              <a:t>MERCADO</a:t>
            </a:r>
            <a:endParaRPr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2" y="1252463"/>
            <a:ext cx="4507809" cy="179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3" y="4156893"/>
            <a:ext cx="4610758" cy="185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67" y="2514483"/>
            <a:ext cx="4048430" cy="195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57188" y="301038"/>
            <a:ext cx="82296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/>
              <a:t>PROPUESTA DE NEGOCIO</a:t>
            </a:r>
            <a:endParaRPr sz="3600" b="1" i="0" u="none" strike="noStrike" cap="none" dirty="0">
              <a:solidFill>
                <a:schemeClr val="dk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948339"/>
            <a:ext cx="4107026" cy="173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1776" y="1219200"/>
            <a:ext cx="308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CLUB DE INTEGRACION Y RECREACIÓN PARA EL ADULTO MAYOR </a:t>
            </a:r>
            <a:endParaRPr lang="es-CO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19775" y="1219200"/>
            <a:ext cx="308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CON TRES SEDES DIFERENTES PARA TRES POBLACIONES DIFERENTES.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057900" y="3741269"/>
            <a:ext cx="3086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chemeClr val="tx1"/>
                </a:solidFill>
              </a:rPr>
              <a:t>AGRUPADOS POR TIPOS DE ACTIVIDADES:    AL AIRE LIBRE, JUEGOS DE MESA, JUEGOS MENTALES Y JUEGOS DE DEPORTIVOS.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971800" y="4601139"/>
            <a:ext cx="30861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solidFill>
                  <a:srgbClr val="0070C0"/>
                </a:solidFill>
              </a:rPr>
              <a:t>CADA ACTIVIDAD DESARROLLADA POR FRANJA SIENDO MAS VERSATIL Y FUNCIONAL, NO ESTA OBLIGADO A COMPRAR UN </a:t>
            </a:r>
            <a:r>
              <a:rPr lang="es-CO" b="1" dirty="0" smtClean="0">
                <a:solidFill>
                  <a:srgbClr val="0070C0"/>
                </a:solidFill>
              </a:rPr>
              <a:t>PLAN CON FLUJO </a:t>
            </a:r>
            <a:r>
              <a:rPr lang="es-CO" b="1" dirty="0">
                <a:solidFill>
                  <a:srgbClr val="0070C0"/>
                </a:solidFill>
              </a:rPr>
              <a:t>DE CAJA PERMANENTE.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3394" y="3758486"/>
            <a:ext cx="269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50000"/>
                  </a:schemeClr>
                </a:solidFill>
              </a:rPr>
              <a:t>OCUPACION </a:t>
            </a:r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MEDIA:</a:t>
            </a:r>
          </a:p>
          <a:p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UNA PERSONA ADQUIERA </a:t>
            </a:r>
            <a:r>
              <a:rPr lang="es-CO" b="1" dirty="0">
                <a:solidFill>
                  <a:schemeClr val="tx2">
                    <a:lumMod val="50000"/>
                  </a:schemeClr>
                </a:solidFill>
              </a:rPr>
              <a:t>2 FRANJAS 3 VECES </a:t>
            </a:r>
            <a:r>
              <a:rPr lang="es-CO" b="1" dirty="0" smtClean="0">
                <a:solidFill>
                  <a:schemeClr val="tx2">
                    <a:lumMod val="50000"/>
                  </a:schemeClr>
                </a:solidFill>
              </a:rPr>
              <a:t>SEMANAS</a:t>
            </a:r>
            <a:r>
              <a:rPr lang="es-CO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s-CO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nes2014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496</Words>
  <Application>Microsoft Office PowerPoint</Application>
  <PresentationFormat>Presentación en pantalla (4:3)</PresentationFormat>
  <Paragraphs>74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Presentaciones2014</vt:lpstr>
      <vt:lpstr>Presentación de PowerPoint</vt:lpstr>
      <vt:lpstr>ESTUDIO DE FACTIBILIDAD  PARA EL DISEÑO Y MONTAJE DE UN CLUB DE INTEGRACION Y RECREACION PARA EL ADULTO MAYOR EN LA CIUDAD DE BOGOTÁ. –  “CLUB A VIVIR LA VIDA” </vt:lpstr>
      <vt:lpstr>JUSTIFICACIÓN</vt:lpstr>
      <vt:lpstr>OBJETIVOS</vt:lpstr>
      <vt:lpstr>INVESTIGACIÓN EXPLORATORIA   Cualitativa</vt:lpstr>
      <vt:lpstr>Presentación de PowerPoint</vt:lpstr>
      <vt:lpstr>Presentación de PowerPoint</vt:lpstr>
      <vt:lpstr>Presentación de PowerPoint</vt:lpstr>
      <vt:lpstr>PROPUESTA DE NEGOCIO</vt:lpstr>
      <vt:lpstr>LOCALIZACIÓN</vt:lpstr>
      <vt:lpstr>PLANOS DISEÑO TIPO SEDES</vt:lpstr>
      <vt:lpstr>Presentación de PowerPoint</vt:lpstr>
      <vt:lpstr>INVERSIÓN</vt:lpstr>
      <vt:lpstr>COSTOS MENSUALES POR FRANJA</vt:lpstr>
      <vt:lpstr>PROYECCIONES</vt:lpstr>
      <vt:lpstr>FLUJO DE CAJA</vt:lpstr>
      <vt:lpstr>Presentación de PowerPoint</vt:lpstr>
      <vt:lpstr>Presentación de PowerPoint</vt:lpstr>
      <vt:lpstr>Presentación de PowerPoint</vt:lpstr>
      <vt:lpstr>MUCHAS 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Giovanni Alberto Acevedo Manrique</dc:creator>
  <cp:lastModifiedBy>Satellite</cp:lastModifiedBy>
  <cp:revision>51</cp:revision>
  <dcterms:modified xsi:type="dcterms:W3CDTF">2018-07-28T22:48:53Z</dcterms:modified>
</cp:coreProperties>
</file>