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77" r:id="rId6"/>
    <p:sldId id="260" r:id="rId7"/>
    <p:sldId id="261" r:id="rId8"/>
    <p:sldId id="262" r:id="rId9"/>
    <p:sldId id="279" r:id="rId10"/>
    <p:sldId id="263" r:id="rId11"/>
    <p:sldId id="264" r:id="rId12"/>
    <p:sldId id="280" r:id="rId13"/>
    <p:sldId id="273" r:id="rId14"/>
    <p:sldId id="274" r:id="rId15"/>
    <p:sldId id="275" r:id="rId16"/>
    <p:sldId id="267" r:id="rId17"/>
    <p:sldId id="268" r:id="rId18"/>
    <p:sldId id="269" r:id="rId19"/>
    <p:sldId id="271" r:id="rId20"/>
  </p:sldIdLst>
  <p:sldSz cx="9144000" cy="6858000" type="screen4x3"/>
  <p:notesSz cx="6858000" cy="9144000"/>
  <p:embeddedFontLst>
    <p:embeddedFont>
      <p:font typeface="Calibri"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000000"/>
          </p15:clr>
        </p15:guide>
        <p15:guide id="2" pos="2880">
          <p15:clr>
            <a:srgbClr val="000000"/>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azmin Lorleidi JIMENEZ" initials="" lastIdx="7" clrIdx="0"/>
  <p:cmAuthor id="1" name="Angie Juliana HERNANDEZ CELIS" initials="" lastIdx="2" clrIdx="1"/>
  <p:cmAuthor id="2" name="Hector Dennis BELTRAN SOTOMONTE"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7513" autoAdjust="0"/>
  </p:normalViewPr>
  <p:slideViewPr>
    <p:cSldViewPr snapToGrid="0">
      <p:cViewPr>
        <p:scale>
          <a:sx n="76" d="100"/>
          <a:sy n="76"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O"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535877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O"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a60960298_0_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159" name="Google Shape;159;g3a60960298_0_54: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2545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def1443f0_0_41: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Google Shape;169;g3def1443f0_0_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70" name="Google Shape;170;g3def1443f0_0_4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fld id="{00000000-1234-1234-1234-123412341234}" type="slidenum">
              <a:rPr lang="es-CO"/>
              <a:pPr/>
              <a:t>14</a:t>
            </a:fld>
            <a:endParaRPr/>
          </a:p>
        </p:txBody>
      </p:sp>
    </p:spTree>
    <p:extLst>
      <p:ext uri="{BB962C8B-B14F-4D97-AF65-F5344CB8AC3E}">
        <p14:creationId xmlns:p14="http://schemas.microsoft.com/office/powerpoint/2010/main" val="130129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def1443f0_0_41: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Google Shape;169;g3def1443f0_0_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70" name="Google Shape;170;g3def1443f0_0_4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fld id="{00000000-1234-1234-1234-123412341234}" type="slidenum">
              <a:rPr lang="es-CO"/>
              <a:pPr/>
              <a:t>15</a:t>
            </a:fld>
            <a:endParaRPr/>
          </a:p>
        </p:txBody>
      </p:sp>
    </p:spTree>
    <p:extLst>
      <p:ext uri="{BB962C8B-B14F-4D97-AF65-F5344CB8AC3E}">
        <p14:creationId xmlns:p14="http://schemas.microsoft.com/office/powerpoint/2010/main" val="1822171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a60960298_0_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159" name="Google Shape;159;g3a60960298_0_54: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0533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1275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Shape 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CO"/>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Shape 89"/>
          <p:cNvSpPr/>
          <p:nvPr/>
        </p:nvSpPr>
        <p:spPr>
          <a:xfrm>
            <a:off x="958950" y="3078050"/>
            <a:ext cx="7226100" cy="22912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CO" sz="1800" b="1" i="0" u="none" strike="noStrike" cap="none" dirty="0">
                <a:solidFill>
                  <a:schemeClr val="dk2"/>
                </a:solidFill>
                <a:latin typeface="Calibri"/>
                <a:ea typeface="Calibri"/>
                <a:cs typeface="Calibri"/>
                <a:sym typeface="Calibri"/>
              </a:rPr>
              <a:t>UNIMINUTO VIRTUAL Y A DISTANCIA “UVD”</a:t>
            </a:r>
            <a:endParaRPr sz="1800" b="1" i="0" u="none" strike="noStrike" cap="none" dirty="0">
              <a:solidFill>
                <a:schemeClr val="dk2"/>
              </a:solidFill>
              <a:latin typeface="Calibri"/>
              <a:ea typeface="Calibri"/>
              <a:cs typeface="Calibri"/>
              <a:sym typeface="Calibri"/>
            </a:endParaRPr>
          </a:p>
          <a:p>
            <a:pPr marL="0" marR="0" lvl="0" indent="0" algn="ctr" rtl="0">
              <a:spcBef>
                <a:spcPts val="0"/>
              </a:spcBef>
              <a:spcAft>
                <a:spcPts val="0"/>
              </a:spcAft>
              <a:buNone/>
            </a:pPr>
            <a:endParaRPr sz="1800" b="1" dirty="0">
              <a:solidFill>
                <a:schemeClr val="dk2"/>
              </a:solidFill>
              <a:latin typeface="Calibri"/>
              <a:ea typeface="Calibri"/>
              <a:cs typeface="Calibri"/>
              <a:sym typeface="Calibri"/>
            </a:endParaRPr>
          </a:p>
          <a:p>
            <a:pPr marL="0" marR="0" lvl="0" indent="0" algn="ctr" rtl="0">
              <a:spcBef>
                <a:spcPts val="0"/>
              </a:spcBef>
              <a:spcAft>
                <a:spcPts val="0"/>
              </a:spcAft>
              <a:buNone/>
            </a:pPr>
            <a:r>
              <a:rPr lang="es-ES" sz="2400" b="1" dirty="0">
                <a:solidFill>
                  <a:schemeClr val="dk2"/>
                </a:solidFill>
                <a:latin typeface="Calibri"/>
                <a:ea typeface="Calibri"/>
                <a:cs typeface="Calibri"/>
                <a:sym typeface="Calibri"/>
              </a:rPr>
              <a:t>Estudio de Prefactibilidad para la Venta de Cuadros Decorativos de Calefacción </a:t>
            </a:r>
          </a:p>
          <a:p>
            <a:pPr marL="0" marR="0" lvl="0" indent="0" algn="ctr" rtl="0">
              <a:spcBef>
                <a:spcPts val="0"/>
              </a:spcBef>
              <a:spcAft>
                <a:spcPts val="0"/>
              </a:spcAft>
              <a:buNone/>
            </a:pPr>
            <a:endParaRPr lang="es-CO" sz="2400" b="1" i="0" u="none" strike="noStrike" cap="none" dirty="0">
              <a:solidFill>
                <a:schemeClr val="dk2"/>
              </a:solidFill>
              <a:latin typeface="Calibri"/>
              <a:ea typeface="Calibri"/>
              <a:cs typeface="Calibri"/>
              <a:sym typeface="Calibri"/>
            </a:endParaRPr>
          </a:p>
          <a:p>
            <a:pPr marL="0" marR="0" lvl="0" indent="0" algn="ctr" rtl="0">
              <a:spcBef>
                <a:spcPts val="0"/>
              </a:spcBef>
              <a:spcAft>
                <a:spcPts val="0"/>
              </a:spcAft>
              <a:buNone/>
            </a:pPr>
            <a:endParaRPr lang="es-CO" sz="2400" b="1" i="0" u="none" strike="noStrike" cap="none" dirty="0">
              <a:solidFill>
                <a:schemeClr val="dk2"/>
              </a:solidFill>
              <a:latin typeface="Calibri"/>
              <a:ea typeface="Calibri"/>
              <a:cs typeface="Calibri"/>
              <a:sym typeface="Calibri"/>
            </a:endParaRPr>
          </a:p>
          <a:p>
            <a:pPr marL="0" marR="0" lvl="0" indent="0" algn="ctr" rtl="0">
              <a:spcBef>
                <a:spcPts val="0"/>
              </a:spcBef>
              <a:spcAft>
                <a:spcPts val="0"/>
              </a:spcAft>
              <a:buNone/>
            </a:pPr>
            <a:endParaRPr lang="es-CO" sz="2400" b="1" dirty="0">
              <a:solidFill>
                <a:schemeClr val="dk2"/>
              </a:solidFill>
              <a:latin typeface="Calibri"/>
              <a:ea typeface="Calibri"/>
              <a:cs typeface="Calibri"/>
              <a:sym typeface="Calibri"/>
            </a:endParaRPr>
          </a:p>
          <a:p>
            <a:pPr algn="ctr">
              <a:lnSpc>
                <a:spcPct val="150000"/>
              </a:lnSpc>
            </a:pPr>
            <a:r>
              <a:rPr lang="es-CO" sz="1600" dirty="0">
                <a:solidFill>
                  <a:srgbClr val="888888"/>
                </a:solidFill>
                <a:latin typeface="Calibri"/>
                <a:cs typeface="Calibri"/>
                <a:sym typeface="Calibri"/>
              </a:rPr>
              <a:t>Angie Juliana Hernández Celis</a:t>
            </a:r>
            <a:br>
              <a:rPr lang="es-CO" sz="1600" dirty="0">
                <a:solidFill>
                  <a:srgbClr val="888888"/>
                </a:solidFill>
                <a:latin typeface="Calibri"/>
                <a:cs typeface="Calibri"/>
                <a:sym typeface="Calibri"/>
              </a:rPr>
            </a:br>
            <a:r>
              <a:rPr lang="es-CO" sz="1600" dirty="0" err="1">
                <a:solidFill>
                  <a:srgbClr val="888888"/>
                </a:solidFill>
                <a:latin typeface="Calibri"/>
                <a:cs typeface="Calibri"/>
                <a:sym typeface="Calibri"/>
              </a:rPr>
              <a:t>Yazmín</a:t>
            </a:r>
            <a:r>
              <a:rPr lang="es-CO" sz="1600" dirty="0">
                <a:solidFill>
                  <a:srgbClr val="888888"/>
                </a:solidFill>
                <a:latin typeface="Calibri"/>
                <a:cs typeface="Calibri"/>
                <a:sym typeface="Calibri"/>
              </a:rPr>
              <a:t> </a:t>
            </a:r>
            <a:r>
              <a:rPr lang="es-CO" sz="1600" dirty="0" err="1">
                <a:solidFill>
                  <a:srgbClr val="888888"/>
                </a:solidFill>
                <a:latin typeface="Calibri"/>
                <a:cs typeface="Calibri"/>
                <a:sym typeface="Calibri"/>
              </a:rPr>
              <a:t>Lorleidi</a:t>
            </a:r>
            <a:r>
              <a:rPr lang="es-CO" sz="1600" dirty="0">
                <a:solidFill>
                  <a:srgbClr val="888888"/>
                </a:solidFill>
                <a:latin typeface="Calibri"/>
                <a:cs typeface="Calibri"/>
                <a:sym typeface="Calibri"/>
              </a:rPr>
              <a:t> </a:t>
            </a:r>
            <a:r>
              <a:rPr lang="es-CO" sz="1600" dirty="0" err="1">
                <a:solidFill>
                  <a:srgbClr val="888888"/>
                </a:solidFill>
                <a:latin typeface="Calibri"/>
                <a:cs typeface="Calibri"/>
                <a:sym typeface="Calibri"/>
              </a:rPr>
              <a:t>Jimenez</a:t>
            </a:r>
            <a:r>
              <a:rPr lang="es-CO" sz="1600" dirty="0">
                <a:solidFill>
                  <a:srgbClr val="888888"/>
                </a:solidFill>
                <a:latin typeface="Calibri"/>
                <a:cs typeface="Calibri"/>
                <a:sym typeface="Calibri"/>
              </a:rPr>
              <a:t/>
            </a:r>
            <a:br>
              <a:rPr lang="es-CO" sz="1600" dirty="0">
                <a:solidFill>
                  <a:srgbClr val="888888"/>
                </a:solidFill>
                <a:latin typeface="Calibri"/>
                <a:cs typeface="Calibri"/>
                <a:sym typeface="Calibri"/>
              </a:rPr>
            </a:br>
            <a:r>
              <a:rPr lang="es-CO" sz="1600" dirty="0">
                <a:solidFill>
                  <a:srgbClr val="888888"/>
                </a:solidFill>
                <a:latin typeface="Calibri"/>
                <a:cs typeface="Calibri"/>
                <a:sym typeface="Calibri"/>
              </a:rPr>
              <a:t>Héctor Dennis Beltrán </a:t>
            </a:r>
            <a:r>
              <a:rPr lang="es-CO" sz="1600" dirty="0" err="1">
                <a:solidFill>
                  <a:srgbClr val="888888"/>
                </a:solidFill>
                <a:latin typeface="Calibri"/>
                <a:cs typeface="Calibri"/>
                <a:sym typeface="Calibri"/>
              </a:rPr>
              <a:t>Sotomonte</a:t>
            </a:r>
            <a:endParaRPr lang="es-CO" sz="1600" dirty="0">
              <a:solidFill>
                <a:srgbClr val="888888"/>
              </a:solidFill>
              <a:latin typeface="Calibri"/>
              <a:cs typeface="Calibri"/>
              <a:sym typeface="Calibri"/>
            </a:endParaRPr>
          </a:p>
          <a:p>
            <a:pPr marL="0" marR="0" lvl="0" indent="0" algn="ctr" rtl="0">
              <a:spcBef>
                <a:spcPts val="0"/>
              </a:spcBef>
              <a:spcAft>
                <a:spcPts val="0"/>
              </a:spcAft>
              <a:buNone/>
            </a:pPr>
            <a:endParaRPr sz="800" dirty="0">
              <a:solidFill>
                <a:srgbClr val="888888"/>
              </a:solidFill>
              <a:latin typeface="Calibri"/>
              <a:cs typeface="Calibri"/>
              <a:sym typeface="Calibri"/>
            </a:endParaRPr>
          </a:p>
        </p:txBody>
      </p:sp>
      <p:sp>
        <p:nvSpPr>
          <p:cNvPr id="90" name="Shape 9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CO" dirty="0"/>
              <a:t>11</a:t>
            </a:r>
            <a:r>
              <a:rPr lang="es-CO" sz="1200" b="0" i="0" u="none" strike="noStrike" cap="none" dirty="0">
                <a:solidFill>
                  <a:srgbClr val="888888"/>
                </a:solidFill>
                <a:latin typeface="Calibri"/>
                <a:ea typeface="Calibri"/>
                <a:cs typeface="Calibri"/>
                <a:sym typeface="Calibri"/>
              </a:rPr>
              <a:t>/0</a:t>
            </a:r>
            <a:r>
              <a:rPr lang="es-CO" dirty="0"/>
              <a:t>7</a:t>
            </a:r>
            <a:r>
              <a:rPr lang="es-CO" sz="1200" b="0" i="0" u="none" strike="noStrike" cap="none" dirty="0">
                <a:solidFill>
                  <a:srgbClr val="888888"/>
                </a:solidFill>
                <a:latin typeface="Calibri"/>
                <a:ea typeface="Calibri"/>
                <a:cs typeface="Calibri"/>
                <a:sym typeface="Calibri"/>
              </a:rPr>
              <a:t>/201</a:t>
            </a:r>
            <a:r>
              <a:rPr lang="es-CO" dirty="0"/>
              <a:t>8</a:t>
            </a:r>
            <a:endParaRPr sz="1200" b="0" i="0" u="none" strike="noStrike" cap="none" dirty="0">
              <a:solidFill>
                <a:srgbClr val="888888"/>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p:nvPr/>
        </p:nvSpPr>
        <p:spPr>
          <a:xfrm>
            <a:off x="684213" y="877888"/>
            <a:ext cx="7772400" cy="822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s-CO" sz="3000" b="1" dirty="0">
                <a:solidFill>
                  <a:schemeClr val="dk1"/>
                </a:solidFill>
                <a:latin typeface="Times New Roman"/>
                <a:ea typeface="Times New Roman"/>
                <a:cs typeface="Times New Roman"/>
                <a:sym typeface="Times New Roman"/>
              </a:rPr>
              <a:t>6.1. Estudio Mercado</a:t>
            </a:r>
            <a:endParaRPr sz="3000" b="1" dirty="0">
              <a:solidFill>
                <a:schemeClr val="dk1"/>
              </a:solidFill>
              <a:latin typeface="Times New Roman"/>
              <a:ea typeface="Times New Roman"/>
              <a:cs typeface="Times New Roman"/>
              <a:sym typeface="Times New Roman"/>
            </a:endParaRPr>
          </a:p>
        </p:txBody>
      </p:sp>
      <p:sp>
        <p:nvSpPr>
          <p:cNvPr id="139" name="Shape 139"/>
          <p:cNvSpPr/>
          <p:nvPr/>
        </p:nvSpPr>
        <p:spPr>
          <a:xfrm>
            <a:off x="355577" y="1185950"/>
            <a:ext cx="1200000" cy="936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CO" sz="3000">
                <a:latin typeface="Times New Roman"/>
                <a:ea typeface="Times New Roman"/>
                <a:cs typeface="Times New Roman"/>
                <a:sym typeface="Times New Roman"/>
              </a:rPr>
              <a:t>Oferta</a:t>
            </a:r>
            <a:endParaRPr sz="3000">
              <a:latin typeface="Times New Roman"/>
              <a:ea typeface="Times New Roman"/>
              <a:cs typeface="Times New Roman"/>
              <a:sym typeface="Times New Roman"/>
            </a:endParaRPr>
          </a:p>
        </p:txBody>
      </p:sp>
      <p:pic>
        <p:nvPicPr>
          <p:cNvPr id="140" name="Shape 140"/>
          <p:cNvPicPr preferRelativeResize="0"/>
          <p:nvPr/>
        </p:nvPicPr>
        <p:blipFill>
          <a:blip r:embed="rId3">
            <a:alphaModFix/>
          </a:blip>
          <a:stretch>
            <a:fillRect/>
          </a:stretch>
        </p:blipFill>
        <p:spPr>
          <a:xfrm>
            <a:off x="146600" y="2356150"/>
            <a:ext cx="8847650" cy="3997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p:nvPr/>
        </p:nvSpPr>
        <p:spPr>
          <a:xfrm>
            <a:off x="684213" y="972631"/>
            <a:ext cx="7772400" cy="822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s-CO" sz="3000" b="1" dirty="0">
                <a:solidFill>
                  <a:schemeClr val="dk1"/>
                </a:solidFill>
                <a:latin typeface="Times New Roman"/>
                <a:ea typeface="Times New Roman"/>
                <a:cs typeface="Times New Roman"/>
                <a:sym typeface="Times New Roman"/>
              </a:rPr>
              <a:t>6.1. Estudio Mercado</a:t>
            </a:r>
            <a:endParaRPr sz="3000" b="1" dirty="0">
              <a:solidFill>
                <a:schemeClr val="dk1"/>
              </a:solidFill>
              <a:latin typeface="Times New Roman"/>
              <a:ea typeface="Times New Roman"/>
              <a:cs typeface="Times New Roman"/>
              <a:sym typeface="Times New Roman"/>
            </a:endParaRPr>
          </a:p>
        </p:txBody>
      </p:sp>
      <p:sp>
        <p:nvSpPr>
          <p:cNvPr id="146" name="Shape 146"/>
          <p:cNvSpPr/>
          <p:nvPr/>
        </p:nvSpPr>
        <p:spPr>
          <a:xfrm>
            <a:off x="430563" y="1473936"/>
            <a:ext cx="8279700" cy="515868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CO" sz="2200" b="1" dirty="0">
                <a:latin typeface="Times New Roman"/>
                <a:ea typeface="Times New Roman"/>
                <a:cs typeface="Times New Roman"/>
                <a:sym typeface="Times New Roman"/>
              </a:rPr>
              <a:t>Plaza	</a:t>
            </a:r>
            <a:r>
              <a:rPr lang="es-CO" sz="2200" dirty="0">
                <a:latin typeface="Times New Roman"/>
                <a:ea typeface="Times New Roman"/>
                <a:cs typeface="Times New Roman"/>
                <a:sym typeface="Times New Roman"/>
              </a:rPr>
              <a:t/>
            </a:r>
            <a:br>
              <a:rPr lang="es-CO" sz="2200" dirty="0">
                <a:latin typeface="Times New Roman"/>
                <a:ea typeface="Times New Roman"/>
                <a:cs typeface="Times New Roman"/>
                <a:sym typeface="Times New Roman"/>
              </a:rPr>
            </a:br>
            <a:r>
              <a:rPr lang="es-CO" sz="2200" dirty="0">
                <a:latin typeface="Times New Roman"/>
                <a:ea typeface="Times New Roman"/>
                <a:cs typeface="Times New Roman"/>
                <a:sym typeface="Times New Roman"/>
              </a:rPr>
              <a:t/>
            </a:r>
            <a:br>
              <a:rPr lang="es-CO" sz="2200" dirty="0">
                <a:latin typeface="Times New Roman"/>
                <a:ea typeface="Times New Roman"/>
                <a:cs typeface="Times New Roman"/>
                <a:sym typeface="Times New Roman"/>
              </a:rPr>
            </a:br>
            <a:r>
              <a:rPr lang="es-CO" sz="2200" dirty="0">
                <a:latin typeface="Times New Roman"/>
                <a:ea typeface="Times New Roman"/>
                <a:cs typeface="Times New Roman"/>
                <a:sym typeface="Times New Roman"/>
              </a:rPr>
              <a:t>La venta se realizará vía internet. En la página encontrará:</a:t>
            </a:r>
            <a:endParaRPr sz="2200" dirty="0">
              <a:latin typeface="Times New Roman"/>
              <a:ea typeface="Times New Roman"/>
              <a:cs typeface="Times New Roman"/>
              <a:sym typeface="Times New Roman"/>
            </a:endParaRPr>
          </a:p>
          <a:p>
            <a:pPr marL="0" marR="0" lvl="0" indent="0" algn="l" rtl="0">
              <a:spcBef>
                <a:spcPts val="0"/>
              </a:spcBef>
              <a:spcAft>
                <a:spcPts val="0"/>
              </a:spcAft>
              <a:buNone/>
            </a:pPr>
            <a:endParaRPr sz="2200" dirty="0">
              <a:latin typeface="Times New Roman"/>
              <a:ea typeface="Times New Roman"/>
              <a:cs typeface="Times New Roman"/>
              <a:sym typeface="Times New Roman"/>
            </a:endParaRPr>
          </a:p>
          <a:p>
            <a:pPr marL="285750" lvl="0" indent="-292100" rtl="0">
              <a:spcBef>
                <a:spcPts val="0"/>
              </a:spcBef>
              <a:spcAft>
                <a:spcPts val="0"/>
              </a:spcAft>
              <a:buClr>
                <a:schemeClr val="dk1"/>
              </a:buClr>
              <a:buSzPts val="2200"/>
              <a:buFont typeface="Times New Roman"/>
              <a:buChar char="✓"/>
            </a:pPr>
            <a:r>
              <a:rPr lang="es-CO" sz="2200" dirty="0">
                <a:solidFill>
                  <a:schemeClr val="dk1"/>
                </a:solidFill>
                <a:latin typeface="Times New Roman"/>
                <a:ea typeface="Times New Roman"/>
                <a:cs typeface="Times New Roman"/>
                <a:sym typeface="Times New Roman"/>
              </a:rPr>
              <a:t>Información técnica.</a:t>
            </a:r>
            <a:endParaRPr sz="2200" dirty="0">
              <a:solidFill>
                <a:schemeClr val="dk1"/>
              </a:solidFill>
              <a:latin typeface="Times New Roman"/>
              <a:ea typeface="Times New Roman"/>
              <a:cs typeface="Times New Roman"/>
              <a:sym typeface="Times New Roman"/>
            </a:endParaRPr>
          </a:p>
          <a:p>
            <a:pPr marL="285750" lvl="0" indent="-292100" rtl="0">
              <a:spcBef>
                <a:spcPts val="0"/>
              </a:spcBef>
              <a:spcAft>
                <a:spcPts val="0"/>
              </a:spcAft>
              <a:buClr>
                <a:schemeClr val="dk1"/>
              </a:buClr>
              <a:buSzPts val="2200"/>
              <a:buFont typeface="Times New Roman"/>
              <a:buChar char="✓"/>
            </a:pPr>
            <a:r>
              <a:rPr lang="es-CO" sz="2200" dirty="0">
                <a:solidFill>
                  <a:schemeClr val="dk1"/>
                </a:solidFill>
                <a:latin typeface="Times New Roman"/>
                <a:ea typeface="Times New Roman"/>
                <a:cs typeface="Times New Roman"/>
                <a:sym typeface="Times New Roman"/>
              </a:rPr>
              <a:t>Diseños de los cuadros. </a:t>
            </a:r>
            <a:endParaRPr sz="2200" b="1" dirty="0">
              <a:solidFill>
                <a:schemeClr val="dk1"/>
              </a:solidFill>
              <a:latin typeface="Times New Roman"/>
              <a:ea typeface="Times New Roman"/>
              <a:cs typeface="Times New Roman"/>
              <a:sym typeface="Times New Roman"/>
            </a:endParaRPr>
          </a:p>
          <a:p>
            <a:pPr marL="285750" lvl="0" indent="-292100" algn="just" rtl="0">
              <a:spcBef>
                <a:spcPts val="0"/>
              </a:spcBef>
              <a:spcAft>
                <a:spcPts val="0"/>
              </a:spcAft>
              <a:buClr>
                <a:schemeClr val="dk1"/>
              </a:buClr>
              <a:buSzPts val="2200"/>
              <a:buFont typeface="Times New Roman"/>
              <a:buChar char="✓"/>
            </a:pPr>
            <a:r>
              <a:rPr lang="es-CO" sz="2200" dirty="0">
                <a:latin typeface="Times New Roman"/>
                <a:ea typeface="Times New Roman"/>
                <a:cs typeface="Times New Roman"/>
                <a:sym typeface="Times New Roman"/>
              </a:rPr>
              <a:t>Métodos de pago.</a:t>
            </a:r>
            <a:endParaRPr sz="2200" dirty="0">
              <a:latin typeface="Times New Roman"/>
              <a:ea typeface="Times New Roman"/>
              <a:cs typeface="Times New Roman"/>
              <a:sym typeface="Times New Roman"/>
            </a:endParaRPr>
          </a:p>
          <a:p>
            <a:pPr marL="285750" lvl="0" indent="-292100" algn="just" rtl="0">
              <a:spcBef>
                <a:spcPts val="0"/>
              </a:spcBef>
              <a:spcAft>
                <a:spcPts val="0"/>
              </a:spcAft>
              <a:buClr>
                <a:schemeClr val="dk1"/>
              </a:buClr>
              <a:buSzPts val="2200"/>
              <a:buFont typeface="Times New Roman"/>
              <a:buChar char="✓"/>
            </a:pPr>
            <a:r>
              <a:rPr lang="es-CO" sz="2200" dirty="0">
                <a:latin typeface="Times New Roman"/>
                <a:ea typeface="Times New Roman"/>
                <a:cs typeface="Times New Roman"/>
                <a:sym typeface="Times New Roman"/>
              </a:rPr>
              <a:t>Programar despacho.</a:t>
            </a:r>
            <a:endParaRPr sz="2200" dirty="0">
              <a:latin typeface="Times New Roman"/>
              <a:ea typeface="Times New Roman"/>
              <a:cs typeface="Times New Roman"/>
              <a:sym typeface="Times New Roman"/>
            </a:endParaRPr>
          </a:p>
          <a:p>
            <a:pPr marL="0" lvl="0" indent="0" algn="just" rtl="0">
              <a:spcBef>
                <a:spcPts val="0"/>
              </a:spcBef>
              <a:spcAft>
                <a:spcPts val="0"/>
              </a:spcAft>
              <a:buNone/>
            </a:pPr>
            <a:r>
              <a:rPr lang="es-CO" sz="2200" dirty="0">
                <a:latin typeface="Times New Roman"/>
                <a:ea typeface="Times New Roman"/>
                <a:cs typeface="Times New Roman"/>
                <a:sym typeface="Times New Roman"/>
              </a:rPr>
              <a:t/>
            </a:r>
            <a:br>
              <a:rPr lang="es-CO" sz="2200" dirty="0">
                <a:latin typeface="Times New Roman"/>
                <a:ea typeface="Times New Roman"/>
                <a:cs typeface="Times New Roman"/>
                <a:sym typeface="Times New Roman"/>
              </a:rPr>
            </a:br>
            <a:endParaRPr lang="es-CO" sz="2200" dirty="0">
              <a:latin typeface="Times New Roman"/>
              <a:ea typeface="Times New Roman"/>
              <a:cs typeface="Times New Roman"/>
              <a:sym typeface="Times New Roman"/>
            </a:endParaRPr>
          </a:p>
          <a:p>
            <a:pPr marL="0" lvl="0" indent="0" rtl="0">
              <a:spcBef>
                <a:spcPts val="0"/>
              </a:spcBef>
              <a:spcAft>
                <a:spcPts val="0"/>
              </a:spcAft>
              <a:buNone/>
            </a:pPr>
            <a:r>
              <a:rPr lang="es-CO" sz="2200" b="1" dirty="0">
                <a:latin typeface="Times New Roman"/>
                <a:ea typeface="Times New Roman"/>
                <a:cs typeface="Times New Roman"/>
                <a:sym typeface="Times New Roman"/>
              </a:rPr>
              <a:t>Precio</a:t>
            </a:r>
            <a:br>
              <a:rPr lang="es-CO" sz="2200" b="1" dirty="0">
                <a:latin typeface="Times New Roman"/>
                <a:ea typeface="Times New Roman"/>
                <a:cs typeface="Times New Roman"/>
                <a:sym typeface="Times New Roman"/>
              </a:rPr>
            </a:br>
            <a:endParaRPr sz="2200" b="1" dirty="0">
              <a:latin typeface="Times New Roman"/>
              <a:ea typeface="Times New Roman"/>
              <a:cs typeface="Times New Roman"/>
              <a:sym typeface="Times New Roman"/>
            </a:endParaRPr>
          </a:p>
          <a:p>
            <a:pPr marL="0" lvl="0" indent="0" algn="just" rtl="0">
              <a:spcBef>
                <a:spcPts val="0"/>
              </a:spcBef>
              <a:spcAft>
                <a:spcPts val="0"/>
              </a:spcAft>
              <a:buNone/>
            </a:pPr>
            <a:r>
              <a:rPr lang="es-CO" sz="2200" dirty="0">
                <a:latin typeface="Times New Roman"/>
                <a:ea typeface="Times New Roman"/>
                <a:cs typeface="Times New Roman"/>
                <a:sym typeface="Times New Roman"/>
              </a:rPr>
              <a:t>Nuestros cuadros decorativos de calefacción tendrán un costo de $400.000 sin incluir el despacho</a:t>
            </a:r>
            <a:endParaRPr sz="2200" dirty="0">
              <a:solidFill>
                <a:srgbClr val="FF0000"/>
              </a:solidFill>
              <a:latin typeface="Times New Roman"/>
              <a:ea typeface="Times New Roman"/>
              <a:cs typeface="Times New Roman"/>
              <a:sym typeface="Times New Roman"/>
            </a:endParaRPr>
          </a:p>
        </p:txBody>
      </p:sp>
      <p:pic>
        <p:nvPicPr>
          <p:cNvPr id="147" name="Shape 147"/>
          <p:cNvPicPr preferRelativeResize="0"/>
          <p:nvPr/>
        </p:nvPicPr>
        <p:blipFill>
          <a:blip r:embed="rId3">
            <a:alphaModFix/>
          </a:blip>
          <a:stretch>
            <a:fillRect/>
          </a:stretch>
        </p:blipFill>
        <p:spPr>
          <a:xfrm>
            <a:off x="4958296" y="2800739"/>
            <a:ext cx="2914650" cy="2505075"/>
          </a:xfrm>
          <a:prstGeom prst="rect">
            <a:avLst/>
          </a:prstGeom>
          <a:noFill/>
          <a:ln>
            <a:noFill/>
          </a:ln>
        </p:spPr>
      </p:pic>
      <p:sp>
        <p:nvSpPr>
          <p:cNvPr id="2" name="Rectángulo 1">
            <a:extLst>
              <a:ext uri="{FF2B5EF4-FFF2-40B4-BE49-F238E27FC236}">
                <a16:creationId xmlns="" xmlns:a16="http://schemas.microsoft.com/office/drawing/2014/main" id="{FAC7BF15-CA2C-43FE-836A-2ECB0AB61DE3}"/>
              </a:ext>
            </a:extLst>
          </p:cNvPr>
          <p:cNvSpPr/>
          <p:nvPr/>
        </p:nvSpPr>
        <p:spPr>
          <a:xfrm>
            <a:off x="5327021" y="4946521"/>
            <a:ext cx="2177199" cy="261610"/>
          </a:xfrm>
          <a:prstGeom prst="rect">
            <a:avLst/>
          </a:prstGeom>
        </p:spPr>
        <p:txBody>
          <a:bodyPr wrap="none">
            <a:spAutoFit/>
          </a:bodyPr>
          <a:lstStyle/>
          <a:p>
            <a:r>
              <a:rPr lang="es-CO" sz="1100" dirty="0"/>
              <a:t>Tomada de: www.socialgeek.co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p:nvPr/>
        </p:nvSpPr>
        <p:spPr>
          <a:xfrm>
            <a:off x="685788" y="836812"/>
            <a:ext cx="7772400" cy="822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CO" sz="3000" b="1" dirty="0">
                <a:solidFill>
                  <a:schemeClr val="dk1"/>
                </a:solidFill>
                <a:latin typeface="Times New Roman"/>
                <a:ea typeface="Times New Roman"/>
                <a:cs typeface="Times New Roman"/>
                <a:sym typeface="Times New Roman"/>
              </a:rPr>
              <a:t>5. Resultado Técnico</a:t>
            </a:r>
            <a:endParaRPr sz="3000" b="1" dirty="0">
              <a:solidFill>
                <a:schemeClr val="dk1"/>
              </a:solidFill>
              <a:latin typeface="Times New Roman"/>
              <a:ea typeface="Times New Roman"/>
              <a:cs typeface="Times New Roman"/>
              <a:sym typeface="Times New Roman"/>
            </a:endParaRPr>
          </a:p>
        </p:txBody>
      </p:sp>
      <p:pic>
        <p:nvPicPr>
          <p:cNvPr id="153" name="Shape 153"/>
          <p:cNvPicPr preferRelativeResize="0"/>
          <p:nvPr/>
        </p:nvPicPr>
        <p:blipFill>
          <a:blip r:embed="rId3">
            <a:alphaModFix/>
          </a:blip>
          <a:stretch>
            <a:fillRect/>
          </a:stretch>
        </p:blipFill>
        <p:spPr>
          <a:xfrm>
            <a:off x="526302" y="2345176"/>
            <a:ext cx="3829408" cy="2764269"/>
          </a:xfrm>
          <a:prstGeom prst="rect">
            <a:avLst/>
          </a:prstGeom>
          <a:noFill/>
          <a:ln>
            <a:noFill/>
          </a:ln>
        </p:spPr>
      </p:pic>
      <p:pic>
        <p:nvPicPr>
          <p:cNvPr id="156" name="Shape 156"/>
          <p:cNvPicPr preferRelativeResize="0"/>
          <p:nvPr/>
        </p:nvPicPr>
        <p:blipFill rotWithShape="1">
          <a:blip r:embed="rId4">
            <a:alphaModFix/>
          </a:blip>
          <a:srcRect b="35888"/>
          <a:stretch/>
        </p:blipFill>
        <p:spPr>
          <a:xfrm>
            <a:off x="6401838" y="3077655"/>
            <a:ext cx="2207700" cy="1590247"/>
          </a:xfrm>
          <a:prstGeom prst="rect">
            <a:avLst/>
          </a:prstGeom>
          <a:noFill/>
          <a:ln>
            <a:noFill/>
          </a:ln>
        </p:spPr>
      </p:pic>
      <p:sp>
        <p:nvSpPr>
          <p:cNvPr id="8" name="Shape 196"/>
          <p:cNvSpPr/>
          <p:nvPr/>
        </p:nvSpPr>
        <p:spPr>
          <a:xfrm>
            <a:off x="526302" y="1659112"/>
            <a:ext cx="8341251" cy="47350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CO" sz="2000" dirty="0">
                <a:latin typeface="Times New Roman"/>
                <a:ea typeface="Times New Roman"/>
                <a:cs typeface="Times New Roman"/>
                <a:sym typeface="Times New Roman"/>
              </a:rPr>
              <a:t>Se estableció que el cuadro requerido para este proyecto son de la marca Eco Art </a:t>
            </a:r>
            <a:r>
              <a:rPr lang="es-CO" sz="2000" dirty="0" err="1">
                <a:latin typeface="Times New Roman"/>
                <a:ea typeface="Times New Roman"/>
                <a:cs typeface="Times New Roman"/>
                <a:sym typeface="Times New Roman"/>
              </a:rPr>
              <a:t>Heating</a:t>
            </a:r>
            <a:endParaRPr sz="2000" dirty="0">
              <a:latin typeface="Times New Roman"/>
              <a:ea typeface="Times New Roman"/>
              <a:cs typeface="Times New Roman"/>
              <a:sym typeface="Times New Roman"/>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7950" y="5414237"/>
            <a:ext cx="1905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4720" y="2508706"/>
            <a:ext cx="1785879" cy="2111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9900" y="2170926"/>
            <a:ext cx="1171575"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hape 196"/>
          <p:cNvSpPr/>
          <p:nvPr/>
        </p:nvSpPr>
        <p:spPr>
          <a:xfrm>
            <a:off x="201699" y="5021050"/>
            <a:ext cx="8341251" cy="1472175"/>
          </a:xfrm>
          <a:prstGeom prst="rect">
            <a:avLst/>
          </a:prstGeom>
          <a:noFill/>
          <a:ln>
            <a:noFill/>
          </a:ln>
        </p:spPr>
        <p:txBody>
          <a:bodyPr spcFirstLastPara="1" wrap="square" lIns="91425" tIns="45700" rIns="91425" bIns="45700" anchor="ctr" anchorCtr="0">
            <a:noAutofit/>
          </a:bodyPr>
          <a:lstStyle/>
          <a:p>
            <a:pPr marL="342900" marR="0" lvl="0" indent="-342900" algn="l" rtl="0">
              <a:spcBef>
                <a:spcPts val="0"/>
              </a:spcBef>
              <a:spcAft>
                <a:spcPts val="0"/>
              </a:spcAft>
              <a:buFont typeface="Wingdings" panose="05000000000000000000" pitchFamily="2" charset="2"/>
              <a:buChar char="ü"/>
            </a:pPr>
            <a:r>
              <a:rPr lang="es-CO" sz="2000" dirty="0">
                <a:latin typeface="Times New Roman"/>
                <a:ea typeface="Times New Roman"/>
                <a:cs typeface="Times New Roman"/>
                <a:sym typeface="Times New Roman"/>
              </a:rPr>
              <a:t>Estrategia de comercialización: marketing digital</a:t>
            </a:r>
          </a:p>
          <a:p>
            <a:pPr marL="342900" marR="0" lvl="0" indent="-342900" algn="l" rtl="0">
              <a:spcBef>
                <a:spcPts val="0"/>
              </a:spcBef>
              <a:spcAft>
                <a:spcPts val="0"/>
              </a:spcAft>
              <a:buFont typeface="Wingdings" panose="05000000000000000000" pitchFamily="2" charset="2"/>
              <a:buChar char="ü"/>
            </a:pPr>
            <a:r>
              <a:rPr lang="es-CO" sz="2000" dirty="0">
                <a:latin typeface="Times New Roman"/>
                <a:ea typeface="Times New Roman"/>
                <a:cs typeface="Times New Roman"/>
                <a:sym typeface="Times New Roman"/>
              </a:rPr>
              <a:t>Comercializadores del producto más no fabricantes</a:t>
            </a:r>
          </a:p>
          <a:p>
            <a:pPr marL="342900" marR="0" lvl="0" indent="-342900" algn="l" rtl="0">
              <a:spcBef>
                <a:spcPts val="0"/>
              </a:spcBef>
              <a:spcAft>
                <a:spcPts val="0"/>
              </a:spcAft>
              <a:buFont typeface="Wingdings" panose="05000000000000000000" pitchFamily="2" charset="2"/>
              <a:buChar char="ü"/>
            </a:pPr>
            <a:r>
              <a:rPr lang="es-CO" sz="2000" dirty="0">
                <a:latin typeface="Times New Roman"/>
                <a:ea typeface="Times New Roman"/>
                <a:cs typeface="Times New Roman"/>
                <a:sym typeface="Times New Roman"/>
              </a:rPr>
              <a:t>No se requiere local físico</a:t>
            </a:r>
            <a:endParaRPr sz="2000" dirty="0">
              <a:latin typeface="Times New Roman"/>
              <a:ea typeface="Times New Roman"/>
              <a:cs typeface="Times New Roman"/>
              <a:sym typeface="Times New Roman"/>
            </a:endParaRPr>
          </a:p>
        </p:txBody>
      </p:sp>
      <p:sp>
        <p:nvSpPr>
          <p:cNvPr id="10" name="Rectángulo 9">
            <a:extLst>
              <a:ext uri="{FF2B5EF4-FFF2-40B4-BE49-F238E27FC236}">
                <a16:creationId xmlns="" xmlns:a16="http://schemas.microsoft.com/office/drawing/2014/main" id="{6FA4B016-D050-4089-BE0C-2883625E2EFD}"/>
              </a:ext>
            </a:extLst>
          </p:cNvPr>
          <p:cNvSpPr/>
          <p:nvPr/>
        </p:nvSpPr>
        <p:spPr>
          <a:xfrm>
            <a:off x="6260599" y="6128082"/>
            <a:ext cx="2659702" cy="276999"/>
          </a:xfrm>
          <a:prstGeom prst="rect">
            <a:avLst/>
          </a:prstGeom>
        </p:spPr>
        <p:txBody>
          <a:bodyPr wrap="none">
            <a:spAutoFit/>
          </a:bodyPr>
          <a:lstStyle/>
          <a:p>
            <a:r>
              <a:rPr lang="es-CO" sz="1200" dirty="0">
                <a:latin typeface="Times New Roman" panose="02020603050405020304" pitchFamily="18" charset="0"/>
                <a:ea typeface="Calibri" panose="020F0502020204030204" pitchFamily="34" charset="0"/>
              </a:rPr>
              <a:t>Fuente: http://www.ecoart-heating.com/</a:t>
            </a:r>
            <a:endParaRPr lang="es-CO" sz="1200" dirty="0"/>
          </a:p>
        </p:txBody>
      </p:sp>
      <p:sp>
        <p:nvSpPr>
          <p:cNvPr id="11" name="Rectángulo 9">
            <a:extLst>
              <a:ext uri="{FF2B5EF4-FFF2-40B4-BE49-F238E27FC236}">
                <a16:creationId xmlns="" xmlns:a16="http://schemas.microsoft.com/office/drawing/2014/main" id="{6FA4B016-D050-4089-BE0C-2883625E2EFD}"/>
              </a:ext>
            </a:extLst>
          </p:cNvPr>
          <p:cNvSpPr/>
          <p:nvPr/>
        </p:nvSpPr>
        <p:spPr>
          <a:xfrm>
            <a:off x="5409318" y="4794868"/>
            <a:ext cx="2659702" cy="276999"/>
          </a:xfrm>
          <a:prstGeom prst="rect">
            <a:avLst/>
          </a:prstGeom>
        </p:spPr>
        <p:txBody>
          <a:bodyPr wrap="none">
            <a:spAutoFit/>
          </a:bodyPr>
          <a:lstStyle/>
          <a:p>
            <a:r>
              <a:rPr lang="es-CO" sz="1200" dirty="0">
                <a:latin typeface="Times New Roman" panose="02020603050405020304" pitchFamily="18" charset="0"/>
                <a:ea typeface="Calibri" panose="020F0502020204030204" pitchFamily="34" charset="0"/>
              </a:rPr>
              <a:t>Fuente: http://www.ecoart-heating.com/</a:t>
            </a:r>
            <a:endParaRPr lang="es-CO"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p:nvPr/>
        </p:nvSpPr>
        <p:spPr>
          <a:xfrm>
            <a:off x="1657350" y="1122803"/>
            <a:ext cx="5829300" cy="616725"/>
          </a:xfrm>
          <a:prstGeom prst="rect">
            <a:avLst/>
          </a:prstGeom>
          <a:noFill/>
          <a:ln>
            <a:noFill/>
          </a:ln>
        </p:spPr>
        <p:txBody>
          <a:bodyPr spcFirstLastPara="1" wrap="square" lIns="91425" tIns="45700" rIns="91425" bIns="45700" anchor="ctr" anchorCtr="0">
            <a:noAutofit/>
          </a:bodyPr>
          <a:lstStyle/>
          <a:p>
            <a:pPr algn="ctr">
              <a:buClr>
                <a:schemeClr val="dk1"/>
              </a:buClr>
            </a:pPr>
            <a:r>
              <a:rPr lang="es-CO" sz="3000" b="1" dirty="0">
                <a:solidFill>
                  <a:schemeClr val="dk1"/>
                </a:solidFill>
                <a:latin typeface="Times New Roman"/>
                <a:cs typeface="Times New Roman"/>
                <a:sym typeface="Times New Roman"/>
              </a:rPr>
              <a:t>6.3. Estudio Administrativo</a:t>
            </a:r>
            <a:endParaRPr sz="3000" b="1" dirty="0">
              <a:solidFill>
                <a:schemeClr val="dk1"/>
              </a:solidFill>
              <a:latin typeface="Times New Roman"/>
              <a:cs typeface="Times New Roman"/>
              <a:sym typeface="Times New Roman"/>
            </a:endParaRPr>
          </a:p>
        </p:txBody>
      </p:sp>
      <p:sp>
        <p:nvSpPr>
          <p:cNvPr id="163" name="Google Shape;163;p23"/>
          <p:cNvSpPr txBox="1"/>
          <p:nvPr/>
        </p:nvSpPr>
        <p:spPr>
          <a:xfrm>
            <a:off x="457200" y="1945589"/>
            <a:ext cx="8229600" cy="4493847"/>
          </a:xfrm>
          <a:prstGeom prst="rect">
            <a:avLst/>
          </a:prstGeom>
          <a:noFill/>
          <a:ln>
            <a:noFill/>
          </a:ln>
        </p:spPr>
        <p:txBody>
          <a:bodyPr spcFirstLastPara="1" wrap="square" lIns="68569" tIns="68569" rIns="68569" bIns="68569" anchor="ctr" anchorCtr="0">
            <a:noAutofit/>
          </a:bodyPr>
          <a:lstStyle/>
          <a:p>
            <a:pPr algn="just">
              <a:lnSpc>
                <a:spcPct val="115000"/>
              </a:lnSpc>
            </a:pPr>
            <a:r>
              <a:rPr lang="es-CO" sz="2400" b="1" dirty="0">
                <a:solidFill>
                  <a:schemeClr val="tx1"/>
                </a:solidFill>
                <a:latin typeface="Times New Roman"/>
                <a:ea typeface="Times New Roman"/>
                <a:cs typeface="Times New Roman"/>
                <a:sym typeface="Times New Roman"/>
              </a:rPr>
              <a:t>Misión </a:t>
            </a:r>
          </a:p>
          <a:p>
            <a:pPr algn="just">
              <a:lnSpc>
                <a:spcPct val="115000"/>
              </a:lnSpc>
            </a:pPr>
            <a:endParaRPr lang="es-CO" sz="1100" b="1" dirty="0">
              <a:solidFill>
                <a:schemeClr val="tx1"/>
              </a:solidFill>
              <a:latin typeface="Times New Roman"/>
              <a:ea typeface="Times New Roman"/>
              <a:cs typeface="Times New Roman"/>
              <a:sym typeface="Times New Roman"/>
            </a:endParaRPr>
          </a:p>
          <a:p>
            <a:pPr algn="just">
              <a:lnSpc>
                <a:spcPct val="115000"/>
              </a:lnSpc>
            </a:pPr>
            <a:r>
              <a:rPr lang="es-CO" sz="2200" dirty="0">
                <a:solidFill>
                  <a:schemeClr val="tx1"/>
                </a:solidFill>
                <a:latin typeface="Times New Roman"/>
                <a:ea typeface="Times New Roman"/>
                <a:cs typeface="Times New Roman"/>
                <a:sym typeface="Times New Roman"/>
              </a:rPr>
              <a:t>Ofrecer un sistema de calefacción con diseños modernos que creen ambientes cálidos, confortantes y acogedores contando con el mejor respaldo y estándares de calidad que garanticen la satisfacción del cliente y su bienestar.</a:t>
            </a:r>
          </a:p>
          <a:p>
            <a:pPr algn="just">
              <a:lnSpc>
                <a:spcPct val="115000"/>
              </a:lnSpc>
            </a:pPr>
            <a:endParaRPr lang="es-CO" sz="2200" dirty="0">
              <a:solidFill>
                <a:schemeClr val="tx1"/>
              </a:solidFill>
              <a:latin typeface="Times New Roman"/>
              <a:ea typeface="Times New Roman"/>
              <a:cs typeface="Times New Roman"/>
              <a:sym typeface="Times New Roman"/>
            </a:endParaRPr>
          </a:p>
          <a:p>
            <a:pPr algn="just">
              <a:lnSpc>
                <a:spcPct val="115000"/>
              </a:lnSpc>
            </a:pPr>
            <a:r>
              <a:rPr lang="es-CO" sz="2400" b="1" dirty="0">
                <a:solidFill>
                  <a:schemeClr val="tx1"/>
                </a:solidFill>
                <a:latin typeface="Times New Roman"/>
                <a:ea typeface="Times New Roman"/>
                <a:cs typeface="Times New Roman"/>
                <a:sym typeface="Times New Roman"/>
              </a:rPr>
              <a:t>Visión</a:t>
            </a:r>
          </a:p>
          <a:p>
            <a:pPr algn="just">
              <a:lnSpc>
                <a:spcPct val="115000"/>
              </a:lnSpc>
            </a:pPr>
            <a:endParaRPr lang="es-CO" sz="1100" dirty="0">
              <a:solidFill>
                <a:schemeClr val="tx1"/>
              </a:solidFill>
              <a:latin typeface="Times New Roman"/>
              <a:ea typeface="Times New Roman"/>
              <a:cs typeface="Times New Roman"/>
              <a:sym typeface="Times New Roman"/>
            </a:endParaRPr>
          </a:p>
          <a:p>
            <a:pPr algn="just">
              <a:lnSpc>
                <a:spcPct val="115000"/>
              </a:lnSpc>
            </a:pPr>
            <a:r>
              <a:rPr lang="es-ES" sz="2400" dirty="0">
                <a:solidFill>
                  <a:schemeClr val="tx1"/>
                </a:solidFill>
                <a:latin typeface="Times New Roman"/>
                <a:ea typeface="Times New Roman"/>
                <a:cs typeface="Times New Roman"/>
                <a:sym typeface="Times New Roman"/>
              </a:rPr>
              <a:t>Para el año 2022 seremos reconocidos como una empresa líder de productos innovadores en calefacción interna para cualquier sitio llámese hogar, empresa, u otros, en Bogotá y sus alrededores. </a:t>
            </a:r>
            <a:endParaRPr sz="2200" dirty="0">
              <a:solidFill>
                <a:schemeClr val="tx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071655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4" name="Google Shape;174;p24"/>
          <p:cNvPicPr preferRelativeResize="0"/>
          <p:nvPr/>
        </p:nvPicPr>
        <p:blipFill>
          <a:blip r:embed="rId3">
            <a:alphaModFix/>
          </a:blip>
          <a:stretch>
            <a:fillRect/>
          </a:stretch>
        </p:blipFill>
        <p:spPr>
          <a:xfrm>
            <a:off x="3600352" y="1950713"/>
            <a:ext cx="1943293" cy="1704086"/>
          </a:xfrm>
          <a:prstGeom prst="rect">
            <a:avLst/>
          </a:prstGeom>
          <a:noFill/>
          <a:ln>
            <a:noFill/>
          </a:ln>
        </p:spPr>
      </p:pic>
      <p:pic>
        <p:nvPicPr>
          <p:cNvPr id="175" name="Google Shape;175;p24"/>
          <p:cNvPicPr preferRelativeResize="0"/>
          <p:nvPr/>
        </p:nvPicPr>
        <p:blipFill>
          <a:blip r:embed="rId4">
            <a:alphaModFix/>
          </a:blip>
          <a:stretch>
            <a:fillRect/>
          </a:stretch>
        </p:blipFill>
        <p:spPr>
          <a:xfrm>
            <a:off x="2602558" y="4014733"/>
            <a:ext cx="3938883" cy="450508"/>
          </a:xfrm>
          <a:prstGeom prst="rect">
            <a:avLst/>
          </a:prstGeom>
          <a:noFill/>
          <a:ln>
            <a:noFill/>
          </a:ln>
        </p:spPr>
      </p:pic>
      <p:pic>
        <p:nvPicPr>
          <p:cNvPr id="2" name="Imagen 1"/>
          <p:cNvPicPr>
            <a:picLocks noChangeAspect="1"/>
          </p:cNvPicPr>
          <p:nvPr/>
        </p:nvPicPr>
        <p:blipFill>
          <a:blip r:embed="rId5"/>
          <a:stretch>
            <a:fillRect/>
          </a:stretch>
        </p:blipFill>
        <p:spPr>
          <a:xfrm>
            <a:off x="3816750" y="5350541"/>
            <a:ext cx="1510495" cy="1290724"/>
          </a:xfrm>
          <a:prstGeom prst="rect">
            <a:avLst/>
          </a:prstGeom>
        </p:spPr>
      </p:pic>
      <p:sp>
        <p:nvSpPr>
          <p:cNvPr id="7" name="Google Shape;161;p23">
            <a:extLst>
              <a:ext uri="{FF2B5EF4-FFF2-40B4-BE49-F238E27FC236}">
                <a16:creationId xmlns="" xmlns:a16="http://schemas.microsoft.com/office/drawing/2014/main" id="{FE478646-E1FC-4B7E-B4B2-BAADB8E5EE7F}"/>
              </a:ext>
            </a:extLst>
          </p:cNvPr>
          <p:cNvSpPr/>
          <p:nvPr/>
        </p:nvSpPr>
        <p:spPr>
          <a:xfrm>
            <a:off x="1657350" y="1122803"/>
            <a:ext cx="5829300" cy="616725"/>
          </a:xfrm>
          <a:prstGeom prst="rect">
            <a:avLst/>
          </a:prstGeom>
          <a:noFill/>
          <a:ln>
            <a:noFill/>
          </a:ln>
        </p:spPr>
        <p:txBody>
          <a:bodyPr spcFirstLastPara="1" wrap="square" lIns="91425" tIns="45700" rIns="91425" bIns="45700" anchor="ctr" anchorCtr="0">
            <a:noAutofit/>
          </a:bodyPr>
          <a:lstStyle/>
          <a:p>
            <a:pPr algn="ctr">
              <a:buClr>
                <a:schemeClr val="dk1"/>
              </a:buClr>
            </a:pPr>
            <a:r>
              <a:rPr lang="es-CO" sz="3000" b="1" dirty="0">
                <a:solidFill>
                  <a:schemeClr val="dk1"/>
                </a:solidFill>
                <a:latin typeface="Times New Roman"/>
                <a:cs typeface="Times New Roman"/>
                <a:sym typeface="Times New Roman"/>
              </a:rPr>
              <a:t>6.3. Estudio Administrativo</a:t>
            </a:r>
            <a:endParaRPr sz="3000" b="1" dirty="0">
              <a:solidFill>
                <a:schemeClr val="dk1"/>
              </a:solidFill>
              <a:latin typeface="Times New Roman"/>
              <a:cs typeface="Times New Roman"/>
              <a:sym typeface="Times New Roman"/>
            </a:endParaRPr>
          </a:p>
        </p:txBody>
      </p:sp>
      <p:sp>
        <p:nvSpPr>
          <p:cNvPr id="3" name="Rectángulo 2">
            <a:extLst>
              <a:ext uri="{FF2B5EF4-FFF2-40B4-BE49-F238E27FC236}">
                <a16:creationId xmlns="" xmlns:a16="http://schemas.microsoft.com/office/drawing/2014/main" id="{52F63D9E-5A44-4E49-A8E5-46009E885E7E}"/>
              </a:ext>
            </a:extLst>
          </p:cNvPr>
          <p:cNvSpPr/>
          <p:nvPr/>
        </p:nvSpPr>
        <p:spPr>
          <a:xfrm>
            <a:off x="465492" y="5005318"/>
            <a:ext cx="3421129" cy="450508"/>
          </a:xfrm>
          <a:prstGeom prst="rect">
            <a:avLst/>
          </a:prstGeom>
        </p:spPr>
        <p:txBody>
          <a:bodyPr wrap="none">
            <a:spAutoFit/>
          </a:bodyPr>
          <a:lstStyle/>
          <a:p>
            <a:pPr algn="just">
              <a:lnSpc>
                <a:spcPct val="115000"/>
              </a:lnSpc>
            </a:pPr>
            <a:r>
              <a:rPr lang="es-CO" sz="2200" b="1" dirty="0">
                <a:solidFill>
                  <a:schemeClr val="tx1"/>
                </a:solidFill>
                <a:latin typeface="Times New Roman"/>
                <a:ea typeface="Times New Roman"/>
                <a:cs typeface="Times New Roman"/>
                <a:sym typeface="Times New Roman"/>
              </a:rPr>
              <a:t>Estructura Organizacional</a:t>
            </a:r>
          </a:p>
        </p:txBody>
      </p:sp>
      <p:sp>
        <p:nvSpPr>
          <p:cNvPr id="4" name="Rectángulo 3">
            <a:extLst>
              <a:ext uri="{FF2B5EF4-FFF2-40B4-BE49-F238E27FC236}">
                <a16:creationId xmlns="" xmlns:a16="http://schemas.microsoft.com/office/drawing/2014/main" id="{687661F1-9E9C-4D35-B18B-23C9546E652E}"/>
              </a:ext>
            </a:extLst>
          </p:cNvPr>
          <p:cNvSpPr/>
          <p:nvPr/>
        </p:nvSpPr>
        <p:spPr>
          <a:xfrm>
            <a:off x="465492" y="4008710"/>
            <a:ext cx="1000595" cy="450508"/>
          </a:xfrm>
          <a:prstGeom prst="rect">
            <a:avLst/>
          </a:prstGeom>
        </p:spPr>
        <p:txBody>
          <a:bodyPr wrap="none">
            <a:spAutoFit/>
          </a:bodyPr>
          <a:lstStyle/>
          <a:p>
            <a:pPr algn="just">
              <a:lnSpc>
                <a:spcPct val="115000"/>
              </a:lnSpc>
            </a:pPr>
            <a:r>
              <a:rPr lang="es-CO" sz="2200" b="1" dirty="0">
                <a:solidFill>
                  <a:schemeClr val="tx1"/>
                </a:solidFill>
                <a:latin typeface="Times New Roman"/>
                <a:ea typeface="Times New Roman"/>
                <a:cs typeface="Times New Roman"/>
                <a:sym typeface="Times New Roman"/>
              </a:rPr>
              <a:t>Slogan</a:t>
            </a:r>
          </a:p>
        </p:txBody>
      </p:sp>
      <p:sp>
        <p:nvSpPr>
          <p:cNvPr id="5" name="Rectángulo 4">
            <a:extLst>
              <a:ext uri="{FF2B5EF4-FFF2-40B4-BE49-F238E27FC236}">
                <a16:creationId xmlns="" xmlns:a16="http://schemas.microsoft.com/office/drawing/2014/main" id="{9402C34E-6419-443C-B402-8DF5402B673D}"/>
              </a:ext>
            </a:extLst>
          </p:cNvPr>
          <p:cNvSpPr/>
          <p:nvPr/>
        </p:nvSpPr>
        <p:spPr>
          <a:xfrm>
            <a:off x="465492" y="1950713"/>
            <a:ext cx="795411" cy="450508"/>
          </a:xfrm>
          <a:prstGeom prst="rect">
            <a:avLst/>
          </a:prstGeom>
        </p:spPr>
        <p:txBody>
          <a:bodyPr wrap="none">
            <a:spAutoFit/>
          </a:bodyPr>
          <a:lstStyle/>
          <a:p>
            <a:pPr>
              <a:lnSpc>
                <a:spcPct val="115000"/>
              </a:lnSpc>
            </a:pPr>
            <a:r>
              <a:rPr lang="es-CO" sz="2200" b="1" dirty="0">
                <a:solidFill>
                  <a:schemeClr val="tx1"/>
                </a:solidFill>
                <a:latin typeface="Times New Roman"/>
                <a:ea typeface="Times New Roman"/>
                <a:cs typeface="Times New Roman"/>
                <a:sym typeface="Times New Roman"/>
              </a:rPr>
              <a:t>Logo</a:t>
            </a:r>
          </a:p>
        </p:txBody>
      </p:sp>
    </p:spTree>
    <p:extLst>
      <p:ext uri="{BB962C8B-B14F-4D97-AF65-F5344CB8AC3E}">
        <p14:creationId xmlns:p14="http://schemas.microsoft.com/office/powerpoint/2010/main" val="2599018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529854" y="2709662"/>
            <a:ext cx="2739220" cy="2266941"/>
          </a:xfrm>
          <a:prstGeom prst="rect">
            <a:avLst/>
          </a:prstGeom>
        </p:spPr>
      </p:pic>
      <p:pic>
        <p:nvPicPr>
          <p:cNvPr id="4" name="Imagen 3"/>
          <p:cNvPicPr>
            <a:picLocks noChangeAspect="1"/>
          </p:cNvPicPr>
          <p:nvPr/>
        </p:nvPicPr>
        <p:blipFill>
          <a:blip r:embed="rId4"/>
          <a:stretch>
            <a:fillRect/>
          </a:stretch>
        </p:blipFill>
        <p:spPr>
          <a:xfrm>
            <a:off x="3648513" y="2709662"/>
            <a:ext cx="2226415" cy="2100731"/>
          </a:xfrm>
          <a:prstGeom prst="rect">
            <a:avLst/>
          </a:prstGeom>
        </p:spPr>
      </p:pic>
      <p:pic>
        <p:nvPicPr>
          <p:cNvPr id="6" name="Imagen 5"/>
          <p:cNvPicPr>
            <a:picLocks noChangeAspect="1"/>
          </p:cNvPicPr>
          <p:nvPr/>
        </p:nvPicPr>
        <p:blipFill>
          <a:blip r:embed="rId5"/>
          <a:stretch>
            <a:fillRect/>
          </a:stretch>
        </p:blipFill>
        <p:spPr>
          <a:xfrm>
            <a:off x="6193996" y="2709662"/>
            <a:ext cx="2533867" cy="1779989"/>
          </a:xfrm>
          <a:prstGeom prst="rect">
            <a:avLst/>
          </a:prstGeom>
        </p:spPr>
      </p:pic>
      <p:pic>
        <p:nvPicPr>
          <p:cNvPr id="10" name="Imagen 9"/>
          <p:cNvPicPr>
            <a:picLocks noChangeAspect="1"/>
          </p:cNvPicPr>
          <p:nvPr/>
        </p:nvPicPr>
        <p:blipFill>
          <a:blip r:embed="rId6"/>
          <a:stretch>
            <a:fillRect/>
          </a:stretch>
        </p:blipFill>
        <p:spPr>
          <a:xfrm>
            <a:off x="1832780" y="5265023"/>
            <a:ext cx="2739220" cy="1363427"/>
          </a:xfrm>
          <a:prstGeom prst="rect">
            <a:avLst/>
          </a:prstGeom>
        </p:spPr>
      </p:pic>
      <p:pic>
        <p:nvPicPr>
          <p:cNvPr id="11" name="Imagen 10"/>
          <p:cNvPicPr>
            <a:picLocks noChangeAspect="1"/>
          </p:cNvPicPr>
          <p:nvPr/>
        </p:nvPicPr>
        <p:blipFill>
          <a:blip r:embed="rId7"/>
          <a:stretch>
            <a:fillRect/>
          </a:stretch>
        </p:blipFill>
        <p:spPr>
          <a:xfrm>
            <a:off x="5537915" y="5001093"/>
            <a:ext cx="2103531" cy="1657444"/>
          </a:xfrm>
          <a:prstGeom prst="rect">
            <a:avLst/>
          </a:prstGeom>
        </p:spPr>
      </p:pic>
      <p:sp>
        <p:nvSpPr>
          <p:cNvPr id="9" name="Google Shape;161;p23">
            <a:extLst>
              <a:ext uri="{FF2B5EF4-FFF2-40B4-BE49-F238E27FC236}">
                <a16:creationId xmlns="" xmlns:a16="http://schemas.microsoft.com/office/drawing/2014/main" id="{ECB95878-5971-4FE6-B370-ECF1140E840D}"/>
              </a:ext>
            </a:extLst>
          </p:cNvPr>
          <p:cNvSpPr/>
          <p:nvPr/>
        </p:nvSpPr>
        <p:spPr>
          <a:xfrm>
            <a:off x="1657350" y="1122803"/>
            <a:ext cx="5829300" cy="616725"/>
          </a:xfrm>
          <a:prstGeom prst="rect">
            <a:avLst/>
          </a:prstGeom>
          <a:noFill/>
          <a:ln>
            <a:noFill/>
          </a:ln>
        </p:spPr>
        <p:txBody>
          <a:bodyPr spcFirstLastPara="1" wrap="square" lIns="91425" tIns="45700" rIns="91425" bIns="45700" anchor="ctr" anchorCtr="0">
            <a:noAutofit/>
          </a:bodyPr>
          <a:lstStyle/>
          <a:p>
            <a:pPr algn="ctr">
              <a:buClr>
                <a:schemeClr val="dk1"/>
              </a:buClr>
            </a:pPr>
            <a:r>
              <a:rPr lang="es-CO" sz="3000" b="1" dirty="0">
                <a:solidFill>
                  <a:schemeClr val="dk1"/>
                </a:solidFill>
                <a:latin typeface="Times New Roman"/>
                <a:cs typeface="Times New Roman"/>
                <a:sym typeface="Times New Roman"/>
              </a:rPr>
              <a:t>6.3. Estudio Administrativo</a:t>
            </a:r>
            <a:endParaRPr sz="3000" b="1" dirty="0">
              <a:solidFill>
                <a:schemeClr val="dk1"/>
              </a:solidFill>
              <a:latin typeface="Times New Roman"/>
              <a:cs typeface="Times New Roman"/>
              <a:sym typeface="Times New Roman"/>
            </a:endParaRPr>
          </a:p>
        </p:txBody>
      </p:sp>
      <p:sp>
        <p:nvSpPr>
          <p:cNvPr id="12" name="Rectángulo 11">
            <a:extLst>
              <a:ext uri="{FF2B5EF4-FFF2-40B4-BE49-F238E27FC236}">
                <a16:creationId xmlns="" xmlns:a16="http://schemas.microsoft.com/office/drawing/2014/main" id="{486424CA-5593-4505-AF32-C6A23B510C85}"/>
              </a:ext>
            </a:extLst>
          </p:cNvPr>
          <p:cNvSpPr/>
          <p:nvPr/>
        </p:nvSpPr>
        <p:spPr>
          <a:xfrm>
            <a:off x="354928" y="2032556"/>
            <a:ext cx="3421129" cy="450508"/>
          </a:xfrm>
          <a:prstGeom prst="rect">
            <a:avLst/>
          </a:prstGeom>
        </p:spPr>
        <p:txBody>
          <a:bodyPr wrap="none">
            <a:spAutoFit/>
          </a:bodyPr>
          <a:lstStyle/>
          <a:p>
            <a:pPr algn="just">
              <a:lnSpc>
                <a:spcPct val="115000"/>
              </a:lnSpc>
            </a:pPr>
            <a:r>
              <a:rPr lang="es-CO" sz="2200" b="1" dirty="0">
                <a:solidFill>
                  <a:schemeClr val="tx1"/>
                </a:solidFill>
                <a:latin typeface="Times New Roman"/>
                <a:ea typeface="Times New Roman"/>
                <a:cs typeface="Times New Roman"/>
                <a:sym typeface="Times New Roman"/>
              </a:rPr>
              <a:t>Estructura Organizacional</a:t>
            </a:r>
          </a:p>
        </p:txBody>
      </p:sp>
    </p:spTree>
    <p:extLst>
      <p:ext uri="{BB962C8B-B14F-4D97-AF65-F5344CB8AC3E}">
        <p14:creationId xmlns:p14="http://schemas.microsoft.com/office/powerpoint/2010/main" val="3231870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p:nvPr/>
        </p:nvSpPr>
        <p:spPr>
          <a:xfrm>
            <a:off x="600600" y="2083963"/>
            <a:ext cx="2642700" cy="204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CO" sz="3000">
                <a:latin typeface="Times New Roman"/>
                <a:ea typeface="Times New Roman"/>
                <a:cs typeface="Times New Roman"/>
                <a:sym typeface="Times New Roman"/>
              </a:rPr>
              <a:t>Del estudio financiero  se obtuvo el siguiente flujo de caja </a:t>
            </a:r>
            <a:endParaRPr sz="3000">
              <a:latin typeface="Times New Roman"/>
              <a:ea typeface="Times New Roman"/>
              <a:cs typeface="Times New Roman"/>
              <a:sym typeface="Times New Roman"/>
            </a:endParaRPr>
          </a:p>
        </p:txBody>
      </p:sp>
      <p:pic>
        <p:nvPicPr>
          <p:cNvPr id="186" name="Shape 186"/>
          <p:cNvPicPr preferRelativeResize="0"/>
          <p:nvPr/>
        </p:nvPicPr>
        <p:blipFill>
          <a:blip r:embed="rId3">
            <a:alphaModFix/>
          </a:blip>
          <a:stretch>
            <a:fillRect/>
          </a:stretch>
        </p:blipFill>
        <p:spPr>
          <a:xfrm>
            <a:off x="433300" y="4987776"/>
            <a:ext cx="3327331" cy="1533850"/>
          </a:xfrm>
          <a:prstGeom prst="rect">
            <a:avLst/>
          </a:prstGeom>
          <a:noFill/>
          <a:ln>
            <a:noFill/>
          </a:ln>
        </p:spPr>
      </p:pic>
      <p:sp>
        <p:nvSpPr>
          <p:cNvPr id="187" name="Shape 187"/>
          <p:cNvSpPr/>
          <p:nvPr/>
        </p:nvSpPr>
        <p:spPr>
          <a:xfrm>
            <a:off x="4244225" y="5065000"/>
            <a:ext cx="2143200" cy="15339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3000">
                <a:latin typeface="Times New Roman"/>
                <a:ea typeface="Times New Roman"/>
                <a:cs typeface="Times New Roman"/>
                <a:sym typeface="Times New Roman"/>
              </a:rPr>
              <a:t>El proyecto</a:t>
            </a:r>
            <a:endParaRPr sz="3000">
              <a:latin typeface="Times New Roman"/>
              <a:ea typeface="Times New Roman"/>
              <a:cs typeface="Times New Roman"/>
              <a:sym typeface="Times New Roman"/>
            </a:endParaRPr>
          </a:p>
          <a:p>
            <a:pPr marL="0" marR="0" lvl="0" indent="0" algn="ctr" rtl="0">
              <a:spcBef>
                <a:spcPts val="0"/>
              </a:spcBef>
              <a:spcAft>
                <a:spcPts val="0"/>
              </a:spcAft>
              <a:buNone/>
            </a:pPr>
            <a:r>
              <a:rPr lang="es-CO" sz="3000">
                <a:latin typeface="Times New Roman"/>
                <a:ea typeface="Times New Roman"/>
                <a:cs typeface="Times New Roman"/>
                <a:sym typeface="Times New Roman"/>
              </a:rPr>
              <a:t>es viable</a:t>
            </a:r>
            <a:endParaRPr sz="3000">
              <a:latin typeface="Times New Roman"/>
              <a:ea typeface="Times New Roman"/>
              <a:cs typeface="Times New Roman"/>
              <a:sym typeface="Times New Roman"/>
            </a:endParaRPr>
          </a:p>
        </p:txBody>
      </p:sp>
      <p:pic>
        <p:nvPicPr>
          <p:cNvPr id="188" name="Shape 188"/>
          <p:cNvPicPr preferRelativeResize="0"/>
          <p:nvPr/>
        </p:nvPicPr>
        <p:blipFill>
          <a:blip r:embed="rId4">
            <a:alphaModFix/>
          </a:blip>
          <a:stretch>
            <a:fillRect/>
          </a:stretch>
        </p:blipFill>
        <p:spPr>
          <a:xfrm>
            <a:off x="3760631" y="1265218"/>
            <a:ext cx="5194894" cy="3487085"/>
          </a:xfrm>
          <a:prstGeom prst="rect">
            <a:avLst/>
          </a:prstGeom>
          <a:noFill/>
          <a:ln>
            <a:noFill/>
          </a:ln>
        </p:spPr>
      </p:pic>
      <p:pic>
        <p:nvPicPr>
          <p:cNvPr id="189" name="Shape 189"/>
          <p:cNvPicPr preferRelativeResize="0"/>
          <p:nvPr/>
        </p:nvPicPr>
        <p:blipFill rotWithShape="1">
          <a:blip r:embed="rId5">
            <a:alphaModFix/>
          </a:blip>
          <a:srcRect b="4616"/>
          <a:stretch/>
        </p:blipFill>
        <p:spPr>
          <a:xfrm>
            <a:off x="6653294" y="4657410"/>
            <a:ext cx="1843531" cy="1838525"/>
          </a:xfrm>
          <a:prstGeom prst="rect">
            <a:avLst/>
          </a:prstGeom>
          <a:noFill/>
          <a:ln>
            <a:noFill/>
          </a:ln>
        </p:spPr>
      </p:pic>
      <p:sp>
        <p:nvSpPr>
          <p:cNvPr id="190" name="Shape 190"/>
          <p:cNvSpPr/>
          <p:nvPr/>
        </p:nvSpPr>
        <p:spPr>
          <a:xfrm>
            <a:off x="685788" y="755638"/>
            <a:ext cx="7772400" cy="822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3000" b="1">
                <a:solidFill>
                  <a:schemeClr val="dk1"/>
                </a:solidFill>
                <a:latin typeface="Times New Roman"/>
                <a:ea typeface="Times New Roman"/>
                <a:cs typeface="Times New Roman"/>
                <a:sym typeface="Times New Roman"/>
              </a:rPr>
              <a:t>5. Resultados Financieros</a:t>
            </a:r>
            <a:endParaRPr sz="3000" b="1">
              <a:solidFill>
                <a:schemeClr val="dk1"/>
              </a:solidFill>
              <a:latin typeface="Times New Roman"/>
              <a:ea typeface="Times New Roman"/>
              <a:cs typeface="Times New Roman"/>
              <a:sym typeface="Times New Roman"/>
            </a:endParaRPr>
          </a:p>
        </p:txBody>
      </p:sp>
      <p:sp>
        <p:nvSpPr>
          <p:cNvPr id="8" name="Rectángulo 7">
            <a:extLst>
              <a:ext uri="{FF2B5EF4-FFF2-40B4-BE49-F238E27FC236}">
                <a16:creationId xmlns="" xmlns:a16="http://schemas.microsoft.com/office/drawing/2014/main" id="{56C31EFF-13B5-4260-A051-31AAEE0644EE}"/>
              </a:ext>
            </a:extLst>
          </p:cNvPr>
          <p:cNvSpPr/>
          <p:nvPr/>
        </p:nvSpPr>
        <p:spPr>
          <a:xfrm>
            <a:off x="5149574" y="4518911"/>
            <a:ext cx="2024913" cy="276999"/>
          </a:xfrm>
          <a:prstGeom prst="rect">
            <a:avLst/>
          </a:prstGeom>
        </p:spPr>
        <p:txBody>
          <a:bodyPr wrap="none">
            <a:spAutoFit/>
          </a:bodyPr>
          <a:lstStyle/>
          <a:p>
            <a:r>
              <a:rPr lang="es-CO" sz="1200" dirty="0">
                <a:latin typeface="Times New Roman" panose="02020603050405020304" pitchFamily="18" charset="0"/>
                <a:ea typeface="Calibri" panose="020F0502020204030204" pitchFamily="34" charset="0"/>
              </a:rPr>
              <a:t>Fuente: de elaboración propia</a:t>
            </a:r>
            <a:endParaRPr lang="es-CO" sz="1200" dirty="0"/>
          </a:p>
        </p:txBody>
      </p:sp>
      <p:sp>
        <p:nvSpPr>
          <p:cNvPr id="9" name="Rectángulo 8">
            <a:extLst>
              <a:ext uri="{FF2B5EF4-FFF2-40B4-BE49-F238E27FC236}">
                <a16:creationId xmlns="" xmlns:a16="http://schemas.microsoft.com/office/drawing/2014/main" id="{89B724A0-2CCC-49F0-AF56-08E44F6EB227}"/>
              </a:ext>
            </a:extLst>
          </p:cNvPr>
          <p:cNvSpPr/>
          <p:nvPr/>
        </p:nvSpPr>
        <p:spPr>
          <a:xfrm>
            <a:off x="6534549" y="6460400"/>
            <a:ext cx="2081019" cy="276999"/>
          </a:xfrm>
          <a:prstGeom prst="rect">
            <a:avLst/>
          </a:prstGeom>
        </p:spPr>
        <p:txBody>
          <a:bodyPr wrap="none">
            <a:spAutoFit/>
          </a:bodyPr>
          <a:lstStyle/>
          <a:p>
            <a:r>
              <a:rPr lang="es-CO" sz="1200" dirty="0">
                <a:latin typeface="Times New Roman" panose="02020603050405020304" pitchFamily="18" charset="0"/>
                <a:ea typeface="Calibri" panose="020F0502020204030204" pitchFamily="34" charset="0"/>
              </a:rPr>
              <a:t>Fuente: www.istockphoto.com</a:t>
            </a:r>
            <a:endParaRPr lang="es-CO" sz="1200" dirty="0"/>
          </a:p>
        </p:txBody>
      </p:sp>
      <p:sp>
        <p:nvSpPr>
          <p:cNvPr id="10" name="Rectángulo 9">
            <a:extLst>
              <a:ext uri="{FF2B5EF4-FFF2-40B4-BE49-F238E27FC236}">
                <a16:creationId xmlns="" xmlns:a16="http://schemas.microsoft.com/office/drawing/2014/main" id="{25694A06-675A-4EC4-A428-C2B373C31D12}"/>
              </a:ext>
            </a:extLst>
          </p:cNvPr>
          <p:cNvSpPr/>
          <p:nvPr/>
        </p:nvSpPr>
        <p:spPr>
          <a:xfrm>
            <a:off x="1218387" y="6497736"/>
            <a:ext cx="2024913" cy="276999"/>
          </a:xfrm>
          <a:prstGeom prst="rect">
            <a:avLst/>
          </a:prstGeom>
        </p:spPr>
        <p:txBody>
          <a:bodyPr wrap="none">
            <a:spAutoFit/>
          </a:bodyPr>
          <a:lstStyle/>
          <a:p>
            <a:r>
              <a:rPr lang="es-CO" sz="1200" dirty="0">
                <a:latin typeface="Times New Roman" panose="02020603050405020304" pitchFamily="18" charset="0"/>
                <a:ea typeface="Calibri" panose="020F0502020204030204" pitchFamily="34" charset="0"/>
              </a:rPr>
              <a:t>Fuente: de elaboración propia</a:t>
            </a:r>
            <a:endParaRPr lang="es-CO"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p:nvPr/>
        </p:nvSpPr>
        <p:spPr>
          <a:xfrm>
            <a:off x="685788" y="720938"/>
            <a:ext cx="7772400" cy="822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3000" b="1">
                <a:solidFill>
                  <a:schemeClr val="dk1"/>
                </a:solidFill>
                <a:latin typeface="Times New Roman"/>
                <a:ea typeface="Times New Roman"/>
                <a:cs typeface="Times New Roman"/>
                <a:sym typeface="Times New Roman"/>
              </a:rPr>
              <a:t>6. Presupuesto</a:t>
            </a:r>
            <a:endParaRPr sz="3000" b="1">
              <a:solidFill>
                <a:schemeClr val="dk1"/>
              </a:solidFill>
              <a:latin typeface="Times New Roman"/>
              <a:ea typeface="Times New Roman"/>
              <a:cs typeface="Times New Roman"/>
              <a:sym typeface="Times New Roman"/>
            </a:endParaRPr>
          </a:p>
        </p:txBody>
      </p:sp>
      <p:sp>
        <p:nvSpPr>
          <p:cNvPr id="196" name="Shape 196"/>
          <p:cNvSpPr/>
          <p:nvPr/>
        </p:nvSpPr>
        <p:spPr>
          <a:xfrm>
            <a:off x="188425" y="1417925"/>
            <a:ext cx="3887700" cy="3132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CO" sz="3000" dirty="0">
                <a:latin typeface="Times New Roman"/>
                <a:ea typeface="Times New Roman"/>
                <a:cs typeface="Times New Roman"/>
                <a:sym typeface="Times New Roman"/>
              </a:rPr>
              <a:t>Se estimó el capital de trabajo como el capital necesario para mantener a la empresa el primer año y soportar las inversiones requeridas</a:t>
            </a:r>
            <a:endParaRPr sz="3000" dirty="0">
              <a:latin typeface="Times New Roman"/>
              <a:ea typeface="Times New Roman"/>
              <a:cs typeface="Times New Roman"/>
              <a:sym typeface="Times New Roman"/>
            </a:endParaRPr>
          </a:p>
        </p:txBody>
      </p:sp>
      <p:pic>
        <p:nvPicPr>
          <p:cNvPr id="197" name="Shape 197"/>
          <p:cNvPicPr preferRelativeResize="0"/>
          <p:nvPr/>
        </p:nvPicPr>
        <p:blipFill>
          <a:blip r:embed="rId3">
            <a:alphaModFix/>
          </a:blip>
          <a:stretch>
            <a:fillRect/>
          </a:stretch>
        </p:blipFill>
        <p:spPr>
          <a:xfrm>
            <a:off x="4310325" y="1706151"/>
            <a:ext cx="4686250" cy="2556150"/>
          </a:xfrm>
          <a:prstGeom prst="rect">
            <a:avLst/>
          </a:prstGeom>
          <a:noFill/>
          <a:ln>
            <a:noFill/>
          </a:ln>
        </p:spPr>
      </p:pic>
      <p:sp>
        <p:nvSpPr>
          <p:cNvPr id="198" name="Shape 198"/>
          <p:cNvSpPr/>
          <p:nvPr/>
        </p:nvSpPr>
        <p:spPr>
          <a:xfrm>
            <a:off x="3957475" y="4568350"/>
            <a:ext cx="5039100" cy="1881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CO" sz="3000">
                <a:latin typeface="Times New Roman"/>
                <a:ea typeface="Times New Roman"/>
                <a:cs typeface="Times New Roman"/>
                <a:sym typeface="Times New Roman"/>
              </a:rPr>
              <a:t>Se planteó tomar un préstamo de $50.000.000 lo que equivale al 75% del capital requerido para el desarrollo del proyecto</a:t>
            </a:r>
            <a:endParaRPr sz="3000">
              <a:latin typeface="Times New Roman"/>
              <a:ea typeface="Times New Roman"/>
              <a:cs typeface="Times New Roman"/>
              <a:sym typeface="Times New Roman"/>
            </a:endParaRPr>
          </a:p>
        </p:txBody>
      </p:sp>
      <p:pic>
        <p:nvPicPr>
          <p:cNvPr id="199" name="Shape 199"/>
          <p:cNvPicPr preferRelativeResize="0"/>
          <p:nvPr/>
        </p:nvPicPr>
        <p:blipFill>
          <a:blip r:embed="rId4">
            <a:clrChange>
              <a:clrFrom>
                <a:srgbClr val="FFFFFF"/>
              </a:clrFrom>
              <a:clrTo>
                <a:srgbClr val="FFFFFF">
                  <a:alpha val="0"/>
                </a:srgbClr>
              </a:clrTo>
            </a:clrChange>
            <a:alphaModFix/>
          </a:blip>
          <a:stretch>
            <a:fillRect/>
          </a:stretch>
        </p:blipFill>
        <p:spPr>
          <a:xfrm>
            <a:off x="1338448" y="4400800"/>
            <a:ext cx="1918215" cy="2013925"/>
          </a:xfrm>
          <a:prstGeom prst="rect">
            <a:avLst/>
          </a:prstGeom>
          <a:noFill/>
          <a:ln>
            <a:noFill/>
          </a:ln>
        </p:spPr>
      </p:pic>
      <p:sp>
        <p:nvSpPr>
          <p:cNvPr id="7" name="Rectángulo 6">
            <a:extLst>
              <a:ext uri="{FF2B5EF4-FFF2-40B4-BE49-F238E27FC236}">
                <a16:creationId xmlns="" xmlns:a16="http://schemas.microsoft.com/office/drawing/2014/main" id="{C7FBC481-FABA-43A6-92D9-1594BC322426}"/>
              </a:ext>
            </a:extLst>
          </p:cNvPr>
          <p:cNvSpPr/>
          <p:nvPr/>
        </p:nvSpPr>
        <p:spPr>
          <a:xfrm>
            <a:off x="5780639" y="4262301"/>
            <a:ext cx="2024913" cy="276999"/>
          </a:xfrm>
          <a:prstGeom prst="rect">
            <a:avLst/>
          </a:prstGeom>
        </p:spPr>
        <p:txBody>
          <a:bodyPr wrap="none">
            <a:spAutoFit/>
          </a:bodyPr>
          <a:lstStyle/>
          <a:p>
            <a:r>
              <a:rPr lang="es-CO" sz="1200" dirty="0">
                <a:latin typeface="Times New Roman" panose="02020603050405020304" pitchFamily="18" charset="0"/>
                <a:ea typeface="Calibri" panose="020F0502020204030204" pitchFamily="34" charset="0"/>
              </a:rPr>
              <a:t>Fuente: de elaboración propia</a:t>
            </a:r>
            <a:endParaRPr lang="es-CO" sz="1200" dirty="0"/>
          </a:p>
        </p:txBody>
      </p:sp>
      <p:sp>
        <p:nvSpPr>
          <p:cNvPr id="8" name="Rectángulo 7">
            <a:extLst>
              <a:ext uri="{FF2B5EF4-FFF2-40B4-BE49-F238E27FC236}">
                <a16:creationId xmlns="" xmlns:a16="http://schemas.microsoft.com/office/drawing/2014/main" id="{CD53CA86-FEE4-4D5F-B511-2F1B5F2D5D20}"/>
              </a:ext>
            </a:extLst>
          </p:cNvPr>
          <p:cNvSpPr/>
          <p:nvPr/>
        </p:nvSpPr>
        <p:spPr>
          <a:xfrm>
            <a:off x="1257045" y="6449950"/>
            <a:ext cx="2081019" cy="276999"/>
          </a:xfrm>
          <a:prstGeom prst="rect">
            <a:avLst/>
          </a:prstGeom>
        </p:spPr>
        <p:txBody>
          <a:bodyPr wrap="none">
            <a:spAutoFit/>
          </a:bodyPr>
          <a:lstStyle/>
          <a:p>
            <a:r>
              <a:rPr lang="es-CO" sz="1200" dirty="0">
                <a:latin typeface="Times New Roman" panose="02020603050405020304" pitchFamily="18" charset="0"/>
                <a:ea typeface="Calibri" panose="020F0502020204030204" pitchFamily="34" charset="0"/>
              </a:rPr>
              <a:t>Fuente: www.istockphoto.com</a:t>
            </a:r>
            <a:endParaRPr lang="es-CO"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p:nvPr/>
        </p:nvSpPr>
        <p:spPr>
          <a:xfrm>
            <a:off x="685800" y="938344"/>
            <a:ext cx="7772400" cy="822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3000" b="1" dirty="0">
                <a:solidFill>
                  <a:schemeClr val="dk1"/>
                </a:solidFill>
                <a:latin typeface="Times New Roman"/>
                <a:ea typeface="Times New Roman"/>
                <a:cs typeface="Times New Roman"/>
                <a:sym typeface="Times New Roman"/>
              </a:rPr>
              <a:t>7. Conclusiones</a:t>
            </a:r>
            <a:endParaRPr sz="3000" b="1" dirty="0">
              <a:solidFill>
                <a:schemeClr val="dk1"/>
              </a:solidFill>
              <a:latin typeface="Times New Roman"/>
              <a:ea typeface="Times New Roman"/>
              <a:cs typeface="Times New Roman"/>
              <a:sym typeface="Times New Roman"/>
            </a:endParaRPr>
          </a:p>
        </p:txBody>
      </p:sp>
      <p:sp>
        <p:nvSpPr>
          <p:cNvPr id="205" name="Shape 205"/>
          <p:cNvSpPr/>
          <p:nvPr/>
        </p:nvSpPr>
        <p:spPr>
          <a:xfrm>
            <a:off x="340050" y="1861420"/>
            <a:ext cx="8463900" cy="4505400"/>
          </a:xfrm>
          <a:prstGeom prst="rect">
            <a:avLst/>
          </a:prstGeom>
          <a:noFill/>
          <a:ln>
            <a:noFill/>
          </a:ln>
        </p:spPr>
        <p:txBody>
          <a:bodyPr spcFirstLastPara="1" wrap="square" lIns="91425" tIns="45700" rIns="91425" bIns="45700" anchor="ctr" anchorCtr="0">
            <a:noAutofit/>
          </a:bodyPr>
          <a:lstStyle/>
          <a:p>
            <a:pPr marL="285750" lvl="0" indent="-304800" algn="just">
              <a:buClr>
                <a:schemeClr val="dk1"/>
              </a:buClr>
              <a:buSzPts val="2400"/>
              <a:buFont typeface="Times New Roman"/>
              <a:buChar char="✓"/>
            </a:pPr>
            <a:r>
              <a:rPr lang="es-ES" sz="1900" dirty="0">
                <a:solidFill>
                  <a:schemeClr val="dk1"/>
                </a:solidFill>
                <a:latin typeface="Times New Roman"/>
                <a:ea typeface="Times New Roman"/>
                <a:cs typeface="Times New Roman"/>
                <a:sym typeface="Times New Roman"/>
              </a:rPr>
              <a:t>Gracias al estudio de prefactibilidad realizado para la venta de cuadros de calefacción, se logró establecer que el proyecto es rentable. </a:t>
            </a:r>
          </a:p>
          <a:p>
            <a:pPr marL="285750" lvl="0" indent="-304800" algn="just">
              <a:buClr>
                <a:schemeClr val="dk1"/>
              </a:buClr>
              <a:buSzPts val="2400"/>
              <a:buFont typeface="Times New Roman"/>
              <a:buChar char="✓"/>
            </a:pPr>
            <a:endParaRPr lang="es-ES" sz="1900" dirty="0">
              <a:solidFill>
                <a:schemeClr val="dk1"/>
              </a:solidFill>
              <a:latin typeface="Times New Roman"/>
              <a:ea typeface="Times New Roman"/>
              <a:cs typeface="Times New Roman"/>
              <a:sym typeface="Times New Roman"/>
            </a:endParaRPr>
          </a:p>
          <a:p>
            <a:pPr marL="285750" lvl="0" indent="-304800" algn="just">
              <a:buClr>
                <a:schemeClr val="dk1"/>
              </a:buClr>
              <a:buSzPts val="2400"/>
              <a:buFont typeface="Times New Roman"/>
              <a:buChar char="✓"/>
            </a:pPr>
            <a:r>
              <a:rPr lang="es-ES" sz="1900" dirty="0">
                <a:solidFill>
                  <a:schemeClr val="dk1"/>
                </a:solidFill>
                <a:latin typeface="Times New Roman"/>
                <a:ea typeface="Times New Roman"/>
                <a:cs typeface="Times New Roman"/>
                <a:sym typeface="Times New Roman"/>
              </a:rPr>
              <a:t>Después del análisis del estudio de mercado, se logró determinar la demanda potencial del mercado objetivo del proyecto, obteniendo un 70% de aceptación del producto en las localidades de Usaquén, Chapinero, Cola, Chía y la Calera.</a:t>
            </a:r>
          </a:p>
          <a:p>
            <a:pPr marL="285750" lvl="0" indent="-304800" algn="just">
              <a:buClr>
                <a:schemeClr val="dk1"/>
              </a:buClr>
              <a:buSzPts val="2400"/>
              <a:buFont typeface="Times New Roman"/>
              <a:buChar char="✓"/>
            </a:pPr>
            <a:endParaRPr lang="es-ES" sz="1900" dirty="0">
              <a:solidFill>
                <a:schemeClr val="dk1"/>
              </a:solidFill>
              <a:latin typeface="Times New Roman"/>
              <a:ea typeface="Times New Roman"/>
              <a:cs typeface="Times New Roman"/>
              <a:sym typeface="Times New Roman"/>
            </a:endParaRPr>
          </a:p>
          <a:p>
            <a:pPr marL="285750" lvl="0" indent="-304800" algn="just">
              <a:buClr>
                <a:schemeClr val="dk1"/>
              </a:buClr>
              <a:buSzPts val="2400"/>
              <a:buFont typeface="Times New Roman"/>
              <a:buChar char="✓"/>
            </a:pPr>
            <a:r>
              <a:rPr lang="es-ES" sz="1900" dirty="0">
                <a:solidFill>
                  <a:schemeClr val="dk1"/>
                </a:solidFill>
                <a:latin typeface="Times New Roman"/>
                <a:ea typeface="Times New Roman"/>
                <a:cs typeface="Times New Roman"/>
                <a:sym typeface="Times New Roman"/>
              </a:rPr>
              <a:t>El valor de la inversión se recupera a 4,5 años según el análisis financiero realizado. Adicional se encontró que la ganancia marginal se da con la venta de 18 cuadros al mes durante el primer año, con un crecimiento del mercado de 1 cuadro por mes al año.</a:t>
            </a:r>
          </a:p>
          <a:p>
            <a:pPr marL="285750" lvl="0" indent="-304800" algn="just">
              <a:buClr>
                <a:schemeClr val="dk1"/>
              </a:buClr>
              <a:buSzPts val="2400"/>
              <a:buFont typeface="Times New Roman"/>
              <a:buChar char="✓"/>
            </a:pPr>
            <a:endParaRPr lang="es-ES" sz="1900" dirty="0">
              <a:solidFill>
                <a:schemeClr val="dk1"/>
              </a:solidFill>
              <a:latin typeface="Times New Roman"/>
              <a:ea typeface="Times New Roman"/>
              <a:cs typeface="Times New Roman"/>
              <a:sym typeface="Times New Roman"/>
            </a:endParaRPr>
          </a:p>
          <a:p>
            <a:pPr marL="285750" lvl="0" indent="-304800" algn="just">
              <a:buClr>
                <a:schemeClr val="dk1"/>
              </a:buClr>
              <a:buSzPts val="2400"/>
              <a:buFont typeface="Times New Roman"/>
              <a:buChar char="✓"/>
            </a:pPr>
            <a:r>
              <a:rPr lang="es-ES" sz="1900" dirty="0">
                <a:solidFill>
                  <a:schemeClr val="dk1"/>
                </a:solidFill>
                <a:latin typeface="Times New Roman"/>
                <a:ea typeface="Times New Roman"/>
                <a:cs typeface="Times New Roman"/>
                <a:sym typeface="Times New Roman"/>
              </a:rPr>
              <a:t>El estudio administrativo proporcionó las herramientas y acciones a realizar para realizar los objetivos de la empresa, ya que permitió definir el rumbo que debe seguir la empresa luego de su constitución, así como permitió definir estrategias para precisar necesidades administrativas, legales y organizacionales.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p:nvPr/>
        </p:nvSpPr>
        <p:spPr>
          <a:xfrm>
            <a:off x="684213" y="877888"/>
            <a:ext cx="7772400" cy="8223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3000" b="1">
                <a:solidFill>
                  <a:schemeClr val="dk1"/>
                </a:solidFill>
                <a:latin typeface="Times New Roman"/>
                <a:ea typeface="Times New Roman"/>
                <a:cs typeface="Times New Roman"/>
                <a:sym typeface="Times New Roman"/>
              </a:rPr>
              <a:t>Bibliografía</a:t>
            </a:r>
            <a:endParaRPr sz="3000" b="1">
              <a:solidFill>
                <a:schemeClr val="dk1"/>
              </a:solidFill>
              <a:latin typeface="Times New Roman"/>
              <a:ea typeface="Times New Roman"/>
              <a:cs typeface="Times New Roman"/>
              <a:sym typeface="Times New Roman"/>
            </a:endParaRPr>
          </a:p>
        </p:txBody>
      </p:sp>
      <p:sp>
        <p:nvSpPr>
          <p:cNvPr id="217" name="Shape 217"/>
          <p:cNvSpPr txBox="1"/>
          <p:nvPr/>
        </p:nvSpPr>
        <p:spPr>
          <a:xfrm>
            <a:off x="317800" y="1700224"/>
            <a:ext cx="8826200" cy="5061183"/>
          </a:xfrm>
          <a:prstGeom prst="rect">
            <a:avLst/>
          </a:prstGeom>
          <a:noFill/>
          <a:ln>
            <a:noFill/>
          </a:ln>
        </p:spPr>
        <p:txBody>
          <a:bodyPr spcFirstLastPara="1" wrap="square" lIns="91425" tIns="91425" rIns="91425" bIns="91425" anchor="ctr" anchorCtr="0">
            <a:noAutofit/>
          </a:bodyPr>
          <a:lstStyle/>
          <a:p>
            <a:pPr marL="457200" lvl="0" indent="-457200">
              <a:lnSpc>
                <a:spcPct val="115000"/>
              </a:lnSpc>
            </a:pPr>
            <a:r>
              <a:rPr lang="es-CO" sz="1500" dirty="0">
                <a:solidFill>
                  <a:schemeClr val="dk1"/>
                </a:solidFill>
                <a:latin typeface="Times New Roman"/>
                <a:ea typeface="Times New Roman"/>
                <a:cs typeface="Times New Roman"/>
                <a:sym typeface="Times New Roman"/>
              </a:rPr>
              <a:t>DANE. (s.f.). </a:t>
            </a:r>
            <a:r>
              <a:rPr lang="es-CO" sz="1500" dirty="0" err="1">
                <a:solidFill>
                  <a:schemeClr val="dk1"/>
                </a:solidFill>
                <a:latin typeface="Times New Roman"/>
                <a:ea typeface="Times New Roman"/>
                <a:cs typeface="Times New Roman"/>
                <a:sym typeface="Times New Roman"/>
              </a:rPr>
              <a:t>Atlás</a:t>
            </a:r>
            <a:r>
              <a:rPr lang="es-CO" sz="1500" dirty="0">
                <a:solidFill>
                  <a:schemeClr val="dk1"/>
                </a:solidFill>
                <a:latin typeface="Times New Roman"/>
                <a:ea typeface="Times New Roman"/>
                <a:cs typeface="Times New Roman"/>
                <a:sym typeface="Times New Roman"/>
              </a:rPr>
              <a:t> estadístico de Colombia. Obtenido de dane.gov.co: http://sige.dane.gov.co/atlasestadistico/</a:t>
            </a:r>
          </a:p>
          <a:p>
            <a:pPr marL="457200" lvl="0" indent="-457200">
              <a:lnSpc>
                <a:spcPct val="115000"/>
              </a:lnSpc>
            </a:pPr>
            <a:r>
              <a:rPr lang="es-CO" sz="1500" dirty="0">
                <a:solidFill>
                  <a:schemeClr val="dk1"/>
                </a:solidFill>
                <a:latin typeface="Times New Roman"/>
                <a:ea typeface="Times New Roman"/>
                <a:cs typeface="Times New Roman"/>
                <a:sym typeface="Times New Roman"/>
              </a:rPr>
              <a:t>DANE. (s.f.). </a:t>
            </a:r>
            <a:r>
              <a:rPr lang="es-CO" sz="1500" dirty="0" err="1">
                <a:solidFill>
                  <a:schemeClr val="dk1"/>
                </a:solidFill>
                <a:latin typeface="Times New Roman"/>
                <a:ea typeface="Times New Roman"/>
                <a:cs typeface="Times New Roman"/>
                <a:sym typeface="Times New Roman"/>
              </a:rPr>
              <a:t>Estadisticas</a:t>
            </a:r>
            <a:r>
              <a:rPr lang="es-CO" sz="1500" dirty="0">
                <a:solidFill>
                  <a:schemeClr val="dk1"/>
                </a:solidFill>
                <a:latin typeface="Times New Roman"/>
                <a:ea typeface="Times New Roman"/>
                <a:cs typeface="Times New Roman"/>
                <a:sym typeface="Times New Roman"/>
              </a:rPr>
              <a:t> por tema demografía y población . Obtenido de www.dane.gov.co: https://www.dane.gov.co/index.php/estadisticas-por-tema/demografia-y-poblacion</a:t>
            </a:r>
          </a:p>
          <a:p>
            <a:pPr marL="457200" lvl="0" indent="-457200">
              <a:lnSpc>
                <a:spcPct val="115000"/>
              </a:lnSpc>
            </a:pPr>
            <a:r>
              <a:rPr lang="es-CO" sz="1500" dirty="0">
                <a:solidFill>
                  <a:schemeClr val="dk1"/>
                </a:solidFill>
                <a:latin typeface="Times New Roman"/>
                <a:ea typeface="Times New Roman"/>
                <a:cs typeface="Times New Roman"/>
                <a:sym typeface="Times New Roman"/>
              </a:rPr>
              <a:t>DANE. (s.f.). Proyecciones de población. Obtenido de dane.gov.co: https://www.dane.gov.co/index.php/estadisticas-por-tema/demografia-y-poblacion/proyecciones-de-poblacion</a:t>
            </a:r>
          </a:p>
          <a:p>
            <a:pPr marL="457200" lvl="0" indent="-457200">
              <a:lnSpc>
                <a:spcPct val="115000"/>
              </a:lnSpc>
            </a:pPr>
            <a:r>
              <a:rPr lang="es-CO" sz="1500" dirty="0">
                <a:solidFill>
                  <a:schemeClr val="dk1"/>
                </a:solidFill>
                <a:latin typeface="Times New Roman"/>
                <a:ea typeface="Times New Roman"/>
                <a:cs typeface="Times New Roman"/>
                <a:sym typeface="Times New Roman"/>
              </a:rPr>
              <a:t>Peter </a:t>
            </a:r>
            <a:r>
              <a:rPr lang="es-CO" sz="1500" dirty="0" err="1">
                <a:solidFill>
                  <a:schemeClr val="dk1"/>
                </a:solidFill>
                <a:latin typeface="Times New Roman"/>
                <a:ea typeface="Times New Roman"/>
                <a:cs typeface="Times New Roman"/>
                <a:sym typeface="Times New Roman"/>
              </a:rPr>
              <a:t>Kosack</a:t>
            </a:r>
            <a:r>
              <a:rPr lang="es-CO" sz="1500" dirty="0">
                <a:solidFill>
                  <a:schemeClr val="dk1"/>
                </a:solidFill>
                <a:latin typeface="Times New Roman"/>
                <a:ea typeface="Times New Roman"/>
                <a:cs typeface="Times New Roman"/>
                <a:sym typeface="Times New Roman"/>
              </a:rPr>
              <a:t>, </a:t>
            </a:r>
            <a:r>
              <a:rPr lang="es-CO" sz="1500" dirty="0" err="1">
                <a:solidFill>
                  <a:schemeClr val="dk1"/>
                </a:solidFill>
                <a:latin typeface="Times New Roman"/>
                <a:ea typeface="Times New Roman"/>
                <a:cs typeface="Times New Roman"/>
                <a:sym typeface="Times New Roman"/>
              </a:rPr>
              <a:t>Version</a:t>
            </a:r>
            <a:r>
              <a:rPr lang="es-CO" sz="1500" dirty="0">
                <a:solidFill>
                  <a:schemeClr val="dk1"/>
                </a:solidFill>
                <a:latin typeface="Times New Roman"/>
                <a:ea typeface="Times New Roman"/>
                <a:cs typeface="Times New Roman"/>
                <a:sym typeface="Times New Roman"/>
              </a:rPr>
              <a:t> 1; </a:t>
            </a:r>
            <a:r>
              <a:rPr lang="es-CO" sz="1500" dirty="0" err="1">
                <a:solidFill>
                  <a:schemeClr val="dk1"/>
                </a:solidFill>
                <a:latin typeface="Times New Roman"/>
                <a:ea typeface="Times New Roman"/>
                <a:cs typeface="Times New Roman"/>
                <a:sym typeface="Times New Roman"/>
              </a:rPr>
              <a:t>state</a:t>
            </a:r>
            <a:r>
              <a:rPr lang="es-CO" sz="1500" dirty="0">
                <a:solidFill>
                  <a:schemeClr val="dk1"/>
                </a:solidFill>
                <a:latin typeface="Times New Roman"/>
                <a:ea typeface="Times New Roman"/>
                <a:cs typeface="Times New Roman"/>
                <a:sym typeface="Times New Roman"/>
              </a:rPr>
              <a:t>: </a:t>
            </a:r>
            <a:r>
              <a:rPr lang="es-CO" sz="1500" dirty="0" err="1">
                <a:solidFill>
                  <a:schemeClr val="dk1"/>
                </a:solidFill>
                <a:latin typeface="Times New Roman"/>
                <a:ea typeface="Times New Roman"/>
                <a:cs typeface="Times New Roman"/>
                <a:sym typeface="Times New Roman"/>
              </a:rPr>
              <a:t>October</a:t>
            </a:r>
            <a:r>
              <a:rPr lang="es-CO" sz="1500" dirty="0">
                <a:solidFill>
                  <a:schemeClr val="dk1"/>
                </a:solidFill>
                <a:latin typeface="Times New Roman"/>
                <a:ea typeface="Times New Roman"/>
                <a:cs typeface="Times New Roman"/>
                <a:sym typeface="Times New Roman"/>
              </a:rPr>
              <a:t> 2009. Case </a:t>
            </a:r>
            <a:r>
              <a:rPr lang="es-CO" sz="1500" dirty="0" err="1">
                <a:solidFill>
                  <a:schemeClr val="dk1"/>
                </a:solidFill>
                <a:latin typeface="Times New Roman"/>
                <a:ea typeface="Times New Roman"/>
                <a:cs typeface="Times New Roman"/>
                <a:sym typeface="Times New Roman"/>
              </a:rPr>
              <a:t>Study</a:t>
            </a:r>
            <a:r>
              <a:rPr lang="es-CO" sz="1500" dirty="0">
                <a:solidFill>
                  <a:schemeClr val="dk1"/>
                </a:solidFill>
                <a:latin typeface="Times New Roman"/>
                <a:ea typeface="Times New Roman"/>
                <a:cs typeface="Times New Roman"/>
                <a:sym typeface="Times New Roman"/>
              </a:rPr>
              <a:t> </a:t>
            </a:r>
            <a:r>
              <a:rPr lang="es-CO" sz="1500" dirty="0" err="1">
                <a:solidFill>
                  <a:schemeClr val="dk1"/>
                </a:solidFill>
                <a:latin typeface="Times New Roman"/>
                <a:ea typeface="Times New Roman"/>
                <a:cs typeface="Times New Roman"/>
                <a:sym typeface="Times New Roman"/>
              </a:rPr>
              <a:t>of</a:t>
            </a:r>
            <a:r>
              <a:rPr lang="es-CO" sz="1500" dirty="0">
                <a:solidFill>
                  <a:schemeClr val="dk1"/>
                </a:solidFill>
                <a:latin typeface="Times New Roman"/>
                <a:ea typeface="Times New Roman"/>
                <a:cs typeface="Times New Roman"/>
                <a:sym typeface="Times New Roman"/>
              </a:rPr>
              <a:t> </a:t>
            </a:r>
            <a:r>
              <a:rPr lang="es-CO" sz="1500" dirty="0" err="1">
                <a:solidFill>
                  <a:schemeClr val="dk1"/>
                </a:solidFill>
                <a:latin typeface="Times New Roman"/>
                <a:ea typeface="Times New Roman"/>
                <a:cs typeface="Times New Roman"/>
                <a:sym typeface="Times New Roman"/>
              </a:rPr>
              <a:t>the</a:t>
            </a:r>
            <a:r>
              <a:rPr lang="es-CO" sz="1500" dirty="0">
                <a:solidFill>
                  <a:schemeClr val="dk1"/>
                </a:solidFill>
                <a:latin typeface="Times New Roman"/>
                <a:ea typeface="Times New Roman"/>
                <a:cs typeface="Times New Roman"/>
                <a:sym typeface="Times New Roman"/>
              </a:rPr>
              <a:t> </a:t>
            </a:r>
            <a:r>
              <a:rPr lang="es-CO" sz="1500" dirty="0" err="1">
                <a:solidFill>
                  <a:schemeClr val="dk1"/>
                </a:solidFill>
                <a:latin typeface="Times New Roman"/>
                <a:ea typeface="Times New Roman"/>
                <a:cs typeface="Times New Roman"/>
                <a:sym typeface="Times New Roman"/>
              </a:rPr>
              <a:t>Differences</a:t>
            </a:r>
            <a:r>
              <a:rPr lang="es-CO" sz="1500" dirty="0">
                <a:solidFill>
                  <a:schemeClr val="dk1"/>
                </a:solidFill>
                <a:latin typeface="Times New Roman"/>
                <a:ea typeface="Times New Roman"/>
                <a:cs typeface="Times New Roman"/>
                <a:sym typeface="Times New Roman"/>
              </a:rPr>
              <a:t> </a:t>
            </a:r>
            <a:r>
              <a:rPr lang="es-CO" sz="1500" dirty="0" err="1">
                <a:solidFill>
                  <a:schemeClr val="dk1"/>
                </a:solidFill>
                <a:latin typeface="Times New Roman"/>
                <a:ea typeface="Times New Roman"/>
                <a:cs typeface="Times New Roman"/>
                <a:sym typeface="Times New Roman"/>
              </a:rPr>
              <a:t>between</a:t>
            </a:r>
            <a:r>
              <a:rPr lang="es-CO" sz="1500" dirty="0">
                <a:solidFill>
                  <a:schemeClr val="dk1"/>
                </a:solidFill>
                <a:latin typeface="Times New Roman"/>
                <a:ea typeface="Times New Roman"/>
                <a:cs typeface="Times New Roman"/>
                <a:sym typeface="Times New Roman"/>
              </a:rPr>
              <a:t> </a:t>
            </a:r>
            <a:r>
              <a:rPr lang="es-CO" sz="1500" dirty="0" err="1">
                <a:solidFill>
                  <a:schemeClr val="dk1"/>
                </a:solidFill>
                <a:latin typeface="Times New Roman"/>
                <a:ea typeface="Times New Roman"/>
                <a:cs typeface="Times New Roman"/>
                <a:sym typeface="Times New Roman"/>
              </a:rPr>
              <a:t>Infrared</a:t>
            </a:r>
            <a:r>
              <a:rPr lang="es-CO" sz="1500" dirty="0">
                <a:solidFill>
                  <a:schemeClr val="dk1"/>
                </a:solidFill>
                <a:latin typeface="Times New Roman"/>
                <a:ea typeface="Times New Roman"/>
                <a:cs typeface="Times New Roman"/>
                <a:sym typeface="Times New Roman"/>
              </a:rPr>
              <a:t> </a:t>
            </a:r>
            <a:r>
              <a:rPr lang="es-CO" sz="1500" dirty="0" err="1">
                <a:solidFill>
                  <a:schemeClr val="dk1"/>
                </a:solidFill>
                <a:latin typeface="Times New Roman"/>
                <a:ea typeface="Times New Roman"/>
                <a:cs typeface="Times New Roman"/>
                <a:sym typeface="Times New Roman"/>
              </a:rPr>
              <a:t>Heating</a:t>
            </a:r>
            <a:r>
              <a:rPr lang="es-CO" sz="1500" dirty="0">
                <a:solidFill>
                  <a:schemeClr val="dk1"/>
                </a:solidFill>
                <a:latin typeface="Times New Roman"/>
                <a:ea typeface="Times New Roman"/>
                <a:cs typeface="Times New Roman"/>
                <a:sym typeface="Times New Roman"/>
              </a:rPr>
              <a:t> and Gas </a:t>
            </a:r>
            <a:r>
              <a:rPr lang="es-CO" sz="1500" dirty="0" err="1">
                <a:solidFill>
                  <a:schemeClr val="dk1"/>
                </a:solidFill>
                <a:latin typeface="Times New Roman"/>
                <a:ea typeface="Times New Roman"/>
                <a:cs typeface="Times New Roman"/>
                <a:sym typeface="Times New Roman"/>
              </a:rPr>
              <a:t>Heating</a:t>
            </a:r>
            <a:r>
              <a:rPr lang="es-CO" sz="1500" dirty="0">
                <a:solidFill>
                  <a:schemeClr val="dk1"/>
                </a:solidFill>
                <a:latin typeface="Times New Roman"/>
                <a:ea typeface="Times New Roman"/>
                <a:cs typeface="Times New Roman"/>
                <a:sym typeface="Times New Roman"/>
              </a:rPr>
              <a:t> in Old </a:t>
            </a:r>
            <a:r>
              <a:rPr lang="es-CO" sz="1500" dirty="0" err="1">
                <a:solidFill>
                  <a:schemeClr val="dk1"/>
                </a:solidFill>
                <a:latin typeface="Times New Roman"/>
                <a:ea typeface="Times New Roman"/>
                <a:cs typeface="Times New Roman"/>
                <a:sym typeface="Times New Roman"/>
              </a:rPr>
              <a:t>Residential</a:t>
            </a:r>
            <a:r>
              <a:rPr lang="es-CO" sz="1500" dirty="0">
                <a:solidFill>
                  <a:schemeClr val="dk1"/>
                </a:solidFill>
                <a:latin typeface="Times New Roman"/>
                <a:ea typeface="Times New Roman"/>
                <a:cs typeface="Times New Roman"/>
                <a:sym typeface="Times New Roman"/>
              </a:rPr>
              <a:t> </a:t>
            </a:r>
            <a:r>
              <a:rPr lang="es-CO" sz="1500" dirty="0" err="1">
                <a:solidFill>
                  <a:schemeClr val="dk1"/>
                </a:solidFill>
                <a:latin typeface="Times New Roman"/>
                <a:ea typeface="Times New Roman"/>
                <a:cs typeface="Times New Roman"/>
                <a:sym typeface="Times New Roman"/>
              </a:rPr>
              <a:t>Buildings</a:t>
            </a:r>
            <a:r>
              <a:rPr lang="es-CO" sz="1500" dirty="0">
                <a:solidFill>
                  <a:schemeClr val="dk1"/>
                </a:solidFill>
                <a:latin typeface="Times New Roman"/>
                <a:ea typeface="Times New Roman"/>
                <a:cs typeface="Times New Roman"/>
                <a:sym typeface="Times New Roman"/>
              </a:rPr>
              <a:t>, </a:t>
            </a:r>
            <a:r>
              <a:rPr lang="es-CO" sz="1500" dirty="0" err="1">
                <a:solidFill>
                  <a:schemeClr val="dk1"/>
                </a:solidFill>
                <a:latin typeface="Times New Roman"/>
                <a:ea typeface="Times New Roman"/>
                <a:cs typeface="Times New Roman"/>
                <a:sym typeface="Times New Roman"/>
              </a:rPr>
              <a:t>Using</a:t>
            </a:r>
            <a:r>
              <a:rPr lang="es-CO" sz="1500" dirty="0">
                <a:solidFill>
                  <a:schemeClr val="dk1"/>
                </a:solidFill>
                <a:latin typeface="Times New Roman"/>
                <a:ea typeface="Times New Roman"/>
                <a:cs typeface="Times New Roman"/>
                <a:sym typeface="Times New Roman"/>
              </a:rPr>
              <a:t> </a:t>
            </a:r>
            <a:r>
              <a:rPr lang="es-CO" sz="1500" dirty="0" err="1">
                <a:solidFill>
                  <a:schemeClr val="dk1"/>
                </a:solidFill>
                <a:latin typeface="Times New Roman"/>
                <a:ea typeface="Times New Roman"/>
                <a:cs typeface="Times New Roman"/>
                <a:sym typeface="Times New Roman"/>
              </a:rPr>
              <a:t>Comparative</a:t>
            </a:r>
            <a:r>
              <a:rPr lang="es-CO" sz="1500" dirty="0">
                <a:solidFill>
                  <a:schemeClr val="dk1"/>
                </a:solidFill>
                <a:latin typeface="Times New Roman"/>
                <a:ea typeface="Times New Roman"/>
                <a:cs typeface="Times New Roman"/>
                <a:sym typeface="Times New Roman"/>
              </a:rPr>
              <a:t> </a:t>
            </a:r>
            <a:r>
              <a:rPr lang="es-CO" sz="1500" dirty="0" err="1">
                <a:solidFill>
                  <a:schemeClr val="dk1"/>
                </a:solidFill>
                <a:latin typeface="Times New Roman"/>
                <a:ea typeface="Times New Roman"/>
                <a:cs typeface="Times New Roman"/>
                <a:sym typeface="Times New Roman"/>
              </a:rPr>
              <a:t>Measurements</a:t>
            </a:r>
            <a:endParaRPr lang="es-CO" sz="1500" dirty="0">
              <a:solidFill>
                <a:schemeClr val="dk1"/>
              </a:solidFill>
              <a:latin typeface="Times New Roman"/>
              <a:ea typeface="Times New Roman"/>
              <a:cs typeface="Times New Roman"/>
              <a:sym typeface="Times New Roman"/>
            </a:endParaRPr>
          </a:p>
          <a:p>
            <a:pPr marL="457200" lvl="0" indent="-457200">
              <a:lnSpc>
                <a:spcPct val="115000"/>
              </a:lnSpc>
            </a:pPr>
            <a:r>
              <a:rPr lang="es-CO" sz="1500" dirty="0">
                <a:solidFill>
                  <a:schemeClr val="dk1"/>
                </a:solidFill>
                <a:latin typeface="Times New Roman"/>
                <a:ea typeface="Times New Roman"/>
                <a:cs typeface="Times New Roman"/>
                <a:sym typeface="Times New Roman"/>
              </a:rPr>
              <a:t>F. Sendra </a:t>
            </a:r>
            <a:r>
              <a:rPr lang="es-CO" sz="1500" dirty="0" err="1">
                <a:solidFill>
                  <a:schemeClr val="dk1"/>
                </a:solidFill>
                <a:latin typeface="Times New Roman"/>
                <a:ea typeface="Times New Roman"/>
                <a:cs typeface="Times New Roman"/>
                <a:sym typeface="Times New Roman"/>
              </a:rPr>
              <a:t>Portelo</a:t>
            </a:r>
            <a:r>
              <a:rPr lang="es-CO" sz="1500" dirty="0">
                <a:solidFill>
                  <a:schemeClr val="dk1"/>
                </a:solidFill>
                <a:latin typeface="Times New Roman"/>
                <a:ea typeface="Times New Roman"/>
                <a:cs typeface="Times New Roman"/>
                <a:sym typeface="Times New Roman"/>
              </a:rPr>
              <a:t> y M. </a:t>
            </a:r>
            <a:r>
              <a:rPr lang="es-CO" sz="1500" dirty="0" err="1">
                <a:solidFill>
                  <a:schemeClr val="dk1"/>
                </a:solidFill>
                <a:latin typeface="Times New Roman"/>
                <a:ea typeface="Times New Roman"/>
                <a:cs typeface="Times New Roman"/>
                <a:sym typeface="Times New Roman"/>
              </a:rPr>
              <a:t>Martinez</a:t>
            </a:r>
            <a:r>
              <a:rPr lang="es-CO" sz="1500" dirty="0">
                <a:solidFill>
                  <a:schemeClr val="dk1"/>
                </a:solidFill>
                <a:latin typeface="Times New Roman"/>
                <a:ea typeface="Times New Roman"/>
                <a:cs typeface="Times New Roman"/>
                <a:sym typeface="Times New Roman"/>
              </a:rPr>
              <a:t> </a:t>
            </a:r>
            <a:r>
              <a:rPr lang="es-CO" sz="1500" dirty="0" err="1">
                <a:solidFill>
                  <a:schemeClr val="dk1"/>
                </a:solidFill>
                <a:latin typeface="Times New Roman"/>
                <a:ea typeface="Times New Roman"/>
                <a:cs typeface="Times New Roman"/>
                <a:sym typeface="Times New Roman"/>
              </a:rPr>
              <a:t>Morrillo,Infomed</a:t>
            </a:r>
            <a:r>
              <a:rPr lang="es-CO" sz="1500" dirty="0">
                <a:solidFill>
                  <a:schemeClr val="dk1"/>
                </a:solidFill>
                <a:latin typeface="Times New Roman"/>
                <a:ea typeface="Times New Roman"/>
                <a:cs typeface="Times New Roman"/>
                <a:sym typeface="Times New Roman"/>
              </a:rPr>
              <a:t>, Red de salud de Cuba. RADIACIÓN INFRARROJA, agosto de 2016. </a:t>
            </a:r>
            <a:r>
              <a:rPr lang="es-CO" sz="1500" dirty="0" err="1">
                <a:solidFill>
                  <a:schemeClr val="dk1"/>
                </a:solidFill>
                <a:latin typeface="Times New Roman"/>
                <a:ea typeface="Times New Roman"/>
                <a:cs typeface="Times New Roman"/>
                <a:sym typeface="Times New Roman"/>
              </a:rPr>
              <a:t>Bogota</a:t>
            </a:r>
            <a:r>
              <a:rPr lang="es-CO" sz="1500" dirty="0">
                <a:solidFill>
                  <a:schemeClr val="dk1"/>
                </a:solidFill>
                <a:latin typeface="Times New Roman"/>
                <a:ea typeface="Times New Roman"/>
                <a:cs typeface="Times New Roman"/>
                <a:sym typeface="Times New Roman"/>
              </a:rPr>
              <a:t>. (Volumen especial - E-ISSN: 2248- 762X Universidad Distrital Francisco José de Caldas)</a:t>
            </a:r>
          </a:p>
          <a:p>
            <a:pPr marL="457200" lvl="0" indent="-457200">
              <a:lnSpc>
                <a:spcPct val="115000"/>
              </a:lnSpc>
            </a:pPr>
            <a:r>
              <a:rPr lang="es-CO" sz="1500" dirty="0">
                <a:solidFill>
                  <a:schemeClr val="dk1"/>
                </a:solidFill>
                <a:latin typeface="Times New Roman"/>
                <a:ea typeface="Times New Roman"/>
                <a:cs typeface="Times New Roman"/>
                <a:sym typeface="Times New Roman"/>
              </a:rPr>
              <a:t>Montealegre B. José Edgar, Revista Atmósfera </a:t>
            </a:r>
            <a:r>
              <a:rPr lang="es-CO" sz="1500" dirty="0" err="1">
                <a:solidFill>
                  <a:schemeClr val="dk1"/>
                </a:solidFill>
                <a:latin typeface="Times New Roman"/>
                <a:ea typeface="Times New Roman"/>
                <a:cs typeface="Times New Roman"/>
                <a:sym typeface="Times New Roman"/>
              </a:rPr>
              <a:t>Nº</a:t>
            </a:r>
            <a:r>
              <a:rPr lang="es-CO" sz="1500" dirty="0">
                <a:solidFill>
                  <a:schemeClr val="dk1"/>
                </a:solidFill>
                <a:latin typeface="Times New Roman"/>
                <a:ea typeface="Times New Roman"/>
                <a:cs typeface="Times New Roman"/>
                <a:sym typeface="Times New Roman"/>
              </a:rPr>
              <a:t> 4 septiembre de 1985. Comentarios sobre una clasificación preliminar del clima en Colombia desde el punto de vista biológico.</a:t>
            </a:r>
          </a:p>
          <a:p>
            <a:pPr marL="457200" lvl="0" indent="-457200">
              <a:lnSpc>
                <a:spcPct val="115000"/>
              </a:lnSpc>
            </a:pPr>
            <a:r>
              <a:rPr lang="es-CO" sz="1500" dirty="0" err="1">
                <a:solidFill>
                  <a:schemeClr val="dk1"/>
                </a:solidFill>
                <a:latin typeface="Times New Roman"/>
                <a:ea typeface="Times New Roman"/>
                <a:cs typeface="Times New Roman"/>
                <a:sym typeface="Times New Roman"/>
              </a:rPr>
              <a:t>Climate</a:t>
            </a:r>
            <a:r>
              <a:rPr lang="es-CO" sz="1500" dirty="0">
                <a:solidFill>
                  <a:schemeClr val="dk1"/>
                </a:solidFill>
                <a:latin typeface="Times New Roman"/>
                <a:ea typeface="Times New Roman"/>
                <a:cs typeface="Times New Roman"/>
                <a:sym typeface="Times New Roman"/>
              </a:rPr>
              <a:t> and Human </a:t>
            </a:r>
            <a:r>
              <a:rPr lang="es-CO" sz="1500" dirty="0" err="1">
                <a:solidFill>
                  <a:schemeClr val="dk1"/>
                </a:solidFill>
                <a:latin typeface="Times New Roman"/>
                <a:ea typeface="Times New Roman"/>
                <a:cs typeface="Times New Roman"/>
                <a:sym typeface="Times New Roman"/>
              </a:rPr>
              <a:t>Healt</a:t>
            </a:r>
            <a:r>
              <a:rPr lang="es-CO" sz="1500" dirty="0">
                <a:solidFill>
                  <a:schemeClr val="dk1"/>
                </a:solidFill>
                <a:latin typeface="Times New Roman"/>
                <a:ea typeface="Times New Roman"/>
                <a:cs typeface="Times New Roman"/>
                <a:sym typeface="Times New Roman"/>
              </a:rPr>
              <a:t>, </a:t>
            </a:r>
            <a:r>
              <a:rPr lang="es-CO" sz="1500" dirty="0" err="1">
                <a:solidFill>
                  <a:schemeClr val="dk1"/>
                </a:solidFill>
                <a:latin typeface="Times New Roman"/>
                <a:ea typeface="Times New Roman"/>
                <a:cs typeface="Times New Roman"/>
                <a:sym typeface="Times New Roman"/>
              </a:rPr>
              <a:t>World</a:t>
            </a:r>
            <a:r>
              <a:rPr lang="es-CO" sz="1500" dirty="0">
                <a:solidFill>
                  <a:schemeClr val="dk1"/>
                </a:solidFill>
                <a:latin typeface="Times New Roman"/>
                <a:ea typeface="Times New Roman"/>
                <a:cs typeface="Times New Roman"/>
                <a:sym typeface="Times New Roman"/>
              </a:rPr>
              <a:t> </a:t>
            </a:r>
            <a:r>
              <a:rPr lang="es-CO" sz="1500" dirty="0" err="1">
                <a:solidFill>
                  <a:schemeClr val="dk1"/>
                </a:solidFill>
                <a:latin typeface="Times New Roman"/>
                <a:ea typeface="Times New Roman"/>
                <a:cs typeface="Times New Roman"/>
                <a:sym typeface="Times New Roman"/>
              </a:rPr>
              <a:t>Climate</a:t>
            </a:r>
            <a:r>
              <a:rPr lang="es-CO" sz="1500" dirty="0">
                <a:solidFill>
                  <a:schemeClr val="dk1"/>
                </a:solidFill>
                <a:latin typeface="Times New Roman"/>
                <a:ea typeface="Times New Roman"/>
                <a:cs typeface="Times New Roman"/>
                <a:sym typeface="Times New Roman"/>
              </a:rPr>
              <a:t> </a:t>
            </a:r>
            <a:r>
              <a:rPr lang="es-CO" sz="1500" dirty="0" err="1">
                <a:solidFill>
                  <a:schemeClr val="dk1"/>
                </a:solidFill>
                <a:latin typeface="Times New Roman"/>
                <a:ea typeface="Times New Roman"/>
                <a:cs typeface="Times New Roman"/>
                <a:sym typeface="Times New Roman"/>
              </a:rPr>
              <a:t>Programme</a:t>
            </a:r>
            <a:r>
              <a:rPr lang="es-CO" sz="1500" dirty="0">
                <a:solidFill>
                  <a:schemeClr val="dk1"/>
                </a:solidFill>
                <a:latin typeface="Times New Roman"/>
                <a:ea typeface="Times New Roman"/>
                <a:cs typeface="Times New Roman"/>
                <a:sym typeface="Times New Roman"/>
              </a:rPr>
              <a:t> </a:t>
            </a:r>
            <a:r>
              <a:rPr lang="es-CO" sz="1500" dirty="0" err="1">
                <a:solidFill>
                  <a:schemeClr val="dk1"/>
                </a:solidFill>
                <a:latin typeface="Times New Roman"/>
                <a:ea typeface="Times New Roman"/>
                <a:cs typeface="Times New Roman"/>
                <a:sym typeface="Times New Roman"/>
              </a:rPr>
              <a:t>Applications</a:t>
            </a:r>
            <a:r>
              <a:rPr lang="es-CO" sz="1500" dirty="0">
                <a:solidFill>
                  <a:schemeClr val="dk1"/>
                </a:solidFill>
                <a:latin typeface="Times New Roman"/>
                <a:ea typeface="Times New Roman"/>
                <a:cs typeface="Times New Roman"/>
                <a:sym typeface="Times New Roman"/>
              </a:rPr>
              <a:t> WCAP </a:t>
            </a:r>
            <a:r>
              <a:rPr lang="es-CO" sz="1500" dirty="0" err="1">
                <a:solidFill>
                  <a:schemeClr val="dk1"/>
                </a:solidFill>
                <a:latin typeface="Times New Roman"/>
                <a:ea typeface="Times New Roman"/>
                <a:cs typeface="Times New Roman"/>
                <a:sym typeface="Times New Roman"/>
              </a:rPr>
              <a:t>Nº</a:t>
            </a:r>
            <a:r>
              <a:rPr lang="es-CO" sz="1500" dirty="0">
                <a:solidFill>
                  <a:schemeClr val="dk1"/>
                </a:solidFill>
                <a:latin typeface="Times New Roman"/>
                <a:ea typeface="Times New Roman"/>
                <a:cs typeface="Times New Roman"/>
                <a:sym typeface="Times New Roman"/>
              </a:rPr>
              <a:t> 2, </a:t>
            </a:r>
            <a:r>
              <a:rPr lang="es-CO" sz="1500" dirty="0" err="1">
                <a:solidFill>
                  <a:schemeClr val="dk1"/>
                </a:solidFill>
                <a:latin typeface="Times New Roman"/>
                <a:ea typeface="Times New Roman"/>
                <a:cs typeface="Times New Roman"/>
                <a:sym typeface="Times New Roman"/>
              </a:rPr>
              <a:t>Proceedings</a:t>
            </a:r>
            <a:r>
              <a:rPr lang="es-CO" sz="1500" dirty="0">
                <a:solidFill>
                  <a:schemeClr val="dk1"/>
                </a:solidFill>
                <a:latin typeface="Times New Roman"/>
                <a:ea typeface="Times New Roman"/>
                <a:cs typeface="Times New Roman"/>
                <a:sym typeface="Times New Roman"/>
              </a:rPr>
              <a:t> </a:t>
            </a:r>
            <a:r>
              <a:rPr lang="es-CO" sz="1500" dirty="0" err="1">
                <a:solidFill>
                  <a:schemeClr val="dk1"/>
                </a:solidFill>
                <a:latin typeface="Times New Roman"/>
                <a:ea typeface="Times New Roman"/>
                <a:cs typeface="Times New Roman"/>
                <a:sym typeface="Times New Roman"/>
              </a:rPr>
              <a:t>of</a:t>
            </a:r>
            <a:r>
              <a:rPr lang="es-CO" sz="1500" dirty="0">
                <a:solidFill>
                  <a:schemeClr val="dk1"/>
                </a:solidFill>
                <a:latin typeface="Times New Roman"/>
                <a:ea typeface="Times New Roman"/>
                <a:cs typeface="Times New Roman"/>
                <a:sym typeface="Times New Roman"/>
              </a:rPr>
              <a:t> </a:t>
            </a:r>
            <a:r>
              <a:rPr lang="es-CO" sz="1500" dirty="0" err="1">
                <a:solidFill>
                  <a:schemeClr val="dk1"/>
                </a:solidFill>
                <a:latin typeface="Times New Roman"/>
                <a:ea typeface="Times New Roman"/>
                <a:cs typeface="Times New Roman"/>
                <a:sym typeface="Times New Roman"/>
              </a:rPr>
              <a:t>the</a:t>
            </a:r>
            <a:r>
              <a:rPr lang="es-CO" sz="1500" dirty="0">
                <a:solidFill>
                  <a:schemeClr val="dk1"/>
                </a:solidFill>
                <a:latin typeface="Times New Roman"/>
                <a:ea typeface="Times New Roman"/>
                <a:cs typeface="Times New Roman"/>
                <a:sym typeface="Times New Roman"/>
              </a:rPr>
              <a:t> </a:t>
            </a:r>
            <a:r>
              <a:rPr lang="es-CO" sz="1500" dirty="0" err="1">
                <a:solidFill>
                  <a:schemeClr val="dk1"/>
                </a:solidFill>
                <a:latin typeface="Times New Roman"/>
                <a:ea typeface="Times New Roman"/>
                <a:cs typeface="Times New Roman"/>
                <a:sym typeface="Times New Roman"/>
              </a:rPr>
              <a:t>Symposium</a:t>
            </a:r>
            <a:r>
              <a:rPr lang="es-CO" sz="1500" dirty="0">
                <a:solidFill>
                  <a:schemeClr val="dk1"/>
                </a:solidFill>
                <a:latin typeface="Times New Roman"/>
                <a:ea typeface="Times New Roman"/>
                <a:cs typeface="Times New Roman"/>
                <a:sym typeface="Times New Roman"/>
              </a:rPr>
              <a:t> in Leningrado, Volúmenes 1 y 2, septiembre de 1986.</a:t>
            </a:r>
          </a:p>
          <a:p>
            <a:pPr marL="457200" lvl="0" indent="-457200">
              <a:lnSpc>
                <a:spcPct val="115000"/>
              </a:lnSpc>
            </a:pPr>
            <a:r>
              <a:rPr lang="es-CO" sz="1500" dirty="0">
                <a:solidFill>
                  <a:schemeClr val="dk1"/>
                </a:solidFill>
                <a:latin typeface="Times New Roman"/>
                <a:ea typeface="Times New Roman"/>
                <a:cs typeface="Times New Roman"/>
                <a:sym typeface="Times New Roman"/>
              </a:rPr>
              <a:t>La Climatología Urbana y sus aplicaciones con especial referencia a las regiones tropicales, OMM </a:t>
            </a:r>
            <a:r>
              <a:rPr lang="es-CO" sz="1500" dirty="0" err="1">
                <a:solidFill>
                  <a:schemeClr val="dk1"/>
                </a:solidFill>
                <a:latin typeface="Times New Roman"/>
                <a:ea typeface="Times New Roman"/>
                <a:cs typeface="Times New Roman"/>
                <a:sym typeface="Times New Roman"/>
              </a:rPr>
              <a:t>Nº</a:t>
            </a:r>
            <a:r>
              <a:rPr lang="es-CO" sz="1500" dirty="0">
                <a:solidFill>
                  <a:schemeClr val="dk1"/>
                </a:solidFill>
                <a:latin typeface="Times New Roman"/>
                <a:ea typeface="Times New Roman"/>
                <a:cs typeface="Times New Roman"/>
                <a:sym typeface="Times New Roman"/>
              </a:rPr>
              <a:t> 652, México noviembre de 1984. González G. Olga Cecilia, Metodología para el Cálculo del Confort Climático en Colombia, Bogotá, Colombia 1998.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p:nvPr/>
        </p:nvSpPr>
        <p:spPr>
          <a:xfrm>
            <a:off x="468313" y="2205038"/>
            <a:ext cx="8229600" cy="9366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s-CO" sz="4400" b="0" i="0" u="none" strike="noStrike" cap="none">
                <a:solidFill>
                  <a:schemeClr val="dk1"/>
                </a:solidFill>
                <a:latin typeface="Calibri"/>
                <a:ea typeface="Calibri"/>
                <a:cs typeface="Calibri"/>
                <a:sym typeface="Calibri"/>
              </a:rPr>
              <a:t>            </a:t>
            </a:r>
            <a:endParaRPr sz="4400" b="0" i="0" u="none" strike="noStrike" cap="none">
              <a:solidFill>
                <a:schemeClr val="dk1"/>
              </a:solidFill>
              <a:latin typeface="Calibri"/>
              <a:ea typeface="Calibri"/>
              <a:cs typeface="Calibri"/>
              <a:sym typeface="Calibri"/>
            </a:endParaRPr>
          </a:p>
        </p:txBody>
      </p:sp>
      <p:sp>
        <p:nvSpPr>
          <p:cNvPr id="96" name="Shape 96"/>
          <p:cNvSpPr txBox="1"/>
          <p:nvPr/>
        </p:nvSpPr>
        <p:spPr>
          <a:xfrm>
            <a:off x="446087" y="1975700"/>
            <a:ext cx="8229600" cy="3806825"/>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590"/>
              <a:buFont typeface="Times New Roman"/>
              <a:buNone/>
            </a:pPr>
            <a:r>
              <a:rPr lang="es-CO" sz="2590" b="0" i="0" u="none" strike="noStrike" cap="none" dirty="0">
                <a:solidFill>
                  <a:schemeClr val="dk1"/>
                </a:solidFill>
                <a:latin typeface="Times New Roman"/>
                <a:ea typeface="Times New Roman"/>
                <a:cs typeface="Times New Roman"/>
                <a:sym typeface="Times New Roman"/>
              </a:rPr>
              <a:t>1. </a:t>
            </a:r>
            <a:r>
              <a:rPr lang="es-CO" sz="2590" dirty="0">
                <a:solidFill>
                  <a:schemeClr val="dk1"/>
                </a:solidFill>
                <a:latin typeface="Times New Roman"/>
                <a:ea typeface="Times New Roman"/>
                <a:cs typeface="Times New Roman"/>
                <a:sym typeface="Times New Roman"/>
              </a:rPr>
              <a:t>C</a:t>
            </a:r>
            <a:r>
              <a:rPr lang="es-CO" sz="2590" b="0" i="0" u="none" strike="noStrike" cap="none" dirty="0">
                <a:solidFill>
                  <a:schemeClr val="dk1"/>
                </a:solidFill>
                <a:latin typeface="Times New Roman"/>
                <a:ea typeface="Times New Roman"/>
                <a:cs typeface="Times New Roman"/>
                <a:sym typeface="Times New Roman"/>
              </a:rPr>
              <a:t>ontextualización del problema.</a:t>
            </a:r>
            <a:endParaRPr dirty="0"/>
          </a:p>
          <a:p>
            <a:pPr marL="0" marR="0" lvl="0" indent="0" algn="l" rtl="0">
              <a:lnSpc>
                <a:spcPct val="80000"/>
              </a:lnSpc>
              <a:spcBef>
                <a:spcPts val="518"/>
              </a:spcBef>
              <a:spcAft>
                <a:spcPts val="0"/>
              </a:spcAft>
              <a:buClr>
                <a:schemeClr val="dk1"/>
              </a:buClr>
              <a:buSzPts val="2590"/>
              <a:buFont typeface="Times New Roman"/>
              <a:buNone/>
            </a:pPr>
            <a:r>
              <a:rPr lang="es-CO" sz="2590" b="0" i="0" u="none" strike="noStrike" cap="none" dirty="0">
                <a:solidFill>
                  <a:schemeClr val="dk1"/>
                </a:solidFill>
                <a:latin typeface="Times New Roman"/>
                <a:ea typeface="Times New Roman"/>
                <a:cs typeface="Times New Roman"/>
                <a:sym typeface="Times New Roman"/>
              </a:rPr>
              <a:t>2. Formulación del problema.</a:t>
            </a:r>
          </a:p>
          <a:p>
            <a:pPr marL="0" marR="0" lvl="0" indent="0" algn="l" rtl="0">
              <a:lnSpc>
                <a:spcPct val="80000"/>
              </a:lnSpc>
              <a:spcBef>
                <a:spcPts val="518"/>
              </a:spcBef>
              <a:spcAft>
                <a:spcPts val="0"/>
              </a:spcAft>
              <a:buClr>
                <a:schemeClr val="dk1"/>
              </a:buClr>
              <a:buSzPts val="2590"/>
              <a:buFont typeface="Times New Roman"/>
              <a:buNone/>
            </a:pPr>
            <a:r>
              <a:rPr lang="es-CO" sz="2590" dirty="0">
                <a:solidFill>
                  <a:schemeClr val="dk1"/>
                </a:solidFill>
                <a:latin typeface="Times New Roman"/>
                <a:cs typeface="Times New Roman"/>
                <a:sym typeface="Times New Roman"/>
              </a:rPr>
              <a:t>3. Marco Teórico.</a:t>
            </a:r>
            <a:endParaRPr dirty="0"/>
          </a:p>
          <a:p>
            <a:pPr marL="0" marR="0" lvl="0" indent="0" algn="l" rtl="0">
              <a:lnSpc>
                <a:spcPct val="80000"/>
              </a:lnSpc>
              <a:spcBef>
                <a:spcPts val="518"/>
              </a:spcBef>
              <a:spcAft>
                <a:spcPts val="0"/>
              </a:spcAft>
              <a:buClr>
                <a:schemeClr val="dk1"/>
              </a:buClr>
              <a:buSzPts val="2590"/>
              <a:buFont typeface="Times New Roman"/>
              <a:buNone/>
            </a:pPr>
            <a:r>
              <a:rPr lang="es-CO" sz="2590" dirty="0">
                <a:solidFill>
                  <a:schemeClr val="dk1"/>
                </a:solidFill>
                <a:latin typeface="Times New Roman"/>
                <a:ea typeface="Times New Roman"/>
                <a:cs typeface="Times New Roman"/>
                <a:sym typeface="Times New Roman"/>
              </a:rPr>
              <a:t>4</a:t>
            </a:r>
            <a:r>
              <a:rPr lang="es-CO" sz="2590" b="0" i="0" u="none" strike="noStrike" cap="none" dirty="0">
                <a:solidFill>
                  <a:schemeClr val="dk1"/>
                </a:solidFill>
                <a:latin typeface="Times New Roman"/>
                <a:ea typeface="Times New Roman"/>
                <a:cs typeface="Times New Roman"/>
                <a:sym typeface="Times New Roman"/>
              </a:rPr>
              <a:t>. Objetivos: general y específicos.</a:t>
            </a:r>
            <a:endParaRPr dirty="0"/>
          </a:p>
          <a:p>
            <a:pPr marL="0" marR="0" lvl="0" indent="0" algn="l" rtl="0">
              <a:lnSpc>
                <a:spcPct val="80000"/>
              </a:lnSpc>
              <a:spcBef>
                <a:spcPts val="518"/>
              </a:spcBef>
              <a:spcAft>
                <a:spcPts val="0"/>
              </a:spcAft>
              <a:buClr>
                <a:schemeClr val="dk1"/>
              </a:buClr>
              <a:buSzPts val="2590"/>
              <a:buFont typeface="Times New Roman"/>
              <a:buNone/>
            </a:pPr>
            <a:r>
              <a:rPr lang="es-CO" sz="2590" dirty="0">
                <a:solidFill>
                  <a:schemeClr val="dk1"/>
                </a:solidFill>
                <a:latin typeface="Times New Roman"/>
                <a:ea typeface="Times New Roman"/>
                <a:cs typeface="Times New Roman"/>
                <a:sym typeface="Times New Roman"/>
              </a:rPr>
              <a:t>5</a:t>
            </a:r>
            <a:r>
              <a:rPr lang="es-CO" sz="2590" b="0" i="0" u="none" strike="noStrike" cap="none" dirty="0">
                <a:solidFill>
                  <a:schemeClr val="dk1"/>
                </a:solidFill>
                <a:latin typeface="Times New Roman"/>
                <a:ea typeface="Times New Roman"/>
                <a:cs typeface="Times New Roman"/>
                <a:sym typeface="Times New Roman"/>
              </a:rPr>
              <a:t>. Diseño metodológico.</a:t>
            </a:r>
            <a:endParaRPr dirty="0"/>
          </a:p>
          <a:p>
            <a:pPr marL="0" marR="0" lvl="0" indent="0" algn="l" rtl="0">
              <a:lnSpc>
                <a:spcPct val="80000"/>
              </a:lnSpc>
              <a:spcBef>
                <a:spcPts val="518"/>
              </a:spcBef>
              <a:spcAft>
                <a:spcPts val="0"/>
              </a:spcAft>
              <a:buClr>
                <a:schemeClr val="dk1"/>
              </a:buClr>
              <a:buSzPts val="2590"/>
              <a:buFont typeface="Times New Roman"/>
              <a:buNone/>
            </a:pPr>
            <a:r>
              <a:rPr lang="es-CO" sz="2590" dirty="0">
                <a:solidFill>
                  <a:schemeClr val="dk1"/>
                </a:solidFill>
                <a:latin typeface="Times New Roman"/>
                <a:ea typeface="Times New Roman"/>
                <a:cs typeface="Times New Roman"/>
                <a:sym typeface="Times New Roman"/>
              </a:rPr>
              <a:t>6</a:t>
            </a:r>
            <a:r>
              <a:rPr lang="es-CO" sz="2590" b="0" i="0" u="none" strike="noStrike" cap="none" dirty="0">
                <a:solidFill>
                  <a:schemeClr val="dk1"/>
                </a:solidFill>
                <a:latin typeface="Times New Roman"/>
                <a:ea typeface="Times New Roman"/>
                <a:cs typeface="Times New Roman"/>
                <a:sym typeface="Times New Roman"/>
              </a:rPr>
              <a:t>. Resultados.</a:t>
            </a:r>
          </a:p>
          <a:p>
            <a:pPr marL="0" marR="0" lvl="0" indent="0" algn="l" rtl="0">
              <a:lnSpc>
                <a:spcPct val="80000"/>
              </a:lnSpc>
              <a:spcBef>
                <a:spcPts val="518"/>
              </a:spcBef>
              <a:spcAft>
                <a:spcPts val="0"/>
              </a:spcAft>
              <a:buClr>
                <a:schemeClr val="dk1"/>
              </a:buClr>
              <a:buSzPts val="2590"/>
              <a:buFont typeface="Times New Roman"/>
              <a:buNone/>
            </a:pPr>
            <a:r>
              <a:rPr lang="es-CO" sz="2590" dirty="0">
                <a:solidFill>
                  <a:schemeClr val="dk1"/>
                </a:solidFill>
                <a:latin typeface="Times New Roman"/>
                <a:cs typeface="Times New Roman"/>
                <a:sym typeface="Times New Roman"/>
              </a:rPr>
              <a:t>	6.1. Estudio de Mercado</a:t>
            </a:r>
          </a:p>
          <a:p>
            <a:pPr marL="0" marR="0" lvl="0" indent="0" algn="l" rtl="0">
              <a:lnSpc>
                <a:spcPct val="80000"/>
              </a:lnSpc>
              <a:spcBef>
                <a:spcPts val="518"/>
              </a:spcBef>
              <a:spcAft>
                <a:spcPts val="0"/>
              </a:spcAft>
              <a:buClr>
                <a:schemeClr val="dk1"/>
              </a:buClr>
              <a:buSzPts val="2590"/>
              <a:buFont typeface="Times New Roman"/>
              <a:buNone/>
            </a:pPr>
            <a:r>
              <a:rPr lang="es-CO" sz="2590" dirty="0">
                <a:solidFill>
                  <a:schemeClr val="dk1"/>
                </a:solidFill>
                <a:latin typeface="Times New Roman"/>
                <a:cs typeface="Times New Roman"/>
                <a:sym typeface="Times New Roman"/>
              </a:rPr>
              <a:t>	6.2. Estudio Técnico</a:t>
            </a:r>
          </a:p>
          <a:p>
            <a:pPr marL="0" marR="0" lvl="0" indent="0" algn="l" rtl="0">
              <a:lnSpc>
                <a:spcPct val="80000"/>
              </a:lnSpc>
              <a:spcBef>
                <a:spcPts val="518"/>
              </a:spcBef>
              <a:spcAft>
                <a:spcPts val="0"/>
              </a:spcAft>
              <a:buClr>
                <a:schemeClr val="dk1"/>
              </a:buClr>
              <a:buSzPts val="2590"/>
              <a:buFont typeface="Times New Roman"/>
              <a:buNone/>
            </a:pPr>
            <a:r>
              <a:rPr lang="es-CO" sz="2590" dirty="0">
                <a:solidFill>
                  <a:schemeClr val="dk1"/>
                </a:solidFill>
                <a:latin typeface="Times New Roman"/>
                <a:cs typeface="Times New Roman"/>
                <a:sym typeface="Times New Roman"/>
              </a:rPr>
              <a:t>	6.3. Estudio Administrativo</a:t>
            </a:r>
          </a:p>
          <a:p>
            <a:pPr marL="0" marR="0" lvl="0" indent="0" algn="l" rtl="0">
              <a:lnSpc>
                <a:spcPct val="80000"/>
              </a:lnSpc>
              <a:spcBef>
                <a:spcPts val="518"/>
              </a:spcBef>
              <a:spcAft>
                <a:spcPts val="0"/>
              </a:spcAft>
              <a:buClr>
                <a:schemeClr val="dk1"/>
              </a:buClr>
              <a:buSzPts val="2590"/>
              <a:buFont typeface="Times New Roman"/>
              <a:buNone/>
            </a:pPr>
            <a:r>
              <a:rPr lang="es-CO" sz="2590" dirty="0">
                <a:solidFill>
                  <a:schemeClr val="dk1"/>
                </a:solidFill>
                <a:latin typeface="Times New Roman"/>
                <a:cs typeface="Times New Roman"/>
                <a:sym typeface="Times New Roman"/>
              </a:rPr>
              <a:t>	6.4. Estudio Financiero</a:t>
            </a:r>
            <a:endParaRPr dirty="0"/>
          </a:p>
          <a:p>
            <a:pPr marL="0" marR="0" lvl="0" indent="0" algn="l" rtl="0">
              <a:lnSpc>
                <a:spcPct val="80000"/>
              </a:lnSpc>
              <a:spcBef>
                <a:spcPts val="518"/>
              </a:spcBef>
              <a:spcAft>
                <a:spcPts val="0"/>
              </a:spcAft>
              <a:buClr>
                <a:schemeClr val="dk1"/>
              </a:buClr>
              <a:buSzPts val="2590"/>
              <a:buFont typeface="Times New Roman"/>
              <a:buNone/>
            </a:pPr>
            <a:r>
              <a:rPr lang="es-CO" sz="2590" b="0" i="0" u="none" strike="noStrike" cap="none" dirty="0">
                <a:solidFill>
                  <a:schemeClr val="dk1"/>
                </a:solidFill>
                <a:latin typeface="Times New Roman"/>
                <a:ea typeface="Times New Roman"/>
                <a:cs typeface="Times New Roman"/>
                <a:sym typeface="Times New Roman"/>
              </a:rPr>
              <a:t>7. Conclusiones.</a:t>
            </a:r>
            <a:endParaRPr dirty="0"/>
          </a:p>
          <a:p>
            <a:pPr marL="0" marR="0" lvl="0" indent="0" algn="l" rtl="0">
              <a:lnSpc>
                <a:spcPct val="80000"/>
              </a:lnSpc>
              <a:spcBef>
                <a:spcPts val="518"/>
              </a:spcBef>
              <a:spcAft>
                <a:spcPts val="0"/>
              </a:spcAft>
              <a:buClr>
                <a:schemeClr val="dk1"/>
              </a:buClr>
              <a:buSzPts val="2590"/>
              <a:buFont typeface="Times New Roman"/>
              <a:buNone/>
            </a:pPr>
            <a:r>
              <a:rPr lang="es-CO" sz="2590" b="0" i="0" u="none" strike="noStrike" cap="none" dirty="0">
                <a:solidFill>
                  <a:schemeClr val="dk1"/>
                </a:solidFill>
                <a:latin typeface="Times New Roman"/>
                <a:ea typeface="Times New Roman"/>
                <a:cs typeface="Times New Roman"/>
                <a:sym typeface="Times New Roman"/>
              </a:rPr>
              <a:t>Bibliografía.</a:t>
            </a:r>
            <a:endParaRPr dirty="0"/>
          </a:p>
        </p:txBody>
      </p:sp>
      <p:sp>
        <p:nvSpPr>
          <p:cNvPr id="97" name="Shape 97"/>
          <p:cNvSpPr/>
          <p:nvPr/>
        </p:nvSpPr>
        <p:spPr>
          <a:xfrm>
            <a:off x="696913" y="947123"/>
            <a:ext cx="7772400" cy="8223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3000" b="1" i="0" u="none" strike="noStrike" cap="none" dirty="0">
                <a:solidFill>
                  <a:schemeClr val="dk1"/>
                </a:solidFill>
                <a:latin typeface="Times New Roman"/>
                <a:ea typeface="Times New Roman"/>
                <a:cs typeface="Times New Roman"/>
                <a:sym typeface="Times New Roman"/>
              </a:rPr>
              <a:t>Contenido de la presentación</a:t>
            </a:r>
            <a:endParaRPr sz="3000" b="1"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p:nvPr/>
        </p:nvSpPr>
        <p:spPr>
          <a:xfrm>
            <a:off x="685788" y="933275"/>
            <a:ext cx="7772400" cy="822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CO" sz="3000" b="1" dirty="0">
                <a:solidFill>
                  <a:schemeClr val="dk1"/>
                </a:solidFill>
                <a:latin typeface="Times New Roman"/>
                <a:ea typeface="Times New Roman"/>
                <a:cs typeface="Times New Roman"/>
                <a:sym typeface="Times New Roman"/>
              </a:rPr>
              <a:t>1. Contextualización del problema.</a:t>
            </a:r>
            <a:endParaRPr sz="3000" b="1" i="0" u="none" strike="noStrike" cap="none" dirty="0">
              <a:solidFill>
                <a:schemeClr val="dk1"/>
              </a:solidFill>
              <a:latin typeface="Times New Roman"/>
              <a:ea typeface="Times New Roman"/>
              <a:cs typeface="Times New Roman"/>
              <a:sym typeface="Times New Roman"/>
            </a:endParaRPr>
          </a:p>
        </p:txBody>
      </p:sp>
      <p:sp>
        <p:nvSpPr>
          <p:cNvPr id="103" name="Shape 103"/>
          <p:cNvSpPr/>
          <p:nvPr/>
        </p:nvSpPr>
        <p:spPr>
          <a:xfrm>
            <a:off x="348450" y="2105400"/>
            <a:ext cx="8447100" cy="47526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1"/>
              </a:buClr>
              <a:buSzPts val="2000"/>
              <a:buFont typeface="Questrial"/>
              <a:buNone/>
            </a:pPr>
            <a:r>
              <a:rPr lang="es-CO" sz="2400">
                <a:solidFill>
                  <a:schemeClr val="dk1"/>
                </a:solidFill>
                <a:latin typeface="Times New Roman"/>
                <a:ea typeface="Times New Roman"/>
                <a:cs typeface="Times New Roman"/>
                <a:sym typeface="Times New Roman"/>
              </a:rPr>
              <a:t>La temperatura de Bogotá oscila entre los 7°c y 13°c en la noche y madrugada.</a:t>
            </a:r>
            <a:endParaRPr sz="24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2000"/>
              <a:buFont typeface="Questrial"/>
              <a:buNone/>
            </a:pPr>
            <a:endParaRPr sz="24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2000"/>
              <a:buFont typeface="Questrial"/>
              <a:buNone/>
            </a:pPr>
            <a:r>
              <a:rPr lang="es-CO" sz="2400">
                <a:solidFill>
                  <a:schemeClr val="dk1"/>
                </a:solidFill>
                <a:latin typeface="Times New Roman"/>
                <a:ea typeface="Times New Roman"/>
                <a:cs typeface="Times New Roman"/>
                <a:sym typeface="Times New Roman"/>
              </a:rPr>
              <a:t>Soluciones adaptadas para esto:</a:t>
            </a:r>
            <a:endParaRPr sz="2400">
              <a:solidFill>
                <a:schemeClr val="dk1"/>
              </a:solidFill>
              <a:latin typeface="Times New Roman"/>
              <a:ea typeface="Times New Roman"/>
              <a:cs typeface="Times New Roman"/>
              <a:sym typeface="Times New Roman"/>
            </a:endParaRPr>
          </a:p>
          <a:p>
            <a:pPr marL="0" lvl="0" indent="0" algn="just" rtl="0">
              <a:spcBef>
                <a:spcPts val="0"/>
              </a:spcBef>
              <a:spcAft>
                <a:spcPts val="0"/>
              </a:spcAft>
              <a:buClr>
                <a:schemeClr val="dk1"/>
              </a:buClr>
              <a:buSzPts val="1100"/>
              <a:buFont typeface="Arial"/>
              <a:buNone/>
            </a:pPr>
            <a:endParaRPr sz="2400" b="1">
              <a:solidFill>
                <a:schemeClr val="dk1"/>
              </a:solidFill>
              <a:latin typeface="Times New Roman"/>
              <a:ea typeface="Times New Roman"/>
              <a:cs typeface="Times New Roman"/>
              <a:sym typeface="Times New Roman"/>
            </a:endParaRPr>
          </a:p>
          <a:p>
            <a:pPr marL="285750" lvl="0" indent="-304800" algn="just" rtl="0">
              <a:spcBef>
                <a:spcPts val="0"/>
              </a:spcBef>
              <a:spcAft>
                <a:spcPts val="0"/>
              </a:spcAft>
              <a:buClr>
                <a:schemeClr val="dk1"/>
              </a:buClr>
              <a:buSzPts val="2400"/>
              <a:buFont typeface="Times New Roman"/>
              <a:buChar char="✓"/>
            </a:pPr>
            <a:r>
              <a:rPr lang="es-CO" sz="2400">
                <a:solidFill>
                  <a:schemeClr val="dk1"/>
                </a:solidFill>
                <a:latin typeface="Times New Roman"/>
                <a:ea typeface="Times New Roman"/>
                <a:cs typeface="Times New Roman"/>
                <a:sym typeface="Times New Roman"/>
              </a:rPr>
              <a:t>Más cobijas (puede no solucionar el problema)</a:t>
            </a:r>
            <a:endParaRPr sz="2400">
              <a:solidFill>
                <a:schemeClr val="dk1"/>
              </a:solidFill>
              <a:latin typeface="Times New Roman"/>
              <a:ea typeface="Times New Roman"/>
              <a:cs typeface="Times New Roman"/>
              <a:sym typeface="Times New Roman"/>
            </a:endParaRPr>
          </a:p>
          <a:p>
            <a:pPr marL="285750" lvl="0" indent="0" algn="just" rtl="0">
              <a:spcBef>
                <a:spcPts val="0"/>
              </a:spcBef>
              <a:spcAft>
                <a:spcPts val="0"/>
              </a:spcAft>
              <a:buNone/>
            </a:pPr>
            <a:endParaRPr sz="2400">
              <a:solidFill>
                <a:schemeClr val="dk1"/>
              </a:solidFill>
              <a:latin typeface="Times New Roman"/>
              <a:ea typeface="Times New Roman"/>
              <a:cs typeface="Times New Roman"/>
              <a:sym typeface="Times New Roman"/>
            </a:endParaRPr>
          </a:p>
          <a:p>
            <a:pPr marL="285750" lvl="0" indent="-304800" algn="just" rtl="0">
              <a:spcBef>
                <a:spcPts val="0"/>
              </a:spcBef>
              <a:spcAft>
                <a:spcPts val="0"/>
              </a:spcAft>
              <a:buClr>
                <a:schemeClr val="dk1"/>
              </a:buClr>
              <a:buSzPts val="2400"/>
              <a:buFont typeface="Times New Roman"/>
              <a:buChar char="✓"/>
            </a:pPr>
            <a:r>
              <a:rPr lang="es-CO" sz="2400">
                <a:solidFill>
                  <a:schemeClr val="dk1"/>
                </a:solidFill>
                <a:latin typeface="Times New Roman"/>
                <a:ea typeface="Times New Roman"/>
                <a:cs typeface="Times New Roman"/>
                <a:sym typeface="Times New Roman"/>
              </a:rPr>
              <a:t>Encender Calefactores portátiles (genera corrientes de aire  calienta solo un área).</a:t>
            </a:r>
            <a:endParaRPr sz="2400">
              <a:solidFill>
                <a:schemeClr val="dk1"/>
              </a:solidFill>
              <a:latin typeface="Times New Roman"/>
              <a:ea typeface="Times New Roman"/>
              <a:cs typeface="Times New Roman"/>
              <a:sym typeface="Times New Roman"/>
            </a:endParaRPr>
          </a:p>
          <a:p>
            <a:pPr marL="285750" lvl="0" indent="0" algn="just" rtl="0">
              <a:spcBef>
                <a:spcPts val="0"/>
              </a:spcBef>
              <a:spcAft>
                <a:spcPts val="0"/>
              </a:spcAft>
              <a:buNone/>
            </a:pPr>
            <a:endParaRPr sz="2400">
              <a:solidFill>
                <a:schemeClr val="dk1"/>
              </a:solidFill>
              <a:latin typeface="Times New Roman"/>
              <a:ea typeface="Times New Roman"/>
              <a:cs typeface="Times New Roman"/>
              <a:sym typeface="Times New Roman"/>
            </a:endParaRPr>
          </a:p>
          <a:p>
            <a:pPr marL="285750" lvl="0" indent="-304800" algn="just" rtl="0">
              <a:spcBef>
                <a:spcPts val="0"/>
              </a:spcBef>
              <a:spcAft>
                <a:spcPts val="0"/>
              </a:spcAft>
              <a:buClr>
                <a:schemeClr val="dk1"/>
              </a:buClr>
              <a:buSzPts val="2400"/>
              <a:buFont typeface="Times New Roman"/>
              <a:buChar char="✓"/>
            </a:pPr>
            <a:r>
              <a:rPr lang="es-CO" sz="2400">
                <a:solidFill>
                  <a:schemeClr val="dk1"/>
                </a:solidFill>
                <a:latin typeface="Times New Roman"/>
                <a:ea typeface="Times New Roman"/>
                <a:cs typeface="Times New Roman"/>
                <a:sym typeface="Times New Roman"/>
              </a:rPr>
              <a:t>Instalar sistemas de calefacción (costo, espacio, obra civil, ruido, estética).</a:t>
            </a: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3000">
              <a:solidFill>
                <a:srgbClr val="FF0000"/>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p:nvPr/>
        </p:nvSpPr>
        <p:spPr>
          <a:xfrm>
            <a:off x="685800" y="1023412"/>
            <a:ext cx="7772400" cy="8223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3000" b="1" dirty="0">
                <a:solidFill>
                  <a:schemeClr val="dk1"/>
                </a:solidFill>
                <a:latin typeface="Times New Roman"/>
                <a:ea typeface="Times New Roman"/>
                <a:cs typeface="Times New Roman"/>
                <a:sym typeface="Times New Roman"/>
              </a:rPr>
              <a:t>2. Formulación del problema</a:t>
            </a:r>
            <a:endParaRPr sz="3000" b="1" dirty="0">
              <a:solidFill>
                <a:schemeClr val="dk1"/>
              </a:solidFill>
              <a:latin typeface="Times New Roman"/>
              <a:ea typeface="Times New Roman"/>
              <a:cs typeface="Times New Roman"/>
              <a:sym typeface="Times New Roman"/>
            </a:endParaRPr>
          </a:p>
        </p:txBody>
      </p:sp>
      <p:sp>
        <p:nvSpPr>
          <p:cNvPr id="110" name="Shape 110"/>
          <p:cNvSpPr/>
          <p:nvPr/>
        </p:nvSpPr>
        <p:spPr>
          <a:xfrm>
            <a:off x="535250" y="2056200"/>
            <a:ext cx="4566600" cy="4011900"/>
          </a:xfrm>
          <a:prstGeom prst="rect">
            <a:avLst/>
          </a:prstGeom>
          <a:noFill/>
          <a:ln>
            <a:noFill/>
          </a:ln>
        </p:spPr>
        <p:txBody>
          <a:bodyPr spcFirstLastPara="1" wrap="square" lIns="91425" tIns="45700" rIns="91425" bIns="45700" anchor="ctr" anchorCtr="0">
            <a:noAutofit/>
          </a:bodyPr>
          <a:lstStyle/>
          <a:p>
            <a:pPr lvl="0" algn="just">
              <a:buClr>
                <a:schemeClr val="dk1"/>
              </a:buClr>
              <a:buSzPts val="1800"/>
            </a:pPr>
            <a:r>
              <a:rPr lang="es-ES" sz="3000" dirty="0">
                <a:solidFill>
                  <a:schemeClr val="dk1"/>
                </a:solidFill>
                <a:latin typeface="Times New Roman"/>
                <a:ea typeface="Times New Roman"/>
                <a:cs typeface="Times New Roman"/>
                <a:sym typeface="Times New Roman"/>
              </a:rPr>
              <a:t>¿Qué viabilidad tendría la comercialización de cuadros decorativos de calefacción por internet en las localidades de Usaquén y Chapinero y en los municipios de Chía, Cota y La Calera? </a:t>
            </a:r>
            <a:endParaRPr sz="3000" dirty="0">
              <a:solidFill>
                <a:srgbClr val="FF0000"/>
              </a:solidFill>
              <a:latin typeface="Times New Roman"/>
              <a:ea typeface="Times New Roman"/>
              <a:cs typeface="Times New Roman"/>
              <a:sym typeface="Times New Roman"/>
            </a:endParaRPr>
          </a:p>
        </p:txBody>
      </p:sp>
      <p:pic>
        <p:nvPicPr>
          <p:cNvPr id="111" name="Shape 111"/>
          <p:cNvPicPr preferRelativeResize="0"/>
          <p:nvPr/>
        </p:nvPicPr>
        <p:blipFill>
          <a:blip r:embed="rId3">
            <a:alphaModFix/>
          </a:blip>
          <a:stretch>
            <a:fillRect/>
          </a:stretch>
        </p:blipFill>
        <p:spPr>
          <a:xfrm>
            <a:off x="5247850" y="2289712"/>
            <a:ext cx="3544875" cy="3544875"/>
          </a:xfrm>
          <a:prstGeom prst="rect">
            <a:avLst/>
          </a:prstGeom>
          <a:noFill/>
          <a:ln>
            <a:noFill/>
          </a:ln>
        </p:spPr>
      </p:pic>
      <p:sp>
        <p:nvSpPr>
          <p:cNvPr id="2" name="Rectángulo 1">
            <a:extLst>
              <a:ext uri="{FF2B5EF4-FFF2-40B4-BE49-F238E27FC236}">
                <a16:creationId xmlns="" xmlns:a16="http://schemas.microsoft.com/office/drawing/2014/main" id="{99B0552E-9AD1-455A-A6C1-FD79C7B73C9E}"/>
              </a:ext>
            </a:extLst>
          </p:cNvPr>
          <p:cNvSpPr/>
          <p:nvPr/>
        </p:nvSpPr>
        <p:spPr>
          <a:xfrm>
            <a:off x="5865163" y="6016952"/>
            <a:ext cx="2310248" cy="261610"/>
          </a:xfrm>
          <a:prstGeom prst="rect">
            <a:avLst/>
          </a:prstGeom>
        </p:spPr>
        <p:txBody>
          <a:bodyPr wrap="none">
            <a:spAutoFit/>
          </a:bodyPr>
          <a:lstStyle/>
          <a:p>
            <a:r>
              <a:rPr lang="es-CO" sz="1100" dirty="0">
                <a:latin typeface="Times New Roman" panose="02020603050405020304" pitchFamily="18" charset="0"/>
                <a:cs typeface="Times New Roman" panose="02020603050405020304" pitchFamily="18" charset="0"/>
              </a:rPr>
              <a:t>Tomada de: http://www.tumomo.com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p:nvPr/>
        </p:nvSpPr>
        <p:spPr>
          <a:xfrm>
            <a:off x="1657350" y="1122803"/>
            <a:ext cx="5829300" cy="616725"/>
          </a:xfrm>
          <a:prstGeom prst="rect">
            <a:avLst/>
          </a:prstGeom>
          <a:noFill/>
          <a:ln>
            <a:noFill/>
          </a:ln>
        </p:spPr>
        <p:txBody>
          <a:bodyPr spcFirstLastPara="1" wrap="square" lIns="91425" tIns="45700" rIns="91425" bIns="45700" anchor="ctr" anchorCtr="0">
            <a:noAutofit/>
          </a:bodyPr>
          <a:lstStyle/>
          <a:p>
            <a:pPr algn="ctr">
              <a:buClr>
                <a:schemeClr val="dk1"/>
              </a:buClr>
            </a:pPr>
            <a:r>
              <a:rPr lang="es-CO" sz="3000" b="1" dirty="0">
                <a:solidFill>
                  <a:schemeClr val="dk1"/>
                </a:solidFill>
                <a:latin typeface="Times New Roman"/>
                <a:cs typeface="Times New Roman"/>
                <a:sym typeface="Times New Roman"/>
              </a:rPr>
              <a:t>3. Marco Teórico</a:t>
            </a:r>
            <a:endParaRPr sz="3000" b="1" dirty="0">
              <a:solidFill>
                <a:schemeClr val="dk1"/>
              </a:solidFill>
              <a:latin typeface="Times New Roman"/>
              <a:cs typeface="Times New Roman"/>
              <a:sym typeface="Times New Roman"/>
            </a:endParaRPr>
          </a:p>
        </p:txBody>
      </p:sp>
      <p:pic>
        <p:nvPicPr>
          <p:cNvPr id="2" name="Imagen 1">
            <a:extLst>
              <a:ext uri="{FF2B5EF4-FFF2-40B4-BE49-F238E27FC236}">
                <a16:creationId xmlns="" xmlns:a16="http://schemas.microsoft.com/office/drawing/2014/main" id="{2C0071B9-25F7-45D2-A84A-2A748BC2FBB1}"/>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6634230" y="1461824"/>
            <a:ext cx="1933575" cy="1868927"/>
          </a:xfrm>
          <a:prstGeom prst="rect">
            <a:avLst/>
          </a:prstGeom>
        </p:spPr>
      </p:pic>
      <p:sp>
        <p:nvSpPr>
          <p:cNvPr id="3" name="Rectángulo 2">
            <a:extLst>
              <a:ext uri="{FF2B5EF4-FFF2-40B4-BE49-F238E27FC236}">
                <a16:creationId xmlns="" xmlns:a16="http://schemas.microsoft.com/office/drawing/2014/main" id="{09F47BD5-C915-4579-81C1-850ACB480007}"/>
              </a:ext>
            </a:extLst>
          </p:cNvPr>
          <p:cNvSpPr/>
          <p:nvPr/>
        </p:nvSpPr>
        <p:spPr>
          <a:xfrm>
            <a:off x="4208977" y="3566746"/>
            <a:ext cx="4481848" cy="814518"/>
          </a:xfrm>
          <a:prstGeom prst="rect">
            <a:avLst/>
          </a:prstGeom>
        </p:spPr>
        <p:txBody>
          <a:bodyPr wrap="square">
            <a:spAutoFit/>
          </a:bodyPr>
          <a:lstStyle/>
          <a:p>
            <a:pPr marL="457200" indent="-457200" algn="just">
              <a:lnSpc>
                <a:spcPct val="115000"/>
              </a:lnSpc>
              <a:buFont typeface="Wingdings" panose="05000000000000000000" pitchFamily="2" charset="2"/>
              <a:buChar char="ü"/>
            </a:pPr>
            <a:r>
              <a:rPr lang="es-CO" sz="1600" dirty="0">
                <a:latin typeface="Times New Roman" panose="02020603050405020304" pitchFamily="18" charset="0"/>
                <a:cs typeface="Times New Roman" panose="02020603050405020304" pitchFamily="18" charset="0"/>
              </a:rPr>
              <a:t>F. Sendra </a:t>
            </a:r>
            <a:r>
              <a:rPr lang="es-CO" sz="1600" dirty="0" err="1">
                <a:latin typeface="Times New Roman" panose="02020603050405020304" pitchFamily="18" charset="0"/>
                <a:cs typeface="Times New Roman" panose="02020603050405020304" pitchFamily="18" charset="0"/>
              </a:rPr>
              <a:t>Portelo</a:t>
            </a:r>
            <a:r>
              <a:rPr lang="es-CO" sz="1600" dirty="0">
                <a:latin typeface="Times New Roman" panose="02020603050405020304" pitchFamily="18" charset="0"/>
                <a:cs typeface="Times New Roman" panose="02020603050405020304" pitchFamily="18" charset="0"/>
              </a:rPr>
              <a:t> y M. </a:t>
            </a:r>
            <a:r>
              <a:rPr lang="es-CO" sz="1600" dirty="0" err="1">
                <a:latin typeface="Times New Roman" panose="02020603050405020304" pitchFamily="18" charset="0"/>
                <a:cs typeface="Times New Roman" panose="02020603050405020304" pitchFamily="18" charset="0"/>
              </a:rPr>
              <a:t>Martinez</a:t>
            </a:r>
            <a:r>
              <a:rPr lang="es-CO" sz="1600" dirty="0">
                <a:latin typeface="Times New Roman" panose="02020603050405020304" pitchFamily="18" charset="0"/>
                <a:cs typeface="Times New Roman" panose="02020603050405020304" pitchFamily="18" charset="0"/>
              </a:rPr>
              <a:t> Morrillo, </a:t>
            </a:r>
            <a:r>
              <a:rPr lang="es-CO" sz="1600" dirty="0" err="1">
                <a:latin typeface="Times New Roman" panose="02020603050405020304" pitchFamily="18" charset="0"/>
                <a:cs typeface="Times New Roman" panose="02020603050405020304" pitchFamily="18" charset="0"/>
              </a:rPr>
              <a:t>Infomed</a:t>
            </a:r>
            <a:r>
              <a:rPr lang="es-CO" sz="1600" dirty="0">
                <a:latin typeface="Times New Roman" panose="02020603050405020304" pitchFamily="18" charset="0"/>
                <a:cs typeface="Times New Roman" panose="02020603050405020304" pitchFamily="18" charset="0"/>
              </a:rPr>
              <a:t>, Red de salud de Cuba. RADIACIÓN INFRARROJA, agosto de 2016. Bogotá.</a:t>
            </a:r>
          </a:p>
        </p:txBody>
      </p:sp>
      <p:sp>
        <p:nvSpPr>
          <p:cNvPr id="4" name="Rectángulo 3">
            <a:extLst>
              <a:ext uri="{FF2B5EF4-FFF2-40B4-BE49-F238E27FC236}">
                <a16:creationId xmlns="" xmlns:a16="http://schemas.microsoft.com/office/drawing/2014/main" id="{EA38C63A-1B65-4E9E-8046-3FC451460AE2}"/>
              </a:ext>
            </a:extLst>
          </p:cNvPr>
          <p:cNvSpPr/>
          <p:nvPr/>
        </p:nvSpPr>
        <p:spPr>
          <a:xfrm>
            <a:off x="419955" y="5721752"/>
            <a:ext cx="4024648" cy="587853"/>
          </a:xfrm>
          <a:prstGeom prst="rect">
            <a:avLst/>
          </a:prstGeom>
        </p:spPr>
        <p:txBody>
          <a:bodyPr wrap="square">
            <a:spAutoFit/>
          </a:bodyPr>
          <a:lstStyle/>
          <a:p>
            <a:pPr marL="457200" indent="-457200">
              <a:lnSpc>
                <a:spcPct val="115000"/>
              </a:lnSpc>
              <a:buFont typeface="Wingdings" panose="05000000000000000000" pitchFamily="2" charset="2"/>
              <a:buChar char="ü"/>
            </a:pPr>
            <a:r>
              <a:rPr lang="es-ES" dirty="0" smtClean="0">
                <a:latin typeface="Times New Roman" panose="02020603050405020304" pitchFamily="18" charset="0"/>
                <a:cs typeface="Times New Roman" panose="02020603050405020304" pitchFamily="18" charset="0"/>
              </a:rPr>
              <a:t>IDEAM. (s.f.). </a:t>
            </a:r>
            <a:r>
              <a:rPr lang="es-ES" i="1" dirty="0" smtClean="0">
                <a:latin typeface="Times New Roman" panose="02020603050405020304" pitchFamily="18" charset="0"/>
                <a:cs typeface="Times New Roman" panose="02020603050405020304" pitchFamily="18" charset="0"/>
              </a:rPr>
              <a:t>Estadísticas </a:t>
            </a:r>
            <a:r>
              <a:rPr lang="es-ES" i="1" dirty="0" smtClean="0">
                <a:latin typeface="Times New Roman" panose="02020603050405020304" pitchFamily="18" charset="0"/>
                <a:cs typeface="Times New Roman" panose="02020603050405020304" pitchFamily="18" charset="0"/>
              </a:rPr>
              <a:t>clima Bogotá anual 2017</a:t>
            </a:r>
            <a:r>
              <a:rPr lang="es-ES" dirty="0" smtClean="0">
                <a:latin typeface="Times New Roman" panose="02020603050405020304" pitchFamily="18" charset="0"/>
                <a:cs typeface="Times New Roman" panose="02020603050405020304" pitchFamily="18" charset="0"/>
              </a:rPr>
              <a:t>. </a:t>
            </a:r>
            <a:r>
              <a:rPr lang="es-ES" dirty="0">
                <a:latin typeface="Times New Roman" panose="02020603050405020304" pitchFamily="18" charset="0"/>
                <a:cs typeface="Times New Roman" panose="02020603050405020304" pitchFamily="18" charset="0"/>
              </a:rPr>
              <a:t>Obtenido de </a:t>
            </a:r>
            <a:r>
              <a:rPr lang="es-ES" dirty="0" smtClean="0">
                <a:latin typeface="Times New Roman" panose="02020603050405020304" pitchFamily="18" charset="0"/>
                <a:cs typeface="Times New Roman" panose="02020603050405020304" pitchFamily="18" charset="0"/>
              </a:rPr>
              <a:t>www.ideam.gov.co:</a:t>
            </a:r>
            <a:endParaRPr lang="es-CO" dirty="0">
              <a:latin typeface="Times New Roman" panose="02020603050405020304" pitchFamily="18" charset="0"/>
              <a:cs typeface="Times New Roman" panose="02020603050405020304" pitchFamily="18" charset="0"/>
            </a:endParaRPr>
          </a:p>
        </p:txBody>
      </p:sp>
      <p:sp>
        <p:nvSpPr>
          <p:cNvPr id="5" name="Rectángulo 4">
            <a:extLst>
              <a:ext uri="{FF2B5EF4-FFF2-40B4-BE49-F238E27FC236}">
                <a16:creationId xmlns="" xmlns:a16="http://schemas.microsoft.com/office/drawing/2014/main" id="{84735B05-8790-44B9-8C7B-BA77342C42FC}"/>
              </a:ext>
            </a:extLst>
          </p:cNvPr>
          <p:cNvSpPr/>
          <p:nvPr/>
        </p:nvSpPr>
        <p:spPr>
          <a:xfrm>
            <a:off x="457200" y="1854378"/>
            <a:ext cx="5829300" cy="941796"/>
          </a:xfrm>
          <a:prstGeom prst="rect">
            <a:avLst/>
          </a:prstGeom>
        </p:spPr>
        <p:txBody>
          <a:bodyPr wrap="square">
            <a:spAutoFit/>
          </a:bodyPr>
          <a:lstStyle/>
          <a:p>
            <a:pPr marL="457200" indent="-457200" algn="just">
              <a:lnSpc>
                <a:spcPct val="115000"/>
              </a:lnSpc>
              <a:buFont typeface="Wingdings" panose="05000000000000000000" pitchFamily="2" charset="2"/>
              <a:buChar char="ü"/>
            </a:pPr>
            <a:r>
              <a:rPr lang="es-CO" sz="1600" dirty="0">
                <a:latin typeface="Times New Roman" panose="02020603050405020304" pitchFamily="18" charset="0"/>
                <a:cs typeface="Times New Roman" panose="02020603050405020304" pitchFamily="18" charset="0"/>
              </a:rPr>
              <a:t>González G. Olga Cecilia, Metodología para el Cálculo del Confort Climático en Colombia, Bogotá, Colombia </a:t>
            </a:r>
            <a:r>
              <a:rPr lang="es-CO" sz="1600" dirty="0" smtClean="0">
                <a:latin typeface="Times New Roman" panose="02020603050405020304" pitchFamily="18" charset="0"/>
                <a:cs typeface="Times New Roman" panose="02020603050405020304" pitchFamily="18" charset="0"/>
              </a:rPr>
              <a:t>2015</a:t>
            </a:r>
            <a:r>
              <a:rPr lang="es-CO" sz="1600" dirty="0" smtClean="0">
                <a:latin typeface="Times New Roman" panose="02020603050405020304" pitchFamily="18" charset="0"/>
                <a:cs typeface="Times New Roman" panose="02020603050405020304" pitchFamily="18" charset="0"/>
              </a:rPr>
              <a:t>. Universidad Nacional de Colombia.</a:t>
            </a:r>
            <a:endParaRPr lang="es-CO" sz="1600" dirty="0">
              <a:latin typeface="Times New Roman" panose="02020603050405020304" pitchFamily="18" charset="0"/>
              <a:cs typeface="Times New Roman" panose="02020603050405020304" pitchFamily="18" charset="0"/>
            </a:endParaRPr>
          </a:p>
        </p:txBody>
      </p:sp>
      <p:pic>
        <p:nvPicPr>
          <p:cNvPr id="6" name="Imagen 5">
            <a:extLst>
              <a:ext uri="{FF2B5EF4-FFF2-40B4-BE49-F238E27FC236}">
                <a16:creationId xmlns="" xmlns:a16="http://schemas.microsoft.com/office/drawing/2014/main" id="{90DBDD98-BEA3-4546-A9DC-A83227CC9712}"/>
              </a:ext>
            </a:extLst>
          </p:cNvPr>
          <p:cNvPicPr>
            <a:picLocks noChangeAspect="1"/>
          </p:cNvPicPr>
          <p:nvPr/>
        </p:nvPicPr>
        <p:blipFill rotWithShape="1">
          <a:blip r:embed="rId4"/>
          <a:srcRect l="50000" t="36159" r="10000" b="17137"/>
          <a:stretch/>
        </p:blipFill>
        <p:spPr>
          <a:xfrm>
            <a:off x="457200" y="2995930"/>
            <a:ext cx="3657600" cy="2401032"/>
          </a:xfrm>
          <a:prstGeom prst="rect">
            <a:avLst/>
          </a:prstGeom>
        </p:spPr>
      </p:pic>
      <p:pic>
        <p:nvPicPr>
          <p:cNvPr id="1026" name="Picture 2" descr="Imagen relacionada">
            <a:extLst>
              <a:ext uri="{FF2B5EF4-FFF2-40B4-BE49-F238E27FC236}">
                <a16:creationId xmlns="" xmlns:a16="http://schemas.microsoft.com/office/drawing/2014/main" id="{D9E791C0-1822-471D-9812-1D5A7692A1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931555"/>
            <a:ext cx="4481848" cy="1607283"/>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 xmlns:a16="http://schemas.microsoft.com/office/drawing/2014/main" id="{1B8FFB3E-C8F4-4CDC-9BEA-2962C2392701}"/>
              </a:ext>
            </a:extLst>
          </p:cNvPr>
          <p:cNvSpPr/>
          <p:nvPr/>
        </p:nvSpPr>
        <p:spPr>
          <a:xfrm>
            <a:off x="6722411" y="3202527"/>
            <a:ext cx="1757212" cy="246221"/>
          </a:xfrm>
          <a:prstGeom prst="rect">
            <a:avLst/>
          </a:prstGeom>
        </p:spPr>
        <p:txBody>
          <a:bodyPr wrap="none">
            <a:spAutoFit/>
          </a:bodyPr>
          <a:lstStyle/>
          <a:p>
            <a:r>
              <a:rPr lang="es-CO" sz="1000" dirty="0"/>
              <a:t>Tomada de: revista </a:t>
            </a:r>
            <a:r>
              <a:rPr lang="es-CO" sz="1000" dirty="0" err="1"/>
              <a:t>ecoaula</a:t>
            </a:r>
            <a:endParaRPr lang="es-CO" sz="1000" dirty="0"/>
          </a:p>
        </p:txBody>
      </p:sp>
      <p:sp>
        <p:nvSpPr>
          <p:cNvPr id="11" name="Rectángulo 10">
            <a:extLst>
              <a:ext uri="{FF2B5EF4-FFF2-40B4-BE49-F238E27FC236}">
                <a16:creationId xmlns="" xmlns:a16="http://schemas.microsoft.com/office/drawing/2014/main" id="{9657B8EF-FED2-4257-823E-BBA77A078AD5}"/>
              </a:ext>
            </a:extLst>
          </p:cNvPr>
          <p:cNvSpPr/>
          <p:nvPr/>
        </p:nvSpPr>
        <p:spPr>
          <a:xfrm>
            <a:off x="1403369" y="5386980"/>
            <a:ext cx="1665841" cy="246221"/>
          </a:xfrm>
          <a:prstGeom prst="rect">
            <a:avLst/>
          </a:prstGeom>
        </p:spPr>
        <p:txBody>
          <a:bodyPr wrap="none">
            <a:spAutoFit/>
          </a:bodyPr>
          <a:lstStyle/>
          <a:p>
            <a:r>
              <a:rPr lang="es-CO" sz="1000" dirty="0"/>
              <a:t>Tomada de: Celsius panel</a:t>
            </a:r>
          </a:p>
        </p:txBody>
      </p:sp>
      <p:sp>
        <p:nvSpPr>
          <p:cNvPr id="14" name="Rectángulo 13">
            <a:extLst>
              <a:ext uri="{FF2B5EF4-FFF2-40B4-BE49-F238E27FC236}">
                <a16:creationId xmlns="" xmlns:a16="http://schemas.microsoft.com/office/drawing/2014/main" id="{19229568-7D93-417C-9485-FD5C876D953C}"/>
              </a:ext>
            </a:extLst>
          </p:cNvPr>
          <p:cNvSpPr/>
          <p:nvPr/>
        </p:nvSpPr>
        <p:spPr>
          <a:xfrm>
            <a:off x="5889490" y="6538838"/>
            <a:ext cx="2042547" cy="246221"/>
          </a:xfrm>
          <a:prstGeom prst="rect">
            <a:avLst/>
          </a:prstGeom>
        </p:spPr>
        <p:txBody>
          <a:bodyPr wrap="none">
            <a:spAutoFit/>
          </a:bodyPr>
          <a:lstStyle/>
          <a:p>
            <a:r>
              <a:rPr lang="es-CO" sz="1000" dirty="0"/>
              <a:t>Tomada de: </a:t>
            </a:r>
            <a:r>
              <a:rPr lang="es-CO" sz="1000" dirty="0">
                <a:latin typeface="Arial" panose="020B0604020202020204" pitchFamily="34" charset="0"/>
              </a:rPr>
              <a:t>Weather-Guide.com</a:t>
            </a:r>
            <a:endParaRPr lang="es-CO" sz="1000" dirty="0"/>
          </a:p>
        </p:txBody>
      </p:sp>
    </p:spTree>
    <p:extLst>
      <p:ext uri="{BB962C8B-B14F-4D97-AF65-F5344CB8AC3E}">
        <p14:creationId xmlns:p14="http://schemas.microsoft.com/office/powerpoint/2010/main" val="632568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p:nvPr/>
        </p:nvSpPr>
        <p:spPr>
          <a:xfrm>
            <a:off x="685788" y="793888"/>
            <a:ext cx="7772400" cy="822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3000" b="1" dirty="0">
                <a:solidFill>
                  <a:schemeClr val="dk1"/>
                </a:solidFill>
                <a:latin typeface="Times New Roman"/>
                <a:ea typeface="Times New Roman"/>
                <a:cs typeface="Times New Roman"/>
                <a:sym typeface="Times New Roman"/>
              </a:rPr>
              <a:t>4. Objetivos</a:t>
            </a:r>
            <a:endParaRPr sz="3000" b="1" dirty="0">
              <a:solidFill>
                <a:schemeClr val="dk1"/>
              </a:solidFill>
              <a:latin typeface="Times New Roman"/>
              <a:ea typeface="Times New Roman"/>
              <a:cs typeface="Times New Roman"/>
              <a:sym typeface="Times New Roman"/>
            </a:endParaRPr>
          </a:p>
        </p:txBody>
      </p:sp>
      <p:sp>
        <p:nvSpPr>
          <p:cNvPr id="117" name="Shape 117"/>
          <p:cNvSpPr/>
          <p:nvPr/>
        </p:nvSpPr>
        <p:spPr>
          <a:xfrm>
            <a:off x="173853" y="1247694"/>
            <a:ext cx="8822028" cy="54300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rgbClr val="000000"/>
              </a:buClr>
              <a:buSzPts val="1100"/>
              <a:buFont typeface="Arial"/>
              <a:buNone/>
            </a:pPr>
            <a:r>
              <a:rPr lang="es-CO" sz="1800" b="1" dirty="0">
                <a:solidFill>
                  <a:schemeClr val="dk1"/>
                </a:solidFill>
                <a:latin typeface="Times New Roman"/>
                <a:ea typeface="Times New Roman"/>
                <a:cs typeface="Times New Roman"/>
                <a:sym typeface="Times New Roman"/>
              </a:rPr>
              <a:t>General</a:t>
            </a:r>
            <a:endParaRPr sz="1800" b="1" dirty="0">
              <a:solidFill>
                <a:schemeClr val="dk1"/>
              </a:solidFill>
              <a:latin typeface="Times New Roman"/>
              <a:ea typeface="Times New Roman"/>
              <a:cs typeface="Times New Roman"/>
              <a:sym typeface="Times New Roman"/>
            </a:endParaRPr>
          </a:p>
          <a:p>
            <a:pPr marL="0" lvl="0" indent="0" algn="just" rtl="0">
              <a:spcBef>
                <a:spcPts val="0"/>
              </a:spcBef>
              <a:spcAft>
                <a:spcPts val="0"/>
              </a:spcAft>
              <a:buClr>
                <a:srgbClr val="000000"/>
              </a:buClr>
              <a:buSzPts val="1100"/>
              <a:buFont typeface="Arial"/>
              <a:buNone/>
            </a:pPr>
            <a:endParaRPr sz="1600" b="1" dirty="0">
              <a:solidFill>
                <a:schemeClr val="dk1"/>
              </a:solidFill>
              <a:latin typeface="Times New Roman"/>
              <a:ea typeface="Times New Roman"/>
              <a:cs typeface="Times New Roman"/>
              <a:sym typeface="Times New Roman"/>
            </a:endParaRPr>
          </a:p>
          <a:p>
            <a:pPr marL="285750" lvl="0" indent="-285750" algn="just">
              <a:buClr>
                <a:schemeClr val="dk1"/>
              </a:buClr>
              <a:buSzPts val="2100"/>
              <a:buFont typeface="Times New Roman"/>
              <a:buChar char="✓"/>
            </a:pPr>
            <a:r>
              <a:rPr lang="es-ES" sz="1800" dirty="0">
                <a:solidFill>
                  <a:schemeClr val="dk1"/>
                </a:solidFill>
                <a:latin typeface="Times New Roman"/>
                <a:ea typeface="Times New Roman"/>
                <a:cs typeface="Times New Roman"/>
                <a:sym typeface="Times New Roman"/>
              </a:rPr>
              <a:t>Realizar un estudio de prefactibilidad para definir la viabilidad de la comercialización de cuadros de calefacción en las localidades de Usaquén y Chapinero y los municipios de Chía, Cota y la Calera.</a:t>
            </a:r>
          </a:p>
          <a:p>
            <a:pPr marL="285750" lvl="0" indent="-285750" algn="just">
              <a:buClr>
                <a:schemeClr val="dk1"/>
              </a:buClr>
              <a:buSzPts val="2100"/>
              <a:buFont typeface="Times New Roman"/>
              <a:buChar char="✓"/>
            </a:pPr>
            <a:endParaRPr sz="1600" dirty="0">
              <a:solidFill>
                <a:schemeClr val="dk1"/>
              </a:solidFill>
              <a:latin typeface="Times New Roman"/>
              <a:ea typeface="Times New Roman"/>
              <a:cs typeface="Times New Roman"/>
              <a:sym typeface="Times New Roman"/>
            </a:endParaRPr>
          </a:p>
          <a:p>
            <a:pPr marL="0" lvl="0" indent="0" algn="just" rtl="0">
              <a:spcBef>
                <a:spcPts val="0"/>
              </a:spcBef>
              <a:spcAft>
                <a:spcPts val="0"/>
              </a:spcAft>
              <a:buClr>
                <a:srgbClr val="000000"/>
              </a:buClr>
              <a:buSzPts val="1100"/>
              <a:buFont typeface="Arial"/>
              <a:buNone/>
            </a:pPr>
            <a:r>
              <a:rPr lang="es-CO" sz="1800" b="1" dirty="0">
                <a:solidFill>
                  <a:schemeClr val="dk1"/>
                </a:solidFill>
                <a:latin typeface="Times New Roman"/>
                <a:ea typeface="Times New Roman"/>
                <a:cs typeface="Times New Roman"/>
                <a:sym typeface="Times New Roman"/>
              </a:rPr>
              <a:t>Específicos</a:t>
            </a:r>
            <a:endParaRPr sz="1800" b="1" dirty="0">
              <a:solidFill>
                <a:schemeClr val="dk1"/>
              </a:solidFill>
              <a:latin typeface="Times New Roman"/>
              <a:ea typeface="Times New Roman"/>
              <a:cs typeface="Times New Roman"/>
              <a:sym typeface="Times New Roman"/>
            </a:endParaRPr>
          </a:p>
          <a:p>
            <a:pPr marL="0" lvl="0" indent="0" algn="just" rtl="0">
              <a:spcBef>
                <a:spcPts val="0"/>
              </a:spcBef>
              <a:spcAft>
                <a:spcPts val="0"/>
              </a:spcAft>
              <a:buClr>
                <a:srgbClr val="000000"/>
              </a:buClr>
              <a:buSzPts val="1100"/>
              <a:buFont typeface="Arial"/>
              <a:buNone/>
            </a:pPr>
            <a:endParaRPr lang="es-CO" sz="1600" b="1" dirty="0">
              <a:solidFill>
                <a:schemeClr val="dk1"/>
              </a:solidFill>
              <a:latin typeface="Times New Roman"/>
              <a:ea typeface="Times New Roman"/>
              <a:cs typeface="Times New Roman"/>
              <a:sym typeface="Times New Roman"/>
            </a:endParaRPr>
          </a:p>
          <a:p>
            <a:pPr marL="285750" lvl="0" indent="-285750" algn="just">
              <a:buClr>
                <a:schemeClr val="dk1"/>
              </a:buClr>
              <a:buSzPts val="2100"/>
              <a:buFont typeface="Times New Roman"/>
              <a:buChar char="✓"/>
            </a:pPr>
            <a:r>
              <a:rPr lang="es-ES" sz="1800" dirty="0">
                <a:solidFill>
                  <a:schemeClr val="dk1"/>
                </a:solidFill>
                <a:latin typeface="Times New Roman"/>
                <a:ea typeface="Times New Roman"/>
                <a:cs typeface="Times New Roman"/>
                <a:sym typeface="Times New Roman"/>
              </a:rPr>
              <a:t>Realizar el estudio de mercado en las localidades Usaquén y Chapinero y los municipios de Chía, Cota y la Calera para determinar nichos de mercado y posible demanda para la comercialización de cuadros de calefacción.</a:t>
            </a:r>
          </a:p>
          <a:p>
            <a:pPr marL="285750" lvl="0" indent="-285750" algn="just">
              <a:buClr>
                <a:schemeClr val="dk1"/>
              </a:buClr>
              <a:buSzPts val="2100"/>
              <a:buFont typeface="Times New Roman"/>
              <a:buChar char="✓"/>
            </a:pPr>
            <a:endParaRPr lang="es-ES" sz="1200" dirty="0">
              <a:solidFill>
                <a:schemeClr val="dk1"/>
              </a:solidFill>
              <a:latin typeface="Times New Roman"/>
              <a:ea typeface="Times New Roman"/>
              <a:cs typeface="Times New Roman"/>
              <a:sym typeface="Times New Roman"/>
            </a:endParaRPr>
          </a:p>
          <a:p>
            <a:pPr marL="285750" lvl="0" indent="-285750" algn="just">
              <a:buClr>
                <a:schemeClr val="dk1"/>
              </a:buClr>
              <a:buSzPts val="2100"/>
              <a:buFont typeface="Times New Roman"/>
              <a:buChar char="✓"/>
            </a:pPr>
            <a:r>
              <a:rPr lang="es-ES" sz="1800" dirty="0">
                <a:solidFill>
                  <a:schemeClr val="dk1"/>
                </a:solidFill>
                <a:latin typeface="Times New Roman"/>
                <a:ea typeface="Times New Roman"/>
                <a:cs typeface="Times New Roman"/>
                <a:sym typeface="Times New Roman"/>
              </a:rPr>
              <a:t>Realizar el estudio técnico para identificar las especificaciones del producto y requerimientos para el desarrollo de la actividad comercial con los cuadros eléctricos de calefacción.</a:t>
            </a:r>
          </a:p>
          <a:p>
            <a:pPr marL="285750" lvl="0" indent="-285750" algn="just">
              <a:buClr>
                <a:schemeClr val="dk1"/>
              </a:buClr>
              <a:buSzPts val="2100"/>
              <a:buFont typeface="Times New Roman"/>
              <a:buChar char="✓"/>
            </a:pPr>
            <a:endParaRPr lang="es-ES" sz="1200" dirty="0">
              <a:solidFill>
                <a:schemeClr val="dk1"/>
              </a:solidFill>
              <a:latin typeface="Times New Roman"/>
              <a:ea typeface="Times New Roman"/>
              <a:cs typeface="Times New Roman"/>
              <a:sym typeface="Times New Roman"/>
            </a:endParaRPr>
          </a:p>
          <a:p>
            <a:pPr marL="285750" lvl="0" indent="-285750" algn="just">
              <a:buClr>
                <a:schemeClr val="dk1"/>
              </a:buClr>
              <a:buSzPts val="2100"/>
              <a:buFont typeface="Times New Roman"/>
              <a:buChar char="✓"/>
            </a:pPr>
            <a:r>
              <a:rPr lang="es-ES" sz="1800" dirty="0">
                <a:solidFill>
                  <a:schemeClr val="dk1"/>
                </a:solidFill>
                <a:latin typeface="Times New Roman"/>
                <a:ea typeface="Times New Roman"/>
                <a:cs typeface="Times New Roman"/>
                <a:sym typeface="Times New Roman"/>
              </a:rPr>
              <a:t>Elaborar el estudio administrativo y legal para la conformación de una organización dedicada a la comercialización de cuadros eléctricos de calefacción.</a:t>
            </a:r>
          </a:p>
          <a:p>
            <a:pPr marL="285750" lvl="0" indent="-285750" algn="just">
              <a:buClr>
                <a:schemeClr val="dk1"/>
              </a:buClr>
              <a:buSzPts val="2100"/>
              <a:buFont typeface="Times New Roman"/>
              <a:buChar char="✓"/>
            </a:pPr>
            <a:endParaRPr lang="es-ES" sz="1200" dirty="0">
              <a:solidFill>
                <a:schemeClr val="dk1"/>
              </a:solidFill>
              <a:latin typeface="Times New Roman"/>
              <a:ea typeface="Times New Roman"/>
              <a:cs typeface="Times New Roman"/>
              <a:sym typeface="Times New Roman"/>
            </a:endParaRPr>
          </a:p>
          <a:p>
            <a:pPr marL="285750" lvl="0" indent="-285750" algn="just">
              <a:buClr>
                <a:schemeClr val="dk1"/>
              </a:buClr>
              <a:buSzPts val="2100"/>
              <a:buFont typeface="Times New Roman"/>
              <a:buChar char="✓"/>
            </a:pPr>
            <a:r>
              <a:rPr lang="es-ES" sz="1800" dirty="0">
                <a:solidFill>
                  <a:schemeClr val="dk1"/>
                </a:solidFill>
                <a:latin typeface="Times New Roman"/>
                <a:ea typeface="Times New Roman"/>
                <a:cs typeface="Times New Roman"/>
                <a:sym typeface="Times New Roman"/>
              </a:rPr>
              <a:t>Efectuar el estudio financiero para identificar la viabilidad de la comercialización de cuadros eléctricos de calefacción decorativos.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p:nvPr/>
        </p:nvSpPr>
        <p:spPr>
          <a:xfrm>
            <a:off x="685788" y="804794"/>
            <a:ext cx="7772400" cy="822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3000" b="1" dirty="0">
                <a:solidFill>
                  <a:schemeClr val="dk1"/>
                </a:solidFill>
                <a:latin typeface="Times New Roman"/>
                <a:ea typeface="Times New Roman"/>
                <a:cs typeface="Times New Roman"/>
                <a:sym typeface="Times New Roman"/>
              </a:rPr>
              <a:t>5. Diseño Metodológico</a:t>
            </a:r>
            <a:endParaRPr sz="3000" b="1" dirty="0">
              <a:solidFill>
                <a:schemeClr val="dk1"/>
              </a:solidFill>
              <a:latin typeface="Times New Roman"/>
              <a:ea typeface="Times New Roman"/>
              <a:cs typeface="Times New Roman"/>
              <a:sym typeface="Times New Roman"/>
            </a:endParaRPr>
          </a:p>
        </p:txBody>
      </p:sp>
      <p:sp>
        <p:nvSpPr>
          <p:cNvPr id="123" name="Shape 123"/>
          <p:cNvSpPr/>
          <p:nvPr/>
        </p:nvSpPr>
        <p:spPr>
          <a:xfrm>
            <a:off x="365238" y="1477500"/>
            <a:ext cx="8413500" cy="5380500"/>
          </a:xfrm>
          <a:prstGeom prst="rect">
            <a:avLst/>
          </a:prstGeom>
          <a:noFill/>
          <a:ln>
            <a:noFill/>
          </a:ln>
        </p:spPr>
        <p:txBody>
          <a:bodyPr spcFirstLastPara="1" wrap="square" lIns="91425" tIns="45700" rIns="91425" bIns="45700" anchor="ctr" anchorCtr="0">
            <a:noAutofit/>
          </a:bodyPr>
          <a:lstStyle/>
          <a:p>
            <a:pPr marL="0" lvl="0" indent="0" rtl="0">
              <a:lnSpc>
                <a:spcPct val="115000"/>
              </a:lnSpc>
              <a:spcBef>
                <a:spcPts val="0"/>
              </a:spcBef>
              <a:spcAft>
                <a:spcPts val="0"/>
              </a:spcAft>
              <a:buSzPts val="1100"/>
              <a:buNone/>
            </a:pPr>
            <a:r>
              <a:rPr lang="es-ES" sz="1900" b="1" dirty="0">
                <a:solidFill>
                  <a:schemeClr val="dk1"/>
                </a:solidFill>
                <a:latin typeface="Times New Roman"/>
                <a:ea typeface="Times New Roman"/>
                <a:cs typeface="Times New Roman"/>
                <a:sym typeface="Times New Roman"/>
              </a:rPr>
              <a:t>Tipo de investigación</a:t>
            </a:r>
          </a:p>
          <a:p>
            <a:pPr marL="0" lvl="0" indent="0" rtl="0">
              <a:lnSpc>
                <a:spcPct val="115000"/>
              </a:lnSpc>
              <a:spcBef>
                <a:spcPts val="0"/>
              </a:spcBef>
              <a:spcAft>
                <a:spcPts val="0"/>
              </a:spcAft>
              <a:buSzPts val="1100"/>
              <a:buNone/>
            </a:pPr>
            <a:r>
              <a:rPr lang="es-ES" sz="1900" dirty="0">
                <a:solidFill>
                  <a:schemeClr val="dk1"/>
                </a:solidFill>
                <a:latin typeface="Times New Roman"/>
                <a:ea typeface="Times New Roman"/>
                <a:cs typeface="Times New Roman"/>
                <a:sym typeface="Times New Roman"/>
              </a:rPr>
              <a:t>La metodología del proyecto es de carácter exploratoria, el enfoque del proyecto es de carácter cuantitativo, ya que nos basaremos en los resultados que se obtengan particularmente del estudio financiero.</a:t>
            </a:r>
          </a:p>
          <a:p>
            <a:pPr marL="0" lvl="0" indent="0" rtl="0">
              <a:lnSpc>
                <a:spcPct val="115000"/>
              </a:lnSpc>
              <a:spcBef>
                <a:spcPts val="0"/>
              </a:spcBef>
              <a:spcAft>
                <a:spcPts val="0"/>
              </a:spcAft>
              <a:buSzPts val="1100"/>
              <a:buNone/>
            </a:pPr>
            <a:endParaRPr lang="es-ES" sz="1900" dirty="0">
              <a:solidFill>
                <a:schemeClr val="dk1"/>
              </a:solidFill>
              <a:latin typeface="Times New Roman"/>
              <a:ea typeface="Times New Roman"/>
              <a:cs typeface="Times New Roman"/>
              <a:sym typeface="Times New Roman"/>
            </a:endParaRPr>
          </a:p>
          <a:p>
            <a:pPr marL="0" lvl="0" indent="0" rtl="0">
              <a:lnSpc>
                <a:spcPct val="115000"/>
              </a:lnSpc>
              <a:spcBef>
                <a:spcPts val="0"/>
              </a:spcBef>
              <a:spcAft>
                <a:spcPts val="0"/>
              </a:spcAft>
              <a:buSzPts val="1100"/>
              <a:buNone/>
            </a:pPr>
            <a:r>
              <a:rPr lang="es-ES" sz="1900" b="1" dirty="0">
                <a:solidFill>
                  <a:schemeClr val="dk1"/>
                </a:solidFill>
                <a:latin typeface="Times New Roman"/>
                <a:ea typeface="Times New Roman"/>
                <a:cs typeface="Times New Roman"/>
                <a:sym typeface="Times New Roman"/>
              </a:rPr>
              <a:t>Determinación del mercado</a:t>
            </a:r>
          </a:p>
          <a:p>
            <a:pPr marL="0" lvl="0" indent="0" rtl="0">
              <a:lnSpc>
                <a:spcPct val="115000"/>
              </a:lnSpc>
              <a:spcBef>
                <a:spcPts val="0"/>
              </a:spcBef>
              <a:spcAft>
                <a:spcPts val="0"/>
              </a:spcAft>
              <a:buSzPts val="1100"/>
              <a:buNone/>
            </a:pPr>
            <a:r>
              <a:rPr lang="es-ES" sz="1900" dirty="0">
                <a:solidFill>
                  <a:schemeClr val="dk1"/>
                </a:solidFill>
                <a:latin typeface="Times New Roman"/>
                <a:ea typeface="Times New Roman"/>
                <a:cs typeface="Times New Roman"/>
                <a:sym typeface="Times New Roman"/>
              </a:rPr>
              <a:t>Identificación del mercado actual, y el contexto en donde se sitúa el producto, así como la cantidad de clientes potenciales.</a:t>
            </a:r>
          </a:p>
          <a:p>
            <a:pPr marL="0" lvl="0" indent="0" rtl="0">
              <a:lnSpc>
                <a:spcPct val="115000"/>
              </a:lnSpc>
              <a:spcBef>
                <a:spcPts val="0"/>
              </a:spcBef>
              <a:spcAft>
                <a:spcPts val="0"/>
              </a:spcAft>
              <a:buSzPts val="1100"/>
              <a:buNone/>
            </a:pPr>
            <a:endParaRPr lang="es-ES" sz="1900" dirty="0">
              <a:solidFill>
                <a:schemeClr val="dk1"/>
              </a:solidFill>
              <a:latin typeface="Times New Roman"/>
              <a:ea typeface="Times New Roman"/>
              <a:cs typeface="Times New Roman"/>
              <a:sym typeface="Times New Roman"/>
            </a:endParaRPr>
          </a:p>
          <a:p>
            <a:pPr marL="0" lvl="0" indent="0" rtl="0">
              <a:lnSpc>
                <a:spcPct val="115000"/>
              </a:lnSpc>
              <a:spcBef>
                <a:spcPts val="0"/>
              </a:spcBef>
              <a:spcAft>
                <a:spcPts val="0"/>
              </a:spcAft>
              <a:buSzPts val="1100"/>
              <a:buNone/>
            </a:pPr>
            <a:r>
              <a:rPr lang="es-ES" sz="1900" b="1" dirty="0">
                <a:solidFill>
                  <a:schemeClr val="dk1"/>
                </a:solidFill>
                <a:latin typeface="Times New Roman"/>
                <a:ea typeface="Times New Roman"/>
                <a:cs typeface="Times New Roman"/>
                <a:sym typeface="Times New Roman"/>
              </a:rPr>
              <a:t>Determinación de la población</a:t>
            </a:r>
          </a:p>
          <a:p>
            <a:pPr marL="0" lvl="0" indent="0" rtl="0">
              <a:lnSpc>
                <a:spcPct val="115000"/>
              </a:lnSpc>
              <a:spcBef>
                <a:spcPts val="0"/>
              </a:spcBef>
              <a:spcAft>
                <a:spcPts val="0"/>
              </a:spcAft>
              <a:buSzPts val="1100"/>
              <a:buNone/>
            </a:pPr>
            <a:r>
              <a:rPr lang="es-ES" sz="1900" dirty="0">
                <a:solidFill>
                  <a:schemeClr val="dk1"/>
                </a:solidFill>
                <a:latin typeface="Times New Roman"/>
                <a:ea typeface="Times New Roman"/>
                <a:cs typeface="Times New Roman"/>
                <a:sym typeface="Times New Roman"/>
              </a:rPr>
              <a:t>Mediante una encuesta realizada se definió como la población base para el estudio los habitantes de las localidades de Usaquén y Chapinero, Chía, Cota y la Calera.</a:t>
            </a:r>
          </a:p>
          <a:p>
            <a:pPr marL="0" lvl="0" indent="0" rtl="0">
              <a:lnSpc>
                <a:spcPct val="115000"/>
              </a:lnSpc>
              <a:spcBef>
                <a:spcPts val="0"/>
              </a:spcBef>
              <a:spcAft>
                <a:spcPts val="0"/>
              </a:spcAft>
              <a:buSzPts val="1100"/>
              <a:buNone/>
            </a:pPr>
            <a:endParaRPr lang="es-ES" sz="1900" dirty="0">
              <a:solidFill>
                <a:schemeClr val="dk1"/>
              </a:solidFill>
              <a:latin typeface="Times New Roman"/>
              <a:ea typeface="Times New Roman"/>
              <a:cs typeface="Times New Roman"/>
              <a:sym typeface="Times New Roman"/>
            </a:endParaRPr>
          </a:p>
          <a:p>
            <a:pPr marL="0" lvl="0" indent="0" rtl="0">
              <a:lnSpc>
                <a:spcPct val="115000"/>
              </a:lnSpc>
              <a:spcBef>
                <a:spcPts val="0"/>
              </a:spcBef>
              <a:spcAft>
                <a:spcPts val="0"/>
              </a:spcAft>
              <a:buSzPts val="1100"/>
              <a:buNone/>
            </a:pPr>
            <a:r>
              <a:rPr lang="es-ES" sz="1900" b="1" dirty="0">
                <a:solidFill>
                  <a:schemeClr val="dk1"/>
                </a:solidFill>
                <a:latin typeface="Times New Roman"/>
                <a:ea typeface="Times New Roman"/>
                <a:cs typeface="Times New Roman"/>
                <a:sym typeface="Times New Roman"/>
              </a:rPr>
              <a:t>Obtención de datos</a:t>
            </a:r>
          </a:p>
          <a:p>
            <a:pPr marL="0" lvl="0" indent="0" rtl="0">
              <a:lnSpc>
                <a:spcPct val="115000"/>
              </a:lnSpc>
              <a:spcBef>
                <a:spcPts val="0"/>
              </a:spcBef>
              <a:spcAft>
                <a:spcPts val="0"/>
              </a:spcAft>
              <a:buClr>
                <a:schemeClr val="dk1"/>
              </a:buClr>
              <a:buSzPts val="1100"/>
              <a:buFont typeface="Arial"/>
              <a:buNone/>
            </a:pPr>
            <a:r>
              <a:rPr lang="es-ES" sz="1900" dirty="0">
                <a:solidFill>
                  <a:schemeClr val="dk1"/>
                </a:solidFill>
                <a:latin typeface="Times New Roman"/>
                <a:ea typeface="Times New Roman"/>
                <a:cs typeface="Times New Roman"/>
                <a:sym typeface="Times New Roman"/>
              </a:rPr>
              <a:t>Para la obtención de datos se realizaron encuestas de manera virtual, y consultas en bases del DANE, FENALCO, Banco de la República y artículos </a:t>
            </a:r>
            <a:r>
              <a:rPr lang="es-ES" sz="1900" dirty="0" err="1">
                <a:solidFill>
                  <a:schemeClr val="dk1"/>
                </a:solidFill>
                <a:latin typeface="Times New Roman"/>
                <a:ea typeface="Times New Roman"/>
                <a:cs typeface="Times New Roman"/>
                <a:sym typeface="Times New Roman"/>
              </a:rPr>
              <a:t>cientificos</a:t>
            </a:r>
            <a:r>
              <a:rPr lang="es-ES" sz="1900" dirty="0">
                <a:solidFill>
                  <a:schemeClr val="dk1"/>
                </a:solidFill>
                <a:latin typeface="Times New Roman"/>
                <a:ea typeface="Times New Roman"/>
                <a:cs typeface="Times New Roman"/>
                <a:sym typeface="Times New Roman"/>
              </a:rPr>
              <a:t>.</a:t>
            </a:r>
            <a:endParaRPr lang="es-ES" sz="1900" b="1" dirty="0">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p:nvPr/>
        </p:nvSpPr>
        <p:spPr>
          <a:xfrm>
            <a:off x="685800" y="972372"/>
            <a:ext cx="7772400" cy="8223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3000" b="1" dirty="0">
                <a:solidFill>
                  <a:schemeClr val="dk1"/>
                </a:solidFill>
                <a:latin typeface="Times New Roman"/>
                <a:ea typeface="Times New Roman"/>
                <a:cs typeface="Times New Roman"/>
                <a:sym typeface="Times New Roman"/>
              </a:rPr>
              <a:t>6.1. Estudio Mercado</a:t>
            </a:r>
            <a:endParaRPr sz="3000" b="1" dirty="0">
              <a:solidFill>
                <a:schemeClr val="dk1"/>
              </a:solidFill>
              <a:latin typeface="Times New Roman"/>
              <a:ea typeface="Times New Roman"/>
              <a:cs typeface="Times New Roman"/>
              <a:sym typeface="Times New Roman"/>
            </a:endParaRPr>
          </a:p>
        </p:txBody>
      </p:sp>
      <p:sp>
        <p:nvSpPr>
          <p:cNvPr id="130" name="Shape 130"/>
          <p:cNvSpPr/>
          <p:nvPr/>
        </p:nvSpPr>
        <p:spPr>
          <a:xfrm>
            <a:off x="384349" y="1891239"/>
            <a:ext cx="1735200" cy="31647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CO" sz="2400" b="1" dirty="0">
                <a:latin typeface="Times New Roman"/>
                <a:ea typeface="Times New Roman"/>
                <a:cs typeface="Times New Roman"/>
                <a:sym typeface="Times New Roman"/>
              </a:rPr>
              <a:t>Demanda</a:t>
            </a:r>
            <a:endParaRPr sz="3000" b="1" dirty="0">
              <a:latin typeface="Times New Roman"/>
              <a:ea typeface="Times New Roman"/>
              <a:cs typeface="Times New Roman"/>
              <a:sym typeface="Times New Roman"/>
            </a:endParaRPr>
          </a:p>
        </p:txBody>
      </p:sp>
      <p:pic>
        <p:nvPicPr>
          <p:cNvPr id="131" name="Shape 131"/>
          <p:cNvPicPr preferRelativeResize="0"/>
          <p:nvPr/>
        </p:nvPicPr>
        <p:blipFill rotWithShape="1">
          <a:blip r:embed="rId3">
            <a:alphaModFix/>
          </a:blip>
          <a:srcRect l="-2530" r="2530"/>
          <a:stretch/>
        </p:blipFill>
        <p:spPr>
          <a:xfrm>
            <a:off x="3949951" y="2620730"/>
            <a:ext cx="4904897" cy="3503054"/>
          </a:xfrm>
          <a:prstGeom prst="rect">
            <a:avLst/>
          </a:prstGeom>
          <a:noFill/>
          <a:ln>
            <a:noFill/>
          </a:ln>
        </p:spPr>
      </p:pic>
      <p:sp>
        <p:nvSpPr>
          <p:cNvPr id="133" name="Shape 133"/>
          <p:cNvSpPr txBox="1"/>
          <p:nvPr/>
        </p:nvSpPr>
        <p:spPr>
          <a:xfrm>
            <a:off x="289149" y="3175262"/>
            <a:ext cx="3660801" cy="2773222"/>
          </a:xfrm>
          <a:prstGeom prst="rect">
            <a:avLst/>
          </a:prstGeom>
          <a:noFill/>
          <a:ln>
            <a:noFill/>
          </a:ln>
        </p:spPr>
        <p:txBody>
          <a:bodyPr spcFirstLastPara="1" wrap="square" lIns="91425" tIns="91425" rIns="91425" bIns="91425" anchor="ctr" anchorCtr="0">
            <a:noAutofit/>
          </a:bodyPr>
          <a:lstStyle/>
          <a:p>
            <a:pPr marL="285750" lvl="0" indent="-285750" algn="just">
              <a:buFont typeface="Wingdings" panose="05000000000000000000" pitchFamily="2" charset="2"/>
              <a:buChar char="ü"/>
            </a:pPr>
            <a:r>
              <a:rPr lang="es-ES" sz="2000" dirty="0">
                <a:solidFill>
                  <a:schemeClr val="dk1"/>
                </a:solidFill>
                <a:latin typeface="Times New Roman"/>
                <a:ea typeface="Times New Roman"/>
                <a:cs typeface="Times New Roman"/>
                <a:sym typeface="Times New Roman"/>
              </a:rPr>
              <a:t>La calefacción infrarroja ocupa el cuarto lugar con un 15%.</a:t>
            </a:r>
          </a:p>
          <a:p>
            <a:pPr marL="285750" lvl="0" indent="-285750" algn="just">
              <a:buFont typeface="Wingdings" panose="05000000000000000000" pitchFamily="2" charset="2"/>
              <a:buChar char="ü"/>
            </a:pPr>
            <a:endParaRPr lang="es-ES" sz="2000" dirty="0">
              <a:solidFill>
                <a:schemeClr val="dk1"/>
              </a:solidFill>
              <a:latin typeface="Times New Roman"/>
              <a:ea typeface="Times New Roman"/>
              <a:cs typeface="Times New Roman"/>
              <a:sym typeface="Times New Roman"/>
            </a:endParaRPr>
          </a:p>
          <a:p>
            <a:pPr marL="285750" lvl="0" indent="-285750" algn="just">
              <a:buFont typeface="Wingdings" panose="05000000000000000000" pitchFamily="2" charset="2"/>
              <a:buChar char="ü"/>
            </a:pPr>
            <a:r>
              <a:rPr lang="es-ES" sz="2000" dirty="0">
                <a:solidFill>
                  <a:schemeClr val="dk1"/>
                </a:solidFill>
                <a:latin typeface="Times New Roman"/>
                <a:ea typeface="Times New Roman"/>
                <a:cs typeface="Times New Roman"/>
                <a:sym typeface="Times New Roman"/>
              </a:rPr>
              <a:t>Esta calefacción tienen en el mercado 8 años.</a:t>
            </a:r>
          </a:p>
          <a:p>
            <a:pPr marL="285750" lvl="0" indent="-285750" algn="just">
              <a:buFont typeface="Wingdings" panose="05000000000000000000" pitchFamily="2" charset="2"/>
              <a:buChar char="ü"/>
            </a:pPr>
            <a:endParaRPr lang="es-ES" sz="2000" dirty="0">
              <a:solidFill>
                <a:schemeClr val="dk1"/>
              </a:solidFill>
              <a:latin typeface="Times New Roman"/>
              <a:ea typeface="Times New Roman"/>
              <a:cs typeface="Times New Roman"/>
              <a:sym typeface="Times New Roman"/>
            </a:endParaRPr>
          </a:p>
          <a:p>
            <a:pPr marL="285750" lvl="0" indent="-285750" algn="just">
              <a:buFont typeface="Wingdings" panose="05000000000000000000" pitchFamily="2" charset="2"/>
              <a:buChar char="ü"/>
            </a:pPr>
            <a:r>
              <a:rPr lang="es-ES" sz="2000" dirty="0">
                <a:solidFill>
                  <a:schemeClr val="dk1"/>
                </a:solidFill>
                <a:latin typeface="Times New Roman"/>
                <a:ea typeface="Times New Roman"/>
                <a:cs typeface="Times New Roman"/>
                <a:sym typeface="Times New Roman"/>
              </a:rPr>
              <a:t>Se estima que en 5 años supere el porcentaje de demanda que tiene la calefacción eléctrica ya que su precio es más competitivo y su mantenimiento mensual es casi nulo. </a:t>
            </a:r>
            <a:endParaRPr sz="1800" dirty="0">
              <a:solidFill>
                <a:schemeClr val="dk1"/>
              </a:solidFill>
              <a:latin typeface="Times New Roman"/>
              <a:ea typeface="Times New Roman"/>
              <a:cs typeface="Times New Roman"/>
              <a:sym typeface="Times New Roman"/>
            </a:endParaRPr>
          </a:p>
        </p:txBody>
      </p:sp>
      <p:sp>
        <p:nvSpPr>
          <p:cNvPr id="2" name="Rectángulo 1">
            <a:extLst>
              <a:ext uri="{FF2B5EF4-FFF2-40B4-BE49-F238E27FC236}">
                <a16:creationId xmlns="" xmlns:a16="http://schemas.microsoft.com/office/drawing/2014/main" id="{8B8F861C-3CE9-4394-B8B9-B532EC35A563}"/>
              </a:ext>
            </a:extLst>
          </p:cNvPr>
          <p:cNvSpPr/>
          <p:nvPr/>
        </p:nvSpPr>
        <p:spPr>
          <a:xfrm>
            <a:off x="4648247" y="6123784"/>
            <a:ext cx="4206601" cy="276999"/>
          </a:xfrm>
          <a:prstGeom prst="rect">
            <a:avLst/>
          </a:prstGeom>
        </p:spPr>
        <p:txBody>
          <a:bodyPr wrap="none">
            <a:spAutoFit/>
          </a:bodyPr>
          <a:lstStyle/>
          <a:p>
            <a:r>
              <a:rPr lang="es-CO" sz="1200" dirty="0">
                <a:latin typeface="Times New Roman" panose="02020603050405020304" pitchFamily="18" charset="0"/>
                <a:ea typeface="Calibri" panose="020F0502020204030204" pitchFamily="34" charset="0"/>
              </a:rPr>
              <a:t>Fuente Propia de encuesta realizada por la empresa </a:t>
            </a:r>
            <a:r>
              <a:rPr lang="es-CO" sz="1200" dirty="0" err="1">
                <a:latin typeface="Times New Roman" panose="02020603050405020304" pitchFamily="18" charset="0"/>
                <a:ea typeface="Calibri" panose="020F0502020204030204" pitchFamily="34" charset="0"/>
              </a:rPr>
              <a:t>Habitissimo</a:t>
            </a:r>
            <a:endParaRPr lang="es-CO"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p:nvPr/>
        </p:nvSpPr>
        <p:spPr>
          <a:xfrm>
            <a:off x="684213" y="877888"/>
            <a:ext cx="7772400" cy="8223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3000" b="1" dirty="0">
                <a:solidFill>
                  <a:schemeClr val="dk1"/>
                </a:solidFill>
                <a:latin typeface="Times New Roman"/>
                <a:ea typeface="Times New Roman"/>
                <a:cs typeface="Times New Roman"/>
                <a:sym typeface="Times New Roman"/>
              </a:rPr>
              <a:t>6.1. Estudio Mercado</a:t>
            </a:r>
            <a:endParaRPr sz="3000" b="1" dirty="0">
              <a:solidFill>
                <a:schemeClr val="dk1"/>
              </a:solidFill>
              <a:latin typeface="Times New Roman"/>
              <a:ea typeface="Times New Roman"/>
              <a:cs typeface="Times New Roman"/>
              <a:sym typeface="Times New Roman"/>
            </a:endParaRPr>
          </a:p>
        </p:txBody>
      </p:sp>
      <p:sp>
        <p:nvSpPr>
          <p:cNvPr id="130" name="Shape 130"/>
          <p:cNvSpPr/>
          <p:nvPr/>
        </p:nvSpPr>
        <p:spPr>
          <a:xfrm>
            <a:off x="289150" y="1741424"/>
            <a:ext cx="2724504" cy="36415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CO" sz="2400" b="1" dirty="0">
                <a:latin typeface="Times New Roman"/>
                <a:ea typeface="Times New Roman"/>
                <a:cs typeface="Times New Roman"/>
                <a:sym typeface="Times New Roman"/>
              </a:rPr>
              <a:t>Demanda Potencial</a:t>
            </a:r>
            <a:endParaRPr sz="3000" b="1" dirty="0">
              <a:latin typeface="Times New Roman"/>
              <a:ea typeface="Times New Roman"/>
              <a:cs typeface="Times New Roman"/>
              <a:sym typeface="Times New Roman"/>
            </a:endParaRPr>
          </a:p>
        </p:txBody>
      </p:sp>
      <p:pic>
        <p:nvPicPr>
          <p:cNvPr id="132" name="Shape 132"/>
          <p:cNvPicPr preferRelativeResize="0"/>
          <p:nvPr/>
        </p:nvPicPr>
        <p:blipFill>
          <a:blip r:embed="rId3">
            <a:alphaModFix/>
          </a:blip>
          <a:stretch>
            <a:fillRect/>
          </a:stretch>
        </p:blipFill>
        <p:spPr>
          <a:xfrm>
            <a:off x="289150" y="4363712"/>
            <a:ext cx="8638000" cy="2169000"/>
          </a:xfrm>
          <a:prstGeom prst="rect">
            <a:avLst/>
          </a:prstGeom>
          <a:noFill/>
          <a:ln>
            <a:noFill/>
          </a:ln>
        </p:spPr>
      </p:pic>
      <p:sp>
        <p:nvSpPr>
          <p:cNvPr id="133" name="Shape 133"/>
          <p:cNvSpPr txBox="1"/>
          <p:nvPr/>
        </p:nvSpPr>
        <p:spPr>
          <a:xfrm>
            <a:off x="289150" y="2271986"/>
            <a:ext cx="8455605" cy="2169000"/>
          </a:xfrm>
          <a:prstGeom prst="rect">
            <a:avLst/>
          </a:prstGeom>
          <a:noFill/>
          <a:ln>
            <a:noFill/>
          </a:ln>
        </p:spPr>
        <p:txBody>
          <a:bodyPr spcFirstLastPara="1" wrap="square" lIns="91425" tIns="91425" rIns="91425" bIns="91425" anchor="ctr" anchorCtr="0">
            <a:noAutofit/>
          </a:bodyPr>
          <a:lstStyle/>
          <a:p>
            <a:pPr lvl="0"/>
            <a:r>
              <a:rPr lang="es-ES" sz="1800" dirty="0">
                <a:solidFill>
                  <a:schemeClr val="dk1"/>
                </a:solidFill>
                <a:latin typeface="Times New Roman"/>
                <a:ea typeface="Times New Roman"/>
                <a:cs typeface="Times New Roman"/>
                <a:sym typeface="Times New Roman"/>
              </a:rPr>
              <a:t>El 90% de la población encuestada está interesada en adquirir un sistema de calefacción y se encuentran inconformes con la sensación térmica que se percibe en Bogotá.</a:t>
            </a:r>
          </a:p>
          <a:p>
            <a:pPr lvl="0"/>
            <a:endParaRPr lang="es-ES" sz="1800" dirty="0">
              <a:solidFill>
                <a:schemeClr val="dk1"/>
              </a:solidFill>
              <a:latin typeface="Times New Roman"/>
              <a:ea typeface="Times New Roman"/>
              <a:cs typeface="Times New Roman"/>
              <a:sym typeface="Times New Roman"/>
            </a:endParaRPr>
          </a:p>
          <a:p>
            <a:pPr lvl="0"/>
            <a:r>
              <a:rPr lang="es-ES" sz="1800" dirty="0">
                <a:solidFill>
                  <a:schemeClr val="dk1"/>
                </a:solidFill>
                <a:latin typeface="Times New Roman"/>
                <a:ea typeface="Times New Roman"/>
                <a:cs typeface="Times New Roman"/>
                <a:sym typeface="Times New Roman"/>
              </a:rPr>
              <a:t>El 70% de los encuestados no cuentan con un sistema de calefacción en sus hogares, las 3 principales razones por las que no cuentan con uno son: costoso, nunca lo habían contemplado y por ultimo que no cuentan con el espacio para hacerlo.</a:t>
            </a:r>
          </a:p>
          <a:p>
            <a:pPr marL="0" lvl="0" indent="0" rtl="0">
              <a:spcBef>
                <a:spcPts val="0"/>
              </a:spcBef>
              <a:spcAft>
                <a:spcPts val="0"/>
              </a:spcAft>
              <a:buNone/>
            </a:pPr>
            <a:endParaRPr sz="1800" dirty="0">
              <a:solidFill>
                <a:schemeClr val="dk1"/>
              </a:solidFill>
              <a:latin typeface="Times New Roman"/>
              <a:ea typeface="Times New Roman"/>
              <a:cs typeface="Times New Roman"/>
              <a:sym typeface="Times New Roman"/>
            </a:endParaRPr>
          </a:p>
        </p:txBody>
      </p:sp>
      <p:sp>
        <p:nvSpPr>
          <p:cNvPr id="8" name="Rectángulo 7">
            <a:extLst>
              <a:ext uri="{FF2B5EF4-FFF2-40B4-BE49-F238E27FC236}">
                <a16:creationId xmlns="" xmlns:a16="http://schemas.microsoft.com/office/drawing/2014/main" id="{7AC3D1EE-1F6D-47A3-A182-320C19527E34}"/>
              </a:ext>
            </a:extLst>
          </p:cNvPr>
          <p:cNvSpPr/>
          <p:nvPr/>
        </p:nvSpPr>
        <p:spPr>
          <a:xfrm>
            <a:off x="3074089" y="6529485"/>
            <a:ext cx="2885726" cy="276999"/>
          </a:xfrm>
          <a:prstGeom prst="rect">
            <a:avLst/>
          </a:prstGeom>
        </p:spPr>
        <p:txBody>
          <a:bodyPr wrap="none">
            <a:spAutoFit/>
          </a:bodyPr>
          <a:lstStyle/>
          <a:p>
            <a:r>
              <a:rPr lang="es-CO" sz="1200" dirty="0">
                <a:latin typeface="Times New Roman" panose="02020603050405020304" pitchFamily="18" charset="0"/>
                <a:ea typeface="Calibri" panose="020F0502020204030204" pitchFamily="34" charset="0"/>
              </a:rPr>
              <a:t>Fuente Propia de datos estadísticos DANE</a:t>
            </a:r>
            <a:endParaRPr lang="es-CO" sz="1200" dirty="0"/>
          </a:p>
        </p:txBody>
      </p:sp>
    </p:spTree>
    <p:extLst>
      <p:ext uri="{BB962C8B-B14F-4D97-AF65-F5344CB8AC3E}">
        <p14:creationId xmlns:p14="http://schemas.microsoft.com/office/powerpoint/2010/main" val="4252072245"/>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1321</Words>
  <Application>Microsoft Office PowerPoint</Application>
  <PresentationFormat>Presentación en pantalla (4:3)</PresentationFormat>
  <Paragraphs>148</Paragraphs>
  <Slides>19</Slides>
  <Notes>19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19</vt:i4>
      </vt:variant>
    </vt:vector>
  </HeadingPairs>
  <TitlesOfParts>
    <vt:vector size="25" baseType="lpstr">
      <vt:lpstr>Arial</vt:lpstr>
      <vt:lpstr>Times New Roman</vt:lpstr>
      <vt:lpstr>Calibri</vt:lpstr>
      <vt:lpstr>Wingdings</vt:lpstr>
      <vt:lpstr>Questrial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Juli y Dennis</dc:creator>
  <cp:lastModifiedBy>usuario</cp:lastModifiedBy>
  <cp:revision>27</cp:revision>
  <dcterms:modified xsi:type="dcterms:W3CDTF">2018-08-04T03:55:30Z</dcterms:modified>
</cp:coreProperties>
</file>