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4"/>
  </p:notesMasterIdLst>
  <p:sldIdLst>
    <p:sldId id="265" r:id="rId2"/>
    <p:sldId id="367" r:id="rId3"/>
    <p:sldId id="370" r:id="rId4"/>
    <p:sldId id="366" r:id="rId5"/>
    <p:sldId id="385" r:id="rId6"/>
    <p:sldId id="374" r:id="rId7"/>
    <p:sldId id="381" r:id="rId8"/>
    <p:sldId id="382" r:id="rId9"/>
    <p:sldId id="383" r:id="rId10"/>
    <p:sldId id="384" r:id="rId11"/>
    <p:sldId id="371" r:id="rId12"/>
    <p:sldId id="386" r:id="rId13"/>
    <p:sldId id="387" r:id="rId14"/>
    <p:sldId id="372" r:id="rId15"/>
    <p:sldId id="376" r:id="rId16"/>
    <p:sldId id="377" r:id="rId17"/>
    <p:sldId id="378" r:id="rId18"/>
    <p:sldId id="379" r:id="rId19"/>
    <p:sldId id="380" r:id="rId20"/>
    <p:sldId id="388" r:id="rId21"/>
    <p:sldId id="389" r:id="rId22"/>
    <p:sldId id="3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pia%20USB%20UT%20(Julio%2014)\Uniminuto\Proyecto%20de%20grado\Encues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pia%20USB%20UT%20(Julio%2014)\Uniminuto\Proyecto%20de%20grado\Encues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pia%20USB%20UT%20(Julio%2014)\Uniminuto\Proyecto%20de%20grado\Encuest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lang="es-ES" sz="2000"/>
            </a:pPr>
            <a:r>
              <a:rPr lang="es-ES" sz="2000" dirty="0"/>
              <a:t> ¿Tiene en su finca acceso al servicio de propano? 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8.3365316645833049E-2"/>
                  <c:y val="0.1143122899076219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FB-4B58-A7CE-CC3D398F6536}"/>
                </c:ext>
              </c:extLst>
            </c:dLbl>
            <c:dLbl>
              <c:idx val="1"/>
              <c:layout>
                <c:manualLayout>
                  <c:x val="6.9820951099692385E-2"/>
                  <c:y val="-0.126455615757703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FB-4B58-A7CE-CC3D398F65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600"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Resultados!$B$6:$C$6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Resultados!$B$7:$C$7</c:f>
              <c:numCache>
                <c:formatCode>General</c:formatCode>
                <c:ptCount val="2"/>
                <c:pt idx="0">
                  <c:v>95</c:v>
                </c:pt>
                <c:pt idx="1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CD-4566-8339-2B1E8CDE675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  <c:txPr>
        <a:bodyPr/>
        <a:lstStyle/>
        <a:p>
          <a:pPr>
            <a:defRPr lang="es-ES" sz="1600"/>
          </a:pPr>
          <a:endParaRPr lang="es-CO"/>
        </a:p>
      </c:txPr>
    </c:legend>
    <c:plotVisOnly val="1"/>
    <c:dispBlanksAs val="zero"/>
    <c:showDLblsOverMax val="0"/>
  </c:chart>
  <c:spPr>
    <a:ln w="12700"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s-ES" sz="1600" dirty="0"/>
              <a:t> </a:t>
            </a:r>
            <a:r>
              <a:rPr lang="es-ES" sz="2000" dirty="0"/>
              <a:t>¿En cuánto estima, sería el consumo mensual de gas en su familia?</a:t>
            </a:r>
            <a:r>
              <a:rPr lang="es-ES" sz="1600" dirty="0"/>
              <a:t> 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-2.7932866934032827E-2"/>
                  <c:y val="-0.1755922850212701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0D-428B-BF7B-054AD0AABE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Resultados!$B$70:$D$70</c:f>
              <c:strCache>
                <c:ptCount val="3"/>
                <c:pt idx="0">
                  <c:v>20lbr</c:v>
                </c:pt>
                <c:pt idx="1">
                  <c:v>30lbr</c:v>
                </c:pt>
                <c:pt idx="2">
                  <c:v>40lbr</c:v>
                </c:pt>
              </c:strCache>
            </c:strRef>
          </c:cat>
          <c:val>
            <c:numRef>
              <c:f>Resultados!$B$71:$E$71</c:f>
              <c:numCache>
                <c:formatCode>General</c:formatCode>
                <c:ptCount val="4"/>
                <c:pt idx="0">
                  <c:v>38</c:v>
                </c:pt>
                <c:pt idx="1">
                  <c:v>186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5A-4A93-A747-D558843448E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  <c:txPr>
        <a:bodyPr/>
        <a:lstStyle/>
        <a:p>
          <a:pPr>
            <a:defRPr sz="1600"/>
          </a:pPr>
          <a:endParaRPr lang="es-CO"/>
        </a:p>
      </c:txPr>
    </c:legend>
    <c:plotVisOnly val="1"/>
    <c:dispBlanksAs val="gap"/>
    <c:showDLblsOverMax val="0"/>
  </c:chart>
  <c:spPr>
    <a:ln w="12700"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lang="es-ES" sz="1600"/>
            </a:pPr>
            <a:r>
              <a:rPr lang="es-ES" sz="2000" dirty="0"/>
              <a:t>¿ Usted aceptaría la instalación de un generador de gas casero (biodigestor) en su sector para su beneficio y el de su comunidad?</a:t>
            </a:r>
          </a:p>
        </c:rich>
      </c:tx>
      <c:layout>
        <c:manualLayout>
          <c:xMode val="edge"/>
          <c:yMode val="edge"/>
          <c:x val="0.11519444444444449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4.6585717371910015E-2"/>
                  <c:y val="-0.197872574644228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ES" sz="1600"/>
                  </a:pPr>
                  <a:endParaRPr lang="es-CO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18-4857-8681-80878C26425E}"/>
                </c:ext>
              </c:extLst>
            </c:dLbl>
            <c:dLbl>
              <c:idx val="1"/>
              <c:layout>
                <c:manualLayout>
                  <c:x val="3.79253163493505E-2"/>
                  <c:y val="0.108037333712537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ES" sz="1600"/>
                  </a:pPr>
                  <a:endParaRPr lang="es-CO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18-4857-8681-80878C2642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Resultados!$B$174:$C$174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Resultados!$B$175:$C$175</c:f>
              <c:numCache>
                <c:formatCode>General</c:formatCode>
                <c:ptCount val="2"/>
                <c:pt idx="0">
                  <c:v>225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43-450D-91F4-10E935BBFB1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  <c:txPr>
        <a:bodyPr/>
        <a:lstStyle/>
        <a:p>
          <a:pPr>
            <a:defRPr lang="es-ES" sz="1600"/>
          </a:pPr>
          <a:endParaRPr lang="es-CO"/>
        </a:p>
      </c:txPr>
    </c:legend>
    <c:plotVisOnly val="1"/>
    <c:dispBlanksAs val="zero"/>
    <c:showDLblsOverMax val="0"/>
  </c:chart>
  <c:spPr>
    <a:ln w="12700"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Extensión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Superficie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DD-4049-97E4-1FBDFB45F5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DD-4049-97E4-1FBDFB45F561}"/>
              </c:ext>
            </c:extLst>
          </c:dPt>
          <c:cat>
            <c:strRef>
              <c:f>Hoja1!$A$2:$A$5</c:f>
              <c:strCache>
                <c:ptCount val="2"/>
                <c:pt idx="0">
                  <c:v>Rural</c:v>
                </c:pt>
                <c:pt idx="1">
                  <c:v>Urbana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2"/>
                <c:pt idx="0">
                  <c:v>200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3C-4E39-95B4-2270567EA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C3954-7208-48D1-B33B-F2825556164A}" type="datetimeFigureOut">
              <a:rPr lang="es-CO" smtClean="0"/>
              <a:t>09/08/2018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C00A4-AE26-49F7-B0F7-5850D7B433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261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4BFCA-6602-4B64-A0BD-7128E82A79F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71BD-3ED5-469E-AD61-9F55AA2BA581}" type="datetime1">
              <a:rPr lang="es-CO" smtClean="0"/>
              <a:pPr/>
              <a:t>09/08/2018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854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29F3-BC57-4A6D-877E-612DC2CD5007}" type="datetime1">
              <a:rPr lang="es-CO" smtClean="0"/>
              <a:pPr/>
              <a:t>09/08/2018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469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D444-AC17-4098-88AE-477ED35B62C0}" type="datetime1">
              <a:rPr lang="es-CO" smtClean="0"/>
              <a:pPr/>
              <a:t>09/08/2018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401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9BDB-D746-44DE-9F23-1DF659647342}" type="datetime1">
              <a:rPr lang="es-CO" smtClean="0"/>
              <a:pPr/>
              <a:t>09/08/2018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236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817B-925E-46F4-9B11-4BA386B1F6F0}" type="datetime1">
              <a:rPr lang="es-CO" smtClean="0"/>
              <a:pPr/>
              <a:t>09/08/2018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75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7774-7D36-4415-A177-A8526292F8C6}" type="datetime1">
              <a:rPr lang="es-CO" smtClean="0"/>
              <a:pPr/>
              <a:t>09/08/2018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880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A962-A0B5-4849-8942-E1F961187041}" type="datetime1">
              <a:rPr lang="es-CO" smtClean="0"/>
              <a:pPr/>
              <a:t>09/08/2018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030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7D38-F199-47A4-9DA4-7E9EF78A0E72}" type="datetime1">
              <a:rPr lang="es-CO" smtClean="0"/>
              <a:pPr/>
              <a:t>09/08/2018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417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394-59C7-46BE-9949-EF9A269F65C8}" type="datetime1">
              <a:rPr lang="es-CO" smtClean="0"/>
              <a:pPr/>
              <a:t>09/08/2018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155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64BA-65B5-4CA4-A96D-AEF5033EDEA6}" type="datetime1">
              <a:rPr lang="es-CO" smtClean="0"/>
              <a:pPr/>
              <a:t>09/08/2018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28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69A8-FEDE-4E41-B876-2859F9F8BC3A}" type="datetime1">
              <a:rPr lang="es-CO" smtClean="0"/>
              <a:pPr/>
              <a:t>09/08/2018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ADRIANA BELTRAN ARIZA 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899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F4A6E-859A-4E74-A039-76174609A3B5}" type="datetime1">
              <a:rPr lang="es-CO" smtClean="0"/>
              <a:pPr/>
              <a:t>09/08/2018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O"/>
              <a:t>ADRIANA BELTRAN ARIZA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788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64059" y="2792409"/>
            <a:ext cx="106638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Estudio de viabilidad para la utilización de gas metano generado a partir de residuos orgánicos en la comunidad de Coper-Boyacá</a:t>
            </a:r>
            <a:endParaRPr lang="es-CO" sz="3400" b="1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  <a:p>
            <a:pPr algn="ctr" defTabSz="914400">
              <a:defRPr/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90335" y="5597611"/>
            <a:ext cx="6104237" cy="1123865"/>
          </a:xfrm>
        </p:spPr>
        <p:txBody>
          <a:bodyPr/>
          <a:lstStyle/>
          <a:p>
            <a:r>
              <a:rPr lang="es-C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RITA PAOLA ÁLVAREZ NIÑO</a:t>
            </a:r>
          </a:p>
          <a:p>
            <a:r>
              <a:rPr lang="es-C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CAROLINA LÓPEZ PALACIO</a:t>
            </a:r>
          </a:p>
          <a:p>
            <a:r>
              <a:rPr lang="es-C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JOSÉ RODRIGO BUITRAGO ESPARZA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8213" y="877889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endParaRPr lang="es-CO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63552" y="1772816"/>
            <a:ext cx="79928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endParaRPr lang="es-CO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B86BD22-2412-4AAD-A96B-5BDF20A0F938}"/>
              </a:ext>
            </a:extLst>
          </p:cNvPr>
          <p:cNvSpPr txBox="1">
            <a:spLocks/>
          </p:cNvSpPr>
          <p:nvPr/>
        </p:nvSpPr>
        <p:spPr>
          <a:xfrm>
            <a:off x="988541" y="2015732"/>
            <a:ext cx="939113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9" name="8 Gráfico"/>
          <p:cNvGraphicFramePr/>
          <p:nvPr>
            <p:extLst/>
          </p:nvPr>
        </p:nvGraphicFramePr>
        <p:xfrm>
          <a:off x="1170880" y="1513903"/>
          <a:ext cx="9998440" cy="3642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8200" y="5466345"/>
            <a:ext cx="12043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 80% de la poblaci</a:t>
            </a:r>
            <a:r>
              <a:rPr kumimoji="0" lang="es-ES_trad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_trad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encuestada est</a:t>
            </a:r>
            <a:r>
              <a:rPr kumimoji="0" lang="es-ES_trad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S_trad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acuerdo con la instalaci</a:t>
            </a:r>
            <a:r>
              <a:rPr kumimoji="0" lang="es-ES_trad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_trad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 un biodigestor para beneficio de la comunidad</a:t>
            </a:r>
            <a:endParaRPr kumimoji="0" lang="es-ES_tradn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208213" y="890987"/>
            <a:ext cx="7992888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s-CO" sz="2400" dirty="0">
                <a:latin typeface="Times New Roman" pitchFamily="18" charset="0"/>
                <a:cs typeface="Times New Roman" pitchFamily="18" charset="0"/>
              </a:rPr>
              <a:t>INSTRUMENTO DE MEDICIÓN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220D469-EEE2-4059-9381-A0C03BD7883B}"/>
              </a:ext>
            </a:extLst>
          </p:cNvPr>
          <p:cNvSpPr txBox="1">
            <a:spLocks/>
          </p:cNvSpPr>
          <p:nvPr/>
        </p:nvSpPr>
        <p:spPr>
          <a:xfrm>
            <a:off x="2711968" y="-2471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Metodológico</a:t>
            </a:r>
          </a:p>
        </p:txBody>
      </p:sp>
    </p:spTree>
    <p:extLst>
      <p:ext uri="{BB962C8B-B14F-4D97-AF65-F5344CB8AC3E}">
        <p14:creationId xmlns:p14="http://schemas.microsoft.com/office/powerpoint/2010/main" val="2355224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A1F572F-0C55-4AB7-BE40-2935939A74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2" y="0"/>
            <a:ext cx="5129263" cy="4192172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8213" y="877889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endParaRPr lang="es-CO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63552" y="1772816"/>
            <a:ext cx="79928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endParaRPr lang="es-CO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ágrima 3">
            <a:extLst>
              <a:ext uri="{FF2B5EF4-FFF2-40B4-BE49-F238E27FC236}">
                <a16:creationId xmlns:a16="http://schemas.microsoft.com/office/drawing/2014/main" id="{1C07273C-5E3B-4059-8556-2635EE80CD2B}"/>
              </a:ext>
            </a:extLst>
          </p:cNvPr>
          <p:cNvSpPr/>
          <p:nvPr/>
        </p:nvSpPr>
        <p:spPr>
          <a:xfrm>
            <a:off x="6289009" y="289564"/>
            <a:ext cx="1787688" cy="148225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 km</a:t>
            </a:r>
            <a:r>
              <a:rPr lang="es-CO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Lágrima 10">
            <a:extLst>
              <a:ext uri="{FF2B5EF4-FFF2-40B4-BE49-F238E27FC236}">
                <a16:creationId xmlns:a16="http://schemas.microsoft.com/office/drawing/2014/main" id="{7F1A2182-1DFB-42E3-ABCE-F6454EF43508}"/>
              </a:ext>
            </a:extLst>
          </p:cNvPr>
          <p:cNvSpPr/>
          <p:nvPr/>
        </p:nvSpPr>
        <p:spPr>
          <a:xfrm>
            <a:off x="6167848" y="2071825"/>
            <a:ext cx="1295633" cy="112278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23°C</a:t>
            </a:r>
          </a:p>
        </p:txBody>
      </p:sp>
      <p:sp>
        <p:nvSpPr>
          <p:cNvPr id="12" name="Lágrima 11">
            <a:extLst>
              <a:ext uri="{FF2B5EF4-FFF2-40B4-BE49-F238E27FC236}">
                <a16:creationId xmlns:a16="http://schemas.microsoft.com/office/drawing/2014/main" id="{06838612-E70B-4207-9D95-E54C5AC91CC7}"/>
              </a:ext>
            </a:extLst>
          </p:cNvPr>
          <p:cNvSpPr/>
          <p:nvPr/>
        </p:nvSpPr>
        <p:spPr>
          <a:xfrm>
            <a:off x="5746003" y="3534332"/>
            <a:ext cx="1431682" cy="122949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600-2600 m.s.n.m</a:t>
            </a:r>
            <a:r>
              <a:rPr lang="es-CO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Lágrima 13">
            <a:extLst>
              <a:ext uri="{FF2B5EF4-FFF2-40B4-BE49-F238E27FC236}">
                <a16:creationId xmlns:a16="http://schemas.microsoft.com/office/drawing/2014/main" id="{66B99B28-A05B-4F5F-BD0E-535465DEB4B4}"/>
              </a:ext>
            </a:extLst>
          </p:cNvPr>
          <p:cNvSpPr/>
          <p:nvPr/>
        </p:nvSpPr>
        <p:spPr>
          <a:xfrm>
            <a:off x="4872215" y="4936525"/>
            <a:ext cx="1223785" cy="102846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96,6%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AC01F02-93E0-4833-B7AD-7CD645BD71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180586"/>
              </p:ext>
            </p:extLst>
          </p:nvPr>
        </p:nvGraphicFramePr>
        <p:xfrm>
          <a:off x="8854340" y="0"/>
          <a:ext cx="2859865" cy="2416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Diagrama de flujo: documento 15">
            <a:extLst>
              <a:ext uri="{FF2B5EF4-FFF2-40B4-BE49-F238E27FC236}">
                <a16:creationId xmlns:a16="http://schemas.microsoft.com/office/drawing/2014/main" id="{2B993BEA-297D-47CC-AB87-D25049A28706}"/>
              </a:ext>
            </a:extLst>
          </p:cNvPr>
          <p:cNvSpPr/>
          <p:nvPr/>
        </p:nvSpPr>
        <p:spPr>
          <a:xfrm>
            <a:off x="6937915" y="5589241"/>
            <a:ext cx="3118525" cy="1229498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Se distribuye gas propano 2 veces al mes.</a:t>
            </a:r>
          </a:p>
        </p:txBody>
      </p:sp>
      <p:pic>
        <p:nvPicPr>
          <p:cNvPr id="1026" name="Picture 2" descr="Resultado de imagen para naranja">
            <a:extLst>
              <a:ext uri="{FF2B5EF4-FFF2-40B4-BE49-F238E27FC236}">
                <a16:creationId xmlns:a16="http://schemas.microsoft.com/office/drawing/2014/main" id="{CB57B965-879D-4F41-80F5-72AF0C510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679" y="2714652"/>
            <a:ext cx="1754562" cy="116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platano">
            <a:extLst>
              <a:ext uri="{FF2B5EF4-FFF2-40B4-BE49-F238E27FC236}">
                <a16:creationId xmlns:a16="http://schemas.microsoft.com/office/drawing/2014/main" id="{DB87A102-EDB3-4D24-8978-2AAF5E7F2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241" y="2743201"/>
            <a:ext cx="1709897" cy="113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ganado">
            <a:extLst>
              <a:ext uri="{FF2B5EF4-FFF2-40B4-BE49-F238E27FC236}">
                <a16:creationId xmlns:a16="http://schemas.microsoft.com/office/drawing/2014/main" id="{520DBFE7-8505-4C74-A78A-CBC0EE41E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759" y="3856089"/>
            <a:ext cx="2593861" cy="145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991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8213" y="877889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endParaRPr lang="es-CO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63552" y="1772816"/>
            <a:ext cx="79928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endParaRPr lang="es-CO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E8825F1-3CB7-476F-A9EA-D668B3E19662}"/>
              </a:ext>
            </a:extLst>
          </p:cNvPr>
          <p:cNvSpPr txBox="1">
            <a:spLocks/>
          </p:cNvSpPr>
          <p:nvPr/>
        </p:nvSpPr>
        <p:spPr>
          <a:xfrm>
            <a:off x="2711968" y="-2471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Estudio Técnico</a:t>
            </a:r>
          </a:p>
        </p:txBody>
      </p:sp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CE7A463F-1AE0-413D-B2B3-E12112BFD43A}"/>
              </a:ext>
            </a:extLst>
          </p:cNvPr>
          <p:cNvSpPr/>
          <p:nvPr/>
        </p:nvSpPr>
        <p:spPr>
          <a:xfrm>
            <a:off x="580768" y="1186249"/>
            <a:ext cx="3175686" cy="1742302"/>
          </a:xfrm>
          <a:prstGeom prst="wedgeRoundRect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</a:t>
            </a:r>
            <a:r>
              <a:rPr lang="es-CO" sz="2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s-C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algn="ctr"/>
            <a:r>
              <a:rPr lang="es-C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kg. Estiércol</a:t>
            </a:r>
          </a:p>
          <a:p>
            <a:pPr algn="ctr"/>
            <a:r>
              <a:rPr lang="es-C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 kg. residuos orgánicos</a:t>
            </a:r>
          </a:p>
          <a:p>
            <a:pPr algn="ctr"/>
            <a:r>
              <a:rPr lang="es-C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litros de agua</a:t>
            </a:r>
          </a:p>
          <a:p>
            <a:pPr algn="ctr"/>
            <a:endParaRPr lang="es-CO" baseline="30000" dirty="0">
              <a:solidFill>
                <a:schemeClr val="tx1"/>
              </a:solidFill>
            </a:endParaRPr>
          </a:p>
        </p:txBody>
      </p:sp>
      <p:sp>
        <p:nvSpPr>
          <p:cNvPr id="8" name="Bocadillo: rectángulo con esquinas redondeadas 7">
            <a:extLst>
              <a:ext uri="{FF2B5EF4-FFF2-40B4-BE49-F238E27FC236}">
                <a16:creationId xmlns:a16="http://schemas.microsoft.com/office/drawing/2014/main" id="{17E23387-26BC-4F07-BAAD-89448D1B54D3}"/>
              </a:ext>
            </a:extLst>
          </p:cNvPr>
          <p:cNvSpPr/>
          <p:nvPr/>
        </p:nvSpPr>
        <p:spPr>
          <a:xfrm>
            <a:off x="4506570" y="1186249"/>
            <a:ext cx="3175686" cy="1742302"/>
          </a:xfrm>
          <a:prstGeom prst="wedgeRoundRect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 = VL + Vg</a:t>
            </a:r>
          </a:p>
          <a:p>
            <a:pPr algn="ctr"/>
            <a:r>
              <a:rPr lang="es-C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20.000 L = VL + </a:t>
            </a:r>
            <a:r>
              <a:rPr lang="es-CO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</a:t>
            </a:r>
          </a:p>
          <a:p>
            <a:pPr algn="ctr"/>
            <a:r>
              <a:rPr lang="es-C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3</a:t>
            </a:r>
          </a:p>
          <a:p>
            <a:pPr algn="ctr"/>
            <a:r>
              <a:rPr lang="es-C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VL= 15.000 L</a:t>
            </a:r>
          </a:p>
          <a:p>
            <a:pPr algn="ctr"/>
            <a:endParaRPr lang="es-CO" baseline="30000" dirty="0">
              <a:solidFill>
                <a:schemeClr val="tx1"/>
              </a:solidFill>
            </a:endParaRPr>
          </a:p>
        </p:txBody>
      </p:sp>
      <p:sp>
        <p:nvSpPr>
          <p:cNvPr id="9" name="Bocadillo: rectángulo con esquinas redondeadas 8">
            <a:extLst>
              <a:ext uri="{FF2B5EF4-FFF2-40B4-BE49-F238E27FC236}">
                <a16:creationId xmlns:a16="http://schemas.microsoft.com/office/drawing/2014/main" id="{B5948E3B-B51D-4BBB-9755-7EEE3E42B6E2}"/>
              </a:ext>
            </a:extLst>
          </p:cNvPr>
          <p:cNvSpPr/>
          <p:nvPr/>
        </p:nvSpPr>
        <p:spPr>
          <a:xfrm>
            <a:off x="8363538" y="1186249"/>
            <a:ext cx="3175686" cy="1742302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3.750 kg. de residuos</a:t>
            </a:r>
          </a:p>
          <a:p>
            <a:pPr algn="ctr"/>
            <a:r>
              <a:rPr lang="es-C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11.250 litros de agua</a:t>
            </a:r>
          </a:p>
          <a:p>
            <a:pPr algn="ctr"/>
            <a:r>
              <a:rPr lang="es-C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1.013 m</a:t>
            </a:r>
            <a:r>
              <a:rPr lang="es-CO" sz="20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C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/día</a:t>
            </a:r>
          </a:p>
          <a:p>
            <a:pPr algn="ctr"/>
            <a:endParaRPr lang="es-CO" baseline="30000" dirty="0">
              <a:solidFill>
                <a:schemeClr val="tx1"/>
              </a:solidFill>
            </a:endParaRPr>
          </a:p>
        </p:txBody>
      </p:sp>
      <p:sp>
        <p:nvSpPr>
          <p:cNvPr id="10" name="Bocadillo: rectángulo con esquinas redondeadas 9">
            <a:extLst>
              <a:ext uri="{FF2B5EF4-FFF2-40B4-BE49-F238E27FC236}">
                <a16:creationId xmlns:a16="http://schemas.microsoft.com/office/drawing/2014/main" id="{C5584921-F184-48A7-975A-9ADA7238D554}"/>
              </a:ext>
            </a:extLst>
          </p:cNvPr>
          <p:cNvSpPr/>
          <p:nvPr/>
        </p:nvSpPr>
        <p:spPr>
          <a:xfrm>
            <a:off x="4506570" y="4109221"/>
            <a:ext cx="3175686" cy="1742302"/>
          </a:xfrm>
          <a:prstGeom prst="wedgeRoundRect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Demanda de gas</a:t>
            </a:r>
          </a:p>
          <a:p>
            <a:pPr algn="ctr"/>
            <a:r>
              <a:rPr lang="es-C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740 m</a:t>
            </a:r>
            <a:r>
              <a:rPr lang="es-CO" sz="20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C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/día</a:t>
            </a:r>
          </a:p>
          <a:p>
            <a:pPr algn="ctr"/>
            <a:endParaRPr lang="es-CO" baseline="30000" dirty="0">
              <a:solidFill>
                <a:schemeClr val="tx1"/>
              </a:solidFill>
            </a:endParaRPr>
          </a:p>
        </p:txBody>
      </p:sp>
      <p:sp>
        <p:nvSpPr>
          <p:cNvPr id="11" name="Bocadillo: rectángulo con esquinas redondeadas 10">
            <a:extLst>
              <a:ext uri="{FF2B5EF4-FFF2-40B4-BE49-F238E27FC236}">
                <a16:creationId xmlns:a16="http://schemas.microsoft.com/office/drawing/2014/main" id="{6077A6E7-EAD6-4D85-B36B-5F6687C1F9F5}"/>
              </a:ext>
            </a:extLst>
          </p:cNvPr>
          <p:cNvSpPr/>
          <p:nvPr/>
        </p:nvSpPr>
        <p:spPr>
          <a:xfrm>
            <a:off x="580768" y="4109221"/>
            <a:ext cx="3175686" cy="1742302"/>
          </a:xfrm>
          <a:prstGeom prst="wedgeRoundRect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Carga diaria * Biodigestor</a:t>
            </a:r>
          </a:p>
          <a:p>
            <a:pPr algn="ctr"/>
            <a:r>
              <a:rPr lang="es-C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137 kg de residuos/día</a:t>
            </a:r>
          </a:p>
          <a:p>
            <a:pPr algn="ctr"/>
            <a:r>
              <a:rPr lang="es-C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411 litros de agua/día</a:t>
            </a:r>
          </a:p>
          <a:p>
            <a:pPr algn="ctr"/>
            <a:endParaRPr lang="es-CO" baseline="30000" dirty="0">
              <a:solidFill>
                <a:schemeClr val="tx1"/>
              </a:solidFill>
            </a:endParaRPr>
          </a:p>
        </p:txBody>
      </p:sp>
      <p:sp>
        <p:nvSpPr>
          <p:cNvPr id="12" name="Bocadillo: rectángulo con esquinas redondeadas 11">
            <a:extLst>
              <a:ext uri="{FF2B5EF4-FFF2-40B4-BE49-F238E27FC236}">
                <a16:creationId xmlns:a16="http://schemas.microsoft.com/office/drawing/2014/main" id="{1279AE7D-BF78-44F4-93C2-2074D5B1C0D1}"/>
              </a:ext>
            </a:extLst>
          </p:cNvPr>
          <p:cNvSpPr/>
          <p:nvPr/>
        </p:nvSpPr>
        <p:spPr>
          <a:xfrm>
            <a:off x="8363538" y="4109221"/>
            <a:ext cx="3175686" cy="1742302"/>
          </a:xfrm>
          <a:prstGeom prst="wedgeRoundRectCallo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 prima por vivienda</a:t>
            </a:r>
          </a:p>
          <a:p>
            <a:pPr algn="ctr"/>
            <a:r>
              <a:rPr lang="es-C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26 kg./semana</a:t>
            </a:r>
          </a:p>
          <a:p>
            <a:pPr algn="ctr"/>
            <a:endParaRPr lang="es-CO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72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8213" y="877889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endParaRPr lang="es-CO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63552" y="1772816"/>
            <a:ext cx="79928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endParaRPr lang="es-CO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E8825F1-3CB7-476F-A9EA-D668B3E19662}"/>
              </a:ext>
            </a:extLst>
          </p:cNvPr>
          <p:cNvSpPr txBox="1">
            <a:spLocks/>
          </p:cNvSpPr>
          <p:nvPr/>
        </p:nvSpPr>
        <p:spPr>
          <a:xfrm>
            <a:off x="2711968" y="-2471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Aspectos Legales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B367055-700F-4576-9A5E-248A22202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767526"/>
              </p:ext>
            </p:extLst>
          </p:nvPr>
        </p:nvGraphicFramePr>
        <p:xfrm>
          <a:off x="1443666" y="1085215"/>
          <a:ext cx="9603276" cy="520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1638">
                  <a:extLst>
                    <a:ext uri="{9D8B030D-6E8A-4147-A177-3AD203B41FA5}">
                      <a16:colId xmlns:a16="http://schemas.microsoft.com/office/drawing/2014/main" val="1771932626"/>
                    </a:ext>
                  </a:extLst>
                </a:gridCol>
                <a:gridCol w="4801638">
                  <a:extLst>
                    <a:ext uri="{9D8B030D-6E8A-4147-A177-3AD203B41FA5}">
                      <a16:colId xmlns:a16="http://schemas.microsoft.com/office/drawing/2014/main" val="3564709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DETALLE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708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Incentivos Tributarios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Empresas que compren y utilicen equipos para el beneficio medioambiental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118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 de 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 deducción de renta liquida por inversiones en mejoramiento y control ambiental.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538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 de 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Renta exenta por venta de energía generada por biomasa o recursos agrícolas.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846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Articulo 424-7 del Estatuto Tributario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Exclusión del impuesto sobre las ventas MMA.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804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Resolución  186  de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Incentivo tributario por metas ambientales.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766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Reglamentación de incentivo tributario FNCE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Incentivo tributario por fuentes no convencionales de energía.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033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de 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Aportes de contribución al fondo de solidaridad y redistribución del ingreso. No es obligatorio crear empresa de servicios públicos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537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Decreto 605 de 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Sistema de aprovechamiento de residuos solidos.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105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Decreto 2811 de 1974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Incentivos económicos por conservación, mejoramiento y restauración del medio ambiente.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862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171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8213" y="877889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endParaRPr lang="es-CO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258538" y="216803"/>
            <a:ext cx="7992888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s-CO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ESTUDIO ECONÓMICO Y FINANCIERO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534" y="1700214"/>
            <a:ext cx="9495758" cy="399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743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8213" y="877889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endParaRPr lang="es-CO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63552" y="1772816"/>
            <a:ext cx="79928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endParaRPr lang="es-CO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B86BD22-2412-4AAD-A96B-5BDF20A0F938}"/>
              </a:ext>
            </a:extLst>
          </p:cNvPr>
          <p:cNvSpPr txBox="1">
            <a:spLocks/>
          </p:cNvSpPr>
          <p:nvPr/>
        </p:nvSpPr>
        <p:spPr>
          <a:xfrm>
            <a:off x="988541" y="2015732"/>
            <a:ext cx="939113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/>
          </p:nvPr>
        </p:nvGraphicFramePr>
        <p:xfrm>
          <a:off x="988544" y="4295674"/>
          <a:ext cx="9904310" cy="967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5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8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3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3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30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30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Presupuesto de ventas en Mts</a:t>
                      </a:r>
                      <a:r>
                        <a:rPr lang="es-ES" sz="20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s-ES" sz="2000" baseline="30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 1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 2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 3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 4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 5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 Metano Mts</a:t>
                      </a:r>
                      <a:r>
                        <a:rPr lang="es-ES" sz="20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266.400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283.050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299.700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316.350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333.000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1.498.500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/>
          </p:nvPr>
        </p:nvGraphicFramePr>
        <p:xfrm>
          <a:off x="2208213" y="1772816"/>
          <a:ext cx="7848545" cy="164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1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7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No. Total de viviendas zona rural Coper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925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80% intervención inicial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740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Mts</a:t>
                      </a:r>
                      <a:r>
                        <a:rPr lang="es-ES" sz="20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Gas Metano requeridos en el mes por vivienda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Mts</a:t>
                      </a:r>
                      <a:r>
                        <a:rPr lang="es-ES" sz="20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Anual Mts</a:t>
                      </a:r>
                      <a:r>
                        <a:rPr lang="es-ES" sz="20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 </a:t>
                      </a: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 Metano 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266.400 Mt</a:t>
                      </a:r>
                      <a:r>
                        <a:rPr lang="es-ES" sz="20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372AC8AF-17BB-4336-9132-D70773E37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8538" y="216803"/>
            <a:ext cx="7992888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s-CO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ESTUDIO ECONÓMICO Y FINANCIERO</a:t>
            </a:r>
          </a:p>
        </p:txBody>
      </p:sp>
    </p:spTree>
    <p:extLst>
      <p:ext uri="{BB962C8B-B14F-4D97-AF65-F5344CB8AC3E}">
        <p14:creationId xmlns:p14="http://schemas.microsoft.com/office/powerpoint/2010/main" val="1731938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8213" y="877889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endParaRPr lang="es-CO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63552" y="1772816"/>
            <a:ext cx="79928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endParaRPr lang="es-CO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B86BD22-2412-4AAD-A96B-5BDF20A0F938}"/>
              </a:ext>
            </a:extLst>
          </p:cNvPr>
          <p:cNvSpPr txBox="1">
            <a:spLocks/>
          </p:cNvSpPr>
          <p:nvPr/>
        </p:nvSpPr>
        <p:spPr>
          <a:xfrm>
            <a:off x="988541" y="2015732"/>
            <a:ext cx="939113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/>
          </p:nvPr>
        </p:nvGraphicFramePr>
        <p:xfrm>
          <a:off x="2394900" y="1824619"/>
          <a:ext cx="6880486" cy="3310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2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7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39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Precio de venta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Valor Mt</a:t>
                      </a:r>
                      <a:r>
                        <a:rPr lang="es-ES" sz="20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30 Mts</a:t>
                      </a:r>
                      <a:r>
                        <a:rPr lang="es-ES" sz="20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por vivienda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$600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$18.000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$642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$19.260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$686,94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$20.608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$735,03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$22.051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$786,48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$23.594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D1354483-7736-4C95-8134-6C414B2C6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8538" y="216803"/>
            <a:ext cx="7992888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s-CO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ESTUDIO ECONÓMICO Y FINANCIERO</a:t>
            </a:r>
          </a:p>
        </p:txBody>
      </p:sp>
    </p:spTree>
    <p:extLst>
      <p:ext uri="{BB962C8B-B14F-4D97-AF65-F5344CB8AC3E}">
        <p14:creationId xmlns:p14="http://schemas.microsoft.com/office/powerpoint/2010/main" val="4131295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8213" y="877889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endParaRPr lang="es-CO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63552" y="1772816"/>
            <a:ext cx="79928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endParaRPr lang="es-CO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B86BD22-2412-4AAD-A96B-5BDF20A0F938}"/>
              </a:ext>
            </a:extLst>
          </p:cNvPr>
          <p:cNvSpPr txBox="1">
            <a:spLocks/>
          </p:cNvSpPr>
          <p:nvPr/>
        </p:nvSpPr>
        <p:spPr>
          <a:xfrm>
            <a:off x="988541" y="2015732"/>
            <a:ext cx="939113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/>
          </p:nvPr>
        </p:nvGraphicFramePr>
        <p:xfrm>
          <a:off x="431189" y="2418345"/>
          <a:ext cx="11257614" cy="2583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8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8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4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7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INVERSIÓN</a:t>
                      </a:r>
                      <a:endParaRPr lang="es-E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-119.923.500 </a:t>
                      </a:r>
                      <a:endParaRPr lang="es-E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 1</a:t>
                      </a:r>
                      <a:endParaRPr lang="es-E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16.993.479 </a:t>
                      </a:r>
                      <a:endParaRPr lang="es-E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 4</a:t>
                      </a:r>
                      <a:endParaRPr lang="es-E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103.245.561 </a:t>
                      </a:r>
                      <a:endParaRPr lang="es-E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 2</a:t>
                      </a:r>
                      <a:endParaRPr lang="es-E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45.935.508 </a:t>
                      </a:r>
                      <a:endParaRPr lang="es-E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 5</a:t>
                      </a:r>
                      <a:endParaRPr lang="es-E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143.436.552 </a:t>
                      </a:r>
                      <a:endParaRPr lang="es-E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TIR DEL</a:t>
                      </a:r>
                      <a:endParaRPr lang="es-E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 3</a:t>
                      </a:r>
                      <a:endParaRPr lang="es-E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85.689.642 </a:t>
                      </a:r>
                      <a:endParaRPr lang="es-E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PROYECTO</a:t>
                      </a:r>
                      <a:endParaRPr lang="es-E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0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COSTO DE OPORTUNIDAD =&gt;</a:t>
                      </a:r>
                      <a:endParaRPr lang="es-E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20,00%</a:t>
                      </a:r>
                      <a:endParaRPr lang="es-E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  <a:endParaRPr lang="es-E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548406" y="1772816"/>
            <a:ext cx="7992888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3"/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TASA INTERNA DE RETORNO TIR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63734B7-A9E1-4541-82AA-31B6F4748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8538" y="216803"/>
            <a:ext cx="7992888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s-CO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ESTUDIO ECONÓMICO Y FINANCIERO</a:t>
            </a:r>
          </a:p>
        </p:txBody>
      </p:sp>
    </p:spTree>
    <p:extLst>
      <p:ext uri="{BB962C8B-B14F-4D97-AF65-F5344CB8AC3E}">
        <p14:creationId xmlns:p14="http://schemas.microsoft.com/office/powerpoint/2010/main" val="690044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8213" y="877889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endParaRPr lang="es-CO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63552" y="1772816"/>
            <a:ext cx="79928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endParaRPr lang="es-CO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B86BD22-2412-4AAD-A96B-5BDF20A0F938}"/>
              </a:ext>
            </a:extLst>
          </p:cNvPr>
          <p:cNvSpPr txBox="1">
            <a:spLocks/>
          </p:cNvSpPr>
          <p:nvPr/>
        </p:nvSpPr>
        <p:spPr>
          <a:xfrm>
            <a:off x="988541" y="2015732"/>
            <a:ext cx="939113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960301" y="1784156"/>
            <a:ext cx="7992888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3"/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VALOR PRESENTE NETO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/>
          </p:nvPr>
        </p:nvGraphicFramePr>
        <p:xfrm>
          <a:off x="988541" y="2522535"/>
          <a:ext cx="9972886" cy="2583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5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2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3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INVERSIÓN</a:t>
                      </a:r>
                      <a:endParaRPr lang="es-E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-119.923.500 </a:t>
                      </a:r>
                      <a:endParaRPr lang="es-E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S" sz="2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 1</a:t>
                      </a:r>
                      <a:endParaRPr lang="es-E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16.993.479 </a:t>
                      </a:r>
                      <a:endParaRPr lang="es-E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AÑO4</a:t>
                      </a:r>
                      <a:endParaRPr lang="es-E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103.245.561 </a:t>
                      </a:r>
                      <a:endParaRPr lang="es-E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 2</a:t>
                      </a:r>
                      <a:endParaRPr lang="es-E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45.935.508 </a:t>
                      </a:r>
                      <a:endParaRPr lang="es-E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AÑO5</a:t>
                      </a:r>
                      <a:endParaRPr lang="es-E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143.436.552 </a:t>
                      </a:r>
                      <a:endParaRPr lang="es-E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VPN DEL</a:t>
                      </a:r>
                      <a:endParaRPr lang="es-E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 3</a:t>
                      </a:r>
                      <a:endParaRPr lang="es-E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85.689.642 </a:t>
                      </a:r>
                      <a:endParaRPr lang="es-E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PROYECTO</a:t>
                      </a:r>
                      <a:endParaRPr lang="es-E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0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COSTO DE OPORTUNIDAD =&gt;</a:t>
                      </a:r>
                      <a:endParaRPr lang="es-E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20,00%</a:t>
                      </a:r>
                      <a:endParaRPr lang="es-E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$ 83.160.728</a:t>
                      </a:r>
                      <a:endParaRPr lang="es-E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A0042F9B-7EB3-4C5D-B4F3-BF37C8FA0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8538" y="216803"/>
            <a:ext cx="7992888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s-CO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ESTUDIO ECONÓMICO Y FINANCIERO</a:t>
            </a:r>
          </a:p>
        </p:txBody>
      </p:sp>
    </p:spTree>
    <p:extLst>
      <p:ext uri="{BB962C8B-B14F-4D97-AF65-F5344CB8AC3E}">
        <p14:creationId xmlns:p14="http://schemas.microsoft.com/office/powerpoint/2010/main" val="43530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8213" y="877889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endParaRPr lang="es-CO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63552" y="1772816"/>
            <a:ext cx="79928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endParaRPr lang="es-CO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B86BD22-2412-4AAD-A96B-5BDF20A0F938}"/>
              </a:ext>
            </a:extLst>
          </p:cNvPr>
          <p:cNvSpPr txBox="1">
            <a:spLocks/>
          </p:cNvSpPr>
          <p:nvPr/>
        </p:nvSpPr>
        <p:spPr>
          <a:xfrm>
            <a:off x="988541" y="2015732"/>
            <a:ext cx="939113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04886" y="1581636"/>
            <a:ext cx="7992888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3"/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PERIODO DE RECUPERACIÓN DE LA INVERSIÓN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/>
          </p:nvPr>
        </p:nvGraphicFramePr>
        <p:xfrm>
          <a:off x="1199215" y="2445374"/>
          <a:ext cx="9608692" cy="1289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1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1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1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18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Inversión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 1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 2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 3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 4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 5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$119.923.500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$16.993.479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$45.935.508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$85.689.642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$103.245.561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$143.436.552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$16.993.479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$62.928.988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$148.618.629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$251.864.191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$395.300.742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 (años)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2,67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009869"/>
              </p:ext>
            </p:extLst>
          </p:nvPr>
        </p:nvGraphicFramePr>
        <p:xfrm>
          <a:off x="4197246" y="4421031"/>
          <a:ext cx="3612629" cy="644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Meses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Días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A945BAF1-1488-4E26-974B-567C8D34F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8538" y="216803"/>
            <a:ext cx="7992888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s-CO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ESTUDIO ECONÓMICO Y FINANCIERO</a:t>
            </a:r>
          </a:p>
        </p:txBody>
      </p:sp>
    </p:spTree>
    <p:extLst>
      <p:ext uri="{BB962C8B-B14F-4D97-AF65-F5344CB8AC3E}">
        <p14:creationId xmlns:p14="http://schemas.microsoft.com/office/powerpoint/2010/main" val="952510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8213" y="877889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endParaRPr lang="es-CO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63552" y="1772816"/>
            <a:ext cx="79928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endParaRPr lang="es-CO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496BF7C-240D-4D02-BED7-00F762A03F92}"/>
              </a:ext>
            </a:extLst>
          </p:cNvPr>
          <p:cNvSpPr txBox="1">
            <a:spLocks/>
          </p:cNvSpPr>
          <p:nvPr/>
        </p:nvSpPr>
        <p:spPr>
          <a:xfrm>
            <a:off x="2711968" y="-2471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problema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CCBBCC-357E-4D8D-9F55-769F2E8C4187}"/>
              </a:ext>
            </a:extLst>
          </p:cNvPr>
          <p:cNvSpPr txBox="1"/>
          <p:nvPr/>
        </p:nvSpPr>
        <p:spPr>
          <a:xfrm>
            <a:off x="95732" y="6472814"/>
            <a:ext cx="70871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http://repository.unilibre.edu.co/bitstream/handle/10901/10678/luisaf.carrilloc%20PROYECTO%20DE%20GRADO%20UNILIBRE%20BOG.pdf?sequence=1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23C2297-8EB5-48BA-A59F-66FFF5D9C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7" y="1153974"/>
            <a:ext cx="8300087" cy="5012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ACC9ABCC-AB14-40CD-A1AC-252A1B4F9C28}"/>
              </a:ext>
            </a:extLst>
          </p:cNvPr>
          <p:cNvSpPr/>
          <p:nvPr/>
        </p:nvSpPr>
        <p:spPr>
          <a:xfrm>
            <a:off x="8542874" y="1153974"/>
            <a:ext cx="1260389" cy="1127255"/>
          </a:xfrm>
          <a:prstGeom prst="ellipse">
            <a:avLst/>
          </a:prstGeom>
          <a:effectLst>
            <a:glow rad="139700">
              <a:schemeClr val="accent6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1122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DA49B936-0636-4945-9B16-3E33A3796592}"/>
              </a:ext>
            </a:extLst>
          </p:cNvPr>
          <p:cNvSpPr/>
          <p:nvPr/>
        </p:nvSpPr>
        <p:spPr>
          <a:xfrm>
            <a:off x="8868059" y="2474272"/>
            <a:ext cx="1260389" cy="1127255"/>
          </a:xfrm>
          <a:prstGeom prst="ellipse">
            <a:avLst/>
          </a:prstGeom>
          <a:effectLst>
            <a:glow rad="139700">
              <a:schemeClr val="accent6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428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1D82AF48-6FC1-433B-B994-E9924B4DCBD1}"/>
              </a:ext>
            </a:extLst>
          </p:cNvPr>
          <p:cNvSpPr/>
          <p:nvPr/>
        </p:nvSpPr>
        <p:spPr>
          <a:xfrm>
            <a:off x="8868058" y="3743637"/>
            <a:ext cx="1260389" cy="1127255"/>
          </a:xfrm>
          <a:prstGeom prst="ellipse">
            <a:avLst/>
          </a:prstGeom>
          <a:effectLst>
            <a:glow rad="101600">
              <a:schemeClr val="accent6">
                <a:lumMod val="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457EFFC-942F-4C17-8A72-97A7085E8959}"/>
              </a:ext>
            </a:extLst>
          </p:cNvPr>
          <p:cNvSpPr/>
          <p:nvPr/>
        </p:nvSpPr>
        <p:spPr>
          <a:xfrm>
            <a:off x="8542873" y="5038766"/>
            <a:ext cx="1260389" cy="1127255"/>
          </a:xfrm>
          <a:prstGeom prst="ellipse">
            <a:avLst/>
          </a:prstGeom>
          <a:effectLst>
            <a:glow rad="101600">
              <a:schemeClr val="accent6">
                <a:lumMod val="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3E61F39A-1A08-468F-B5AC-73D60B7FA464}"/>
              </a:ext>
            </a:extLst>
          </p:cNvPr>
          <p:cNvSpPr/>
          <p:nvPr/>
        </p:nvSpPr>
        <p:spPr>
          <a:xfrm>
            <a:off x="9844413" y="1458374"/>
            <a:ext cx="2125146" cy="51845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Municipios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BAD199ED-7C11-43D3-90F1-DB7DE15EEE5F}"/>
              </a:ext>
            </a:extLst>
          </p:cNvPr>
          <p:cNvSpPr/>
          <p:nvPr/>
        </p:nvSpPr>
        <p:spPr>
          <a:xfrm>
            <a:off x="10219037" y="2807345"/>
            <a:ext cx="1750521" cy="46401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cobertura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1ECE3BD8-DE74-4A0B-903D-533FEABB1B1B}"/>
              </a:ext>
            </a:extLst>
          </p:cNvPr>
          <p:cNvSpPr/>
          <p:nvPr/>
        </p:nvSpPr>
        <p:spPr>
          <a:xfrm>
            <a:off x="10219037" y="4101879"/>
            <a:ext cx="1750522" cy="4672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Boyacá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DFC501F9-1F81-494E-B202-BF096DE4A2BD}"/>
              </a:ext>
            </a:extLst>
          </p:cNvPr>
          <p:cNvSpPr/>
          <p:nvPr/>
        </p:nvSpPr>
        <p:spPr>
          <a:xfrm>
            <a:off x="9844413" y="5343166"/>
            <a:ext cx="2125146" cy="51845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Coper</a:t>
            </a:r>
          </a:p>
        </p:txBody>
      </p:sp>
    </p:spTree>
    <p:extLst>
      <p:ext uri="{BB962C8B-B14F-4D97-AF65-F5344CB8AC3E}">
        <p14:creationId xmlns:p14="http://schemas.microsoft.com/office/powerpoint/2010/main" val="2376589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8213" y="877889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endParaRPr lang="es-CO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63552" y="1772816"/>
            <a:ext cx="79928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endParaRPr lang="es-CO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93B5F5C-1633-4EF4-BAF2-9A596ECD9F72}"/>
              </a:ext>
            </a:extLst>
          </p:cNvPr>
          <p:cNvSpPr txBox="1">
            <a:spLocks/>
          </p:cNvSpPr>
          <p:nvPr/>
        </p:nvSpPr>
        <p:spPr>
          <a:xfrm>
            <a:off x="753762" y="1651346"/>
            <a:ext cx="10873946" cy="4564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6FC3AC-A923-42B9-9DDA-94793E747347}"/>
              </a:ext>
            </a:extLst>
          </p:cNvPr>
          <p:cNvSpPr txBox="1">
            <a:spLocks/>
          </p:cNvSpPr>
          <p:nvPr/>
        </p:nvSpPr>
        <p:spPr>
          <a:xfrm>
            <a:off x="2711968" y="0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396027"/>
              </p:ext>
            </p:extLst>
          </p:nvPr>
        </p:nvGraphicFramePr>
        <p:xfrm>
          <a:off x="753762" y="1439299"/>
          <a:ext cx="10873946" cy="477634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436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3361">
                <a:tc>
                  <a:txBody>
                    <a:bodyPr/>
                    <a:lstStyle/>
                    <a:p>
                      <a:pPr algn="ctr"/>
                      <a:endParaRPr lang="es-E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s-E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producción de residuos orgánicos en el municipio de </a:t>
                      </a:r>
                      <a:r>
                        <a:rPr lang="es-ES" sz="2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Coper</a:t>
                      </a:r>
                      <a:r>
                        <a:rPr lang="es-E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-Boyacá, es la adecuada para generación de biogás, con hasta el 70% de metano </a:t>
                      </a:r>
                      <a:endParaRPr lang="es-E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s-E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articulación con la alcaldía municipal y la población, nos permitirán alcanzar el impacto positivo que se espera, con la puesta en marcha del proyecto.</a:t>
                      </a:r>
                      <a:endParaRPr lang="es-E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2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la implementación de</a:t>
                      </a:r>
                      <a:r>
                        <a:rPr lang="es-E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 proyecto</a:t>
                      </a:r>
                      <a:r>
                        <a:rPr lang="es-E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se logrará la disminución de la deforestación en el municipio, ya que el uso de leña se reducirá en un 80%. </a:t>
                      </a:r>
                      <a:endParaRPr lang="es-E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s-E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Teniendo en cuenta los índices obtenidos del estudio de costos y financiero, la rentabilidad del proyecto es del 40% incluyendo la depreciación de los activos fijos, lo que nos demuestra su viabilidad</a:t>
                      </a:r>
                      <a:endParaRPr lang="es-E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663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8213" y="877889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endParaRPr lang="es-CO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63552" y="1772816"/>
            <a:ext cx="79928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endParaRPr lang="es-CO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93B5F5C-1633-4EF4-BAF2-9A596ECD9F72}"/>
              </a:ext>
            </a:extLst>
          </p:cNvPr>
          <p:cNvSpPr txBox="1">
            <a:spLocks/>
          </p:cNvSpPr>
          <p:nvPr/>
        </p:nvSpPr>
        <p:spPr>
          <a:xfrm>
            <a:off x="753762" y="1651346"/>
            <a:ext cx="10873946" cy="4564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6FC3AC-A923-42B9-9DDA-94793E747347}"/>
              </a:ext>
            </a:extLst>
          </p:cNvPr>
          <p:cNvSpPr txBox="1">
            <a:spLocks/>
          </p:cNvSpPr>
          <p:nvPr/>
        </p:nvSpPr>
        <p:spPr>
          <a:xfrm>
            <a:off x="2711968" y="0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699460"/>
              </p:ext>
            </p:extLst>
          </p:nvPr>
        </p:nvGraphicFramePr>
        <p:xfrm>
          <a:off x="753760" y="1415808"/>
          <a:ext cx="10972801" cy="47998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962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0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4748">
                <a:tc>
                  <a:txBody>
                    <a:bodyPr/>
                    <a:lstStyle/>
                    <a:p>
                      <a:pPr algn="ctr"/>
                      <a:endParaRPr lang="es-E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s-E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Inicialmente se cubrirá con el proyecto al 80% de las viviendas del área rural, se recomienda que este cubrimiento se vaya incrementando en al menos un 5% anual, hasta lograr el 100% del cubrimiento.</a:t>
                      </a:r>
                      <a:endParaRPr lang="es-E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s-E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acuerdo con el comportamiento del flujo de caja y de la utilidad esperada en los ejercicios anuales, a partir del quinto año con la utilidad acumulada, se sugiere realizar la compra de dos hectáreas de terreno con el fin de disminuir gastos administrativos y de la misma manera el precio del gas.</a:t>
                      </a:r>
                      <a:endParaRPr lang="es-E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50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Realizar</a:t>
                      </a:r>
                      <a:r>
                        <a:rPr lang="es-E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campañas de publicidad y capacitación con apoyo de la alcaldía, para que la población conozca el proyecto y se integre; ya que estos entes son esenciales en el desarrollo del mismo.</a:t>
                      </a:r>
                      <a:endParaRPr lang="es-E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s-E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Realizar un estudio técnico y financiero de la producción de bioabono; puesto que su volumen es significativo y puede reemplazar hasta en un 80% el abono convencional.</a:t>
                      </a:r>
                      <a:endParaRPr lang="es-E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130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8213" y="877889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endParaRPr lang="es-CO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63552" y="1772816"/>
            <a:ext cx="79928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endParaRPr lang="es-CO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2 Rectángulo">
            <a:extLst>
              <a:ext uri="{FF2B5EF4-FFF2-40B4-BE49-F238E27FC236}">
                <a16:creationId xmlns:a16="http://schemas.microsoft.com/office/drawing/2014/main" id="{07D8B87D-A450-418B-A18F-8DCC62FAFAD3}"/>
              </a:ext>
            </a:extLst>
          </p:cNvPr>
          <p:cNvSpPr/>
          <p:nvPr/>
        </p:nvSpPr>
        <p:spPr>
          <a:xfrm>
            <a:off x="2714601" y="3133418"/>
            <a:ext cx="6759624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CO" sz="6000" b="1" dirty="0">
                <a:latin typeface="Arial Narrow" pitchFamily="34" charset="0"/>
              </a:rPr>
              <a:t>GRACIAS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E8825F1-3CB7-476F-A9EA-D668B3E19662}"/>
              </a:ext>
            </a:extLst>
          </p:cNvPr>
          <p:cNvSpPr txBox="1">
            <a:spLocks/>
          </p:cNvSpPr>
          <p:nvPr/>
        </p:nvSpPr>
        <p:spPr>
          <a:xfrm>
            <a:off x="2711968" y="-2471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7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24B503CC-D815-45F2-9723-521E20A40C22}"/>
              </a:ext>
            </a:extLst>
          </p:cNvPr>
          <p:cNvSpPr/>
          <p:nvPr/>
        </p:nvSpPr>
        <p:spPr>
          <a:xfrm>
            <a:off x="1346885" y="6303035"/>
            <a:ext cx="10243752" cy="45611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BC4C8F8-F554-44A7-8429-32996689B4F5}"/>
              </a:ext>
            </a:extLst>
          </p:cNvPr>
          <p:cNvSpPr/>
          <p:nvPr/>
        </p:nvSpPr>
        <p:spPr>
          <a:xfrm>
            <a:off x="1346885" y="5325902"/>
            <a:ext cx="10243752" cy="80304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CE01529-DE60-41DF-91E8-53DDDF26CD0D}"/>
              </a:ext>
            </a:extLst>
          </p:cNvPr>
          <p:cNvSpPr/>
          <p:nvPr/>
        </p:nvSpPr>
        <p:spPr>
          <a:xfrm>
            <a:off x="1346884" y="4397189"/>
            <a:ext cx="10243753" cy="75462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157926D-3E10-4890-93C5-2AE702DC6743}"/>
              </a:ext>
            </a:extLst>
          </p:cNvPr>
          <p:cNvSpPr/>
          <p:nvPr/>
        </p:nvSpPr>
        <p:spPr>
          <a:xfrm>
            <a:off x="1338645" y="3338245"/>
            <a:ext cx="10251993" cy="9361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E30A5C4-BE47-4D15-8F20-92B06D92A5A7}"/>
              </a:ext>
            </a:extLst>
          </p:cNvPr>
          <p:cNvSpPr/>
          <p:nvPr/>
        </p:nvSpPr>
        <p:spPr>
          <a:xfrm>
            <a:off x="465438" y="1114967"/>
            <a:ext cx="10911016" cy="1593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8213" y="877889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endParaRPr lang="es-CO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63552" y="1772816"/>
            <a:ext cx="79928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endParaRPr lang="es-CO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346C4FB9-E28A-4F36-8F6F-D1C4661E8ABB}"/>
              </a:ext>
            </a:extLst>
          </p:cNvPr>
          <p:cNvSpPr txBox="1">
            <a:spLocks/>
          </p:cNvSpPr>
          <p:nvPr/>
        </p:nvSpPr>
        <p:spPr>
          <a:xfrm>
            <a:off x="864973" y="1289051"/>
            <a:ext cx="10466174" cy="55689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Objetivo general</a:t>
            </a:r>
            <a:endParaRPr lang="es-CO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s-CO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Definir la viabilidad para la utilización de gas metano generado a partir de residuos orgánicos en la comunidad de Coper-Boyacá.</a:t>
            </a:r>
          </a:p>
          <a:p>
            <a:pPr algn="l"/>
            <a:endParaRPr lang="es-CO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s-CO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Objetivos Específicos</a:t>
            </a:r>
          </a:p>
          <a:p>
            <a:pPr algn="l"/>
            <a:endParaRPr lang="es-CO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s-CO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Elaborar un estudio de mercado a partir de los residuos orgánicos que se pueden utilizar como fuente de generación de gas metano.</a:t>
            </a:r>
          </a:p>
          <a:p>
            <a:pPr algn="l"/>
            <a:r>
              <a:rPr lang="es-CO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r"/>
            <a:r>
              <a:rPr lang="es-CO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Elaborar un estudio técnico que permita realizar la identificación de la localización y la ingeniería del proyecto.</a:t>
            </a:r>
          </a:p>
          <a:p>
            <a:pPr algn="r"/>
            <a:r>
              <a:rPr lang="es-CO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r"/>
            <a:r>
              <a:rPr lang="es-CO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Elaborar el estudio administrativo y organizacional y plantear la metodología para la integración de la comunidad en el desarrollo de la región.</a:t>
            </a:r>
          </a:p>
          <a:p>
            <a:pPr algn="r"/>
            <a:endParaRPr lang="es-CO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s-CO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Elaborar el estudio Financiero</a:t>
            </a:r>
          </a:p>
          <a:p>
            <a:endParaRPr lang="es-CO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1B880B3-540B-4786-A162-6313FCA29AB4}"/>
              </a:ext>
            </a:extLst>
          </p:cNvPr>
          <p:cNvSpPr txBox="1">
            <a:spLocks/>
          </p:cNvSpPr>
          <p:nvPr/>
        </p:nvSpPr>
        <p:spPr>
          <a:xfrm>
            <a:off x="2711968" y="-2471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</p:txBody>
      </p:sp>
      <p:sp>
        <p:nvSpPr>
          <p:cNvPr id="11" name="Círculo: vacío 10">
            <a:extLst>
              <a:ext uri="{FF2B5EF4-FFF2-40B4-BE49-F238E27FC236}">
                <a16:creationId xmlns:a16="http://schemas.microsoft.com/office/drawing/2014/main" id="{1E56B822-BB94-4BDD-849A-8CD9266D58CE}"/>
              </a:ext>
            </a:extLst>
          </p:cNvPr>
          <p:cNvSpPr/>
          <p:nvPr/>
        </p:nvSpPr>
        <p:spPr>
          <a:xfrm>
            <a:off x="492207" y="3608589"/>
            <a:ext cx="395416" cy="395416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" name="Círculo: vacío 11">
            <a:extLst>
              <a:ext uri="{FF2B5EF4-FFF2-40B4-BE49-F238E27FC236}">
                <a16:creationId xmlns:a16="http://schemas.microsoft.com/office/drawing/2014/main" id="{ED82C5C3-92DC-4D88-B6A5-A9784ED80BB6}"/>
              </a:ext>
            </a:extLst>
          </p:cNvPr>
          <p:cNvSpPr/>
          <p:nvPr/>
        </p:nvSpPr>
        <p:spPr>
          <a:xfrm>
            <a:off x="492207" y="4576795"/>
            <a:ext cx="395416" cy="395416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3" name="Círculo: vacío 12">
            <a:extLst>
              <a:ext uri="{FF2B5EF4-FFF2-40B4-BE49-F238E27FC236}">
                <a16:creationId xmlns:a16="http://schemas.microsoft.com/office/drawing/2014/main" id="{01F2864A-2804-4F56-AFEC-E424E57D4673}"/>
              </a:ext>
            </a:extLst>
          </p:cNvPr>
          <p:cNvSpPr/>
          <p:nvPr/>
        </p:nvSpPr>
        <p:spPr>
          <a:xfrm>
            <a:off x="493233" y="5545001"/>
            <a:ext cx="395416" cy="395416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4" name="Círculo: vacío 13">
            <a:extLst>
              <a:ext uri="{FF2B5EF4-FFF2-40B4-BE49-F238E27FC236}">
                <a16:creationId xmlns:a16="http://schemas.microsoft.com/office/drawing/2014/main" id="{E76D0CBE-BDC3-4F86-9A71-6DF7FB72F185}"/>
              </a:ext>
            </a:extLst>
          </p:cNvPr>
          <p:cNvSpPr/>
          <p:nvPr/>
        </p:nvSpPr>
        <p:spPr>
          <a:xfrm>
            <a:off x="465437" y="6333382"/>
            <a:ext cx="395416" cy="395416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3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8213" y="877889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endParaRPr lang="es-CO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63552" y="1772816"/>
            <a:ext cx="79928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endParaRPr lang="es-CO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22FFF35-0D46-4717-9ECA-FC68101DAEA8}"/>
              </a:ext>
            </a:extLst>
          </p:cNvPr>
          <p:cNvSpPr/>
          <p:nvPr/>
        </p:nvSpPr>
        <p:spPr>
          <a:xfrm>
            <a:off x="1112108" y="6550223"/>
            <a:ext cx="37930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https://www.youtube.com/watch?time_continue=1&amp;v=but5ntRMQQc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642810C-C08C-4AB4-9283-353FF30575C0}"/>
              </a:ext>
            </a:extLst>
          </p:cNvPr>
          <p:cNvSpPr txBox="1">
            <a:spLocks/>
          </p:cNvSpPr>
          <p:nvPr/>
        </p:nvSpPr>
        <p:spPr>
          <a:xfrm>
            <a:off x="2711968" y="-2471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</p:txBody>
      </p:sp>
      <p:pic>
        <p:nvPicPr>
          <p:cNvPr id="5" name="videoplayback">
            <a:hlinkClick r:id="" action="ppaction://media"/>
            <a:extLst>
              <a:ext uri="{FF2B5EF4-FFF2-40B4-BE49-F238E27FC236}">
                <a16:creationId xmlns:a16="http://schemas.microsoft.com/office/drawing/2014/main" id="{AF64099C-59CB-497D-8664-A3D6AA6B742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8213" y="877889"/>
            <a:ext cx="7626518" cy="5719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8213" y="877889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endParaRPr lang="es-CO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63552" y="1772816"/>
            <a:ext cx="79928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endParaRPr lang="es-CO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E8825F1-3CB7-476F-A9EA-D668B3E19662}"/>
              </a:ext>
            </a:extLst>
          </p:cNvPr>
          <p:cNvSpPr txBox="1">
            <a:spLocks/>
          </p:cNvSpPr>
          <p:nvPr/>
        </p:nvSpPr>
        <p:spPr>
          <a:xfrm>
            <a:off x="2711968" y="-2471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9DD1AEE-D4FD-46C6-BEC9-C5AEEA5D0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949509"/>
              </p:ext>
            </p:extLst>
          </p:nvPr>
        </p:nvGraphicFramePr>
        <p:xfrm>
          <a:off x="484445" y="1024521"/>
          <a:ext cx="11219936" cy="5552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4357">
                  <a:extLst>
                    <a:ext uri="{9D8B030D-6E8A-4147-A177-3AD203B41FA5}">
                      <a16:colId xmlns:a16="http://schemas.microsoft.com/office/drawing/2014/main" val="2308555367"/>
                    </a:ext>
                  </a:extLst>
                </a:gridCol>
                <a:gridCol w="1940011">
                  <a:extLst>
                    <a:ext uri="{9D8B030D-6E8A-4147-A177-3AD203B41FA5}">
                      <a16:colId xmlns:a16="http://schemas.microsoft.com/office/drawing/2014/main" val="3687234131"/>
                    </a:ext>
                  </a:extLst>
                </a:gridCol>
                <a:gridCol w="1890584">
                  <a:extLst>
                    <a:ext uri="{9D8B030D-6E8A-4147-A177-3AD203B41FA5}">
                      <a16:colId xmlns:a16="http://schemas.microsoft.com/office/drawing/2014/main" val="798663937"/>
                    </a:ext>
                  </a:extLst>
                </a:gridCol>
                <a:gridCol w="2804984">
                  <a:extLst>
                    <a:ext uri="{9D8B030D-6E8A-4147-A177-3AD203B41FA5}">
                      <a16:colId xmlns:a16="http://schemas.microsoft.com/office/drawing/2014/main" val="2524748115"/>
                    </a:ext>
                  </a:extLst>
                </a:gridCol>
              </a:tblGrid>
              <a:tr h="596601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484606"/>
                  </a:ext>
                </a:extLst>
              </a:tr>
              <a:tr h="709267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 kg. residuos orgánicos + 11 L. agua = </a:t>
                      </a:r>
                      <a:r>
                        <a:rPr lang="es-CO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</a:t>
                      </a:r>
                      <a:r>
                        <a:rPr lang="es-CO" sz="20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México y Colombia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70338"/>
                  </a:ext>
                </a:extLst>
              </a:tr>
              <a:tr h="630194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Relación 1:3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México y Colombia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184659"/>
                  </a:ext>
                </a:extLst>
              </a:tr>
              <a:tr h="596601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Ganado sin estabular, solo el 25% de residuos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México y Colombia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9151"/>
                  </a:ext>
                </a:extLst>
              </a:tr>
              <a:tr h="596601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días de retención a 35°C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España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Universidad de Málaga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044363"/>
                  </a:ext>
                </a:extLst>
              </a:tr>
              <a:tr h="672668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tonelada de residuos = 7.000 L. de Bioabono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Universidad de San Martin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702918"/>
                  </a:ext>
                </a:extLst>
              </a:tr>
              <a:tr h="596601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Relación 1:2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Universidad de Jiaotong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330256"/>
                  </a:ext>
                </a:extLst>
              </a:tr>
              <a:tr h="1100236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</a:t>
                      </a:r>
                      <a:r>
                        <a:rPr lang="es-CO" sz="1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s-CO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biogás</a:t>
                      </a:r>
                      <a:r>
                        <a:rPr lang="es-CO" sz="18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1 lb. GLP, 0,75 L. gasolina, 2,2 kWh, 2 kg de leña con 10% de humedad.</a:t>
                      </a:r>
                      <a:endParaRPr lang="es-CO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Promoenergia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866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94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8213" y="877889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endParaRPr lang="es-CO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7969" y="877889"/>
            <a:ext cx="7992888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s-CO" sz="3000" dirty="0">
                <a:latin typeface="Times New Roman" pitchFamily="18" charset="0"/>
                <a:cs typeface="Times New Roman" pitchFamily="18" charset="0"/>
              </a:rPr>
              <a:t>INSTRUMENTO DE MEDICIÓN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BF514E0-15C9-40DC-B23E-CE21C3AE8914}"/>
              </a:ext>
            </a:extLst>
          </p:cNvPr>
          <p:cNvSpPr txBox="1">
            <a:spLocks/>
          </p:cNvSpPr>
          <p:nvPr/>
        </p:nvSpPr>
        <p:spPr>
          <a:xfrm>
            <a:off x="2711968" y="-2471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Metodológico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1213130" y="1707552"/>
          <a:ext cx="9762566" cy="4490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0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1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3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Objetivo</a:t>
                      </a:r>
                      <a:endParaRPr lang="es-ES" sz="2000" dirty="0">
                        <a:solidFill>
                          <a:srgbClr val="2F5496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Obtener información sobre el uso de combustión en los hogares de la zona rural de Coper y su conocimiento sobre los beneficios de los biodigestores</a:t>
                      </a:r>
                      <a:endParaRPr lang="es-ES" sz="2000" dirty="0">
                        <a:solidFill>
                          <a:srgbClr val="2F5496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2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Grupo Objetivo</a:t>
                      </a:r>
                      <a:endParaRPr lang="es-ES" sz="2000" dirty="0">
                        <a:solidFill>
                          <a:srgbClr val="2F5496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Población general, hombres y mujeres mayores de 18 años de la zona rural de Coper, Boyacá </a:t>
                      </a:r>
                      <a:endParaRPr lang="es-ES" sz="2000" dirty="0">
                        <a:solidFill>
                          <a:srgbClr val="2F5496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Técnica</a:t>
                      </a:r>
                      <a:endParaRPr lang="es-ES" sz="2000" dirty="0">
                        <a:solidFill>
                          <a:srgbClr val="2F5496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Entrevista personal con la aplicación de un cuestionario</a:t>
                      </a:r>
                      <a:endParaRPr lang="es-ES" sz="2000" dirty="0">
                        <a:solidFill>
                          <a:srgbClr val="2F5496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Cubrimiento</a:t>
                      </a:r>
                      <a:endParaRPr lang="es-ES" sz="2000" dirty="0">
                        <a:solidFill>
                          <a:srgbClr val="2F5496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Zona rural de Coper, Boyacá </a:t>
                      </a:r>
                      <a:endParaRPr lang="es-ES" sz="2000" dirty="0">
                        <a:solidFill>
                          <a:srgbClr val="2F5496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Muestra</a:t>
                      </a:r>
                      <a:endParaRPr lang="es-ES" sz="2000" dirty="0">
                        <a:solidFill>
                          <a:srgbClr val="2F5496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 realizaron 280 encuestas </a:t>
                      </a:r>
                      <a:endParaRPr lang="es-ES" sz="2000" dirty="0">
                        <a:solidFill>
                          <a:srgbClr val="2F5496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Margen de error</a:t>
                      </a:r>
                      <a:endParaRPr lang="es-ES" sz="2000">
                        <a:solidFill>
                          <a:srgbClr val="2F5496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4,9% +/- total del 95% de confianza para fenómenos de ocurrencia del 50%</a:t>
                      </a:r>
                      <a:endParaRPr lang="es-ES" sz="2000" dirty="0">
                        <a:solidFill>
                          <a:srgbClr val="2F5496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Fecha de campo</a:t>
                      </a:r>
                      <a:endParaRPr lang="es-ES" sz="2000">
                        <a:solidFill>
                          <a:srgbClr val="2F5496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Junio 30 – julio 1 de 2018</a:t>
                      </a:r>
                      <a:endParaRPr lang="es-ES" sz="2000" dirty="0">
                        <a:solidFill>
                          <a:srgbClr val="2F5496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31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3142936" y="1529363"/>
            <a:ext cx="5836171" cy="4503351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99555" y="853191"/>
            <a:ext cx="7992888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s-CO" sz="3000" dirty="0">
                <a:latin typeface="Times New Roman" pitchFamily="18" charset="0"/>
                <a:cs typeface="Times New Roman" pitchFamily="18" charset="0"/>
              </a:rPr>
              <a:t>INSTRUMENTO DE MEDICIÓN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68100FB-120D-494E-AAF6-6A13621CA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714" y="6311619"/>
            <a:ext cx="3428571" cy="31428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F12F11EF-B6A4-4DFD-8311-025AFE34EEBC}"/>
              </a:ext>
            </a:extLst>
          </p:cNvPr>
          <p:cNvSpPr txBox="1">
            <a:spLocks/>
          </p:cNvSpPr>
          <p:nvPr/>
        </p:nvSpPr>
        <p:spPr>
          <a:xfrm>
            <a:off x="2711968" y="-2471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Metodológico</a:t>
            </a:r>
          </a:p>
        </p:txBody>
      </p:sp>
    </p:spTree>
    <p:extLst>
      <p:ext uri="{BB962C8B-B14F-4D97-AF65-F5344CB8AC3E}">
        <p14:creationId xmlns:p14="http://schemas.microsoft.com/office/powerpoint/2010/main" val="1923731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8213" y="877889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endParaRPr lang="es-CO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63552" y="1772816"/>
            <a:ext cx="79928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endParaRPr lang="es-CO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B86BD22-2412-4AAD-A96B-5BDF20A0F938}"/>
              </a:ext>
            </a:extLst>
          </p:cNvPr>
          <p:cNvSpPr txBox="1">
            <a:spLocks/>
          </p:cNvSpPr>
          <p:nvPr/>
        </p:nvSpPr>
        <p:spPr>
          <a:xfrm>
            <a:off x="988541" y="2015732"/>
            <a:ext cx="939113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66315" y="866092"/>
            <a:ext cx="7992888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s-CO" sz="2400" dirty="0">
                <a:latin typeface="Times New Roman" pitchFamily="18" charset="0"/>
                <a:cs typeface="Times New Roman" pitchFamily="18" charset="0"/>
              </a:rPr>
              <a:t>INSTRUMENTO DE MEDICIÓN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9" name="8 Gráfico"/>
          <p:cNvGraphicFramePr/>
          <p:nvPr>
            <p:extLst/>
          </p:nvPr>
        </p:nvGraphicFramePr>
        <p:xfrm>
          <a:off x="1285103" y="1345941"/>
          <a:ext cx="9918355" cy="3675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3884" y="5513004"/>
            <a:ext cx="88777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 66% de los hogares encuestados no cuentan con acceso al servicio de gas propano</a:t>
            </a:r>
            <a:endParaRPr kumimoji="0" lang="es-ES_tradn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0D4D090-2A2F-4818-8909-690AC1B97507}"/>
              </a:ext>
            </a:extLst>
          </p:cNvPr>
          <p:cNvSpPr txBox="1">
            <a:spLocks/>
          </p:cNvSpPr>
          <p:nvPr/>
        </p:nvSpPr>
        <p:spPr>
          <a:xfrm>
            <a:off x="2711968" y="-2471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Metodológico</a:t>
            </a:r>
          </a:p>
        </p:txBody>
      </p:sp>
    </p:spTree>
    <p:extLst>
      <p:ext uri="{BB962C8B-B14F-4D97-AF65-F5344CB8AC3E}">
        <p14:creationId xmlns:p14="http://schemas.microsoft.com/office/powerpoint/2010/main" val="4190256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8213" y="877889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endParaRPr lang="es-CO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63552" y="1772816"/>
            <a:ext cx="79928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endParaRPr lang="es-CO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B86BD22-2412-4AAD-A96B-5BDF20A0F938}"/>
              </a:ext>
            </a:extLst>
          </p:cNvPr>
          <p:cNvSpPr txBox="1">
            <a:spLocks/>
          </p:cNvSpPr>
          <p:nvPr/>
        </p:nvSpPr>
        <p:spPr>
          <a:xfrm>
            <a:off x="988541" y="2015732"/>
            <a:ext cx="939113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23123" y="877889"/>
            <a:ext cx="7992888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s-CO" sz="2400" dirty="0">
                <a:latin typeface="Times New Roman" pitchFamily="18" charset="0"/>
                <a:cs typeface="Times New Roman" pitchFamily="18" charset="0"/>
              </a:rPr>
              <a:t>INSTRUMENTO DE MEDICIÓN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9" name="8 Gráfico"/>
          <p:cNvGraphicFramePr/>
          <p:nvPr>
            <p:extLst/>
          </p:nvPr>
        </p:nvGraphicFramePr>
        <p:xfrm>
          <a:off x="1235676" y="1576601"/>
          <a:ext cx="9967783" cy="3489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65862" y="5266290"/>
            <a:ext cx="113114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 66% de los hogares estima que el consumo de gas propano mensual estimado es de 30 libras.</a:t>
            </a:r>
            <a:endParaRPr kumimoji="0" lang="es-ES_tradn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4EF77AA-3307-47D1-8656-EA56A41B7104}"/>
              </a:ext>
            </a:extLst>
          </p:cNvPr>
          <p:cNvSpPr txBox="1">
            <a:spLocks/>
          </p:cNvSpPr>
          <p:nvPr/>
        </p:nvSpPr>
        <p:spPr>
          <a:xfrm>
            <a:off x="2711968" y="-2471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Metodológico</a:t>
            </a:r>
          </a:p>
        </p:txBody>
      </p:sp>
    </p:spTree>
    <p:extLst>
      <p:ext uri="{BB962C8B-B14F-4D97-AF65-F5344CB8AC3E}">
        <p14:creationId xmlns:p14="http://schemas.microsoft.com/office/powerpoint/2010/main" val="21180241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1285</Words>
  <Application>Microsoft Office PowerPoint</Application>
  <PresentationFormat>Panorámica</PresentationFormat>
  <Paragraphs>285</Paragraphs>
  <Slides>22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Arial Narrow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Ecolube</dc:creator>
  <cp:lastModifiedBy>Ecolube</cp:lastModifiedBy>
  <cp:revision>18</cp:revision>
  <dcterms:created xsi:type="dcterms:W3CDTF">2018-08-08T16:58:12Z</dcterms:created>
  <dcterms:modified xsi:type="dcterms:W3CDTF">2018-08-09T13:59:33Z</dcterms:modified>
</cp:coreProperties>
</file>