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5" r:id="rId5"/>
    <p:sldId id="266" r:id="rId6"/>
    <p:sldId id="267" r:id="rId7"/>
    <p:sldId id="268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C9E1F-DA14-4F0C-96A6-322D22725135}" type="doc">
      <dgm:prSet loTypeId="urn:microsoft.com/office/officeart/2008/layout/BendingPictureCaptionList" loCatId="picture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2F5922BC-E3FF-403A-966A-1754BFFE9028}">
      <dgm:prSet phldrT="[Texto]" phldr="1"/>
      <dgm:spPr/>
      <dgm:t>
        <a:bodyPr/>
        <a:lstStyle/>
        <a:p>
          <a:endParaRPr lang="es-CO" dirty="0"/>
        </a:p>
      </dgm:t>
    </dgm:pt>
    <dgm:pt modelId="{B6DC425E-984E-4109-9904-6FDE69641F26}" type="sibTrans" cxnId="{F050BE2D-DACF-4A81-9052-98272C2DB9CA}">
      <dgm:prSet/>
      <dgm:spPr/>
      <dgm:t>
        <a:bodyPr/>
        <a:lstStyle/>
        <a:p>
          <a:endParaRPr lang="es-CO"/>
        </a:p>
      </dgm:t>
    </dgm:pt>
    <dgm:pt modelId="{23789777-D933-4F13-ABBE-55E3F92D3FBB}" type="parTrans" cxnId="{F050BE2D-DACF-4A81-9052-98272C2DB9CA}">
      <dgm:prSet/>
      <dgm:spPr/>
      <dgm:t>
        <a:bodyPr/>
        <a:lstStyle/>
        <a:p>
          <a:endParaRPr lang="es-CO"/>
        </a:p>
      </dgm:t>
    </dgm:pt>
    <dgm:pt modelId="{10A2EBE9-D2A6-4B10-9B8D-8A42936B6CE6}">
      <dgm:prSet phldrT="[Texto]"/>
      <dgm:spPr/>
      <dgm:t>
        <a:bodyPr/>
        <a:lstStyle/>
        <a:p>
          <a:r>
            <a:rPr lang="es-CO" dirty="0" smtClean="0"/>
            <a:t>ORTALECI</a:t>
          </a:r>
          <a:endParaRPr lang="es-CO" dirty="0"/>
        </a:p>
      </dgm:t>
    </dgm:pt>
    <dgm:pt modelId="{A21E5477-9C51-4F8D-9854-0FB8E312B80C}" type="sibTrans" cxnId="{D3DC6D7A-1876-45ED-A3EF-E18E44422EE5}">
      <dgm:prSet/>
      <dgm:spPr/>
      <dgm:t>
        <a:bodyPr/>
        <a:lstStyle/>
        <a:p>
          <a:endParaRPr lang="es-CO"/>
        </a:p>
      </dgm:t>
    </dgm:pt>
    <dgm:pt modelId="{D1662A17-D28B-44F5-8715-D03BD7C4EFC9}" type="parTrans" cxnId="{D3DC6D7A-1876-45ED-A3EF-E18E44422EE5}">
      <dgm:prSet/>
      <dgm:spPr/>
      <dgm:t>
        <a:bodyPr/>
        <a:lstStyle/>
        <a:p>
          <a:endParaRPr lang="es-CO"/>
        </a:p>
      </dgm:t>
    </dgm:pt>
    <dgm:pt modelId="{194DF20E-3038-4282-B1D5-F8DEE1C65D20}">
      <dgm:prSet phldrT="[Texto]" phldr="1"/>
      <dgm:spPr/>
      <dgm:t>
        <a:bodyPr/>
        <a:lstStyle/>
        <a:p>
          <a:endParaRPr lang="es-CO" dirty="0"/>
        </a:p>
      </dgm:t>
    </dgm:pt>
    <dgm:pt modelId="{29667707-3BF7-4851-96B9-1533D1F83E52}" type="sibTrans" cxnId="{5072D141-932F-4FCA-B7D7-211777FD7DFE}">
      <dgm:prSet/>
      <dgm:spPr/>
      <dgm:t>
        <a:bodyPr/>
        <a:lstStyle/>
        <a:p>
          <a:endParaRPr lang="es-CO"/>
        </a:p>
      </dgm:t>
    </dgm:pt>
    <dgm:pt modelId="{BAA2FCE5-D5D5-4241-9000-89CA9F310316}" type="parTrans" cxnId="{5072D141-932F-4FCA-B7D7-211777FD7DFE}">
      <dgm:prSet/>
      <dgm:spPr/>
      <dgm:t>
        <a:bodyPr/>
        <a:lstStyle/>
        <a:p>
          <a:endParaRPr lang="es-CO"/>
        </a:p>
      </dgm:t>
    </dgm:pt>
    <dgm:pt modelId="{DB2CF720-4EE9-4782-8F1C-7AE80AA2D8D2}" type="pres">
      <dgm:prSet presAssocID="{3A4C9E1F-DA14-4F0C-96A6-322D227251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FB0ADD5-6678-4F82-B2EA-CAF1AB556733}" type="pres">
      <dgm:prSet presAssocID="{2F5922BC-E3FF-403A-966A-1754BFFE9028}" presName="composite" presStyleCnt="0"/>
      <dgm:spPr/>
    </dgm:pt>
    <dgm:pt modelId="{A61F0026-5A03-48D0-A59D-C5A0BB1DAE54}" type="pres">
      <dgm:prSet presAssocID="{2F5922BC-E3FF-403A-966A-1754BFFE9028}" presName="rect1" presStyleLbl="bgImgPlace1" presStyleIdx="0" presStyleCnt="3" custScaleX="126451" custScaleY="150006" custLinFactX="100000" custLinFactNeighborX="191525" custLinFactNeighborY="-14339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s-CO"/>
        </a:p>
      </dgm:t>
    </dgm:pt>
    <dgm:pt modelId="{7F373765-8B6B-434B-97DD-0D28E81CAFBF}" type="pres">
      <dgm:prSet presAssocID="{2F5922BC-E3FF-403A-966A-1754BFFE9028}" presName="wedgeRectCallout1" presStyleLbl="node1" presStyleIdx="0" presStyleCnt="3" custFlipVert="1" custFlipHor="0" custScaleX="3333" custScaleY="17962" custLinFactX="107390" custLinFactY="72070" custLinFactNeighborX="200000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509A58-0461-4BED-BCBE-030385A68DE8}" type="pres">
      <dgm:prSet presAssocID="{B6DC425E-984E-4109-9904-6FDE69641F26}" presName="sibTrans" presStyleCnt="0"/>
      <dgm:spPr/>
    </dgm:pt>
    <dgm:pt modelId="{12C42058-023E-4995-B878-0F3BD2E11922}" type="pres">
      <dgm:prSet presAssocID="{10A2EBE9-D2A6-4B10-9B8D-8A42936B6CE6}" presName="composite" presStyleCnt="0"/>
      <dgm:spPr/>
    </dgm:pt>
    <dgm:pt modelId="{5765EBA9-10EB-4221-BC05-4912438F9B76}" type="pres">
      <dgm:prSet presAssocID="{10A2EBE9-D2A6-4B10-9B8D-8A42936B6CE6}" presName="rect1" presStyleLbl="bgImgPlace1" presStyleIdx="1" presStyleCnt="3" custScaleX="29192" custScaleY="214967" custLinFactX="11720" custLinFactNeighborX="100000" custLinFactNeighborY="-4334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5E8DC283-8ACB-453F-A67D-73BC879FF202}" type="pres">
      <dgm:prSet presAssocID="{10A2EBE9-D2A6-4B10-9B8D-8A42936B6CE6}" presName="wedgeRectCallout1" presStyleLbl="node1" presStyleIdx="1" presStyleCnt="3" custFlipVert="1" custFlipHor="0" custScaleX="27527" custScaleY="13627" custLinFactX="100000" custLinFactY="55826" custLinFactNeighborX="120811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4FA04D6-A030-47A1-8A98-BE6B9B6CB61B}" type="pres">
      <dgm:prSet presAssocID="{A21E5477-9C51-4F8D-9854-0FB8E312B80C}" presName="sibTrans" presStyleCnt="0"/>
      <dgm:spPr/>
    </dgm:pt>
    <dgm:pt modelId="{2C60744F-1A15-435F-8D91-74603E766F62}" type="pres">
      <dgm:prSet presAssocID="{194DF20E-3038-4282-B1D5-F8DEE1C65D20}" presName="composite" presStyleCnt="0"/>
      <dgm:spPr/>
    </dgm:pt>
    <dgm:pt modelId="{C6045C29-3468-4F38-A8F5-DC05C548A10C}" type="pres">
      <dgm:prSet presAssocID="{194DF20E-3038-4282-B1D5-F8DEE1C65D20}" presName="rect1" presStyleLbl="bgImgPlace1" presStyleIdx="2" presStyleCnt="3" custScaleX="245655" custScaleY="239100" custLinFactX="-80390" custLinFactNeighborX="-100000" custLinFactNeighborY="28993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s-CO"/>
        </a:p>
      </dgm:t>
    </dgm:pt>
    <dgm:pt modelId="{B1328D62-DB88-4167-BBAD-64675889A59C}" type="pres">
      <dgm:prSet presAssocID="{194DF20E-3038-4282-B1D5-F8DEE1C65D20}" presName="wedgeRectCallout1" presStyleLbl="node1" presStyleIdx="2" presStyleCnt="3" custScaleX="59589" custScaleY="61437" custLinFactY="51580" custLinFactNeighborX="65473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860B20C-5D6A-45EF-8292-B7C2504FD263}" type="presOf" srcId="{2F5922BC-E3FF-403A-966A-1754BFFE9028}" destId="{7F373765-8B6B-434B-97DD-0D28E81CAFBF}" srcOrd="0" destOrd="0" presId="urn:microsoft.com/office/officeart/2008/layout/BendingPictureCaptionList"/>
    <dgm:cxn modelId="{F050BE2D-DACF-4A81-9052-98272C2DB9CA}" srcId="{3A4C9E1F-DA14-4F0C-96A6-322D22725135}" destId="{2F5922BC-E3FF-403A-966A-1754BFFE9028}" srcOrd="0" destOrd="0" parTransId="{23789777-D933-4F13-ABBE-55E3F92D3FBB}" sibTransId="{B6DC425E-984E-4109-9904-6FDE69641F26}"/>
    <dgm:cxn modelId="{AA078021-5E06-458C-AA1A-771B2B039651}" type="presOf" srcId="{3A4C9E1F-DA14-4F0C-96A6-322D22725135}" destId="{DB2CF720-4EE9-4782-8F1C-7AE80AA2D8D2}" srcOrd="0" destOrd="0" presId="urn:microsoft.com/office/officeart/2008/layout/BendingPictureCaptionList"/>
    <dgm:cxn modelId="{D8755F8F-74F3-44E0-A495-8F79F6249859}" type="presOf" srcId="{194DF20E-3038-4282-B1D5-F8DEE1C65D20}" destId="{B1328D62-DB88-4167-BBAD-64675889A59C}" srcOrd="0" destOrd="0" presId="urn:microsoft.com/office/officeart/2008/layout/BendingPictureCaptionList"/>
    <dgm:cxn modelId="{D3DC6D7A-1876-45ED-A3EF-E18E44422EE5}" srcId="{3A4C9E1F-DA14-4F0C-96A6-322D22725135}" destId="{10A2EBE9-D2A6-4B10-9B8D-8A42936B6CE6}" srcOrd="1" destOrd="0" parTransId="{D1662A17-D28B-44F5-8715-D03BD7C4EFC9}" sibTransId="{A21E5477-9C51-4F8D-9854-0FB8E312B80C}"/>
    <dgm:cxn modelId="{5072D141-932F-4FCA-B7D7-211777FD7DFE}" srcId="{3A4C9E1F-DA14-4F0C-96A6-322D22725135}" destId="{194DF20E-3038-4282-B1D5-F8DEE1C65D20}" srcOrd="2" destOrd="0" parTransId="{BAA2FCE5-D5D5-4241-9000-89CA9F310316}" sibTransId="{29667707-3BF7-4851-96B9-1533D1F83E52}"/>
    <dgm:cxn modelId="{29C15CB0-6C6F-4B5E-A1CB-73FEE1D87F68}" type="presOf" srcId="{10A2EBE9-D2A6-4B10-9B8D-8A42936B6CE6}" destId="{5E8DC283-8ACB-453F-A67D-73BC879FF202}" srcOrd="0" destOrd="0" presId="urn:microsoft.com/office/officeart/2008/layout/BendingPictureCaptionList"/>
    <dgm:cxn modelId="{BBE899AF-74C0-4050-AF6E-9CD2349D207B}" type="presParOf" srcId="{DB2CF720-4EE9-4782-8F1C-7AE80AA2D8D2}" destId="{3FB0ADD5-6678-4F82-B2EA-CAF1AB556733}" srcOrd="0" destOrd="0" presId="urn:microsoft.com/office/officeart/2008/layout/BendingPictureCaptionList"/>
    <dgm:cxn modelId="{8EB5FA8C-F01D-44BC-9B4C-9CADCB773E43}" type="presParOf" srcId="{3FB0ADD5-6678-4F82-B2EA-CAF1AB556733}" destId="{A61F0026-5A03-48D0-A59D-C5A0BB1DAE54}" srcOrd="0" destOrd="0" presId="urn:microsoft.com/office/officeart/2008/layout/BendingPictureCaptionList"/>
    <dgm:cxn modelId="{017DBC22-46D1-4121-B822-663B2605A25C}" type="presParOf" srcId="{3FB0ADD5-6678-4F82-B2EA-CAF1AB556733}" destId="{7F373765-8B6B-434B-97DD-0D28E81CAFBF}" srcOrd="1" destOrd="0" presId="urn:microsoft.com/office/officeart/2008/layout/BendingPictureCaptionList"/>
    <dgm:cxn modelId="{E2D2955B-7FFC-40B4-A797-A6594256875E}" type="presParOf" srcId="{DB2CF720-4EE9-4782-8F1C-7AE80AA2D8D2}" destId="{34509A58-0461-4BED-BCBE-030385A68DE8}" srcOrd="1" destOrd="0" presId="urn:microsoft.com/office/officeart/2008/layout/BendingPictureCaptionList"/>
    <dgm:cxn modelId="{BC3B6C80-BA01-426F-9F01-573545674749}" type="presParOf" srcId="{DB2CF720-4EE9-4782-8F1C-7AE80AA2D8D2}" destId="{12C42058-023E-4995-B878-0F3BD2E11922}" srcOrd="2" destOrd="0" presId="urn:microsoft.com/office/officeart/2008/layout/BendingPictureCaptionList"/>
    <dgm:cxn modelId="{42DB7E80-6EED-4B9E-B3A0-74A85645E208}" type="presParOf" srcId="{12C42058-023E-4995-B878-0F3BD2E11922}" destId="{5765EBA9-10EB-4221-BC05-4912438F9B76}" srcOrd="0" destOrd="0" presId="urn:microsoft.com/office/officeart/2008/layout/BendingPictureCaptionList"/>
    <dgm:cxn modelId="{62E950A8-F2B2-4494-9A68-EB5DB62541F8}" type="presParOf" srcId="{12C42058-023E-4995-B878-0F3BD2E11922}" destId="{5E8DC283-8ACB-453F-A67D-73BC879FF202}" srcOrd="1" destOrd="0" presId="urn:microsoft.com/office/officeart/2008/layout/BendingPictureCaptionList"/>
    <dgm:cxn modelId="{5FD482FD-BB88-4659-938A-A1D212C1363A}" type="presParOf" srcId="{DB2CF720-4EE9-4782-8F1C-7AE80AA2D8D2}" destId="{54FA04D6-A030-47A1-8A98-BE6B9B6CB61B}" srcOrd="3" destOrd="0" presId="urn:microsoft.com/office/officeart/2008/layout/BendingPictureCaptionList"/>
    <dgm:cxn modelId="{73E32242-8375-4F9A-9B45-3C0D8467C176}" type="presParOf" srcId="{DB2CF720-4EE9-4782-8F1C-7AE80AA2D8D2}" destId="{2C60744F-1A15-435F-8D91-74603E766F62}" srcOrd="4" destOrd="0" presId="urn:microsoft.com/office/officeart/2008/layout/BendingPictureCaptionList"/>
    <dgm:cxn modelId="{50B8104E-7EB8-4BA1-A684-0ECA1C9DC951}" type="presParOf" srcId="{2C60744F-1A15-435F-8D91-74603E766F62}" destId="{C6045C29-3468-4F38-A8F5-DC05C548A10C}" srcOrd="0" destOrd="0" presId="urn:microsoft.com/office/officeart/2008/layout/BendingPictureCaptionList"/>
    <dgm:cxn modelId="{2D5ABADA-0B84-4B0A-A30C-1F7A891BD577}" type="presParOf" srcId="{2C60744F-1A15-435F-8D91-74603E766F62}" destId="{B1328D62-DB88-4167-BBAD-64675889A59C}" srcOrd="1" destOrd="0" presId="urn:microsoft.com/office/officeart/2008/layout/BendingPictureCaptionList"/>
  </dgm:cxnLst>
  <dgm:bg>
    <a:solidFill>
      <a:schemeClr val="accent6">
        <a:lumMod val="20000"/>
        <a:lumOff val="80000"/>
      </a:schemeClr>
    </a:solidFill>
    <a:effectLst>
      <a:glow rad="1397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600855-5FD8-4E46-9095-77C04ECBCE0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92BD492-9F55-4AEC-9AC3-D73C08415BB5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lin ang="54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pPr algn="l"/>
          <a:r>
            <a:rPr lang="es-CO" sz="2400" b="1" i="1" dirty="0" smtClean="0">
              <a:solidFill>
                <a:srgbClr val="002060"/>
              </a:solidFill>
              <a:latin typeface="+mj-lt"/>
              <a:cs typeface="Arial" pitchFamily="34" charset="0"/>
            </a:rPr>
            <a:t>Realizar el estudio de factibilidad para la fabricación y comercialización de Nutry Eyelash en Bogotá en la localidad de Fontibón. </a:t>
          </a:r>
          <a:endParaRPr lang="es-CO" sz="2400" b="1" i="1" dirty="0">
            <a:solidFill>
              <a:srgbClr val="002060"/>
            </a:solidFill>
            <a:latin typeface="+mj-lt"/>
          </a:endParaRPr>
        </a:p>
      </dgm:t>
    </dgm:pt>
    <dgm:pt modelId="{A95636BE-9424-4A8A-91A6-CA0D3F776E5D}" type="parTrans" cxnId="{F663B4D3-94A8-4BE7-A5A6-6355E76EE85E}">
      <dgm:prSet/>
      <dgm:spPr/>
      <dgm:t>
        <a:bodyPr/>
        <a:lstStyle/>
        <a:p>
          <a:endParaRPr lang="es-CO"/>
        </a:p>
      </dgm:t>
    </dgm:pt>
    <dgm:pt modelId="{91034785-2767-4BAE-ADCC-BEBBED01C666}" type="sibTrans" cxnId="{F663B4D3-94A8-4BE7-A5A6-6355E76EE85E}">
      <dgm:prSet/>
      <dgm:spPr/>
      <dgm:t>
        <a:bodyPr/>
        <a:lstStyle/>
        <a:p>
          <a:endParaRPr lang="es-CO"/>
        </a:p>
      </dgm:t>
    </dgm:pt>
    <dgm:pt modelId="{921204E6-FDC7-4573-95C2-EB0B50B5209E}" type="pres">
      <dgm:prSet presAssocID="{61600855-5FD8-4E46-9095-77C04ECBCE0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CO"/>
        </a:p>
      </dgm:t>
    </dgm:pt>
    <dgm:pt modelId="{DD15D078-F373-4448-A421-FE267CB637B6}" type="pres">
      <dgm:prSet presAssocID="{61600855-5FD8-4E46-9095-77C04ECBCE00}" presName="pyramid" presStyleLbl="node1" presStyleIdx="0" presStyleCnt="1" custLinFactNeighborX="-31135" custLinFactNeighborY="-127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es-CO"/>
        </a:p>
      </dgm:t>
    </dgm:pt>
    <dgm:pt modelId="{B2EB522A-0BDE-463F-ABE7-F40785EBC395}" type="pres">
      <dgm:prSet presAssocID="{61600855-5FD8-4E46-9095-77C04ECBCE00}" presName="theList" presStyleCnt="0"/>
      <dgm:spPr/>
    </dgm:pt>
    <dgm:pt modelId="{170D1275-1B6F-4714-B659-D26147D1EA5A}" type="pres">
      <dgm:prSet presAssocID="{E92BD492-9F55-4AEC-9AC3-D73C08415BB5}" presName="aNode" presStyleLbl="fgAcc1" presStyleIdx="0" presStyleCnt="1" custScaleX="205754" custScaleY="52121" custLinFactNeighborX="44643" custLinFactNeighborY="-8767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BFD6ABC-75A7-4980-8B7E-5DB28D9AB256}" type="pres">
      <dgm:prSet presAssocID="{E92BD492-9F55-4AEC-9AC3-D73C08415BB5}" presName="aSpace" presStyleCnt="0"/>
      <dgm:spPr/>
    </dgm:pt>
  </dgm:ptLst>
  <dgm:cxnLst>
    <dgm:cxn modelId="{F663B4D3-94A8-4BE7-A5A6-6355E76EE85E}" srcId="{61600855-5FD8-4E46-9095-77C04ECBCE00}" destId="{E92BD492-9F55-4AEC-9AC3-D73C08415BB5}" srcOrd="0" destOrd="0" parTransId="{A95636BE-9424-4A8A-91A6-CA0D3F776E5D}" sibTransId="{91034785-2767-4BAE-ADCC-BEBBED01C666}"/>
    <dgm:cxn modelId="{F8C78B77-3FA9-4189-BCA3-27D096012444}" type="presOf" srcId="{E92BD492-9F55-4AEC-9AC3-D73C08415BB5}" destId="{170D1275-1B6F-4714-B659-D26147D1EA5A}" srcOrd="0" destOrd="0" presId="urn:microsoft.com/office/officeart/2005/8/layout/pyramid2"/>
    <dgm:cxn modelId="{791F856E-D5C0-403E-BB13-56FD55401519}" type="presOf" srcId="{61600855-5FD8-4E46-9095-77C04ECBCE00}" destId="{921204E6-FDC7-4573-95C2-EB0B50B5209E}" srcOrd="0" destOrd="0" presId="urn:microsoft.com/office/officeart/2005/8/layout/pyramid2"/>
    <dgm:cxn modelId="{C09A7F78-FE64-4B99-8E98-C2D82B90D264}" type="presParOf" srcId="{921204E6-FDC7-4573-95C2-EB0B50B5209E}" destId="{DD15D078-F373-4448-A421-FE267CB637B6}" srcOrd="0" destOrd="0" presId="urn:microsoft.com/office/officeart/2005/8/layout/pyramid2"/>
    <dgm:cxn modelId="{82B9F5B1-14DD-46E4-9E33-074DE08E8793}" type="presParOf" srcId="{921204E6-FDC7-4573-95C2-EB0B50B5209E}" destId="{B2EB522A-0BDE-463F-ABE7-F40785EBC395}" srcOrd="1" destOrd="0" presId="urn:microsoft.com/office/officeart/2005/8/layout/pyramid2"/>
    <dgm:cxn modelId="{94902C0A-0F89-47F7-A332-F828D9E052E7}" type="presParOf" srcId="{B2EB522A-0BDE-463F-ABE7-F40785EBC395}" destId="{170D1275-1B6F-4714-B659-D26147D1EA5A}" srcOrd="0" destOrd="0" presId="urn:microsoft.com/office/officeart/2005/8/layout/pyramid2"/>
    <dgm:cxn modelId="{661E4BE3-A78A-421E-AB2C-4AC1FDA59E6E}" type="presParOf" srcId="{B2EB522A-0BDE-463F-ABE7-F40785EBC395}" destId="{3BFD6ABC-75A7-4980-8B7E-5DB28D9AB256}" srcOrd="1" destOrd="0" presId="urn:microsoft.com/office/officeart/2005/8/layout/pyramid2"/>
  </dgm:cxnLst>
  <dgm:bg>
    <a:solidFill>
      <a:schemeClr val="accent6">
        <a:lumMod val="20000"/>
        <a:lumOff val="80000"/>
      </a:schemeClr>
    </a:solidFill>
  </dgm:bg>
  <dgm:whole>
    <a:ln>
      <a:solidFill>
        <a:srgbClr val="00B0F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DF1E6B-0A32-4014-853B-01B7DFE5CF1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EFD7A6E-BD64-486C-BA59-C7659D8F07BF}">
      <dgm:prSet phldrT="[Texto]" custT="1"/>
      <dgm:spPr/>
      <dgm:t>
        <a:bodyPr/>
        <a:lstStyle/>
        <a:p>
          <a:r>
            <a:rPr lang="es-CO" sz="2400" b="1" i="1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VISIÓN</a:t>
          </a:r>
          <a:endParaRPr lang="es-CO" sz="2400" dirty="0"/>
        </a:p>
      </dgm:t>
    </dgm:pt>
    <dgm:pt modelId="{DE52A23A-0DB6-4459-913A-71D5819A98D3}" type="parTrans" cxnId="{08D75A5C-DFA5-406B-ACA7-AE84A2F0BDB9}">
      <dgm:prSet/>
      <dgm:spPr/>
      <dgm:t>
        <a:bodyPr/>
        <a:lstStyle/>
        <a:p>
          <a:endParaRPr lang="es-CO"/>
        </a:p>
      </dgm:t>
    </dgm:pt>
    <dgm:pt modelId="{36A4027E-E535-47A7-9E25-3BB912F3217F}" type="sibTrans" cxnId="{08D75A5C-DFA5-406B-ACA7-AE84A2F0BDB9}">
      <dgm:prSet/>
      <dgm:spPr/>
      <dgm:t>
        <a:bodyPr/>
        <a:lstStyle/>
        <a:p>
          <a:endParaRPr lang="es-CO"/>
        </a:p>
      </dgm:t>
    </dgm:pt>
    <dgm:pt modelId="{1496046F-8E46-4B7D-947C-832B4B8ACE40}">
      <dgm:prSet custT="1"/>
      <dgm:spPr/>
      <dgm:t>
        <a:bodyPr/>
        <a:lstStyle/>
        <a:p>
          <a:r>
            <a:rPr lang="es-CO" sz="2400" b="1" i="1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MISIÓN</a:t>
          </a:r>
          <a:endParaRPr lang="es-CO" sz="2400" dirty="0"/>
        </a:p>
      </dgm:t>
    </dgm:pt>
    <dgm:pt modelId="{74008227-9870-442E-B5A4-3BA11013982D}" type="parTrans" cxnId="{20ACC903-817F-4177-94AC-E01FA9B443D5}">
      <dgm:prSet/>
      <dgm:spPr/>
      <dgm:t>
        <a:bodyPr/>
        <a:lstStyle/>
        <a:p>
          <a:endParaRPr lang="es-CO"/>
        </a:p>
      </dgm:t>
    </dgm:pt>
    <dgm:pt modelId="{74CE1ABC-AA7D-45E8-8E22-C8DA7BAE3327}" type="sibTrans" cxnId="{20ACC903-817F-4177-94AC-E01FA9B443D5}">
      <dgm:prSet/>
      <dgm:spPr/>
      <dgm:t>
        <a:bodyPr/>
        <a:lstStyle/>
        <a:p>
          <a:endParaRPr lang="es-CO"/>
        </a:p>
      </dgm:t>
    </dgm:pt>
    <dgm:pt modelId="{51A9D64B-CCA8-440D-8A90-371A52020102}">
      <dgm:prSet/>
      <dgm:spPr/>
      <dgm:t>
        <a:bodyPr/>
        <a:lstStyle/>
        <a:p>
          <a:r>
            <a:rPr lang="es-CO" b="1" i="1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  NUTRY EYELASH S.A.S</a:t>
          </a:r>
          <a:endParaRPr lang="es-CO" dirty="0"/>
        </a:p>
      </dgm:t>
    </dgm:pt>
    <dgm:pt modelId="{32F34EEA-A269-4933-A319-FAE2948A2D7B}" type="parTrans" cxnId="{7948AE52-26B3-4590-B1CB-E9CA4A0B13DB}">
      <dgm:prSet/>
      <dgm:spPr/>
      <dgm:t>
        <a:bodyPr/>
        <a:lstStyle/>
        <a:p>
          <a:endParaRPr lang="es-CO"/>
        </a:p>
      </dgm:t>
    </dgm:pt>
    <dgm:pt modelId="{2486DEA3-C3F3-4476-9346-F2996EDFBA56}" type="sibTrans" cxnId="{7948AE52-26B3-4590-B1CB-E9CA4A0B13DB}">
      <dgm:prSet/>
      <dgm:spPr/>
      <dgm:t>
        <a:bodyPr/>
        <a:lstStyle/>
        <a:p>
          <a:endParaRPr lang="es-CO"/>
        </a:p>
      </dgm:t>
    </dgm:pt>
    <dgm:pt modelId="{AA011A3C-9FD7-4377-B91B-9C8FD2ADC7EA}" type="pres">
      <dgm:prSet presAssocID="{04DF1E6B-0A32-4014-853B-01B7DFE5CF1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CO"/>
        </a:p>
      </dgm:t>
    </dgm:pt>
    <dgm:pt modelId="{61885354-CABB-496E-AF2F-3FB19DFDDE50}" type="pres">
      <dgm:prSet presAssocID="{04DF1E6B-0A32-4014-853B-01B7DFE5CF18}" presName="pyramid" presStyleLbl="node1" presStyleIdx="0" presStyleCnt="1" custLinFactNeighborX="-34302" custLinFactNeighborY="13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FA10203-7388-4135-A5E1-65D32BBBF15C}" type="pres">
      <dgm:prSet presAssocID="{04DF1E6B-0A32-4014-853B-01B7DFE5CF18}" presName="theList" presStyleCnt="0"/>
      <dgm:spPr/>
    </dgm:pt>
    <dgm:pt modelId="{03E98516-D2D9-4034-B562-AF28016B7322}" type="pres">
      <dgm:prSet presAssocID="{1496046F-8E46-4B7D-947C-832B4B8ACE40}" presName="aNode" presStyleLbl="fgAcc1" presStyleIdx="0" presStyleCnt="3" custLinFactNeighborX="-41898" custLinFactNeighborY="-9962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9805E3-5C24-4D4B-AE2F-03D66BCCD475}" type="pres">
      <dgm:prSet presAssocID="{1496046F-8E46-4B7D-947C-832B4B8ACE40}" presName="aSpace" presStyleCnt="0"/>
      <dgm:spPr/>
    </dgm:pt>
    <dgm:pt modelId="{2A77C4E2-CB7E-4084-BBB2-3AE31100979F}" type="pres">
      <dgm:prSet presAssocID="{1EFD7A6E-BD64-486C-BA59-C7659D8F07BF}" presName="aNode" presStyleLbl="fgAcc1" presStyleIdx="1" presStyleCnt="3" custLinFactNeighborX="-41898" custLinFactNeighborY="-3905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E77EBB-6907-4ABC-B632-07F7AC015780}" type="pres">
      <dgm:prSet presAssocID="{1EFD7A6E-BD64-486C-BA59-C7659D8F07BF}" presName="aSpace" presStyleCnt="0"/>
      <dgm:spPr/>
    </dgm:pt>
    <dgm:pt modelId="{5CBB822F-7EEC-4E04-834B-E67AA3A2C08D}" type="pres">
      <dgm:prSet presAssocID="{51A9D64B-CCA8-440D-8A90-371A52020102}" presName="aNode" presStyleLbl="fgAcc1" presStyleIdx="2" presStyleCnt="3" custLinFactNeighborX="-41898" custLinFactNeighborY="2151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84B11A1-B45F-429E-9F95-3CA1B7F67329}" type="pres">
      <dgm:prSet presAssocID="{51A9D64B-CCA8-440D-8A90-371A52020102}" presName="aSpace" presStyleCnt="0"/>
      <dgm:spPr/>
    </dgm:pt>
  </dgm:ptLst>
  <dgm:cxnLst>
    <dgm:cxn modelId="{C7425BA3-2B92-4FF4-AFD3-2C6480CE8689}" type="presOf" srcId="{1496046F-8E46-4B7D-947C-832B4B8ACE40}" destId="{03E98516-D2D9-4034-B562-AF28016B7322}" srcOrd="0" destOrd="0" presId="urn:microsoft.com/office/officeart/2005/8/layout/pyramid2"/>
    <dgm:cxn modelId="{7948AE52-26B3-4590-B1CB-E9CA4A0B13DB}" srcId="{04DF1E6B-0A32-4014-853B-01B7DFE5CF18}" destId="{51A9D64B-CCA8-440D-8A90-371A52020102}" srcOrd="2" destOrd="0" parTransId="{32F34EEA-A269-4933-A319-FAE2948A2D7B}" sibTransId="{2486DEA3-C3F3-4476-9346-F2996EDFBA56}"/>
    <dgm:cxn modelId="{08D75A5C-DFA5-406B-ACA7-AE84A2F0BDB9}" srcId="{04DF1E6B-0A32-4014-853B-01B7DFE5CF18}" destId="{1EFD7A6E-BD64-486C-BA59-C7659D8F07BF}" srcOrd="1" destOrd="0" parTransId="{DE52A23A-0DB6-4459-913A-71D5819A98D3}" sibTransId="{36A4027E-E535-47A7-9E25-3BB912F3217F}"/>
    <dgm:cxn modelId="{B7C32842-8EAA-40AD-93ED-8C8F6E30409E}" type="presOf" srcId="{04DF1E6B-0A32-4014-853B-01B7DFE5CF18}" destId="{AA011A3C-9FD7-4377-B91B-9C8FD2ADC7EA}" srcOrd="0" destOrd="0" presId="urn:microsoft.com/office/officeart/2005/8/layout/pyramid2"/>
    <dgm:cxn modelId="{F4A0EF89-5F15-4486-A55C-F33101E3B791}" type="presOf" srcId="{51A9D64B-CCA8-440D-8A90-371A52020102}" destId="{5CBB822F-7EEC-4E04-834B-E67AA3A2C08D}" srcOrd="0" destOrd="0" presId="urn:microsoft.com/office/officeart/2005/8/layout/pyramid2"/>
    <dgm:cxn modelId="{20ACC903-817F-4177-94AC-E01FA9B443D5}" srcId="{04DF1E6B-0A32-4014-853B-01B7DFE5CF18}" destId="{1496046F-8E46-4B7D-947C-832B4B8ACE40}" srcOrd="0" destOrd="0" parTransId="{74008227-9870-442E-B5A4-3BA11013982D}" sibTransId="{74CE1ABC-AA7D-45E8-8E22-C8DA7BAE3327}"/>
    <dgm:cxn modelId="{BA4CB16A-945A-4ABA-A064-F8245BC37FBB}" type="presOf" srcId="{1EFD7A6E-BD64-486C-BA59-C7659D8F07BF}" destId="{2A77C4E2-CB7E-4084-BBB2-3AE31100979F}" srcOrd="0" destOrd="0" presId="urn:microsoft.com/office/officeart/2005/8/layout/pyramid2"/>
    <dgm:cxn modelId="{36474A20-D994-4582-A2C3-ACB75308560F}" type="presParOf" srcId="{AA011A3C-9FD7-4377-B91B-9C8FD2ADC7EA}" destId="{61885354-CABB-496E-AF2F-3FB19DFDDE50}" srcOrd="0" destOrd="0" presId="urn:microsoft.com/office/officeart/2005/8/layout/pyramid2"/>
    <dgm:cxn modelId="{B2F62C4C-E540-4672-A068-BEC10D4E168F}" type="presParOf" srcId="{AA011A3C-9FD7-4377-B91B-9C8FD2ADC7EA}" destId="{3FA10203-7388-4135-A5E1-65D32BBBF15C}" srcOrd="1" destOrd="0" presId="urn:microsoft.com/office/officeart/2005/8/layout/pyramid2"/>
    <dgm:cxn modelId="{6AD5D9E1-6D43-4D04-946C-3697D1AFD6F5}" type="presParOf" srcId="{3FA10203-7388-4135-A5E1-65D32BBBF15C}" destId="{03E98516-D2D9-4034-B562-AF28016B7322}" srcOrd="0" destOrd="0" presId="urn:microsoft.com/office/officeart/2005/8/layout/pyramid2"/>
    <dgm:cxn modelId="{19C5C224-40D8-4678-818B-742C6F896B5C}" type="presParOf" srcId="{3FA10203-7388-4135-A5E1-65D32BBBF15C}" destId="{969805E3-5C24-4D4B-AE2F-03D66BCCD475}" srcOrd="1" destOrd="0" presId="urn:microsoft.com/office/officeart/2005/8/layout/pyramid2"/>
    <dgm:cxn modelId="{DF801747-AEFC-4AAB-9E19-E6B16028C516}" type="presParOf" srcId="{3FA10203-7388-4135-A5E1-65D32BBBF15C}" destId="{2A77C4E2-CB7E-4084-BBB2-3AE31100979F}" srcOrd="2" destOrd="0" presId="urn:microsoft.com/office/officeart/2005/8/layout/pyramid2"/>
    <dgm:cxn modelId="{57E35782-9FE3-4DD1-AAD5-4F0D7A288273}" type="presParOf" srcId="{3FA10203-7388-4135-A5E1-65D32BBBF15C}" destId="{7EE77EBB-6907-4ABC-B632-07F7AC015780}" srcOrd="3" destOrd="0" presId="urn:microsoft.com/office/officeart/2005/8/layout/pyramid2"/>
    <dgm:cxn modelId="{CE8D04D0-DB24-462E-B944-C8BAD64F05FA}" type="presParOf" srcId="{3FA10203-7388-4135-A5E1-65D32BBBF15C}" destId="{5CBB822F-7EEC-4E04-834B-E67AA3A2C08D}" srcOrd="4" destOrd="0" presId="urn:microsoft.com/office/officeart/2005/8/layout/pyramid2"/>
    <dgm:cxn modelId="{58370027-2806-4303-B1C3-68E76084C376}" type="presParOf" srcId="{3FA10203-7388-4135-A5E1-65D32BBBF15C}" destId="{884B11A1-B45F-429E-9F95-3CA1B7F6732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222CD7-ECDB-4B1C-B990-6470852431E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04121AF-32FA-4ED3-B00B-37F83FD0566A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b="0" i="1" u="none" dirty="0" smtClean="0">
              <a:solidFill>
                <a:schemeClr val="tx1"/>
              </a:solidFill>
            </a:rPr>
            <a:t>El bálsamo para pestañas Nutry Eyelash, de acuerdo a todos los  estudios realizados es viable y rentable. </a:t>
          </a:r>
          <a:endParaRPr lang="es-CO" i="1" dirty="0">
            <a:solidFill>
              <a:schemeClr val="tx1"/>
            </a:solidFill>
          </a:endParaRPr>
        </a:p>
      </dgm:t>
    </dgm:pt>
    <dgm:pt modelId="{B4C47B0C-DB01-4FBA-90C7-6C44E41E72B5}" type="parTrans" cxnId="{6F18479E-55F9-43CB-983E-6F5B88F5ACCC}">
      <dgm:prSet/>
      <dgm:spPr/>
      <dgm:t>
        <a:bodyPr/>
        <a:lstStyle/>
        <a:p>
          <a:endParaRPr lang="es-CO" i="1">
            <a:solidFill>
              <a:schemeClr val="tx1"/>
            </a:solidFill>
          </a:endParaRPr>
        </a:p>
      </dgm:t>
    </dgm:pt>
    <dgm:pt modelId="{EDD080AB-1EC1-4102-A200-40D10C02C35A}" type="sibTrans" cxnId="{6F18479E-55F9-43CB-983E-6F5B88F5ACCC}">
      <dgm:prSet/>
      <dgm:spPr/>
      <dgm:t>
        <a:bodyPr/>
        <a:lstStyle/>
        <a:p>
          <a:endParaRPr lang="es-CO" i="1">
            <a:solidFill>
              <a:schemeClr val="tx1"/>
            </a:solidFill>
          </a:endParaRPr>
        </a:p>
      </dgm:t>
    </dgm:pt>
    <dgm:pt modelId="{23999E35-D6C6-4FF4-801F-48DEFE94C062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O" i="1" dirty="0" smtClean="0">
              <a:solidFill>
                <a:schemeClr val="tx1"/>
              </a:solidFill>
            </a:rPr>
            <a:t>La empresa </a:t>
          </a:r>
          <a:r>
            <a:rPr lang="es-CO" b="0" i="1" u="none" dirty="0" err="1" smtClean="0">
              <a:solidFill>
                <a:schemeClr val="tx1"/>
              </a:solidFill>
            </a:rPr>
            <a:t>Nutry</a:t>
          </a:r>
          <a:r>
            <a:rPr lang="es-CO" b="0" i="1" u="none" dirty="0" smtClean="0">
              <a:solidFill>
                <a:schemeClr val="tx1"/>
              </a:solidFill>
            </a:rPr>
            <a:t> </a:t>
          </a:r>
          <a:r>
            <a:rPr lang="es-CO" b="0" i="1" u="none" dirty="0" err="1" smtClean="0">
              <a:solidFill>
                <a:schemeClr val="tx1"/>
              </a:solidFill>
            </a:rPr>
            <a:t>Eyelash</a:t>
          </a:r>
          <a:r>
            <a:rPr lang="es-CO" i="1" dirty="0" smtClean="0">
              <a:solidFill>
                <a:schemeClr val="tx1"/>
              </a:solidFill>
            </a:rPr>
            <a:t>  es una buena propuesta para el mercado. </a:t>
          </a:r>
          <a:endParaRPr lang="es-CO" i="1" dirty="0">
            <a:solidFill>
              <a:schemeClr val="tx1"/>
            </a:solidFill>
          </a:endParaRPr>
        </a:p>
      </dgm:t>
    </dgm:pt>
    <dgm:pt modelId="{C9423D3C-5B9E-4141-A0F8-E11EFE600951}" type="parTrans" cxnId="{E257FC87-9300-46F0-873D-5C3B471875C3}">
      <dgm:prSet/>
      <dgm:spPr/>
      <dgm:t>
        <a:bodyPr/>
        <a:lstStyle/>
        <a:p>
          <a:endParaRPr lang="es-CO" i="1">
            <a:solidFill>
              <a:schemeClr val="tx1"/>
            </a:solidFill>
          </a:endParaRPr>
        </a:p>
      </dgm:t>
    </dgm:pt>
    <dgm:pt modelId="{7686E3F9-55BA-422E-869D-68D521C3DF07}" type="sibTrans" cxnId="{E257FC87-9300-46F0-873D-5C3B471875C3}">
      <dgm:prSet/>
      <dgm:spPr/>
      <dgm:t>
        <a:bodyPr/>
        <a:lstStyle/>
        <a:p>
          <a:endParaRPr lang="es-CO" i="1">
            <a:solidFill>
              <a:schemeClr val="tx1"/>
            </a:solidFill>
          </a:endParaRPr>
        </a:p>
      </dgm:t>
    </dgm:pt>
    <dgm:pt modelId="{2C1B167D-0D37-4791-B719-9ED8C50144AA}" type="pres">
      <dgm:prSet presAssocID="{11222CD7-ECDB-4B1C-B990-6470852431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D38A572-0CFE-410D-868D-E4241AA4E627}" type="pres">
      <dgm:prSet presAssocID="{E04121AF-32FA-4ED3-B00B-37F83FD0566A}" presName="node" presStyleLbl="node1" presStyleIdx="0" presStyleCnt="2" custLinFactX="-11426" custLinFactNeighborX="-100000" custLinFactNeighborY="1031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958622-DD5B-4928-A236-071345892914}" type="pres">
      <dgm:prSet presAssocID="{EDD080AB-1EC1-4102-A200-40D10C02C35A}" presName="sibTrans" presStyleCnt="0"/>
      <dgm:spPr/>
    </dgm:pt>
    <dgm:pt modelId="{0E72D4E5-A883-432A-AF2B-A624EB7EAC15}" type="pres">
      <dgm:prSet presAssocID="{23999E35-D6C6-4FF4-801F-48DEFE94C06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4D3C3D9-FEE2-4A1F-97C0-E1EA2723A148}" type="presOf" srcId="{23999E35-D6C6-4FF4-801F-48DEFE94C062}" destId="{0E72D4E5-A883-432A-AF2B-A624EB7EAC15}" srcOrd="0" destOrd="0" presId="urn:microsoft.com/office/officeart/2005/8/layout/hList6"/>
    <dgm:cxn modelId="{A9BDDC82-B446-4F42-B617-C9E4B8B2BB71}" type="presOf" srcId="{11222CD7-ECDB-4B1C-B990-6470852431EC}" destId="{2C1B167D-0D37-4791-B719-9ED8C50144AA}" srcOrd="0" destOrd="0" presId="urn:microsoft.com/office/officeart/2005/8/layout/hList6"/>
    <dgm:cxn modelId="{E257FC87-9300-46F0-873D-5C3B471875C3}" srcId="{11222CD7-ECDB-4B1C-B990-6470852431EC}" destId="{23999E35-D6C6-4FF4-801F-48DEFE94C062}" srcOrd="1" destOrd="0" parTransId="{C9423D3C-5B9E-4141-A0F8-E11EFE600951}" sibTransId="{7686E3F9-55BA-422E-869D-68D521C3DF07}"/>
    <dgm:cxn modelId="{D1CBBC16-A0B3-40EF-A922-F961DC23980B}" type="presOf" srcId="{E04121AF-32FA-4ED3-B00B-37F83FD0566A}" destId="{1D38A572-0CFE-410D-868D-E4241AA4E627}" srcOrd="0" destOrd="0" presId="urn:microsoft.com/office/officeart/2005/8/layout/hList6"/>
    <dgm:cxn modelId="{6F18479E-55F9-43CB-983E-6F5B88F5ACCC}" srcId="{11222CD7-ECDB-4B1C-B990-6470852431EC}" destId="{E04121AF-32FA-4ED3-B00B-37F83FD0566A}" srcOrd="0" destOrd="0" parTransId="{B4C47B0C-DB01-4FBA-90C7-6C44E41E72B5}" sibTransId="{EDD080AB-1EC1-4102-A200-40D10C02C35A}"/>
    <dgm:cxn modelId="{30CD2DF7-B600-4D09-8322-7866293ADCFF}" type="presParOf" srcId="{2C1B167D-0D37-4791-B719-9ED8C50144AA}" destId="{1D38A572-0CFE-410D-868D-E4241AA4E627}" srcOrd="0" destOrd="0" presId="urn:microsoft.com/office/officeart/2005/8/layout/hList6"/>
    <dgm:cxn modelId="{47BA0675-99BE-4577-AC08-782A76C8DE47}" type="presParOf" srcId="{2C1B167D-0D37-4791-B719-9ED8C50144AA}" destId="{4E958622-DD5B-4928-A236-071345892914}" srcOrd="1" destOrd="0" presId="urn:microsoft.com/office/officeart/2005/8/layout/hList6"/>
    <dgm:cxn modelId="{9BDC1005-8218-43BA-A965-06327DC50D00}" type="presParOf" srcId="{2C1B167D-0D37-4791-B719-9ED8C50144AA}" destId="{0E72D4E5-A883-432A-AF2B-A624EB7EAC15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F0026-5A03-48D0-A59D-C5A0BB1DAE54}">
      <dsp:nvSpPr>
        <dsp:cNvPr id="0" name=""/>
        <dsp:cNvSpPr/>
      </dsp:nvSpPr>
      <dsp:spPr>
        <a:xfrm>
          <a:off x="5328597" y="706611"/>
          <a:ext cx="2310316" cy="21925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101600">
            <a:schemeClr val="accent4">
              <a:satMod val="175000"/>
              <a:alpha val="40000"/>
            </a:schemeClr>
          </a:glow>
        </a:effectLst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73765-8B6B-434B-97DD-0D28E81CAFBF}">
      <dsp:nvSpPr>
        <dsp:cNvPr id="0" name=""/>
        <dsp:cNvSpPr/>
      </dsp:nvSpPr>
      <dsp:spPr>
        <a:xfrm flipV="1">
          <a:off x="6192687" y="3687225"/>
          <a:ext cx="54196" cy="9188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 dirty="0"/>
        </a:p>
      </dsp:txBody>
      <dsp:txXfrm rot="10800000">
        <a:off x="6192687" y="3687225"/>
        <a:ext cx="54196" cy="91888"/>
      </dsp:txXfrm>
    </dsp:sp>
    <dsp:sp modelId="{5765EBA9-10EB-4221-BC05-4912438F9B76}">
      <dsp:nvSpPr>
        <dsp:cNvPr id="0" name=""/>
        <dsp:cNvSpPr/>
      </dsp:nvSpPr>
      <dsp:spPr>
        <a:xfrm>
          <a:off x="4536500" y="378101"/>
          <a:ext cx="533350" cy="31420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DC283-8ACB-453F-A67D-73BC879FF202}">
      <dsp:nvSpPr>
        <dsp:cNvPr id="0" name=""/>
        <dsp:cNvSpPr/>
      </dsp:nvSpPr>
      <dsp:spPr>
        <a:xfrm flipV="1">
          <a:off x="6192684" y="3615214"/>
          <a:ext cx="447608" cy="6971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ORTALECI</a:t>
          </a:r>
          <a:endParaRPr lang="es-CO" sz="500" kern="1200" dirty="0"/>
        </a:p>
      </dsp:txBody>
      <dsp:txXfrm rot="10800000">
        <a:off x="6192684" y="3615214"/>
        <a:ext cx="447608" cy="69711"/>
      </dsp:txXfrm>
    </dsp:sp>
    <dsp:sp modelId="{C6045C29-3468-4F38-A8F5-DC05C548A10C}">
      <dsp:nvSpPr>
        <dsp:cNvPr id="0" name=""/>
        <dsp:cNvSpPr/>
      </dsp:nvSpPr>
      <dsp:spPr>
        <a:xfrm>
          <a:off x="0" y="530161"/>
          <a:ext cx="4488226" cy="349477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101600">
            <a:schemeClr val="accent4">
              <a:satMod val="175000"/>
              <a:alpha val="40000"/>
            </a:schemeClr>
          </a:glow>
        </a:effectLst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28D62-DB88-4167-BBAD-64675889A59C}">
      <dsp:nvSpPr>
        <dsp:cNvPr id="0" name=""/>
        <dsp:cNvSpPr/>
      </dsp:nvSpPr>
      <dsp:spPr>
        <a:xfrm>
          <a:off x="6120673" y="3471201"/>
          <a:ext cx="968958" cy="31429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 dirty="0"/>
        </a:p>
      </dsp:txBody>
      <dsp:txXfrm>
        <a:off x="6120673" y="3471201"/>
        <a:ext cx="968958" cy="314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5D078-F373-4448-A421-FE267CB637B6}">
      <dsp:nvSpPr>
        <dsp:cNvPr id="0" name=""/>
        <dsp:cNvSpPr/>
      </dsp:nvSpPr>
      <dsp:spPr>
        <a:xfrm>
          <a:off x="34101" y="0"/>
          <a:ext cx="3744416" cy="3744416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D1275-1B6F-4714-B659-D26147D1EA5A}">
      <dsp:nvSpPr>
        <dsp:cNvPr id="0" name=""/>
        <dsp:cNvSpPr/>
      </dsp:nvSpPr>
      <dsp:spPr>
        <a:xfrm>
          <a:off x="2871728" y="576063"/>
          <a:ext cx="5007785" cy="1561301"/>
        </a:xfrm>
        <a:prstGeom prst="roundRect">
          <a:avLst/>
        </a:prstGeom>
        <a:gradFill flip="none" rotWithShape="0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5400000" scaled="1"/>
          <a:tileRect/>
        </a:gradFill>
        <a:ln w="9525" cap="flat" cmpd="sng" algn="ctr">
          <a:solidFill>
            <a:srgbClr val="00B0F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i="1" kern="1200" dirty="0" smtClean="0">
              <a:solidFill>
                <a:srgbClr val="002060"/>
              </a:solidFill>
              <a:latin typeface="+mj-lt"/>
              <a:cs typeface="Arial" pitchFamily="34" charset="0"/>
            </a:rPr>
            <a:t>Realizar el estudio de factibilidad para la fabricación y comercialización de Nutry Eyelash en Bogotá en la localidad de Fontibón. </a:t>
          </a:r>
          <a:endParaRPr lang="es-CO" sz="2400" b="1" i="1" kern="1200" dirty="0">
            <a:solidFill>
              <a:srgbClr val="002060"/>
            </a:solidFill>
            <a:latin typeface="+mj-lt"/>
          </a:endParaRPr>
        </a:p>
      </dsp:txBody>
      <dsp:txXfrm>
        <a:off x="2947944" y="652279"/>
        <a:ext cx="4855353" cy="1408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85354-CABB-496E-AF2F-3FB19DFDDE50}">
      <dsp:nvSpPr>
        <dsp:cNvPr id="0" name=""/>
        <dsp:cNvSpPr/>
      </dsp:nvSpPr>
      <dsp:spPr>
        <a:xfrm>
          <a:off x="0" y="0"/>
          <a:ext cx="3040112" cy="30401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98516-D2D9-4034-B562-AF28016B7322}">
      <dsp:nvSpPr>
        <dsp:cNvPr id="0" name=""/>
        <dsp:cNvSpPr/>
      </dsp:nvSpPr>
      <dsp:spPr>
        <a:xfrm>
          <a:off x="1584180" y="216024"/>
          <a:ext cx="1976072" cy="7196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i="1" kern="120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MISIÓN</a:t>
          </a:r>
          <a:endParaRPr lang="es-CO" sz="2400" kern="1200" dirty="0"/>
        </a:p>
      </dsp:txBody>
      <dsp:txXfrm>
        <a:off x="1619310" y="251154"/>
        <a:ext cx="1905812" cy="649391"/>
      </dsp:txXfrm>
    </dsp:sp>
    <dsp:sp modelId="{2A77C4E2-CB7E-4084-BBB2-3AE31100979F}">
      <dsp:nvSpPr>
        <dsp:cNvPr id="0" name=""/>
        <dsp:cNvSpPr/>
      </dsp:nvSpPr>
      <dsp:spPr>
        <a:xfrm>
          <a:off x="1584180" y="1080120"/>
          <a:ext cx="1976072" cy="7196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i="1" kern="120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VISIÓN</a:t>
          </a:r>
          <a:endParaRPr lang="es-CO" sz="2400" kern="1200" dirty="0"/>
        </a:p>
      </dsp:txBody>
      <dsp:txXfrm>
        <a:off x="1619310" y="1115250"/>
        <a:ext cx="1905812" cy="649391"/>
      </dsp:txXfrm>
    </dsp:sp>
    <dsp:sp modelId="{5CBB822F-7EEC-4E04-834B-E67AA3A2C08D}">
      <dsp:nvSpPr>
        <dsp:cNvPr id="0" name=""/>
        <dsp:cNvSpPr/>
      </dsp:nvSpPr>
      <dsp:spPr>
        <a:xfrm>
          <a:off x="1584180" y="1944216"/>
          <a:ext cx="1976072" cy="7196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i="1" kern="120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rPr>
            <a:t>  NUTRY EYELASH S.A.S</a:t>
          </a:r>
          <a:endParaRPr lang="es-CO" sz="1800" kern="1200" dirty="0"/>
        </a:p>
      </dsp:txBody>
      <dsp:txXfrm>
        <a:off x="1619310" y="1979346"/>
        <a:ext cx="1905812" cy="649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8A572-0CFE-410D-868D-E4241AA4E627}">
      <dsp:nvSpPr>
        <dsp:cNvPr id="0" name=""/>
        <dsp:cNvSpPr/>
      </dsp:nvSpPr>
      <dsp:spPr>
        <a:xfrm rot="16200000">
          <a:off x="-27647" y="27647"/>
          <a:ext cx="3256136" cy="3200841"/>
        </a:xfrm>
        <a:prstGeom prst="flowChartManualOperati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0" tIns="0" rIns="15192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0" i="1" u="none" kern="1200" dirty="0" smtClean="0">
              <a:solidFill>
                <a:schemeClr val="tx1"/>
              </a:solidFill>
            </a:rPr>
            <a:t>El bálsamo para pestañas Nutry Eyelash, de acuerdo a todos los  estudios realizados es viable y rentable. </a:t>
          </a:r>
          <a:endParaRPr lang="es-CO" sz="2400" i="1" kern="1200" dirty="0">
            <a:solidFill>
              <a:schemeClr val="tx1"/>
            </a:solidFill>
          </a:endParaRPr>
        </a:p>
      </dsp:txBody>
      <dsp:txXfrm rot="5400000">
        <a:off x="1" y="651226"/>
        <a:ext cx="3200841" cy="1953682"/>
      </dsp:txXfrm>
    </dsp:sp>
    <dsp:sp modelId="{0E72D4E5-A883-432A-AF2B-A624EB7EAC15}">
      <dsp:nvSpPr>
        <dsp:cNvPr id="0" name=""/>
        <dsp:cNvSpPr/>
      </dsp:nvSpPr>
      <dsp:spPr>
        <a:xfrm rot="16200000">
          <a:off x="3416584" y="27647"/>
          <a:ext cx="3256136" cy="3200841"/>
        </a:xfrm>
        <a:prstGeom prst="flowChartManualOperati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0" tIns="0" rIns="15192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i="1" kern="1200" dirty="0" smtClean="0">
              <a:solidFill>
                <a:schemeClr val="tx1"/>
              </a:solidFill>
            </a:rPr>
            <a:t>La empresa </a:t>
          </a:r>
          <a:r>
            <a:rPr lang="es-CO" sz="2400" b="0" i="1" u="none" kern="1200" dirty="0" err="1" smtClean="0">
              <a:solidFill>
                <a:schemeClr val="tx1"/>
              </a:solidFill>
            </a:rPr>
            <a:t>Nutry</a:t>
          </a:r>
          <a:r>
            <a:rPr lang="es-CO" sz="2400" b="0" i="1" u="none" kern="1200" dirty="0" smtClean="0">
              <a:solidFill>
                <a:schemeClr val="tx1"/>
              </a:solidFill>
            </a:rPr>
            <a:t> </a:t>
          </a:r>
          <a:r>
            <a:rPr lang="es-CO" sz="2400" b="0" i="1" u="none" kern="1200" dirty="0" err="1" smtClean="0">
              <a:solidFill>
                <a:schemeClr val="tx1"/>
              </a:solidFill>
            </a:rPr>
            <a:t>Eyelash</a:t>
          </a:r>
          <a:r>
            <a:rPr lang="es-CO" sz="2400" i="1" kern="1200" dirty="0" smtClean="0">
              <a:solidFill>
                <a:schemeClr val="tx1"/>
              </a:solidFill>
            </a:rPr>
            <a:t>  es una buena propuesta para el mercado. </a:t>
          </a:r>
          <a:endParaRPr lang="es-CO" sz="2400" i="1" kern="1200" dirty="0">
            <a:solidFill>
              <a:schemeClr val="tx1"/>
            </a:solidFill>
          </a:endParaRPr>
        </a:p>
      </dsp:txBody>
      <dsp:txXfrm rot="5400000">
        <a:off x="3444232" y="651226"/>
        <a:ext cx="3200841" cy="1953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DE68BE-E026-4643-AADB-D6D96F0347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132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E68BE-E026-4643-AADB-D6D96F034724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18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E68BE-E026-4643-AADB-D6D96F034724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57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lantilla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08600"/>
            <a:ext cx="9144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lantilla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33375"/>
            <a:ext cx="37703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38925" y="1600200"/>
            <a:ext cx="2058988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293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lantillas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024563"/>
            <a:ext cx="91440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5" descr="Plantillas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88900"/>
            <a:ext cx="1962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205038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umanst521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4744"/>
            <a:ext cx="9144000" cy="4104455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CO" sz="2400" b="1" dirty="0" smtClean="0">
                <a:latin typeface="+mn-lt"/>
              </a:rPr>
              <a:t/>
            </a:r>
            <a:br>
              <a:rPr lang="es-CO" sz="2400" b="1" dirty="0" smtClean="0">
                <a:latin typeface="+mn-lt"/>
              </a:rPr>
            </a:br>
            <a:r>
              <a:rPr lang="es-CO" sz="2400" b="1" dirty="0" smtClean="0">
                <a:latin typeface="+mn-lt"/>
              </a:rPr>
              <a:t/>
            </a:r>
            <a:br>
              <a:rPr lang="es-CO" sz="2400" b="1" dirty="0" smtClean="0">
                <a:latin typeface="+mn-lt"/>
              </a:rPr>
            </a:br>
            <a:r>
              <a:rPr lang="es-CO" sz="2400" b="1" dirty="0" smtClean="0">
                <a:latin typeface="+mn-lt"/>
              </a:rPr>
              <a:t/>
            </a:r>
            <a:br>
              <a:rPr lang="es-CO" sz="2400" b="1" dirty="0" smtClean="0">
                <a:latin typeface="+mn-lt"/>
              </a:rPr>
            </a:br>
            <a:r>
              <a:rPr lang="es-CO" sz="2400" b="1" dirty="0" smtClean="0">
                <a:latin typeface="+mn-lt"/>
              </a:rPr>
              <a:t/>
            </a:r>
            <a:br>
              <a:rPr lang="es-CO" sz="2400" b="1" dirty="0" smtClean="0">
                <a:latin typeface="+mn-lt"/>
              </a:rPr>
            </a:br>
            <a:r>
              <a:rPr lang="es-CO" sz="2400" b="1" dirty="0" smtClean="0">
                <a:latin typeface="+mn-lt"/>
              </a:rPr>
              <a:t/>
            </a:r>
            <a:br>
              <a:rPr lang="es-CO" sz="2400" b="1" dirty="0" smtClean="0">
                <a:latin typeface="+mn-lt"/>
              </a:rPr>
            </a:br>
            <a:r>
              <a:rPr lang="es-CO" sz="2800" b="1" dirty="0" smtClean="0"/>
              <a:t/>
            </a:r>
            <a:br>
              <a:rPr lang="es-CO" sz="2800" b="1" dirty="0" smtClean="0"/>
            </a:br>
            <a:r>
              <a:rPr lang="es-CO" sz="2800" b="1" dirty="0"/>
              <a:t/>
            </a:r>
            <a:br>
              <a:rPr lang="es-CO" sz="2800" b="1" dirty="0"/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PROPUESTA PARA LA CREACIÓN DE UNA EMPRESA DE FABRICACIÓN Y COMERCIALIZACIÓN DE BÁLSAMO PARA PESTAÑAS A BASE DE MANO DE RES “NUTRY EYELASH” EN BOGOTÁ EN LA LOCALIDAD DE FONTIBÓN.</a:t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s-CO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s-CO" sz="4000" dirty="0" smtClean="0"/>
              <a:t/>
            </a:r>
            <a:br>
              <a:rPr lang="es-CO" sz="4000" dirty="0" smtClean="0"/>
            </a:br>
            <a:r>
              <a:rPr lang="es-CO" sz="4000" dirty="0" smtClean="0"/>
              <a:t/>
            </a:r>
            <a:br>
              <a:rPr lang="es-CO" sz="4000" dirty="0" smtClean="0"/>
            </a:br>
            <a:endParaRPr lang="es-CO" sz="40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Entrada manual 3"/>
          <p:cNvSpPr/>
          <p:nvPr/>
        </p:nvSpPr>
        <p:spPr>
          <a:xfrm>
            <a:off x="557023" y="692696"/>
            <a:ext cx="8097466" cy="5184576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GRACIAS </a:t>
            </a:r>
            <a:endParaRPr lang="es-CO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19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8313" y="764705"/>
            <a:ext cx="8229600" cy="51845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2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r>
              <a:rPr lang="es-E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800" dirty="0" smtClean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sp>
        <p:nvSpPr>
          <p:cNvPr id="6" name="Entrada manual 5"/>
          <p:cNvSpPr/>
          <p:nvPr/>
        </p:nvSpPr>
        <p:spPr>
          <a:xfrm>
            <a:off x="468313" y="525391"/>
            <a:ext cx="7920111" cy="1031401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 b="1" i="1" dirty="0" smtClean="0">
              <a:ln w="9525">
                <a:solidFill>
                  <a:srgbClr val="0070C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JUSTIFICACIÓN</a:t>
            </a:r>
            <a:r>
              <a:rPr lang="es-CO" sz="36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/>
            </a:r>
            <a:br>
              <a:rPr lang="es-CO" sz="36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</a:br>
            <a:endParaRPr lang="es-CO" sz="3600" dirty="0">
              <a:latin typeface="+mj-lt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291949089"/>
              </p:ext>
            </p:extLst>
          </p:nvPr>
        </p:nvGraphicFramePr>
        <p:xfrm>
          <a:off x="611560" y="1902016"/>
          <a:ext cx="7722988" cy="402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5832648"/>
          </a:xfrm>
        </p:spPr>
        <p:txBody>
          <a:bodyPr/>
          <a:lstStyle/>
          <a:p>
            <a:pPr algn="l"/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sz="1800" dirty="0">
                <a:latin typeface="+mn-lt"/>
                <a:cs typeface="Arial" pitchFamily="34" charset="0"/>
              </a:rPr>
              <a:t/>
            </a:r>
            <a:br>
              <a:rPr lang="es-CO" sz="1800" dirty="0">
                <a:latin typeface="+mn-lt"/>
                <a:cs typeface="Arial" pitchFamily="34" charset="0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sp>
        <p:nvSpPr>
          <p:cNvPr id="4" name="Cinta perforada 3"/>
          <p:cNvSpPr/>
          <p:nvPr/>
        </p:nvSpPr>
        <p:spPr>
          <a:xfrm>
            <a:off x="764170" y="692696"/>
            <a:ext cx="7992888" cy="1224136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OBJETIVO GENERAL</a:t>
            </a:r>
            <a:endParaRPr lang="es-CO" sz="32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65395415"/>
              </p:ext>
            </p:extLst>
          </p:nvPr>
        </p:nvGraphicFramePr>
        <p:xfrm>
          <a:off x="764170" y="2132856"/>
          <a:ext cx="799288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nta perforada 2"/>
          <p:cNvSpPr/>
          <p:nvPr/>
        </p:nvSpPr>
        <p:spPr>
          <a:xfrm>
            <a:off x="647564" y="620688"/>
            <a:ext cx="8049955" cy="1224136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ESTUDIO DE MERCADOS </a:t>
            </a:r>
            <a:endParaRPr lang="es-CO" sz="3200" dirty="0"/>
          </a:p>
        </p:txBody>
      </p:sp>
      <p:sp>
        <p:nvSpPr>
          <p:cNvPr id="15" name="Título 14"/>
          <p:cNvSpPr>
            <a:spLocks noGrp="1"/>
          </p:cNvSpPr>
          <p:nvPr>
            <p:ph type="title"/>
          </p:nvPr>
        </p:nvSpPr>
        <p:spPr>
          <a:xfrm>
            <a:off x="647564" y="1988840"/>
            <a:ext cx="8050348" cy="3960439"/>
          </a:xfr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sz="1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 REALIZO UNA ENCUESTA A 243 MUJERES EN LA LOCALIDAD DE FONTIBÓN (135.000) mujeres </a:t>
            </a:r>
            <a:br>
              <a:rPr lang="es-CO" sz="1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6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VIDEO:</a:t>
            </a:r>
            <a:r>
              <a:rPr lang="es-CO" sz="1600" dirty="0"/>
              <a:t/>
            </a:r>
            <a:br>
              <a:rPr lang="es-CO" sz="1600" dirty="0"/>
            </a:br>
            <a:endParaRPr lang="es-CO" dirty="0"/>
          </a:p>
        </p:txBody>
      </p:sp>
      <p:pic>
        <p:nvPicPr>
          <p:cNvPr id="25" name="Imagen 24" descr="https://lh5.googleusercontent.com/BLsFV-sgWYkBmRFU23kDk5UzOW4nw5OhiucqJhU9RhgNXqugAAi5MJWPdD7nG_3xWAsi_n03-r8N6UxdLD5TUGsTC_xQVPSBWYlEo33XjlxRIpTv6jtF3-8FqPEmxhLp8XEVWojFzDukMaQCE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7"/>
          <a:stretch/>
        </p:blipFill>
        <p:spPr bwMode="auto">
          <a:xfrm>
            <a:off x="4565092" y="2159739"/>
            <a:ext cx="3031244" cy="2419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 descr="https://lh5.googleusercontent.com/z0c5hTnKWPB_QM7235t19TCPJS7mNKRXXKFriWpSwD9BmKBz31O2j5gKqi4_KcA16AgXdpUd6kdXeWhr3wJyQFWLuALYwNsuPfdRd_Gw2yAcH8vMLcGpg3WdR2znjWK344d2T-OsWYZswKW69Q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/>
          <a:stretch/>
        </p:blipFill>
        <p:spPr bwMode="auto">
          <a:xfrm>
            <a:off x="1043608" y="2159739"/>
            <a:ext cx="3168352" cy="241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comer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7534" y="5144897"/>
            <a:ext cx="1430013" cy="80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620688"/>
            <a:ext cx="8229600" cy="5328592"/>
          </a:xfr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>
              <a:lnSpc>
                <a:spcPct val="150000"/>
              </a:lnSpc>
            </a:pPr>
            <a:r>
              <a:rPr lang="es-CO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2400" dirty="0" smtClean="0">
                <a:latin typeface="Arial" pitchFamily="34" charset="0"/>
                <a:cs typeface="Arial" pitchFamily="34" charset="0"/>
              </a:rPr>
            </a:b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CO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2400" dirty="0" smtClean="0">
                <a:latin typeface="Arial" pitchFamily="34" charset="0"/>
                <a:cs typeface="Arial" pitchFamily="34" charset="0"/>
              </a:rPr>
            </a:br>
            <a:r>
              <a:rPr lang="es-CO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2400" dirty="0" smtClean="0">
                <a:latin typeface="Arial" pitchFamily="34" charset="0"/>
                <a:cs typeface="Arial" pitchFamily="34" charset="0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                                        </a:t>
            </a:r>
            <a:br>
              <a:rPr lang="es-CO" dirty="0" smtClean="0"/>
            </a:br>
            <a:endParaRPr lang="es-CO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3578" t="19622" r="15139" b="7627"/>
          <a:stretch/>
        </p:blipFill>
        <p:spPr bwMode="auto">
          <a:xfrm>
            <a:off x="506225" y="2276872"/>
            <a:ext cx="5039791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inta perforada 4"/>
          <p:cNvSpPr/>
          <p:nvPr/>
        </p:nvSpPr>
        <p:spPr>
          <a:xfrm>
            <a:off x="658677" y="778830"/>
            <a:ext cx="7848872" cy="1152128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PROCESO DE FABRICACIÓN</a:t>
            </a:r>
            <a:endParaRPr lang="es-CO" sz="3200" dirty="0"/>
          </a:p>
        </p:txBody>
      </p:sp>
      <p:pic>
        <p:nvPicPr>
          <p:cNvPr id="6" name="Imagen 5" descr="https://lh3.googleusercontent.com/WQc8kyV6bjzg9raqdRX1SFSo0Ca19AnZ1o2Z3MBj6auCjNWmY8SXdFuHfldkTnvk2V2WjsJDeEAgnSGGv9WfDRsERHrpcisDdZ9l4KyXQrKH9ng-MmyOPsR1LLtQCykL691zeN2h8vRzCYkFl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868" y="2218990"/>
            <a:ext cx="400050" cy="296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https://lh6.googleusercontent.com/fnl1SJ5upUygbHqFE7rLKonVp88gggdxT2R8WA9dZPnQK8WLbNXrBP4nUBIVJND10_9e3Q5Fyoo1m6MzVSHFQFRqokO0-8Bqcal40Z6jcycbRK-YI6zuR2wKKPi1oTODZdhYyKqJ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45" y="2708920"/>
            <a:ext cx="2379328" cy="208823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540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+mn-lt"/>
              </a:rPr>
              <a:t/>
            </a:r>
            <a:br>
              <a:rPr lang="es-CO" sz="1800" dirty="0" smtClean="0">
                <a:latin typeface="+mn-lt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</a:t>
            </a:r>
            <a:br>
              <a:rPr lang="es-CO" dirty="0" smtClean="0"/>
            </a:br>
            <a:endParaRPr lang="es-CO" dirty="0"/>
          </a:p>
        </p:txBody>
      </p:sp>
      <p:sp>
        <p:nvSpPr>
          <p:cNvPr id="3" name="Entrada manual 2"/>
          <p:cNvSpPr/>
          <p:nvPr/>
        </p:nvSpPr>
        <p:spPr>
          <a:xfrm>
            <a:off x="503932" y="697367"/>
            <a:ext cx="8208143" cy="1319433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 b="1" i="1" dirty="0" smtClean="0">
              <a:ln w="9525">
                <a:solidFill>
                  <a:srgbClr val="0070C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ESTRATEGIA ORGANIZACIONAL Y LEGAL</a:t>
            </a:r>
            <a:b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</a:br>
            <a:endParaRPr lang="es-CO" sz="3600" dirty="0">
              <a:latin typeface="+mj-lt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41121345"/>
              </p:ext>
            </p:extLst>
          </p:nvPr>
        </p:nvGraphicFramePr>
        <p:xfrm>
          <a:off x="395536" y="2420888"/>
          <a:ext cx="5280248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s://lh4.googleusercontent.com/TpPasmNU8uNxywD6Y12UYqfE5j5iuZQhBIxH85ASlNK4PVgOdnyOk1W2HObVFS0hGpEbtiRPcffFLkb0xHgvEYw-IYH0yiv1rRnIdGQnSt3NO7DLN0qk_0bnreitTMJtHs_4f9D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29" y="2708920"/>
            <a:ext cx="4440746" cy="222037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32859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INVERSIÓN: préstamo de </a:t>
            </a: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5" name="Entrada manual 4"/>
          <p:cNvSpPr/>
          <p:nvPr/>
        </p:nvSpPr>
        <p:spPr>
          <a:xfrm>
            <a:off x="611561" y="764704"/>
            <a:ext cx="7848872" cy="919953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ESTRATEGIA FINANCIERA</a:t>
            </a:r>
            <a:endParaRPr lang="es-CO" sz="3600" dirty="0">
              <a:latin typeface="+mj-lt"/>
            </a:endParaRPr>
          </a:p>
        </p:txBody>
      </p:sp>
      <p:grpSp>
        <p:nvGrpSpPr>
          <p:cNvPr id="7" name="Diagram group"/>
          <p:cNvGrpSpPr/>
          <p:nvPr/>
        </p:nvGrpSpPr>
        <p:grpSpPr>
          <a:xfrm>
            <a:off x="6732240" y="2116705"/>
            <a:ext cx="1728192" cy="1240287"/>
            <a:chOff x="5328597" y="706611"/>
            <a:chExt cx="2310316" cy="2192541"/>
          </a:xfrm>
          <a:scene3d>
            <a:camera prst="isometricOffAxis2Left" zoom="95000"/>
            <a:lightRig rig="flat" dir="t"/>
          </a:scene3d>
        </p:grpSpPr>
        <p:sp>
          <p:nvSpPr>
            <p:cNvPr id="8" name="Rectángulo 7"/>
            <p:cNvSpPr/>
            <p:nvPr/>
          </p:nvSpPr>
          <p:spPr>
            <a:xfrm>
              <a:off x="5328597" y="706611"/>
              <a:ext cx="2310316" cy="2192541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p3d z="-381000" extrusionH="63500" contourW="127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0" name="Imagen 9"/>
          <p:cNvPicPr/>
          <p:nvPr/>
        </p:nvPicPr>
        <p:blipFill rotWithShape="1">
          <a:blip r:embed="rId3"/>
          <a:srcRect l="2377" t="31697" r="61303" b="19098"/>
          <a:stretch/>
        </p:blipFill>
        <p:spPr bwMode="auto">
          <a:xfrm>
            <a:off x="971600" y="3212976"/>
            <a:ext cx="496855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842723"/>
              </p:ext>
            </p:extLst>
          </p:nvPr>
        </p:nvGraphicFramePr>
        <p:xfrm>
          <a:off x="905026" y="2577283"/>
          <a:ext cx="5053330" cy="495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3100"/>
                <a:gridCol w="863600"/>
                <a:gridCol w="749300"/>
                <a:gridCol w="1078230"/>
                <a:gridCol w="711200"/>
                <a:gridCol w="977900"/>
              </a:tblGrid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bg1"/>
                          </a:solidFill>
                          <a:effectLst/>
                        </a:rPr>
                        <a:t>Monto: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1.455.000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Pesos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Interés anual: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28,00%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TEA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Cuotas: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mensuales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Interés Men: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2,08%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TEM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Sistema: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Francés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bg1"/>
                          </a:solidFill>
                          <a:effectLst/>
                        </a:rPr>
                        <a:t>Gracia de capital:</a:t>
                      </a: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bg1"/>
                          </a:solidFill>
                          <a:effectLst/>
                        </a:rPr>
                        <a:t>meses</a:t>
                      </a:r>
                      <a:endParaRPr lang="es-C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7400" y="746019"/>
            <a:ext cx="8352159" cy="540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5" name="Entrada manual 4"/>
          <p:cNvSpPr/>
          <p:nvPr/>
        </p:nvSpPr>
        <p:spPr>
          <a:xfrm>
            <a:off x="547400" y="764704"/>
            <a:ext cx="8129056" cy="889998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ESTRATEGIA FINANCIERA</a:t>
            </a:r>
            <a:endParaRPr lang="es-CO" sz="3600" dirty="0">
              <a:latin typeface="+mj-lt"/>
            </a:endParaRPr>
          </a:p>
        </p:txBody>
      </p:sp>
      <p:grpSp>
        <p:nvGrpSpPr>
          <p:cNvPr id="10" name="Diagram group"/>
          <p:cNvGrpSpPr/>
          <p:nvPr/>
        </p:nvGrpSpPr>
        <p:grpSpPr>
          <a:xfrm>
            <a:off x="6372200" y="2132856"/>
            <a:ext cx="2172105" cy="1459354"/>
            <a:chOff x="0" y="530161"/>
            <a:chExt cx="4488226" cy="3494771"/>
          </a:xfrm>
          <a:scene3d>
            <a:camera prst="isometricOffAxis2Left" zoom="95000"/>
            <a:lightRig rig="flat" dir="t"/>
          </a:scene3d>
        </p:grpSpPr>
        <p:sp>
          <p:nvSpPr>
            <p:cNvPr id="11" name="Rectángulo 10"/>
            <p:cNvSpPr/>
            <p:nvPr/>
          </p:nvSpPr>
          <p:spPr>
            <a:xfrm>
              <a:off x="0" y="530161"/>
              <a:ext cx="4488226" cy="349477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p3d z="-381000" extrusionH="63500" contourW="127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3" name="Imagen 12"/>
          <p:cNvPicPr/>
          <p:nvPr/>
        </p:nvPicPr>
        <p:blipFill rotWithShape="1">
          <a:blip r:embed="rId4"/>
          <a:srcRect l="2716" t="26263" r="12084" b="15174"/>
          <a:stretch/>
        </p:blipFill>
        <p:spPr bwMode="auto">
          <a:xfrm>
            <a:off x="971600" y="2522394"/>
            <a:ext cx="5544615" cy="2706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85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8680"/>
            <a:ext cx="8229600" cy="532859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b="1" dirty="0" smtClean="0">
                <a:latin typeface="Arial" pitchFamily="34" charset="0"/>
                <a:cs typeface="Arial" pitchFamily="34" charset="0"/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s-CO" sz="1800" b="1" i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1800" dirty="0" smtClean="0">
                <a:latin typeface="Arial" pitchFamily="34" charset="0"/>
                <a:cs typeface="Arial" pitchFamily="34" charset="0"/>
              </a:rPr>
            </a:br>
            <a:r>
              <a:rPr lang="es-CO" sz="1800" dirty="0" smtClean="0">
                <a:latin typeface="+mn-lt"/>
                <a:cs typeface="Arial" pitchFamily="34" charset="0"/>
              </a:rPr>
              <a:t/>
            </a:r>
            <a:br>
              <a:rPr lang="es-CO" sz="1800" dirty="0" smtClean="0">
                <a:latin typeface="+mn-lt"/>
                <a:cs typeface="Arial" pitchFamily="34" charset="0"/>
              </a:rPr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5" name="Entrada manual 4"/>
          <p:cNvSpPr/>
          <p:nvPr/>
        </p:nvSpPr>
        <p:spPr>
          <a:xfrm>
            <a:off x="611560" y="764704"/>
            <a:ext cx="7815469" cy="1080120"/>
          </a:xfrm>
          <a:prstGeom prst="flowChartManualInp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CONCLUSIONES </a:t>
            </a:r>
            <a:endParaRPr lang="es-CO" sz="3600" dirty="0">
              <a:latin typeface="+mj-lt"/>
            </a:endParaRPr>
          </a:p>
        </p:txBody>
      </p:sp>
      <p:sp>
        <p:nvSpPr>
          <p:cNvPr id="6" name="Estrella de 6 puntas 5"/>
          <p:cNvSpPr/>
          <p:nvPr/>
        </p:nvSpPr>
        <p:spPr>
          <a:xfrm>
            <a:off x="7164288" y="2031766"/>
            <a:ext cx="1262741" cy="1181210"/>
          </a:xfrm>
          <a:prstGeom prst="star6">
            <a:avLst/>
          </a:prstGeom>
          <a:blipFill rotWithShape="0">
            <a:blip r:embed="rId2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91241540"/>
              </p:ext>
            </p:extLst>
          </p:nvPr>
        </p:nvGraphicFramePr>
        <p:xfrm>
          <a:off x="827584" y="2492896"/>
          <a:ext cx="6648400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99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Presentaciones2014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">
      <a:majorFont>
        <a:latin typeface="Humanst521 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Presentaciones2014</Template>
  <TotalTime>1563</TotalTime>
  <Words>108</Words>
  <Application>Microsoft Office PowerPoint</Application>
  <PresentationFormat>Presentación en pantalla (4:3)</PresentationFormat>
  <Paragraphs>45</Paragraphs>
  <Slides>10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Humanst521 BT</vt:lpstr>
      <vt:lpstr>Times New Roman</vt:lpstr>
      <vt:lpstr>Presentaciones2014</vt:lpstr>
      <vt:lpstr>       PROPUESTA PARA LA CREACIÓN DE UNA EMPRESA DE FABRICACIÓN Y COMERCIALIZACIÓN DE BÁLSAMO PARA PESTAÑAS A BASE DE MANO DE RES “NUTRY EYELASH” EN BOGOTÁ EN LA LOCALIDAD DE FONTIBÓN.    </vt:lpstr>
      <vt:lpstr>              </vt:lpstr>
      <vt:lpstr>                              </vt:lpstr>
      <vt:lpstr>      SE REALIZO UNA ENCUESTA A 243 MUJERES EN LA LOCALIDAD DE FONTIBÓN (135.000) mujeres   VIDEO: </vt:lpstr>
      <vt:lpstr> :                                                 </vt:lpstr>
      <vt:lpstr>              </vt:lpstr>
      <vt:lpstr>            INVERSIÓN: préstamo de                   </vt:lpstr>
      <vt:lpstr>                   </vt:lpstr>
      <vt:lpstr>                 </vt:lpstr>
      <vt:lpstr>Presentación de PowerPoint</vt:lpstr>
    </vt:vector>
  </TitlesOfParts>
  <Company>Uniminuto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adelgado</dc:creator>
  <cp:lastModifiedBy>julie andrea colorado vergara</cp:lastModifiedBy>
  <cp:revision>65</cp:revision>
  <dcterms:created xsi:type="dcterms:W3CDTF">2014-02-14T16:17:38Z</dcterms:created>
  <dcterms:modified xsi:type="dcterms:W3CDTF">2018-04-28T19:19:41Z</dcterms:modified>
</cp:coreProperties>
</file>