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charts/colors2.xml" ContentType="application/vnd.ms-office.chartcolorstyl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64" r:id="rId3"/>
    <p:sldId id="366" r:id="rId4"/>
    <p:sldId id="367" r:id="rId5"/>
    <p:sldId id="372" r:id="rId6"/>
    <p:sldId id="373" r:id="rId7"/>
    <p:sldId id="374" r:id="rId8"/>
    <p:sldId id="383" r:id="rId9"/>
    <p:sldId id="384" r:id="rId10"/>
    <p:sldId id="385" r:id="rId11"/>
    <p:sldId id="375" r:id="rId12"/>
    <p:sldId id="379" r:id="rId13"/>
    <p:sldId id="376" r:id="rId14"/>
    <p:sldId id="380" r:id="rId15"/>
    <p:sldId id="381" r:id="rId16"/>
    <p:sldId id="382" r:id="rId17"/>
    <p:sldId id="309" r:id="rId18"/>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1.xml"/><Relationship Id="rId1" Type="http://schemas.openxmlformats.org/officeDocument/2006/relationships/oleObject" Target="Libro1" TargetMode="External"/><Relationship Id="rId4"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lang val="es-CO"/>
  <c:chart>
    <c:title>
      <c:tx>
        <c:rich>
          <a:bodyPr rot="0" spcFirstLastPara="1" vertOverflow="ellipsis" vert="horz" wrap="square" anchor="ctr" anchorCtr="1"/>
          <a:lstStyle/>
          <a:p>
            <a:pPr>
              <a:defRPr lang="es-ES" sz="1400" b="0" i="0" u="none" strike="noStrike" kern="1200" cap="none" spc="20" baseline="0">
                <a:solidFill>
                  <a:schemeClr val="tx1">
                    <a:lumMod val="50000"/>
                    <a:lumOff val="50000"/>
                  </a:schemeClr>
                </a:solidFill>
                <a:latin typeface="+mn-lt"/>
                <a:ea typeface="+mn-ea"/>
                <a:cs typeface="+mn-cs"/>
              </a:defRPr>
            </a:pPr>
            <a:r>
              <a:rPr lang="es-CO"/>
              <a:t>VIOLENCIA</a:t>
            </a:r>
            <a:r>
              <a:rPr lang="es-CO" baseline="0"/>
              <a:t> INTRAFAMILIAR EN MUNICIPIOS DE CUNDINAMARCA </a:t>
            </a:r>
            <a:endParaRPr lang="es-CO"/>
          </a:p>
        </c:rich>
      </c:tx>
      <c:layout/>
      <c:spPr>
        <a:noFill/>
        <a:ln>
          <a:noFill/>
        </a:ln>
        <a:effectLst/>
      </c:spPr>
    </c:title>
    <c:plotArea>
      <c:layout/>
      <c:barChart>
        <c:barDir val="col"/>
        <c:grouping val="clustered"/>
        <c:ser>
          <c:idx val="0"/>
          <c:order val="0"/>
          <c:tx>
            <c:strRef>
              <c:f>Hoja1!$J$4</c:f>
              <c:strCache>
                <c:ptCount val="1"/>
                <c:pt idx="0">
                  <c:v>CASOS DE HOMBRES </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cat>
            <c:strRef>
              <c:f>Hoja1!$I$5:$I$11</c:f>
              <c:strCache>
                <c:ptCount val="7"/>
                <c:pt idx="0">
                  <c:v>Chia </c:v>
                </c:pt>
                <c:pt idx="1">
                  <c:v>Cucunubá</c:v>
                </c:pt>
                <c:pt idx="2">
                  <c:v>Facatativa</c:v>
                </c:pt>
                <c:pt idx="3">
                  <c:v>Fusagasuga </c:v>
                </c:pt>
                <c:pt idx="4">
                  <c:v>Girardot </c:v>
                </c:pt>
                <c:pt idx="5">
                  <c:v>Sibate </c:v>
                </c:pt>
                <c:pt idx="6">
                  <c:v>Soacha </c:v>
                </c:pt>
              </c:strCache>
            </c:strRef>
          </c:cat>
          <c:val>
            <c:numRef>
              <c:f>Hoja1!$J$5:$J$11</c:f>
              <c:numCache>
                <c:formatCode>General</c:formatCode>
                <c:ptCount val="7"/>
                <c:pt idx="0">
                  <c:v>23</c:v>
                </c:pt>
                <c:pt idx="1">
                  <c:v>0</c:v>
                </c:pt>
                <c:pt idx="2">
                  <c:v>59</c:v>
                </c:pt>
                <c:pt idx="3">
                  <c:v>42</c:v>
                </c:pt>
                <c:pt idx="4">
                  <c:v>20</c:v>
                </c:pt>
                <c:pt idx="5">
                  <c:v>14</c:v>
                </c:pt>
                <c:pt idx="6">
                  <c:v>164</c:v>
                </c:pt>
              </c:numCache>
            </c:numRef>
          </c:val>
          <c:extLst xmlns:c16r2="http://schemas.microsoft.com/office/drawing/2015/06/chart">
            <c:ext xmlns:c16="http://schemas.microsoft.com/office/drawing/2014/chart" uri="{C3380CC4-5D6E-409C-BE32-E72D297353CC}">
              <c16:uniqueId val="{00000000-FBA2-4067-A073-37ACA1C9F851}"/>
            </c:ext>
          </c:extLst>
        </c:ser>
        <c:ser>
          <c:idx val="1"/>
          <c:order val="1"/>
          <c:tx>
            <c:strRef>
              <c:f>Hoja1!$K$4</c:f>
              <c:strCache>
                <c:ptCount val="1"/>
                <c:pt idx="0">
                  <c:v>CASOS MUJERES </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cat>
            <c:strRef>
              <c:f>Hoja1!$I$5:$I$11</c:f>
              <c:strCache>
                <c:ptCount val="7"/>
                <c:pt idx="0">
                  <c:v>Chia </c:v>
                </c:pt>
                <c:pt idx="1">
                  <c:v>Cucunubá</c:v>
                </c:pt>
                <c:pt idx="2">
                  <c:v>Facatativa</c:v>
                </c:pt>
                <c:pt idx="3">
                  <c:v>Fusagasuga </c:v>
                </c:pt>
                <c:pt idx="4">
                  <c:v>Girardot </c:v>
                </c:pt>
                <c:pt idx="5">
                  <c:v>Sibate </c:v>
                </c:pt>
                <c:pt idx="6">
                  <c:v>Soacha </c:v>
                </c:pt>
              </c:strCache>
            </c:strRef>
          </c:cat>
          <c:val>
            <c:numRef>
              <c:f>Hoja1!$K$5:$K$11</c:f>
              <c:numCache>
                <c:formatCode>General</c:formatCode>
                <c:ptCount val="7"/>
                <c:pt idx="0">
                  <c:v>101</c:v>
                </c:pt>
                <c:pt idx="1">
                  <c:v>16</c:v>
                </c:pt>
                <c:pt idx="2">
                  <c:v>304</c:v>
                </c:pt>
                <c:pt idx="3">
                  <c:v>249</c:v>
                </c:pt>
                <c:pt idx="4">
                  <c:v>142</c:v>
                </c:pt>
                <c:pt idx="5">
                  <c:v>53</c:v>
                </c:pt>
                <c:pt idx="6">
                  <c:v>1246</c:v>
                </c:pt>
              </c:numCache>
            </c:numRef>
          </c:val>
          <c:extLst xmlns:c16r2="http://schemas.microsoft.com/office/drawing/2015/06/chart">
            <c:ext xmlns:c16="http://schemas.microsoft.com/office/drawing/2014/chart" uri="{C3380CC4-5D6E-409C-BE32-E72D297353CC}">
              <c16:uniqueId val="{00000001-FBA2-4067-A073-37ACA1C9F851}"/>
            </c:ext>
          </c:extLst>
        </c:ser>
        <c:dLbls/>
        <c:gapWidth val="100"/>
        <c:overlap val="-24"/>
        <c:axId val="52237056"/>
        <c:axId val="52238592"/>
      </c:barChart>
      <c:catAx>
        <c:axId val="5223705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S" sz="900" b="0" i="0" u="none" strike="noStrike" kern="1200" baseline="0">
                <a:solidFill>
                  <a:schemeClr val="tx1">
                    <a:lumMod val="50000"/>
                    <a:lumOff val="50000"/>
                  </a:schemeClr>
                </a:solidFill>
                <a:latin typeface="+mn-lt"/>
                <a:ea typeface="+mn-ea"/>
                <a:cs typeface="+mn-cs"/>
              </a:defRPr>
            </a:pPr>
            <a:endParaRPr lang="es-CO"/>
          </a:p>
        </c:txPr>
        <c:crossAx val="52238592"/>
        <c:crosses val="autoZero"/>
        <c:auto val="1"/>
        <c:lblAlgn val="ctr"/>
        <c:lblOffset val="100"/>
      </c:catAx>
      <c:valAx>
        <c:axId val="5223859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lang="es-ES" sz="900" b="0" i="0" u="none" strike="noStrike" kern="1200" baseline="0">
                <a:solidFill>
                  <a:schemeClr val="tx1">
                    <a:lumMod val="50000"/>
                    <a:lumOff val="50000"/>
                  </a:schemeClr>
                </a:solidFill>
                <a:latin typeface="+mn-lt"/>
                <a:ea typeface="+mn-ea"/>
                <a:cs typeface="+mn-cs"/>
              </a:defRPr>
            </a:pPr>
            <a:endParaRPr lang="es-CO"/>
          </a:p>
        </c:txPr>
        <c:crossAx val="52237056"/>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lang="es-ES" sz="900" b="0" i="0" u="none" strike="noStrike" kern="1200" baseline="0">
              <a:solidFill>
                <a:schemeClr val="tx1">
                  <a:lumMod val="50000"/>
                  <a:lumOff val="50000"/>
                </a:schemeClr>
              </a:solidFill>
              <a:latin typeface="+mn-lt"/>
              <a:ea typeface="+mn-ea"/>
              <a:cs typeface="+mn-cs"/>
            </a:defRPr>
          </a:pPr>
          <a:endParaRPr lang="es-CO"/>
        </a:p>
      </c:txPr>
    </c:legend>
    <c:plotVisOnly val="1"/>
    <c:dispBlanksAs val="gap"/>
  </c:chart>
  <c:spPr>
    <a:noFill/>
    <a:ln>
      <a:noFill/>
    </a:ln>
    <a:effectLst/>
  </c:spPr>
  <c:txPr>
    <a:bodyPr/>
    <a:lstStyle/>
    <a:p>
      <a:pPr>
        <a:defRPr/>
      </a:pPr>
      <a:endParaRPr lang="es-CO"/>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CO"/>
  <c:chart>
    <c:title>
      <c:tx>
        <c:rich>
          <a:bodyPr rot="0" spcFirstLastPara="1" vertOverflow="ellipsis" vert="horz" wrap="square" anchor="ctr" anchorCtr="1"/>
          <a:lstStyle/>
          <a:p>
            <a:pPr>
              <a:defRPr lang="es-ES" sz="1400" b="0" i="0" u="none" strike="noStrike" kern="1200" cap="none" spc="20" baseline="0">
                <a:solidFill>
                  <a:schemeClr val="tx1">
                    <a:lumMod val="50000"/>
                    <a:lumOff val="50000"/>
                  </a:schemeClr>
                </a:solidFill>
                <a:latin typeface="+mn-lt"/>
                <a:ea typeface="+mn-ea"/>
                <a:cs typeface="+mn-cs"/>
              </a:defRPr>
            </a:pPr>
            <a:r>
              <a:rPr lang="es-CO"/>
              <a:t>VIOLENCIA DE PAREJA </a:t>
            </a:r>
          </a:p>
        </c:rich>
      </c:tx>
      <c:layout>
        <c:manualLayout>
          <c:xMode val="edge"/>
          <c:yMode val="edge"/>
          <c:x val="0.32993066491688544"/>
          <c:y val="4.1666666666666664E-2"/>
        </c:manualLayout>
      </c:layout>
      <c:spPr>
        <a:noFill/>
        <a:ln>
          <a:noFill/>
        </a:ln>
        <a:effectLst/>
      </c:spPr>
    </c:title>
    <c:plotArea>
      <c:layout/>
      <c:barChart>
        <c:barDir val="col"/>
        <c:grouping val="clustered"/>
        <c:ser>
          <c:idx val="0"/>
          <c:order val="0"/>
          <c:tx>
            <c:strRef>
              <c:f>Hoja1!$J$4</c:f>
              <c:strCache>
                <c:ptCount val="1"/>
                <c:pt idx="0">
                  <c:v>CASOS DE HOMBRES </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lang="es-ES" sz="900" b="0" i="0" u="none" strike="noStrike" kern="1200" baseline="0">
                    <a:solidFill>
                      <a:schemeClr val="tx1">
                        <a:lumMod val="50000"/>
                        <a:lumOff val="50000"/>
                      </a:schemeClr>
                    </a:solidFill>
                    <a:latin typeface="+mn-lt"/>
                    <a:ea typeface="+mn-ea"/>
                    <a:cs typeface="+mn-cs"/>
                  </a:defRPr>
                </a:pPr>
                <a:endParaRPr lang="es-CO"/>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Hoja1!$I$5:$I$11</c:f>
              <c:strCache>
                <c:ptCount val="7"/>
                <c:pt idx="0">
                  <c:v>Chia </c:v>
                </c:pt>
                <c:pt idx="1">
                  <c:v>Cucunubá</c:v>
                </c:pt>
                <c:pt idx="2">
                  <c:v>Facatativa</c:v>
                </c:pt>
                <c:pt idx="3">
                  <c:v>Fusagasuga </c:v>
                </c:pt>
                <c:pt idx="4">
                  <c:v>Girardot </c:v>
                </c:pt>
                <c:pt idx="5">
                  <c:v>Sibate </c:v>
                </c:pt>
                <c:pt idx="6">
                  <c:v>Soacha </c:v>
                </c:pt>
              </c:strCache>
            </c:strRef>
          </c:cat>
          <c:val>
            <c:numRef>
              <c:f>Hoja1!$J$5:$J$11</c:f>
              <c:numCache>
                <c:formatCode>General</c:formatCode>
                <c:ptCount val="7"/>
                <c:pt idx="0">
                  <c:v>23</c:v>
                </c:pt>
                <c:pt idx="1">
                  <c:v>0</c:v>
                </c:pt>
                <c:pt idx="2">
                  <c:v>59</c:v>
                </c:pt>
                <c:pt idx="3">
                  <c:v>42</c:v>
                </c:pt>
                <c:pt idx="4">
                  <c:v>20</c:v>
                </c:pt>
                <c:pt idx="5">
                  <c:v>14</c:v>
                </c:pt>
                <c:pt idx="6">
                  <c:v>164</c:v>
                </c:pt>
              </c:numCache>
            </c:numRef>
          </c:val>
          <c:extLst xmlns:c16r2="http://schemas.microsoft.com/office/drawing/2015/06/chart">
            <c:ext xmlns:c16="http://schemas.microsoft.com/office/drawing/2014/chart" uri="{C3380CC4-5D6E-409C-BE32-E72D297353CC}">
              <c16:uniqueId val="{00000000-0B8A-4FD0-A79B-7684B46D74AD}"/>
            </c:ext>
          </c:extLst>
        </c:ser>
        <c:ser>
          <c:idx val="1"/>
          <c:order val="1"/>
          <c:tx>
            <c:strRef>
              <c:f>Hoja1!$K$4</c:f>
              <c:strCache>
                <c:ptCount val="1"/>
                <c:pt idx="0">
                  <c:v>CASOS MUJERES </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lang="es-ES" sz="900" b="0" i="0" u="none" strike="noStrike" kern="1200" baseline="0">
                    <a:solidFill>
                      <a:schemeClr val="tx1">
                        <a:lumMod val="50000"/>
                        <a:lumOff val="50000"/>
                      </a:schemeClr>
                    </a:solidFill>
                    <a:latin typeface="+mn-lt"/>
                    <a:ea typeface="+mn-ea"/>
                    <a:cs typeface="+mn-cs"/>
                  </a:defRPr>
                </a:pPr>
                <a:endParaRPr lang="es-CO"/>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Hoja1!$I$5:$I$11</c:f>
              <c:strCache>
                <c:ptCount val="7"/>
                <c:pt idx="0">
                  <c:v>Chia </c:v>
                </c:pt>
                <c:pt idx="1">
                  <c:v>Cucunubá</c:v>
                </c:pt>
                <c:pt idx="2">
                  <c:v>Facatativa</c:v>
                </c:pt>
                <c:pt idx="3">
                  <c:v>Fusagasuga </c:v>
                </c:pt>
                <c:pt idx="4">
                  <c:v>Girardot </c:v>
                </c:pt>
                <c:pt idx="5">
                  <c:v>Sibate </c:v>
                </c:pt>
                <c:pt idx="6">
                  <c:v>Soacha </c:v>
                </c:pt>
              </c:strCache>
            </c:strRef>
          </c:cat>
          <c:val>
            <c:numRef>
              <c:f>Hoja1!$K$5:$K$11</c:f>
              <c:numCache>
                <c:formatCode>General</c:formatCode>
                <c:ptCount val="7"/>
                <c:pt idx="0">
                  <c:v>101</c:v>
                </c:pt>
                <c:pt idx="1">
                  <c:v>16</c:v>
                </c:pt>
                <c:pt idx="2">
                  <c:v>304</c:v>
                </c:pt>
                <c:pt idx="3">
                  <c:v>249</c:v>
                </c:pt>
                <c:pt idx="4">
                  <c:v>142</c:v>
                </c:pt>
                <c:pt idx="5">
                  <c:v>53</c:v>
                </c:pt>
                <c:pt idx="6">
                  <c:v>1246</c:v>
                </c:pt>
              </c:numCache>
            </c:numRef>
          </c:val>
          <c:extLst xmlns:c16r2="http://schemas.microsoft.com/office/drawing/2015/06/chart">
            <c:ext xmlns:c16="http://schemas.microsoft.com/office/drawing/2014/chart" uri="{C3380CC4-5D6E-409C-BE32-E72D297353CC}">
              <c16:uniqueId val="{00000001-0B8A-4FD0-A79B-7684B46D74AD}"/>
            </c:ext>
          </c:extLst>
        </c:ser>
        <c:dLbls>
          <c:showVal val="1"/>
        </c:dLbls>
        <c:gapWidth val="100"/>
        <c:overlap val="-24"/>
        <c:axId val="52772224"/>
        <c:axId val="52778112"/>
      </c:barChart>
      <c:catAx>
        <c:axId val="5277222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S" sz="900" b="0" i="0" u="none" strike="noStrike" kern="1200" baseline="0">
                <a:solidFill>
                  <a:schemeClr val="tx1">
                    <a:lumMod val="50000"/>
                    <a:lumOff val="50000"/>
                  </a:schemeClr>
                </a:solidFill>
                <a:latin typeface="+mn-lt"/>
                <a:ea typeface="+mn-ea"/>
                <a:cs typeface="+mn-cs"/>
              </a:defRPr>
            </a:pPr>
            <a:endParaRPr lang="es-CO"/>
          </a:p>
        </c:txPr>
        <c:crossAx val="52778112"/>
        <c:crosses val="autoZero"/>
        <c:auto val="1"/>
        <c:lblAlgn val="ctr"/>
        <c:lblOffset val="100"/>
      </c:catAx>
      <c:valAx>
        <c:axId val="5277811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lang="es-ES" sz="900" b="0" i="0" u="none" strike="noStrike" kern="1200" baseline="0">
                <a:solidFill>
                  <a:schemeClr val="tx1">
                    <a:lumMod val="50000"/>
                    <a:lumOff val="50000"/>
                  </a:schemeClr>
                </a:solidFill>
                <a:latin typeface="+mn-lt"/>
                <a:ea typeface="+mn-ea"/>
                <a:cs typeface="+mn-cs"/>
              </a:defRPr>
            </a:pPr>
            <a:endParaRPr lang="es-CO"/>
          </a:p>
        </c:txPr>
        <c:crossAx val="52772224"/>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lang="es-ES" sz="900" b="0" i="0" u="none" strike="noStrike" kern="1200" baseline="0">
              <a:solidFill>
                <a:schemeClr val="tx1">
                  <a:lumMod val="50000"/>
                  <a:lumOff val="50000"/>
                </a:schemeClr>
              </a:solidFill>
              <a:latin typeface="+mn-lt"/>
              <a:ea typeface="+mn-ea"/>
              <a:cs typeface="+mn-cs"/>
            </a:defRPr>
          </a:pPr>
          <a:endParaRPr lang="es-CO"/>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1"/>
  <c:userShapes r:id="rId2"/>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0.84095</cdr:x>
      <cdr:y>0.77751</cdr:y>
    </cdr:from>
    <cdr:to>
      <cdr:x>0.96695</cdr:x>
      <cdr:y>0.88251</cdr:y>
    </cdr:to>
    <cdr:sp macro="" textlink="">
      <cdr:nvSpPr>
        <cdr:cNvPr id="2" name="Elipse 1">
          <a:extLst xmlns:a="http://schemas.openxmlformats.org/drawingml/2006/main">
            <a:ext uri="{FF2B5EF4-FFF2-40B4-BE49-F238E27FC236}">
              <a16:creationId xmlns:a16="http://schemas.microsoft.com/office/drawing/2014/main" xmlns="" id="{9C088C4B-B2DB-4C20-ADCB-E4C7C3401222}"/>
            </a:ext>
          </a:extLst>
        </cdr:cNvPr>
        <cdr:cNvSpPr/>
      </cdr:nvSpPr>
      <cdr:spPr>
        <a:xfrm xmlns:a="http://schemas.openxmlformats.org/drawingml/2006/main">
          <a:off x="3844820" y="2132856"/>
          <a:ext cx="576064" cy="288032"/>
        </a:xfrm>
        <a:prstGeom xmlns:a="http://schemas.openxmlformats.org/drawingml/2006/main" prst="ellipse">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s-CO"/>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0FAAC7-45BF-47AF-99F8-AFDCFC01061B}" type="datetimeFigureOut">
              <a:rPr lang="es-CO" smtClean="0"/>
              <a:pPr/>
              <a:t>30/08/2019</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74BFCA-6602-4B64-A0BD-7128E82A79F0}" type="slidenum">
              <a:rPr lang="es-CO" smtClean="0"/>
              <a:pPr/>
              <a:t>‹Nº›</a:t>
            </a:fld>
            <a:endParaRPr lang="es-CO"/>
          </a:p>
        </p:txBody>
      </p:sp>
    </p:spTree>
    <p:extLst>
      <p:ext uri="{BB962C8B-B14F-4D97-AF65-F5344CB8AC3E}">
        <p14:creationId xmlns:p14="http://schemas.microsoft.com/office/powerpoint/2010/main" xmlns="" val="2698437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5674BFCA-6602-4B64-A0BD-7128E82A79F0}" type="slidenum">
              <a:rPr lang="es-CO" smtClean="0"/>
              <a:pPr/>
              <a:t>1</a:t>
            </a:fld>
            <a:endParaRPr lang="es-C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08FA71BD-3ED5-469E-AD61-9F55AA2BA581}" type="datetime1">
              <a:rPr lang="es-CO" smtClean="0"/>
              <a:pPr/>
              <a:t>30/08/2019</a:t>
            </a:fld>
            <a:endParaRPr lang="es-CO"/>
          </a:p>
        </p:txBody>
      </p:sp>
      <p:sp>
        <p:nvSpPr>
          <p:cNvPr id="5" name="4 Marcador de pie de página"/>
          <p:cNvSpPr>
            <a:spLocks noGrp="1"/>
          </p:cNvSpPr>
          <p:nvPr>
            <p:ph type="ftr" sz="quarter" idx="11"/>
          </p:nvPr>
        </p:nvSpPr>
        <p:spPr/>
        <p:txBody>
          <a:bodyPr/>
          <a:lstStyle/>
          <a:p>
            <a:r>
              <a:rPr lang="es-CO"/>
              <a:t>ADRIANA BELTRAN ARIZA </a:t>
            </a:r>
          </a:p>
        </p:txBody>
      </p:sp>
      <p:sp>
        <p:nvSpPr>
          <p:cNvPr id="6" name="5 Marcador de número de diapositiva"/>
          <p:cNvSpPr>
            <a:spLocks noGrp="1"/>
          </p:cNvSpPr>
          <p:nvPr>
            <p:ph type="sldNum" sz="quarter" idx="12"/>
          </p:nvPr>
        </p:nvSpPr>
        <p:spPr/>
        <p:txBody>
          <a:bodyPr/>
          <a:lstStyle/>
          <a:p>
            <a:fld id="{87B2640E-5270-464F-BBD4-573C699B527F}" type="slidenum">
              <a:rPr lang="es-CO" smtClean="0"/>
              <a:pPr/>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6F7B29F3-BC57-4A6D-877E-612DC2CD5007}" type="datetime1">
              <a:rPr lang="es-CO" smtClean="0"/>
              <a:pPr/>
              <a:t>30/08/2019</a:t>
            </a:fld>
            <a:endParaRPr lang="es-CO"/>
          </a:p>
        </p:txBody>
      </p:sp>
      <p:sp>
        <p:nvSpPr>
          <p:cNvPr id="5" name="4 Marcador de pie de página"/>
          <p:cNvSpPr>
            <a:spLocks noGrp="1"/>
          </p:cNvSpPr>
          <p:nvPr>
            <p:ph type="ftr" sz="quarter" idx="11"/>
          </p:nvPr>
        </p:nvSpPr>
        <p:spPr/>
        <p:txBody>
          <a:bodyPr/>
          <a:lstStyle/>
          <a:p>
            <a:r>
              <a:rPr lang="es-CO"/>
              <a:t>ADRIANA BELTRAN ARIZA </a:t>
            </a:r>
          </a:p>
        </p:txBody>
      </p:sp>
      <p:sp>
        <p:nvSpPr>
          <p:cNvPr id="6" name="5 Marcador de número de diapositiva"/>
          <p:cNvSpPr>
            <a:spLocks noGrp="1"/>
          </p:cNvSpPr>
          <p:nvPr>
            <p:ph type="sldNum" sz="quarter" idx="12"/>
          </p:nvPr>
        </p:nvSpPr>
        <p:spPr/>
        <p:txBody>
          <a:bodyPr/>
          <a:lstStyle/>
          <a:p>
            <a:fld id="{87B2640E-5270-464F-BBD4-573C699B527F}"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4E70D444-AC17-4098-88AE-477ED35B62C0}" type="datetime1">
              <a:rPr lang="es-CO" smtClean="0"/>
              <a:pPr/>
              <a:t>30/08/2019</a:t>
            </a:fld>
            <a:endParaRPr lang="es-CO"/>
          </a:p>
        </p:txBody>
      </p:sp>
      <p:sp>
        <p:nvSpPr>
          <p:cNvPr id="5" name="4 Marcador de pie de página"/>
          <p:cNvSpPr>
            <a:spLocks noGrp="1"/>
          </p:cNvSpPr>
          <p:nvPr>
            <p:ph type="ftr" sz="quarter" idx="11"/>
          </p:nvPr>
        </p:nvSpPr>
        <p:spPr/>
        <p:txBody>
          <a:bodyPr/>
          <a:lstStyle/>
          <a:p>
            <a:r>
              <a:rPr lang="es-CO"/>
              <a:t>ADRIANA BELTRAN ARIZA </a:t>
            </a:r>
          </a:p>
        </p:txBody>
      </p:sp>
      <p:sp>
        <p:nvSpPr>
          <p:cNvPr id="6" name="5 Marcador de número de diapositiva"/>
          <p:cNvSpPr>
            <a:spLocks noGrp="1"/>
          </p:cNvSpPr>
          <p:nvPr>
            <p:ph type="sldNum" sz="quarter" idx="12"/>
          </p:nvPr>
        </p:nvSpPr>
        <p:spPr/>
        <p:txBody>
          <a:bodyPr/>
          <a:lstStyle/>
          <a:p>
            <a:fld id="{87B2640E-5270-464F-BBD4-573C699B527F}" type="slidenum">
              <a:rPr lang="es-CO" smtClean="0"/>
              <a:pPr/>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9BEF9BDB-D746-44DE-9F23-1DF659647342}" type="datetime1">
              <a:rPr lang="es-CO" smtClean="0"/>
              <a:pPr/>
              <a:t>30/08/2019</a:t>
            </a:fld>
            <a:endParaRPr lang="es-CO"/>
          </a:p>
        </p:txBody>
      </p:sp>
      <p:sp>
        <p:nvSpPr>
          <p:cNvPr id="5" name="4 Marcador de pie de página"/>
          <p:cNvSpPr>
            <a:spLocks noGrp="1"/>
          </p:cNvSpPr>
          <p:nvPr>
            <p:ph type="ftr" sz="quarter" idx="11"/>
          </p:nvPr>
        </p:nvSpPr>
        <p:spPr/>
        <p:txBody>
          <a:bodyPr/>
          <a:lstStyle/>
          <a:p>
            <a:r>
              <a:rPr lang="es-CO"/>
              <a:t>ADRIANA BELTRAN ARIZA </a:t>
            </a:r>
          </a:p>
        </p:txBody>
      </p:sp>
      <p:sp>
        <p:nvSpPr>
          <p:cNvPr id="6" name="5 Marcador de número de diapositiva"/>
          <p:cNvSpPr>
            <a:spLocks noGrp="1"/>
          </p:cNvSpPr>
          <p:nvPr>
            <p:ph type="sldNum" sz="quarter" idx="12"/>
          </p:nvPr>
        </p:nvSpPr>
        <p:spPr/>
        <p:txBody>
          <a:bodyPr/>
          <a:lstStyle/>
          <a:p>
            <a:fld id="{87B2640E-5270-464F-BBD4-573C699B527F}" type="slidenum">
              <a:rPr lang="es-CO" smtClean="0"/>
              <a:pPr/>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E70817B-925E-46F4-9B11-4BA386B1F6F0}" type="datetime1">
              <a:rPr lang="es-CO" smtClean="0"/>
              <a:pPr/>
              <a:t>30/08/2019</a:t>
            </a:fld>
            <a:endParaRPr lang="es-CO"/>
          </a:p>
        </p:txBody>
      </p:sp>
      <p:sp>
        <p:nvSpPr>
          <p:cNvPr id="5" name="4 Marcador de pie de página"/>
          <p:cNvSpPr>
            <a:spLocks noGrp="1"/>
          </p:cNvSpPr>
          <p:nvPr>
            <p:ph type="ftr" sz="quarter" idx="11"/>
          </p:nvPr>
        </p:nvSpPr>
        <p:spPr/>
        <p:txBody>
          <a:bodyPr/>
          <a:lstStyle/>
          <a:p>
            <a:r>
              <a:rPr lang="es-CO"/>
              <a:t>ADRIANA BELTRAN ARIZA </a:t>
            </a:r>
          </a:p>
        </p:txBody>
      </p:sp>
      <p:sp>
        <p:nvSpPr>
          <p:cNvPr id="6" name="5 Marcador de número de diapositiva"/>
          <p:cNvSpPr>
            <a:spLocks noGrp="1"/>
          </p:cNvSpPr>
          <p:nvPr>
            <p:ph type="sldNum" sz="quarter" idx="12"/>
          </p:nvPr>
        </p:nvSpPr>
        <p:spPr/>
        <p:txBody>
          <a:bodyPr/>
          <a:lstStyle/>
          <a:p>
            <a:fld id="{87B2640E-5270-464F-BBD4-573C699B527F}" type="slidenum">
              <a:rPr lang="es-CO" smtClean="0"/>
              <a:pPr/>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13557774-7D36-4415-A177-A8526292F8C6}" type="datetime1">
              <a:rPr lang="es-CO" smtClean="0"/>
              <a:pPr/>
              <a:t>30/08/2019</a:t>
            </a:fld>
            <a:endParaRPr lang="es-CO"/>
          </a:p>
        </p:txBody>
      </p:sp>
      <p:sp>
        <p:nvSpPr>
          <p:cNvPr id="6" name="5 Marcador de pie de página"/>
          <p:cNvSpPr>
            <a:spLocks noGrp="1"/>
          </p:cNvSpPr>
          <p:nvPr>
            <p:ph type="ftr" sz="quarter" idx="11"/>
          </p:nvPr>
        </p:nvSpPr>
        <p:spPr/>
        <p:txBody>
          <a:bodyPr/>
          <a:lstStyle/>
          <a:p>
            <a:r>
              <a:rPr lang="es-CO"/>
              <a:t>ADRIANA BELTRAN ARIZA </a:t>
            </a:r>
          </a:p>
        </p:txBody>
      </p:sp>
      <p:sp>
        <p:nvSpPr>
          <p:cNvPr id="7" name="6 Marcador de número de diapositiva"/>
          <p:cNvSpPr>
            <a:spLocks noGrp="1"/>
          </p:cNvSpPr>
          <p:nvPr>
            <p:ph type="sldNum" sz="quarter" idx="12"/>
          </p:nvPr>
        </p:nvSpPr>
        <p:spPr/>
        <p:txBody>
          <a:bodyPr/>
          <a:lstStyle/>
          <a:p>
            <a:fld id="{87B2640E-5270-464F-BBD4-573C699B527F}" type="slidenum">
              <a:rPr lang="es-CO" smtClean="0"/>
              <a:pPr/>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BBF5A962-A0B5-4849-8942-E1F961187041}" type="datetime1">
              <a:rPr lang="es-CO" smtClean="0"/>
              <a:pPr/>
              <a:t>30/08/2019</a:t>
            </a:fld>
            <a:endParaRPr lang="es-CO"/>
          </a:p>
        </p:txBody>
      </p:sp>
      <p:sp>
        <p:nvSpPr>
          <p:cNvPr id="8" name="7 Marcador de pie de página"/>
          <p:cNvSpPr>
            <a:spLocks noGrp="1"/>
          </p:cNvSpPr>
          <p:nvPr>
            <p:ph type="ftr" sz="quarter" idx="11"/>
          </p:nvPr>
        </p:nvSpPr>
        <p:spPr/>
        <p:txBody>
          <a:bodyPr/>
          <a:lstStyle/>
          <a:p>
            <a:r>
              <a:rPr lang="es-CO"/>
              <a:t>ADRIANA BELTRAN ARIZA </a:t>
            </a:r>
          </a:p>
        </p:txBody>
      </p:sp>
      <p:sp>
        <p:nvSpPr>
          <p:cNvPr id="9" name="8 Marcador de número de diapositiva"/>
          <p:cNvSpPr>
            <a:spLocks noGrp="1"/>
          </p:cNvSpPr>
          <p:nvPr>
            <p:ph type="sldNum" sz="quarter" idx="12"/>
          </p:nvPr>
        </p:nvSpPr>
        <p:spPr/>
        <p:txBody>
          <a:bodyPr/>
          <a:lstStyle/>
          <a:p>
            <a:fld id="{87B2640E-5270-464F-BBD4-573C699B527F}" type="slidenum">
              <a:rPr lang="es-CO" smtClean="0"/>
              <a:pPr/>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1D037D38-F199-47A4-9DA4-7E9EF78A0E72}" type="datetime1">
              <a:rPr lang="es-CO" smtClean="0"/>
              <a:pPr/>
              <a:t>30/08/2019</a:t>
            </a:fld>
            <a:endParaRPr lang="es-CO"/>
          </a:p>
        </p:txBody>
      </p:sp>
      <p:sp>
        <p:nvSpPr>
          <p:cNvPr id="4" name="3 Marcador de pie de página"/>
          <p:cNvSpPr>
            <a:spLocks noGrp="1"/>
          </p:cNvSpPr>
          <p:nvPr>
            <p:ph type="ftr" sz="quarter" idx="11"/>
          </p:nvPr>
        </p:nvSpPr>
        <p:spPr/>
        <p:txBody>
          <a:bodyPr/>
          <a:lstStyle/>
          <a:p>
            <a:r>
              <a:rPr lang="es-CO"/>
              <a:t>ADRIANA BELTRAN ARIZA </a:t>
            </a:r>
          </a:p>
        </p:txBody>
      </p:sp>
      <p:sp>
        <p:nvSpPr>
          <p:cNvPr id="5" name="4 Marcador de número de diapositiva"/>
          <p:cNvSpPr>
            <a:spLocks noGrp="1"/>
          </p:cNvSpPr>
          <p:nvPr>
            <p:ph type="sldNum" sz="quarter" idx="12"/>
          </p:nvPr>
        </p:nvSpPr>
        <p:spPr/>
        <p:txBody>
          <a:bodyPr/>
          <a:lstStyle/>
          <a:p>
            <a:fld id="{87B2640E-5270-464F-BBD4-573C699B527F}" type="slidenum">
              <a:rPr lang="es-CO" smtClean="0"/>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A6E6394-59C7-46BE-9949-EF9A269F65C8}" type="datetime1">
              <a:rPr lang="es-CO" smtClean="0"/>
              <a:pPr/>
              <a:t>30/08/2019</a:t>
            </a:fld>
            <a:endParaRPr lang="es-CO"/>
          </a:p>
        </p:txBody>
      </p:sp>
      <p:sp>
        <p:nvSpPr>
          <p:cNvPr id="3" name="2 Marcador de pie de página"/>
          <p:cNvSpPr>
            <a:spLocks noGrp="1"/>
          </p:cNvSpPr>
          <p:nvPr>
            <p:ph type="ftr" sz="quarter" idx="11"/>
          </p:nvPr>
        </p:nvSpPr>
        <p:spPr/>
        <p:txBody>
          <a:bodyPr/>
          <a:lstStyle/>
          <a:p>
            <a:r>
              <a:rPr lang="es-CO"/>
              <a:t>ADRIANA BELTRAN ARIZA </a:t>
            </a:r>
          </a:p>
        </p:txBody>
      </p:sp>
      <p:sp>
        <p:nvSpPr>
          <p:cNvPr id="4" name="3 Marcador de número de diapositiva"/>
          <p:cNvSpPr>
            <a:spLocks noGrp="1"/>
          </p:cNvSpPr>
          <p:nvPr>
            <p:ph type="sldNum" sz="quarter" idx="12"/>
          </p:nvPr>
        </p:nvSpPr>
        <p:spPr/>
        <p:txBody>
          <a:bodyPr/>
          <a:lstStyle/>
          <a:p>
            <a:fld id="{87B2640E-5270-464F-BBD4-573C699B527F}" type="slidenum">
              <a:rPr lang="es-CO" smtClean="0"/>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2C4864BA-65B5-4CA4-A96D-AEF5033EDEA6}" type="datetime1">
              <a:rPr lang="es-CO" smtClean="0"/>
              <a:pPr/>
              <a:t>30/08/2019</a:t>
            </a:fld>
            <a:endParaRPr lang="es-CO"/>
          </a:p>
        </p:txBody>
      </p:sp>
      <p:sp>
        <p:nvSpPr>
          <p:cNvPr id="6" name="5 Marcador de pie de página"/>
          <p:cNvSpPr>
            <a:spLocks noGrp="1"/>
          </p:cNvSpPr>
          <p:nvPr>
            <p:ph type="ftr" sz="quarter" idx="11"/>
          </p:nvPr>
        </p:nvSpPr>
        <p:spPr/>
        <p:txBody>
          <a:bodyPr/>
          <a:lstStyle/>
          <a:p>
            <a:r>
              <a:rPr lang="es-CO"/>
              <a:t>ADRIANA BELTRAN ARIZA </a:t>
            </a:r>
          </a:p>
        </p:txBody>
      </p:sp>
      <p:sp>
        <p:nvSpPr>
          <p:cNvPr id="7" name="6 Marcador de número de diapositiva"/>
          <p:cNvSpPr>
            <a:spLocks noGrp="1"/>
          </p:cNvSpPr>
          <p:nvPr>
            <p:ph type="sldNum" sz="quarter" idx="12"/>
          </p:nvPr>
        </p:nvSpPr>
        <p:spPr/>
        <p:txBody>
          <a:bodyPr/>
          <a:lstStyle/>
          <a:p>
            <a:fld id="{87B2640E-5270-464F-BBD4-573C699B527F}" type="slidenum">
              <a:rPr lang="es-CO" smtClean="0"/>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7D169A8-FEDE-4E41-B876-2859F9F8BC3A}" type="datetime1">
              <a:rPr lang="es-CO" smtClean="0"/>
              <a:pPr/>
              <a:t>30/08/2019</a:t>
            </a:fld>
            <a:endParaRPr lang="es-CO"/>
          </a:p>
        </p:txBody>
      </p:sp>
      <p:sp>
        <p:nvSpPr>
          <p:cNvPr id="6" name="5 Marcador de pie de página"/>
          <p:cNvSpPr>
            <a:spLocks noGrp="1"/>
          </p:cNvSpPr>
          <p:nvPr>
            <p:ph type="ftr" sz="quarter" idx="11"/>
          </p:nvPr>
        </p:nvSpPr>
        <p:spPr/>
        <p:txBody>
          <a:bodyPr/>
          <a:lstStyle/>
          <a:p>
            <a:r>
              <a:rPr lang="es-CO"/>
              <a:t>ADRIANA BELTRAN ARIZA </a:t>
            </a:r>
          </a:p>
        </p:txBody>
      </p:sp>
      <p:sp>
        <p:nvSpPr>
          <p:cNvPr id="7" name="6 Marcador de número de diapositiva"/>
          <p:cNvSpPr>
            <a:spLocks noGrp="1"/>
          </p:cNvSpPr>
          <p:nvPr>
            <p:ph type="sldNum" sz="quarter" idx="12"/>
          </p:nvPr>
        </p:nvSpPr>
        <p:spPr/>
        <p:txBody>
          <a:bodyPr/>
          <a:lstStyle/>
          <a:p>
            <a:fld id="{87B2640E-5270-464F-BBD4-573C699B527F}" type="slidenum">
              <a:rPr lang="es-CO" smtClean="0"/>
              <a:pPr/>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3000" b="-3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EF4A6E-859A-4E74-A039-76174609A3B5}" type="datetime1">
              <a:rPr lang="es-CO" smtClean="0"/>
              <a:pPr/>
              <a:t>30/08/2019</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CO"/>
              <a:t>ADRIANA BELTRAN ARIZA </a:t>
            </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B2640E-5270-464F-BBD4-573C699B527F}" type="slidenum">
              <a:rPr lang="es-CO" smtClean="0"/>
              <a:pPr/>
              <a:t>‹Nº›</a:t>
            </a:fld>
            <a:endParaRPr 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hyperlink" Target="http://www.medicinalegal.gov.co/observatorio-de-violenci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undinamarca.gov.co/Home/prensa2018/asnoticiasprensa/cundinamarca+contra+el+flagelo+del+feminicidio"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eltiempo.com/bogota/denuncias-por-violencia-sexual-en-cundinamarca-93470"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2" name="1 Rectángulo"/>
          <p:cNvSpPr/>
          <p:nvPr/>
        </p:nvSpPr>
        <p:spPr>
          <a:xfrm>
            <a:off x="3743761" y="2708920"/>
            <a:ext cx="1800494" cy="369332"/>
          </a:xfrm>
          <a:prstGeom prst="rect">
            <a:avLst/>
          </a:prstGeom>
        </p:spPr>
        <p:txBody>
          <a:bodyPr wrap="none">
            <a:spAutoFit/>
          </a:bodyPr>
          <a:lstStyle/>
          <a:p>
            <a:pPr algn="ctr">
              <a:defRPr/>
            </a:pPr>
            <a:r>
              <a:rPr lang="es-E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BIENVENIDOS</a:t>
            </a:r>
          </a:p>
        </p:txBody>
      </p:sp>
      <p:sp>
        <p:nvSpPr>
          <p:cNvPr id="3" name="2 Rectángulo"/>
          <p:cNvSpPr/>
          <p:nvPr/>
        </p:nvSpPr>
        <p:spPr>
          <a:xfrm>
            <a:off x="395536" y="3212976"/>
            <a:ext cx="8496944" cy="2954655"/>
          </a:xfrm>
          <a:prstGeom prst="rect">
            <a:avLst/>
          </a:prstGeom>
        </p:spPr>
        <p:txBody>
          <a:bodyPr wrap="square">
            <a:spAutoFit/>
          </a:bodyPr>
          <a:lstStyle/>
          <a:p>
            <a:pPr algn="ctr">
              <a:defRPr/>
            </a:pPr>
            <a:r>
              <a:rPr lang="es-CO" b="1" dirty="0">
                <a:solidFill>
                  <a:schemeClr val="tx2"/>
                </a:solidFill>
                <a:latin typeface="Times New Roman" pitchFamily="18" charset="0"/>
                <a:cs typeface="Times New Roman" pitchFamily="18" charset="0"/>
              </a:rPr>
              <a:t>UNIMINUTO VIRTUAL Y A DISTANCIA “UVD”</a:t>
            </a:r>
          </a:p>
          <a:p>
            <a:pPr algn="ctr">
              <a:defRPr/>
            </a:pPr>
            <a:r>
              <a:rPr lang="es-CO" sz="2400" b="1" dirty="0">
                <a:solidFill>
                  <a:schemeClr val="tx2"/>
                </a:solidFill>
                <a:latin typeface="Times New Roman" pitchFamily="18" charset="0"/>
                <a:cs typeface="Times New Roman" pitchFamily="18" charset="0"/>
              </a:rPr>
              <a:t>Investigación Posgrados</a:t>
            </a:r>
          </a:p>
          <a:p>
            <a:pPr algn="ctr">
              <a:defRPr/>
            </a:pPr>
            <a:endParaRPr lang="es-CO" sz="2400" b="1" dirty="0">
              <a:solidFill>
                <a:schemeClr val="tx2"/>
              </a:solidFill>
              <a:latin typeface="Times New Roman" pitchFamily="18" charset="0"/>
              <a:cs typeface="Times New Roman" pitchFamily="18" charset="0"/>
            </a:endParaRPr>
          </a:p>
          <a:p>
            <a:pPr algn="ctr"/>
            <a:r>
              <a:rPr lang="es-CO" sz="2400" b="1" dirty="0">
                <a:solidFill>
                  <a:schemeClr val="tx2"/>
                </a:solidFill>
                <a:latin typeface="Times New Roman" pitchFamily="18" charset="0"/>
                <a:cs typeface="Times New Roman" pitchFamily="18" charset="0"/>
              </a:rPr>
              <a:t>TRABAJO DE GRADO</a:t>
            </a:r>
            <a:r>
              <a:rPr lang="es-CO" sz="2400" dirty="0">
                <a:solidFill>
                  <a:schemeClr val="tx2"/>
                </a:solidFill>
                <a:latin typeface="Times New Roman" pitchFamily="18" charset="0"/>
                <a:cs typeface="Times New Roman" pitchFamily="18" charset="0"/>
              </a:rPr>
              <a:t> </a:t>
            </a:r>
          </a:p>
          <a:p>
            <a:pPr algn="ctr"/>
            <a:r>
              <a:rPr lang="es-CO" sz="2400" b="1" dirty="0">
                <a:solidFill>
                  <a:schemeClr val="tx2"/>
                </a:solidFill>
                <a:latin typeface="Times New Roman" pitchFamily="18" charset="0"/>
                <a:cs typeface="Times New Roman" pitchFamily="18" charset="0"/>
              </a:rPr>
              <a:t>ESPECIALIZACIÓN EN GERENCIA DE PROYECTOS </a:t>
            </a:r>
          </a:p>
          <a:p>
            <a:pPr algn="ctr"/>
            <a:endParaRPr lang="es-CO" sz="2400" b="1" dirty="0">
              <a:latin typeface="Times New Roman" pitchFamily="18" charset="0"/>
              <a:cs typeface="Times New Roman" pitchFamily="18" charset="0"/>
            </a:endParaRPr>
          </a:p>
          <a:p>
            <a:pPr algn="ctr"/>
            <a:endParaRPr lang="es-CO" sz="2400" b="1" i="1" dirty="0">
              <a:latin typeface="Times New Roman" pitchFamily="18" charset="0"/>
              <a:cs typeface="Times New Roman" pitchFamily="18" charset="0"/>
            </a:endParaRPr>
          </a:p>
          <a:p>
            <a:pPr algn="ctr">
              <a:defRPr/>
            </a:pPr>
            <a:endParaRPr lang="es-CO" sz="2400" b="1" dirty="0">
              <a:solidFill>
                <a:schemeClr val="tx2"/>
              </a:solidFill>
              <a:effectLst>
                <a:outerShdw blurRad="38100" dist="38100" dir="2700000" algn="tl">
                  <a:srgbClr val="C0C0C0"/>
                </a:outerShdw>
              </a:effectLst>
              <a:latin typeface="Times New Roman" pitchFamily="18" charset="0"/>
              <a:cs typeface="Times New Roman" pitchFamily="18" charset="0"/>
            </a:endParaRPr>
          </a:p>
        </p:txBody>
      </p:sp>
      <p:sp>
        <p:nvSpPr>
          <p:cNvPr id="5" name="CuadroTexto 4">
            <a:extLst>
              <a:ext uri="{FF2B5EF4-FFF2-40B4-BE49-F238E27FC236}">
                <a16:creationId xmlns:a16="http://schemas.microsoft.com/office/drawing/2014/main" xmlns="" id="{07427B37-154E-4402-BD6E-5888D1A47E2A}"/>
              </a:ext>
            </a:extLst>
          </p:cNvPr>
          <p:cNvSpPr txBox="1"/>
          <p:nvPr/>
        </p:nvSpPr>
        <p:spPr>
          <a:xfrm>
            <a:off x="1907704" y="5517232"/>
            <a:ext cx="5832648" cy="1754326"/>
          </a:xfrm>
          <a:prstGeom prst="rect">
            <a:avLst/>
          </a:prstGeom>
          <a:noFill/>
        </p:spPr>
        <p:txBody>
          <a:bodyPr wrap="square" rtlCol="0">
            <a:spAutoFit/>
          </a:bodyPr>
          <a:lstStyle/>
          <a:p>
            <a:pPr algn="ctr"/>
            <a:r>
              <a:rPr lang="es-CO" b="1" i="1" dirty="0">
                <a:solidFill>
                  <a:schemeClr val="bg1"/>
                </a:solidFill>
                <a:latin typeface="Times New Roman" pitchFamily="18" charset="0"/>
                <a:cs typeface="Times New Roman" pitchFamily="18" charset="0"/>
              </a:rPr>
              <a:t>HELEN XIOMARA RODRIGUEZ MORA </a:t>
            </a:r>
          </a:p>
          <a:p>
            <a:pPr algn="ctr"/>
            <a:r>
              <a:rPr lang="es-CO" b="1" i="1" dirty="0">
                <a:solidFill>
                  <a:schemeClr val="bg1"/>
                </a:solidFill>
                <a:latin typeface="Times New Roman" pitchFamily="18" charset="0"/>
                <a:cs typeface="Times New Roman" pitchFamily="18" charset="0"/>
              </a:rPr>
              <a:t>MARIA ALEJANDRA SANCHEZ </a:t>
            </a:r>
          </a:p>
          <a:p>
            <a:pPr algn="ctr">
              <a:defRPr/>
            </a:pPr>
            <a:r>
              <a:rPr lang="es-CO" b="1" i="1" dirty="0">
                <a:solidFill>
                  <a:schemeClr val="bg1"/>
                </a:solidFill>
                <a:latin typeface="Times New Roman" pitchFamily="18" charset="0"/>
                <a:cs typeface="Times New Roman" pitchFamily="18" charset="0"/>
              </a:rPr>
              <a:t>MARTHA LUCIA TORRES CASTAÑEDA </a:t>
            </a:r>
          </a:p>
          <a:p>
            <a:pPr algn="ctr">
              <a:defRPr/>
            </a:pPr>
            <a:r>
              <a:rPr lang="es-CO" b="1" dirty="0">
                <a:solidFill>
                  <a:schemeClr val="tx2"/>
                </a:solidFill>
                <a:effectLst>
                  <a:outerShdw blurRad="38100" dist="38100" dir="2700000" algn="tl">
                    <a:srgbClr val="C0C0C0"/>
                  </a:outerShdw>
                </a:effectLst>
                <a:latin typeface="Times New Roman" pitchFamily="18" charset="0"/>
                <a:cs typeface="Times New Roman" pitchFamily="18" charset="0"/>
              </a:rPr>
              <a:t>2018</a:t>
            </a:r>
            <a:endParaRPr lang="es-CO" dirty="0">
              <a:latin typeface="Times New Roman" pitchFamily="18" charset="0"/>
              <a:cs typeface="Times New Roman" pitchFamily="18" charset="0"/>
            </a:endParaRPr>
          </a:p>
          <a:p>
            <a:pPr algn="ctr">
              <a:defRPr/>
            </a:pPr>
            <a:endParaRPr lang="es-CO" b="1" i="1" dirty="0">
              <a:solidFill>
                <a:schemeClr val="bg1"/>
              </a:solidFill>
              <a:latin typeface="Times New Roman" pitchFamily="18" charset="0"/>
              <a:cs typeface="Times New Roman" pitchFamily="18" charset="0"/>
            </a:endParaRPr>
          </a:p>
          <a:p>
            <a:endParaRPr lang="es-CO"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8730C30-8715-48FA-AF93-05D86E11739A}"/>
              </a:ext>
            </a:extLst>
          </p:cNvPr>
          <p:cNvSpPr>
            <a:spLocks noGrp="1"/>
          </p:cNvSpPr>
          <p:nvPr>
            <p:ph type="title"/>
          </p:nvPr>
        </p:nvSpPr>
        <p:spPr>
          <a:xfrm>
            <a:off x="457808" y="548680"/>
            <a:ext cx="8229600" cy="1143000"/>
          </a:xfrm>
        </p:spPr>
        <p:txBody>
          <a:bodyPr/>
          <a:lstStyle/>
          <a:p>
            <a:r>
              <a:rPr lang="es-CO" dirty="0"/>
              <a:t>Matriz DOFA</a:t>
            </a:r>
          </a:p>
        </p:txBody>
      </p:sp>
      <p:pic>
        <p:nvPicPr>
          <p:cNvPr id="8" name="Marcador de contenido 7">
            <a:extLst>
              <a:ext uri="{FF2B5EF4-FFF2-40B4-BE49-F238E27FC236}">
                <a16:creationId xmlns:a16="http://schemas.microsoft.com/office/drawing/2014/main" xmlns="" id="{442D7F06-1250-41AB-9C02-9AC08D34153C}"/>
              </a:ext>
            </a:extLst>
          </p:cNvPr>
          <p:cNvPicPr>
            <a:picLocks noGrp="1" noChangeAspect="1"/>
          </p:cNvPicPr>
          <p:nvPr>
            <p:ph idx="1"/>
          </p:nvPr>
        </p:nvPicPr>
        <p:blipFill>
          <a:blip r:embed="rId2"/>
          <a:stretch>
            <a:fillRect/>
          </a:stretch>
        </p:blipFill>
        <p:spPr>
          <a:xfrm>
            <a:off x="755576" y="1484784"/>
            <a:ext cx="7283760" cy="5184576"/>
          </a:xfrm>
          <a:prstGeom prst="rect">
            <a:avLst/>
          </a:prstGeom>
        </p:spPr>
      </p:pic>
    </p:spTree>
    <p:extLst>
      <p:ext uri="{BB962C8B-B14F-4D97-AF65-F5344CB8AC3E}">
        <p14:creationId xmlns:p14="http://schemas.microsoft.com/office/powerpoint/2010/main" xmlns="" val="1346379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CO"/>
          </a:p>
        </p:txBody>
      </p:sp>
      <p:sp>
        <p:nvSpPr>
          <p:cNvPr id="3" name="2 Subtítulo"/>
          <p:cNvSpPr>
            <a:spLocks noGrp="1"/>
          </p:cNvSpPr>
          <p:nvPr>
            <p:ph type="subTitle" idx="1"/>
          </p:nvPr>
        </p:nvSpPr>
        <p:spPr/>
        <p:txBody>
          <a:bodyPr/>
          <a:lstStyle/>
          <a:p>
            <a:endParaRPr lang="es-CO"/>
          </a:p>
        </p:txBody>
      </p:sp>
      <p:sp>
        <p:nvSpPr>
          <p:cNvPr id="4" name="3 Marcador de fecha"/>
          <p:cNvSpPr>
            <a:spLocks noGrp="1"/>
          </p:cNvSpPr>
          <p:nvPr>
            <p:ph type="dt" sz="half" idx="10"/>
          </p:nvPr>
        </p:nvSpPr>
        <p:spPr/>
        <p:txBody>
          <a:bodyPr/>
          <a:lstStyle/>
          <a:p>
            <a:fld id="{08FA71BD-3ED5-469E-AD61-9F55AA2BA581}" type="datetime1">
              <a:rPr lang="es-CO" smtClean="0"/>
              <a:pPr/>
              <a:t>30/08/2019</a:t>
            </a:fld>
            <a:endParaRPr lang="es-CO"/>
          </a:p>
        </p:txBody>
      </p:sp>
      <p:sp>
        <p:nvSpPr>
          <p:cNvPr id="5" name="4 Marcador de pie de página"/>
          <p:cNvSpPr>
            <a:spLocks noGrp="1"/>
          </p:cNvSpPr>
          <p:nvPr>
            <p:ph type="ftr" sz="quarter" idx="11"/>
          </p:nvPr>
        </p:nvSpPr>
        <p:spPr/>
        <p:txBody>
          <a:bodyPr/>
          <a:lstStyle/>
          <a:p>
            <a:r>
              <a:rPr lang="es-CO" smtClean="0"/>
              <a:t>ADRIANA BELTRAN ARIZA </a:t>
            </a:r>
            <a:endParaRPr lang="es-CO"/>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a:extLst>
              <a:ext uri="{FF2B5EF4-FFF2-40B4-BE49-F238E27FC236}">
                <a16:creationId xmlns:a16="http://schemas.microsoft.com/office/drawing/2014/main" xmlns="" id="{A508F3BB-D9AB-488F-8A16-FAFD83EB6F7A}"/>
              </a:ext>
            </a:extLst>
          </p:cNvPr>
          <p:cNvPicPr>
            <a:picLocks noGrp="1" noChangeAspect="1"/>
          </p:cNvPicPr>
          <p:nvPr>
            <p:ph idx="1"/>
          </p:nvPr>
        </p:nvPicPr>
        <p:blipFill rotWithShape="1">
          <a:blip r:embed="rId2"/>
          <a:srcRect l="9129" r="8950"/>
          <a:stretch/>
        </p:blipFill>
        <p:spPr>
          <a:xfrm>
            <a:off x="2195736" y="1772815"/>
            <a:ext cx="4320480" cy="1250243"/>
          </a:xfrm>
          <a:prstGeom prst="rect">
            <a:avLst/>
          </a:prstGeom>
        </p:spPr>
      </p:pic>
      <p:sp>
        <p:nvSpPr>
          <p:cNvPr id="6" name="Título 1">
            <a:extLst>
              <a:ext uri="{FF2B5EF4-FFF2-40B4-BE49-F238E27FC236}">
                <a16:creationId xmlns:a16="http://schemas.microsoft.com/office/drawing/2014/main" xmlns="" id="{04CCF724-AFD8-4C32-A2AF-797B423EB603}"/>
              </a:ext>
            </a:extLst>
          </p:cNvPr>
          <p:cNvSpPr>
            <a:spLocks noGrp="1"/>
          </p:cNvSpPr>
          <p:nvPr>
            <p:ph type="title"/>
          </p:nvPr>
        </p:nvSpPr>
        <p:spPr>
          <a:xfrm>
            <a:off x="457200" y="731837"/>
            <a:ext cx="8229600" cy="1143000"/>
          </a:xfrm>
        </p:spPr>
        <p:txBody>
          <a:bodyPr>
            <a:normAutofit/>
          </a:bodyPr>
          <a:lstStyle/>
          <a:p>
            <a:r>
              <a:rPr lang="es-CO" sz="3200" b="1" dirty="0">
                <a:latin typeface="Times New Roman" panose="02020603050405020304" pitchFamily="18" charset="0"/>
                <a:cs typeface="Times New Roman" panose="02020603050405020304" pitchFamily="18" charset="0"/>
              </a:rPr>
              <a:t>Resultados</a:t>
            </a:r>
          </a:p>
        </p:txBody>
      </p:sp>
      <p:pic>
        <p:nvPicPr>
          <p:cNvPr id="8" name="Imagen 7">
            <a:extLst>
              <a:ext uri="{FF2B5EF4-FFF2-40B4-BE49-F238E27FC236}">
                <a16:creationId xmlns:a16="http://schemas.microsoft.com/office/drawing/2014/main" xmlns="" id="{361C376C-00C2-4F25-8B14-9E75D9013A4B}"/>
              </a:ext>
            </a:extLst>
          </p:cNvPr>
          <p:cNvPicPr>
            <a:picLocks noChangeAspect="1"/>
          </p:cNvPicPr>
          <p:nvPr/>
        </p:nvPicPr>
        <p:blipFill>
          <a:blip r:embed="rId3"/>
          <a:stretch>
            <a:fillRect/>
          </a:stretch>
        </p:blipFill>
        <p:spPr>
          <a:xfrm>
            <a:off x="1652329" y="3091013"/>
            <a:ext cx="5839342" cy="1487860"/>
          </a:xfrm>
          <a:prstGeom prst="rect">
            <a:avLst/>
          </a:prstGeom>
        </p:spPr>
      </p:pic>
      <p:pic>
        <p:nvPicPr>
          <p:cNvPr id="9" name="Imagen 8">
            <a:extLst>
              <a:ext uri="{FF2B5EF4-FFF2-40B4-BE49-F238E27FC236}">
                <a16:creationId xmlns:a16="http://schemas.microsoft.com/office/drawing/2014/main" xmlns="" id="{2871801C-9AE5-4D43-837A-68767339A685}"/>
              </a:ext>
            </a:extLst>
          </p:cNvPr>
          <p:cNvPicPr>
            <a:picLocks noChangeAspect="1"/>
          </p:cNvPicPr>
          <p:nvPr/>
        </p:nvPicPr>
        <p:blipFill rotWithShape="1">
          <a:blip r:embed="rId4"/>
          <a:srcRect l="-34"/>
          <a:stretch/>
        </p:blipFill>
        <p:spPr>
          <a:xfrm>
            <a:off x="1115616" y="4797152"/>
            <a:ext cx="7128792" cy="1487860"/>
          </a:xfrm>
          <a:prstGeom prst="rect">
            <a:avLst/>
          </a:prstGeom>
        </p:spPr>
      </p:pic>
    </p:spTree>
    <p:extLst>
      <p:ext uri="{BB962C8B-B14F-4D97-AF65-F5344CB8AC3E}">
        <p14:creationId xmlns:p14="http://schemas.microsoft.com/office/powerpoint/2010/main" xmlns="" val="4211502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a:extLst>
              <a:ext uri="{FF2B5EF4-FFF2-40B4-BE49-F238E27FC236}">
                <a16:creationId xmlns:a16="http://schemas.microsoft.com/office/drawing/2014/main" xmlns="" id="{181EBEFC-247D-4599-9BF6-2E5D6C184BC2}"/>
              </a:ext>
            </a:extLst>
          </p:cNvPr>
          <p:cNvPicPr>
            <a:picLocks noGrp="1" noChangeAspect="1"/>
          </p:cNvPicPr>
          <p:nvPr>
            <p:ph idx="1"/>
          </p:nvPr>
        </p:nvPicPr>
        <p:blipFill>
          <a:blip r:embed="rId2"/>
          <a:stretch>
            <a:fillRect/>
          </a:stretch>
        </p:blipFill>
        <p:spPr>
          <a:xfrm>
            <a:off x="1057351" y="3429000"/>
            <a:ext cx="7029297" cy="1426588"/>
          </a:xfrm>
          <a:prstGeom prst="rect">
            <a:avLst/>
          </a:prstGeom>
        </p:spPr>
      </p:pic>
      <p:pic>
        <p:nvPicPr>
          <p:cNvPr id="9" name="Imagen 8">
            <a:extLst>
              <a:ext uri="{FF2B5EF4-FFF2-40B4-BE49-F238E27FC236}">
                <a16:creationId xmlns:a16="http://schemas.microsoft.com/office/drawing/2014/main" xmlns="" id="{9D6CC10F-5682-4D91-AF71-F5883BBFEFFA}"/>
              </a:ext>
            </a:extLst>
          </p:cNvPr>
          <p:cNvPicPr>
            <a:picLocks noChangeAspect="1"/>
          </p:cNvPicPr>
          <p:nvPr/>
        </p:nvPicPr>
        <p:blipFill>
          <a:blip r:embed="rId3"/>
          <a:stretch>
            <a:fillRect/>
          </a:stretch>
        </p:blipFill>
        <p:spPr>
          <a:xfrm>
            <a:off x="1057350" y="1772816"/>
            <a:ext cx="7029297" cy="1457070"/>
          </a:xfrm>
          <a:prstGeom prst="rect">
            <a:avLst/>
          </a:prstGeom>
        </p:spPr>
      </p:pic>
      <p:pic>
        <p:nvPicPr>
          <p:cNvPr id="10" name="Imagen 9">
            <a:extLst>
              <a:ext uri="{FF2B5EF4-FFF2-40B4-BE49-F238E27FC236}">
                <a16:creationId xmlns:a16="http://schemas.microsoft.com/office/drawing/2014/main" xmlns="" id="{4A11646F-B515-4EC8-8E51-0B83C5AC4E95}"/>
              </a:ext>
            </a:extLst>
          </p:cNvPr>
          <p:cNvPicPr>
            <a:picLocks noChangeAspect="1"/>
          </p:cNvPicPr>
          <p:nvPr/>
        </p:nvPicPr>
        <p:blipFill>
          <a:blip r:embed="rId4"/>
          <a:stretch>
            <a:fillRect/>
          </a:stretch>
        </p:blipFill>
        <p:spPr>
          <a:xfrm>
            <a:off x="1074186" y="5085184"/>
            <a:ext cx="7029297" cy="1249788"/>
          </a:xfrm>
          <a:prstGeom prst="rect">
            <a:avLst/>
          </a:prstGeom>
        </p:spPr>
      </p:pic>
      <p:sp>
        <p:nvSpPr>
          <p:cNvPr id="11" name="Título 1">
            <a:extLst>
              <a:ext uri="{FF2B5EF4-FFF2-40B4-BE49-F238E27FC236}">
                <a16:creationId xmlns:a16="http://schemas.microsoft.com/office/drawing/2014/main" xmlns="" id="{43392D94-EF5E-44A3-8F86-603FC7AA93F8}"/>
              </a:ext>
            </a:extLst>
          </p:cNvPr>
          <p:cNvSpPr>
            <a:spLocks noGrp="1"/>
          </p:cNvSpPr>
          <p:nvPr>
            <p:ph type="title"/>
          </p:nvPr>
        </p:nvSpPr>
        <p:spPr>
          <a:xfrm>
            <a:off x="457200" y="731837"/>
            <a:ext cx="8229600" cy="1143000"/>
          </a:xfrm>
        </p:spPr>
        <p:txBody>
          <a:bodyPr>
            <a:normAutofit/>
          </a:bodyPr>
          <a:lstStyle/>
          <a:p>
            <a:r>
              <a:rPr lang="es-CO" sz="3200" b="1" dirty="0">
                <a:latin typeface="Times New Roman" panose="02020603050405020304" pitchFamily="18" charset="0"/>
                <a:cs typeface="Times New Roman" panose="02020603050405020304" pitchFamily="18" charset="0"/>
              </a:rPr>
              <a:t>Resultados</a:t>
            </a:r>
          </a:p>
        </p:txBody>
      </p:sp>
    </p:spTree>
    <p:extLst>
      <p:ext uri="{BB962C8B-B14F-4D97-AF65-F5344CB8AC3E}">
        <p14:creationId xmlns:p14="http://schemas.microsoft.com/office/powerpoint/2010/main" xmlns="" val="2589976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a:extLst>
              <a:ext uri="{FF2B5EF4-FFF2-40B4-BE49-F238E27FC236}">
                <a16:creationId xmlns:a16="http://schemas.microsoft.com/office/drawing/2014/main" xmlns="" id="{81A3B1C2-2623-4A7E-98CE-AE6055D0384F}"/>
              </a:ext>
            </a:extLst>
          </p:cNvPr>
          <p:cNvPicPr>
            <a:picLocks noGrp="1" noChangeAspect="1"/>
          </p:cNvPicPr>
          <p:nvPr>
            <p:ph idx="1"/>
          </p:nvPr>
        </p:nvPicPr>
        <p:blipFill>
          <a:blip r:embed="rId2"/>
          <a:stretch>
            <a:fillRect/>
          </a:stretch>
        </p:blipFill>
        <p:spPr>
          <a:xfrm>
            <a:off x="251520" y="1641579"/>
            <a:ext cx="8568952" cy="2939549"/>
          </a:xfrm>
          <a:prstGeom prst="rect">
            <a:avLst/>
          </a:prstGeom>
        </p:spPr>
      </p:pic>
      <p:sp>
        <p:nvSpPr>
          <p:cNvPr id="6" name="Título 1">
            <a:extLst>
              <a:ext uri="{FF2B5EF4-FFF2-40B4-BE49-F238E27FC236}">
                <a16:creationId xmlns:a16="http://schemas.microsoft.com/office/drawing/2014/main" xmlns="" id="{EAFFEBD9-D239-45A6-9BF0-9680C2E23CE0}"/>
              </a:ext>
            </a:extLst>
          </p:cNvPr>
          <p:cNvSpPr>
            <a:spLocks noGrp="1"/>
          </p:cNvSpPr>
          <p:nvPr>
            <p:ph type="title"/>
          </p:nvPr>
        </p:nvSpPr>
        <p:spPr>
          <a:xfrm>
            <a:off x="457200" y="479309"/>
            <a:ext cx="8229600" cy="1143000"/>
          </a:xfrm>
        </p:spPr>
        <p:txBody>
          <a:bodyPr>
            <a:normAutofit/>
          </a:bodyPr>
          <a:lstStyle/>
          <a:p>
            <a:r>
              <a:rPr lang="es-CO" sz="3200" b="1" dirty="0">
                <a:latin typeface="Times New Roman" panose="02020603050405020304" pitchFamily="18" charset="0"/>
                <a:cs typeface="Times New Roman" panose="02020603050405020304" pitchFamily="18" charset="0"/>
              </a:rPr>
              <a:t>Presupuesto</a:t>
            </a:r>
          </a:p>
        </p:txBody>
      </p:sp>
      <p:pic>
        <p:nvPicPr>
          <p:cNvPr id="8" name="Imagen 7">
            <a:extLst>
              <a:ext uri="{FF2B5EF4-FFF2-40B4-BE49-F238E27FC236}">
                <a16:creationId xmlns:a16="http://schemas.microsoft.com/office/drawing/2014/main" xmlns="" id="{58D3B9CF-5AA6-4183-82CF-AFFA51D459EE}"/>
              </a:ext>
            </a:extLst>
          </p:cNvPr>
          <p:cNvPicPr>
            <a:picLocks noChangeAspect="1"/>
          </p:cNvPicPr>
          <p:nvPr/>
        </p:nvPicPr>
        <p:blipFill>
          <a:blip r:embed="rId3"/>
          <a:stretch>
            <a:fillRect/>
          </a:stretch>
        </p:blipFill>
        <p:spPr>
          <a:xfrm>
            <a:off x="251520" y="4674377"/>
            <a:ext cx="6120680" cy="338799"/>
          </a:xfrm>
          <a:prstGeom prst="rect">
            <a:avLst/>
          </a:prstGeom>
        </p:spPr>
      </p:pic>
      <p:pic>
        <p:nvPicPr>
          <p:cNvPr id="9" name="Imagen 8">
            <a:extLst>
              <a:ext uri="{FF2B5EF4-FFF2-40B4-BE49-F238E27FC236}">
                <a16:creationId xmlns:a16="http://schemas.microsoft.com/office/drawing/2014/main" xmlns="" id="{2463D365-96B7-4A30-A52B-589546B37199}"/>
              </a:ext>
            </a:extLst>
          </p:cNvPr>
          <p:cNvPicPr>
            <a:picLocks noChangeAspect="1"/>
          </p:cNvPicPr>
          <p:nvPr/>
        </p:nvPicPr>
        <p:blipFill>
          <a:blip r:embed="rId4"/>
          <a:stretch>
            <a:fillRect/>
          </a:stretch>
        </p:blipFill>
        <p:spPr>
          <a:xfrm>
            <a:off x="1115616" y="5216421"/>
            <a:ext cx="2456550" cy="1309033"/>
          </a:xfrm>
          <a:prstGeom prst="rect">
            <a:avLst/>
          </a:prstGeom>
        </p:spPr>
      </p:pic>
      <p:pic>
        <p:nvPicPr>
          <p:cNvPr id="10" name="Imagen 9">
            <a:extLst>
              <a:ext uri="{FF2B5EF4-FFF2-40B4-BE49-F238E27FC236}">
                <a16:creationId xmlns:a16="http://schemas.microsoft.com/office/drawing/2014/main" xmlns="" id="{320FF52C-4FE7-4F39-980A-5FFFD89ADC07}"/>
              </a:ext>
            </a:extLst>
          </p:cNvPr>
          <p:cNvPicPr>
            <a:picLocks noChangeAspect="1"/>
          </p:cNvPicPr>
          <p:nvPr/>
        </p:nvPicPr>
        <p:blipFill>
          <a:blip r:embed="rId5"/>
          <a:stretch>
            <a:fillRect/>
          </a:stretch>
        </p:blipFill>
        <p:spPr>
          <a:xfrm>
            <a:off x="4716016" y="5250441"/>
            <a:ext cx="2456550" cy="1182167"/>
          </a:xfrm>
          <a:prstGeom prst="rect">
            <a:avLst/>
          </a:prstGeom>
        </p:spPr>
      </p:pic>
    </p:spTree>
    <p:extLst>
      <p:ext uri="{BB962C8B-B14F-4D97-AF65-F5344CB8AC3E}">
        <p14:creationId xmlns:p14="http://schemas.microsoft.com/office/powerpoint/2010/main" xmlns="" val="591088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8588330C-52AB-46E9-939A-9CA37A81E84C}"/>
              </a:ext>
            </a:extLst>
          </p:cNvPr>
          <p:cNvSpPr>
            <a:spLocks noGrp="1"/>
          </p:cNvSpPr>
          <p:nvPr>
            <p:ph idx="1"/>
          </p:nvPr>
        </p:nvSpPr>
        <p:spPr>
          <a:xfrm>
            <a:off x="251520" y="1612370"/>
            <a:ext cx="8496944" cy="4525963"/>
          </a:xfrm>
        </p:spPr>
        <p:txBody>
          <a:bodyPr>
            <a:normAutofit fontScale="77500" lnSpcReduction="20000"/>
          </a:bodyPr>
          <a:lstStyle/>
          <a:p>
            <a:r>
              <a:rPr lang="es-CO" dirty="0"/>
              <a:t>Un 35% de mujeres percibe que las propuestas donde se vincula el futbol le aportan a su proyecto de vida lo cual, representa un logro significativo en interés y viabilidad de la propuesta.</a:t>
            </a:r>
          </a:p>
          <a:p>
            <a:endParaRPr lang="es-CO" dirty="0"/>
          </a:p>
          <a:p>
            <a:r>
              <a:rPr lang="es-CO" dirty="0"/>
              <a:t>El municipio presenta índices que si no tienen un trabajo de mitigación o prevención estaría pasando de tener uno a tres casos por día igualando las tazas del 2017.</a:t>
            </a:r>
          </a:p>
          <a:p>
            <a:endParaRPr lang="es-CO" dirty="0"/>
          </a:p>
          <a:p>
            <a:r>
              <a:rPr lang="es-CO" dirty="0"/>
              <a:t>El desarrollo de esta propuesta se equipa del personal idóneo para ejercer las acciones de mejora, que cuente con la calidad humana y ética del servicio prestado a la comunidad beneficiada.</a:t>
            </a:r>
          </a:p>
          <a:p>
            <a:endParaRPr lang="es-CO" dirty="0"/>
          </a:p>
        </p:txBody>
      </p:sp>
      <p:sp>
        <p:nvSpPr>
          <p:cNvPr id="6" name="Título 1">
            <a:extLst>
              <a:ext uri="{FF2B5EF4-FFF2-40B4-BE49-F238E27FC236}">
                <a16:creationId xmlns:a16="http://schemas.microsoft.com/office/drawing/2014/main" xmlns="" id="{59D7E625-45B8-4D6C-A5EF-5EECCF7584B8}"/>
              </a:ext>
            </a:extLst>
          </p:cNvPr>
          <p:cNvSpPr>
            <a:spLocks noGrp="1"/>
          </p:cNvSpPr>
          <p:nvPr>
            <p:ph type="title"/>
          </p:nvPr>
        </p:nvSpPr>
        <p:spPr>
          <a:xfrm>
            <a:off x="457200" y="469370"/>
            <a:ext cx="8229600" cy="1143000"/>
          </a:xfrm>
        </p:spPr>
        <p:txBody>
          <a:bodyPr>
            <a:normAutofit/>
          </a:bodyPr>
          <a:lstStyle/>
          <a:p>
            <a:r>
              <a:rPr lang="es-CO" sz="3200" b="1" dirty="0">
                <a:latin typeface="Times New Roman" panose="02020603050405020304" pitchFamily="18" charset="0"/>
                <a:cs typeface="Times New Roman" panose="02020603050405020304" pitchFamily="18" charset="0"/>
              </a:rPr>
              <a:t>Conclusiones</a:t>
            </a:r>
          </a:p>
        </p:txBody>
      </p:sp>
    </p:spTree>
    <p:extLst>
      <p:ext uri="{BB962C8B-B14F-4D97-AF65-F5344CB8AC3E}">
        <p14:creationId xmlns:p14="http://schemas.microsoft.com/office/powerpoint/2010/main" xmlns="" val="1407942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D9CC02C7-4AFC-4A21-BD04-902FCD63E416}"/>
              </a:ext>
            </a:extLst>
          </p:cNvPr>
          <p:cNvSpPr>
            <a:spLocks noGrp="1"/>
          </p:cNvSpPr>
          <p:nvPr>
            <p:ph idx="1"/>
          </p:nvPr>
        </p:nvSpPr>
        <p:spPr>
          <a:xfrm>
            <a:off x="359532" y="1582552"/>
            <a:ext cx="8424936" cy="4933664"/>
          </a:xfrm>
        </p:spPr>
        <p:txBody>
          <a:bodyPr>
            <a:normAutofit fontScale="77500" lnSpcReduction="20000"/>
          </a:bodyPr>
          <a:lstStyle/>
          <a:p>
            <a:pPr lvl="0"/>
            <a:r>
              <a:rPr lang="es-CO" dirty="0"/>
              <a:t>Construir un referente al municipio de Soacha sobre la actividad social que tienen las mujeres en su desarrollo psicológico, social y cultural con el propósito de utilizar esos mecanismos deportivos y recreativos para prevenir problemáticas sociales de gran impacto en el género. </a:t>
            </a:r>
          </a:p>
          <a:p>
            <a:pPr lvl="0"/>
            <a:endParaRPr lang="es-CO" dirty="0"/>
          </a:p>
          <a:p>
            <a:pPr lvl="0"/>
            <a:r>
              <a:rPr lang="es-CO" dirty="0"/>
              <a:t>En necesario contar con propuestas de inclusión social como forma estratégica de abordar las problemáticas violentas. </a:t>
            </a:r>
          </a:p>
          <a:p>
            <a:pPr lvl="0"/>
            <a:endParaRPr lang="es-CO" dirty="0"/>
          </a:p>
          <a:p>
            <a:pPr lvl="0"/>
            <a:r>
              <a:rPr lang="es-CO" dirty="0"/>
              <a:t>Implementar medios de evaluación o medición a las prácticas de las mujeres y hombres, para incentivarlos a conductas de convivencia, participación y exploración de capacidades deportivas.  </a:t>
            </a:r>
          </a:p>
        </p:txBody>
      </p:sp>
      <p:sp>
        <p:nvSpPr>
          <p:cNvPr id="6" name="Título 1">
            <a:extLst>
              <a:ext uri="{FF2B5EF4-FFF2-40B4-BE49-F238E27FC236}">
                <a16:creationId xmlns:a16="http://schemas.microsoft.com/office/drawing/2014/main" xmlns="" id="{044D3065-BEB7-4E2C-AAC8-3E02C46C4983}"/>
              </a:ext>
            </a:extLst>
          </p:cNvPr>
          <p:cNvSpPr>
            <a:spLocks noGrp="1"/>
          </p:cNvSpPr>
          <p:nvPr>
            <p:ph type="title"/>
          </p:nvPr>
        </p:nvSpPr>
        <p:spPr>
          <a:xfrm>
            <a:off x="457200" y="548680"/>
            <a:ext cx="8229600" cy="1143000"/>
          </a:xfrm>
        </p:spPr>
        <p:txBody>
          <a:bodyPr>
            <a:normAutofit/>
          </a:bodyPr>
          <a:lstStyle/>
          <a:p>
            <a:r>
              <a:rPr lang="es-CO" sz="3200" b="1" dirty="0">
                <a:latin typeface="Times New Roman" panose="02020603050405020304" pitchFamily="18" charset="0"/>
                <a:cs typeface="Times New Roman" panose="02020603050405020304" pitchFamily="18" charset="0"/>
              </a:rPr>
              <a:t>Recomendaciones</a:t>
            </a:r>
          </a:p>
        </p:txBody>
      </p:sp>
    </p:spTree>
    <p:extLst>
      <p:ext uri="{BB962C8B-B14F-4D97-AF65-F5344CB8AC3E}">
        <p14:creationId xmlns:p14="http://schemas.microsoft.com/office/powerpoint/2010/main" xmlns="" val="2794010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979712" y="3212976"/>
            <a:ext cx="5382344" cy="1015663"/>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eaLnBrk="0" hangingPunct="0">
              <a:defRPr/>
            </a:pPr>
            <a:r>
              <a:rPr lang="es-CO" sz="6000" b="1" dirty="0">
                <a:latin typeface="Arial Narrow" pitchFamily="34" charset="0"/>
              </a:rPr>
              <a:t>GRACIAS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8313" y="2205038"/>
            <a:ext cx="8229600" cy="9366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a:ln>
                  <a:noFill/>
                </a:ln>
                <a:solidFill>
                  <a:schemeClr val="tx1"/>
                </a:solidFill>
                <a:effectLst/>
                <a:uLnTx/>
                <a:uFillTx/>
                <a:latin typeface="+mj-lt"/>
                <a:ea typeface="+mj-ea"/>
                <a:cs typeface="+mj-cs"/>
              </a:rPr>
              <a:t>            </a:t>
            </a:r>
            <a:endParaRPr kumimoji="0" lang="es-CO" sz="4400" b="0" i="0" u="none" strike="noStrike" kern="1200" cap="none" spc="0" normalizeH="0" baseline="0" noProof="0">
              <a:ln>
                <a:noFill/>
              </a:ln>
              <a:solidFill>
                <a:schemeClr val="tx1"/>
              </a:solidFill>
              <a:effectLst/>
              <a:uLnTx/>
              <a:uFillTx/>
              <a:latin typeface="+mj-lt"/>
              <a:ea typeface="+mj-ea"/>
              <a:cs typeface="+mj-cs"/>
            </a:endParaRPr>
          </a:p>
        </p:txBody>
      </p:sp>
      <p:sp>
        <p:nvSpPr>
          <p:cNvPr id="3" name="Rectangle 3"/>
          <p:cNvSpPr txBox="1">
            <a:spLocks noChangeArrowheads="1"/>
          </p:cNvSpPr>
          <p:nvPr/>
        </p:nvSpPr>
        <p:spPr bwMode="auto">
          <a:xfrm>
            <a:off x="468313" y="2673350"/>
            <a:ext cx="8229600" cy="327660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lgn="ctr"/>
            <a:r>
              <a:rPr lang="es-CO" sz="3600" dirty="0">
                <a:latin typeface="Times New Roman" panose="02020603050405020304" pitchFamily="18" charset="0"/>
                <a:cs typeface="Times New Roman" panose="02020603050405020304" pitchFamily="18" charset="0"/>
              </a:rPr>
              <a:t>Plan de acción social orientado a disminuir las acciones de violencia de género en el Municipio de Soacha a través del deporte (Futbol).</a:t>
            </a:r>
          </a:p>
        </p:txBody>
      </p:sp>
      <p:sp>
        <p:nvSpPr>
          <p:cNvPr id="4" name="Rectangle 2"/>
          <p:cNvSpPr>
            <a:spLocks noChangeArrowheads="1"/>
          </p:cNvSpPr>
          <p:nvPr/>
        </p:nvSpPr>
        <p:spPr bwMode="auto">
          <a:xfrm>
            <a:off x="684213" y="877888"/>
            <a:ext cx="7772400" cy="822325"/>
          </a:xfrm>
          <a:prstGeom prst="rect">
            <a:avLst/>
          </a:prstGeom>
          <a:noFill/>
          <a:ln w="9525">
            <a:noFill/>
            <a:miter lim="800000"/>
            <a:headEnd/>
            <a:tailEnd/>
          </a:ln>
        </p:spPr>
        <p:txBody>
          <a:bodyPr anchor="ctr"/>
          <a:lstStyle/>
          <a:p>
            <a:pPr algn="ctr"/>
            <a:r>
              <a:rPr lang="es-CO" sz="3000" b="1" dirty="0">
                <a:latin typeface="Times New Roman" pitchFamily="18" charset="0"/>
                <a:cs typeface="Times New Roman" pitchFamily="18" charset="0"/>
              </a:rPr>
              <a:t>Titulo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722126" y="692696"/>
            <a:ext cx="7772400" cy="822325"/>
          </a:xfrm>
          <a:prstGeom prst="rect">
            <a:avLst/>
          </a:prstGeom>
          <a:noFill/>
          <a:ln w="9525">
            <a:noFill/>
            <a:miter lim="800000"/>
            <a:headEnd/>
            <a:tailEnd/>
          </a:ln>
        </p:spPr>
        <p:txBody>
          <a:bodyPr anchor="ctr"/>
          <a:lstStyle/>
          <a:p>
            <a:pPr algn="ctr"/>
            <a:r>
              <a:rPr lang="es-CO" sz="3000" b="1" dirty="0">
                <a:latin typeface="Times New Roman" pitchFamily="18" charset="0"/>
                <a:cs typeface="Times New Roman" pitchFamily="18" charset="0"/>
              </a:rPr>
              <a:t>Problema </a:t>
            </a:r>
          </a:p>
        </p:txBody>
      </p:sp>
      <p:graphicFrame>
        <p:nvGraphicFramePr>
          <p:cNvPr id="4" name="Gráfico 3">
            <a:extLst>
              <a:ext uri="{FF2B5EF4-FFF2-40B4-BE49-F238E27FC236}">
                <a16:creationId xmlns:a16="http://schemas.microsoft.com/office/drawing/2014/main" xmlns="" id="{308C27CC-918A-4AFF-BBBB-077CB48B4502}"/>
              </a:ext>
            </a:extLst>
          </p:cNvPr>
          <p:cNvGraphicFramePr/>
          <p:nvPr>
            <p:extLst>
              <p:ext uri="{D42A27DB-BD31-4B8C-83A1-F6EECF244321}">
                <p14:modId xmlns:p14="http://schemas.microsoft.com/office/powerpoint/2010/main" xmlns="" val="4237992477"/>
              </p:ext>
            </p:extLst>
          </p:nvPr>
        </p:nvGraphicFramePr>
        <p:xfrm>
          <a:off x="179512" y="1412776"/>
          <a:ext cx="4392488" cy="2592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a:extLst>
              <a:ext uri="{FF2B5EF4-FFF2-40B4-BE49-F238E27FC236}">
                <a16:creationId xmlns:a16="http://schemas.microsoft.com/office/drawing/2014/main" xmlns="" id="{BA533B8D-C785-4DED-99E2-38ACBA001522}"/>
              </a:ext>
            </a:extLst>
          </p:cNvPr>
          <p:cNvGraphicFramePr/>
          <p:nvPr>
            <p:extLst>
              <p:ext uri="{D42A27DB-BD31-4B8C-83A1-F6EECF244321}">
                <p14:modId xmlns:p14="http://schemas.microsoft.com/office/powerpoint/2010/main" xmlns="" val="1725053429"/>
              </p:ext>
            </p:extLst>
          </p:nvPr>
        </p:nvGraphicFramePr>
        <p:xfrm>
          <a:off x="4378898" y="328498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8" name="Elipse 7">
            <a:extLst>
              <a:ext uri="{FF2B5EF4-FFF2-40B4-BE49-F238E27FC236}">
                <a16:creationId xmlns:a16="http://schemas.microsoft.com/office/drawing/2014/main" xmlns="" id="{9C088C4B-B2DB-4C20-ADCB-E4C7C3401222}"/>
              </a:ext>
            </a:extLst>
          </p:cNvPr>
          <p:cNvSpPr/>
          <p:nvPr/>
        </p:nvSpPr>
        <p:spPr>
          <a:xfrm>
            <a:off x="3851920" y="3429000"/>
            <a:ext cx="576064"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8">
            <a:extLst>
              <a:ext uri="{FF2B5EF4-FFF2-40B4-BE49-F238E27FC236}">
                <a16:creationId xmlns:a16="http://schemas.microsoft.com/office/drawing/2014/main" xmlns="" id="{FD226A91-A201-468E-BBCF-7D6A121143B0}"/>
              </a:ext>
            </a:extLst>
          </p:cNvPr>
          <p:cNvSpPr/>
          <p:nvPr/>
        </p:nvSpPr>
        <p:spPr>
          <a:xfrm>
            <a:off x="972244" y="6180111"/>
            <a:ext cx="7272163" cy="461665"/>
          </a:xfrm>
          <a:prstGeom prst="rect">
            <a:avLst/>
          </a:prstGeom>
        </p:spPr>
        <p:txBody>
          <a:bodyPr wrap="square">
            <a:spAutoFit/>
          </a:bodyPr>
          <a:lstStyle/>
          <a:p>
            <a:r>
              <a:rPr lang="es-CO" sz="1200" i="1" dirty="0">
                <a:latin typeface="Times New Roman" panose="02020603050405020304" pitchFamily="18" charset="0"/>
                <a:ea typeface="Calibri" panose="020F0502020204030204" pitchFamily="34" charset="0"/>
              </a:rPr>
              <a:t>Nota: </a:t>
            </a:r>
            <a:r>
              <a:rPr lang="es-CO" sz="1200" dirty="0">
                <a:latin typeface="Times New Roman" panose="02020603050405020304" pitchFamily="18" charset="0"/>
                <a:ea typeface="Calibri" panose="020F0502020204030204" pitchFamily="34" charset="0"/>
              </a:rPr>
              <a:t>Observatorio. Instituto Nacional de Medicina Legal y Ciencias Forenses. 2017. Recuperado de: </a:t>
            </a:r>
            <a:r>
              <a:rPr lang="es-CO" sz="1200" u="sng" dirty="0">
                <a:latin typeface="Times New Roman" panose="02020603050405020304" pitchFamily="18" charset="0"/>
                <a:ea typeface="Calibri" panose="020F0502020204030204" pitchFamily="34" charset="0"/>
                <a:hlinkClick r:id="rId4">
                  <a:extLst>
                    <a:ext uri="{A12FA001-AC4F-418D-AE19-62706E023703}">
                      <ahyp:hlinkClr xmlns:ahyp="http://schemas.microsoft.com/office/drawing/2018/hyperlinkcolor" xmlns="" val="tx"/>
                    </a:ext>
                  </a:extLst>
                </a:hlinkClick>
              </a:rPr>
              <a:t>http://www.medicinalegal.gov.co/observatorio-de-violencia</a:t>
            </a:r>
            <a:endParaRPr lang="es-CO"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84213" y="877888"/>
            <a:ext cx="7772400" cy="822325"/>
          </a:xfrm>
          <a:prstGeom prst="rect">
            <a:avLst/>
          </a:prstGeom>
          <a:noFill/>
          <a:ln w="9525">
            <a:noFill/>
            <a:miter lim="800000"/>
            <a:headEnd/>
            <a:tailEnd/>
          </a:ln>
        </p:spPr>
        <p:txBody>
          <a:bodyPr anchor="ctr"/>
          <a:lstStyle/>
          <a:p>
            <a:pPr algn="ctr"/>
            <a:r>
              <a:rPr lang="es-CO" sz="3000" b="1" dirty="0">
                <a:latin typeface="Times New Roman" pitchFamily="18" charset="0"/>
                <a:cs typeface="Times New Roman" pitchFamily="18" charset="0"/>
              </a:rPr>
              <a:t>Pregunta de investigación</a:t>
            </a:r>
          </a:p>
        </p:txBody>
      </p:sp>
      <p:sp>
        <p:nvSpPr>
          <p:cNvPr id="3" name="Rectangle 2"/>
          <p:cNvSpPr>
            <a:spLocks noChangeArrowheads="1"/>
          </p:cNvSpPr>
          <p:nvPr/>
        </p:nvSpPr>
        <p:spPr bwMode="auto">
          <a:xfrm>
            <a:off x="684213" y="2996952"/>
            <a:ext cx="7992888" cy="1728192"/>
          </a:xfrm>
          <a:prstGeom prst="rect">
            <a:avLst/>
          </a:prstGeom>
          <a:noFill/>
          <a:ln w="9525">
            <a:noFill/>
            <a:miter lim="800000"/>
            <a:headEnd/>
            <a:tailEnd/>
          </a:ln>
        </p:spPr>
        <p:txBody>
          <a:bodyPr anchor="ctr"/>
          <a:lstStyle/>
          <a:p>
            <a:r>
              <a:rPr lang="es-CO" sz="3600" dirty="0">
                <a:latin typeface="Times New Roman" panose="02020603050405020304" pitchFamily="18" charset="0"/>
                <a:cs typeface="Times New Roman" panose="02020603050405020304" pitchFamily="18" charset="0"/>
              </a:rPr>
              <a:t>¿Cómo la inclusión de las mujeres, al futbol, contribuye a disminuir las acciones de violencia del Municipio de Soacha?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85800" y="1124744"/>
            <a:ext cx="7772400" cy="822325"/>
          </a:xfrm>
          <a:prstGeom prst="rect">
            <a:avLst/>
          </a:prstGeom>
          <a:noFill/>
          <a:ln w="9525">
            <a:noFill/>
            <a:miter lim="800000"/>
            <a:headEnd/>
            <a:tailEnd/>
          </a:ln>
        </p:spPr>
        <p:txBody>
          <a:bodyPr anchor="ctr"/>
          <a:lstStyle/>
          <a:p>
            <a:pPr algn="ctr"/>
            <a:r>
              <a:rPr lang="es-CO" sz="3000" b="1" dirty="0">
                <a:latin typeface="Times New Roman" pitchFamily="18" charset="0"/>
                <a:cs typeface="Times New Roman" pitchFamily="18" charset="0"/>
              </a:rPr>
              <a:t>Objetivos </a:t>
            </a:r>
          </a:p>
          <a:p>
            <a:pPr algn="ctr"/>
            <a:endParaRPr lang="es-CO" sz="3000" b="1" dirty="0">
              <a:latin typeface="Times New Roman" pitchFamily="18" charset="0"/>
              <a:cs typeface="Times New Roman" pitchFamily="18" charset="0"/>
            </a:endParaRPr>
          </a:p>
          <a:p>
            <a:pPr algn="ctr"/>
            <a:r>
              <a:rPr lang="es-CO" sz="3000" b="1" dirty="0">
                <a:latin typeface="Times New Roman" pitchFamily="18" charset="0"/>
                <a:cs typeface="Times New Roman" pitchFamily="18" charset="0"/>
              </a:rPr>
              <a:t>Objetivo general </a:t>
            </a:r>
          </a:p>
        </p:txBody>
      </p:sp>
      <p:sp>
        <p:nvSpPr>
          <p:cNvPr id="3" name="Rectangle 2"/>
          <p:cNvSpPr>
            <a:spLocks noChangeArrowheads="1"/>
          </p:cNvSpPr>
          <p:nvPr/>
        </p:nvSpPr>
        <p:spPr bwMode="auto">
          <a:xfrm>
            <a:off x="718863" y="2852936"/>
            <a:ext cx="7992888" cy="3168352"/>
          </a:xfrm>
          <a:prstGeom prst="rect">
            <a:avLst/>
          </a:prstGeom>
          <a:noFill/>
          <a:ln w="9525">
            <a:noFill/>
            <a:miter lim="800000"/>
            <a:headEnd/>
            <a:tailEnd/>
          </a:ln>
        </p:spPr>
        <p:txBody>
          <a:bodyPr anchor="ctr"/>
          <a:lstStyle/>
          <a:p>
            <a:r>
              <a:rPr lang="es-CO" sz="3200" dirty="0">
                <a:latin typeface="Times New Roman" panose="02020603050405020304" pitchFamily="18" charset="0"/>
                <a:cs typeface="Times New Roman" panose="02020603050405020304" pitchFamily="18" charset="0"/>
              </a:rPr>
              <a:t>Diseñar una propuesta de inclusión social en la que se establezca un mecanismo para las mujeres en el Municipio de Soacha que busque disminuir los indicadores de violencia por medio del deporte (futbol).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84213" y="877888"/>
            <a:ext cx="7772400" cy="822325"/>
          </a:xfrm>
          <a:prstGeom prst="rect">
            <a:avLst/>
          </a:prstGeom>
          <a:noFill/>
          <a:ln w="9525">
            <a:noFill/>
            <a:miter lim="800000"/>
            <a:headEnd/>
            <a:tailEnd/>
          </a:ln>
        </p:spPr>
        <p:txBody>
          <a:bodyPr anchor="ctr"/>
          <a:lstStyle/>
          <a:p>
            <a:pPr algn="ctr"/>
            <a:r>
              <a:rPr lang="es-CO" sz="3000" b="1" dirty="0">
                <a:latin typeface="Times New Roman" pitchFamily="18" charset="0"/>
                <a:cs typeface="Times New Roman" pitchFamily="18" charset="0"/>
              </a:rPr>
              <a:t>Objetivos específicos </a:t>
            </a:r>
          </a:p>
        </p:txBody>
      </p:sp>
      <p:sp>
        <p:nvSpPr>
          <p:cNvPr id="3" name="Rectángulo 2">
            <a:extLst>
              <a:ext uri="{FF2B5EF4-FFF2-40B4-BE49-F238E27FC236}">
                <a16:creationId xmlns:a16="http://schemas.microsoft.com/office/drawing/2014/main" xmlns="" id="{DF951125-4919-4D6B-A012-3A02AF44F515}"/>
              </a:ext>
            </a:extLst>
          </p:cNvPr>
          <p:cNvSpPr/>
          <p:nvPr/>
        </p:nvSpPr>
        <p:spPr>
          <a:xfrm>
            <a:off x="340519" y="1700213"/>
            <a:ext cx="8459787" cy="4832092"/>
          </a:xfrm>
          <a:prstGeom prst="rect">
            <a:avLst/>
          </a:prstGeom>
        </p:spPr>
        <p:txBody>
          <a:bodyPr wrap="square">
            <a:spAutoFit/>
          </a:bodyPr>
          <a:lstStyle/>
          <a:p>
            <a:pPr marL="285750" lvl="0" indent="-285750">
              <a:buFont typeface="Arial" panose="020B0604020202020204" pitchFamily="34" charset="0"/>
              <a:buChar char="•"/>
            </a:pPr>
            <a:r>
              <a:rPr lang="es-CO" sz="2800" dirty="0">
                <a:latin typeface="Times New Roman" panose="02020603050405020304" pitchFamily="18" charset="0"/>
                <a:cs typeface="Times New Roman" panose="02020603050405020304" pitchFamily="18" charset="0"/>
              </a:rPr>
              <a:t>Elaborar un diagnóstico que devele la problemática actual que viven las mujeres del Municipio de Soacha con el fin de, analizar la mejora e intervención que tiene por medio del deporte. </a:t>
            </a:r>
          </a:p>
          <a:p>
            <a:pPr marL="285750" lvl="0" indent="-285750">
              <a:buFont typeface="Arial" panose="020B0604020202020204" pitchFamily="34" charset="0"/>
              <a:buChar char="•"/>
            </a:pPr>
            <a:endParaRPr lang="es-CO" sz="28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CO" sz="2800" dirty="0">
                <a:latin typeface="Times New Roman" panose="02020603050405020304" pitchFamily="18" charset="0"/>
                <a:cs typeface="Times New Roman" panose="02020603050405020304" pitchFamily="18" charset="0"/>
              </a:rPr>
              <a:t>Proponer una matriz apta para evaluar los factores necesarios que permitirán el plan de acción. </a:t>
            </a:r>
          </a:p>
          <a:p>
            <a:pPr marL="285750" lvl="0" indent="-285750">
              <a:buFont typeface="Arial" panose="020B0604020202020204" pitchFamily="34" charset="0"/>
              <a:buChar char="•"/>
            </a:pPr>
            <a:endParaRPr lang="es-CO" sz="28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CO" sz="2800" dirty="0">
                <a:latin typeface="Times New Roman" panose="02020603050405020304" pitchFamily="18" charset="0"/>
                <a:cs typeface="Times New Roman" panose="02020603050405020304" pitchFamily="18" charset="0"/>
              </a:rPr>
              <a:t>Evaluar el plan de acción a desarrollar mediante un mecanismo que solucione la problemática detectada por medio del deporte.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6916BB3-38C6-47B0-BB3C-61B32F47872F}"/>
              </a:ext>
            </a:extLst>
          </p:cNvPr>
          <p:cNvSpPr>
            <a:spLocks noGrp="1"/>
          </p:cNvSpPr>
          <p:nvPr>
            <p:ph type="title"/>
          </p:nvPr>
        </p:nvSpPr>
        <p:spPr>
          <a:xfrm>
            <a:off x="457200" y="601662"/>
            <a:ext cx="8229600" cy="1143000"/>
          </a:xfrm>
        </p:spPr>
        <p:txBody>
          <a:bodyPr>
            <a:normAutofit/>
          </a:bodyPr>
          <a:lstStyle/>
          <a:p>
            <a:r>
              <a:rPr lang="es-CO" sz="3200" b="1" dirty="0">
                <a:latin typeface="Times New Roman" panose="02020603050405020304" pitchFamily="18" charset="0"/>
                <a:cs typeface="Times New Roman" panose="02020603050405020304" pitchFamily="18" charset="0"/>
              </a:rPr>
              <a:t>Diseño metodológico</a:t>
            </a:r>
          </a:p>
        </p:txBody>
      </p:sp>
      <p:sp>
        <p:nvSpPr>
          <p:cNvPr id="3" name="Marcador de contenido 2">
            <a:extLst>
              <a:ext uri="{FF2B5EF4-FFF2-40B4-BE49-F238E27FC236}">
                <a16:creationId xmlns:a16="http://schemas.microsoft.com/office/drawing/2014/main" xmlns="" id="{437822E3-624C-49B0-B071-DA8D35D925EF}"/>
              </a:ext>
            </a:extLst>
          </p:cNvPr>
          <p:cNvSpPr>
            <a:spLocks noGrp="1"/>
          </p:cNvSpPr>
          <p:nvPr>
            <p:ph idx="1"/>
          </p:nvPr>
        </p:nvSpPr>
        <p:spPr>
          <a:xfrm>
            <a:off x="469979" y="1748110"/>
            <a:ext cx="8229600" cy="1512168"/>
          </a:xfrm>
        </p:spPr>
        <p:txBody>
          <a:bodyPr>
            <a:normAutofit lnSpcReduction="10000"/>
          </a:bodyPr>
          <a:lstStyle/>
          <a:p>
            <a:r>
              <a:rPr lang="es-CO" dirty="0"/>
              <a:t>Se sitúa en una metodología cuantitativa donde se aborda el proceso de investigación desde Mario Bunge.</a:t>
            </a:r>
          </a:p>
          <a:p>
            <a:endParaRPr lang="es-CO" dirty="0"/>
          </a:p>
        </p:txBody>
      </p:sp>
      <p:sp>
        <p:nvSpPr>
          <p:cNvPr id="4" name="CuadroTexto 3">
            <a:extLst>
              <a:ext uri="{FF2B5EF4-FFF2-40B4-BE49-F238E27FC236}">
                <a16:creationId xmlns:a16="http://schemas.microsoft.com/office/drawing/2014/main" xmlns="" id="{269C068B-ACC5-4C95-904D-B680825762B4}"/>
              </a:ext>
            </a:extLst>
          </p:cNvPr>
          <p:cNvSpPr txBox="1"/>
          <p:nvPr/>
        </p:nvSpPr>
        <p:spPr>
          <a:xfrm>
            <a:off x="590872" y="3587581"/>
            <a:ext cx="8301608" cy="4031873"/>
          </a:xfrm>
          <a:prstGeom prst="rect">
            <a:avLst/>
          </a:prstGeom>
          <a:noFill/>
        </p:spPr>
        <p:txBody>
          <a:bodyPr wrap="square" numCol="2" rtlCol="0">
            <a:spAutoFit/>
          </a:bodyPr>
          <a:lstStyle/>
          <a:p>
            <a:r>
              <a:rPr lang="es-CO" sz="3200" dirty="0">
                <a:latin typeface="Times New Roman" panose="02020603050405020304" pitchFamily="18" charset="0"/>
                <a:cs typeface="Times New Roman" panose="02020603050405020304" pitchFamily="18" charset="0"/>
              </a:rPr>
              <a:t>Herramientas</a:t>
            </a:r>
          </a:p>
          <a:p>
            <a:pPr marL="742950" lvl="1" indent="-285750">
              <a:buFont typeface="Arial" panose="020B0604020202020204" pitchFamily="34" charset="0"/>
              <a:buChar char="•"/>
            </a:pPr>
            <a:r>
              <a:rPr lang="es-CO" sz="3200" dirty="0">
                <a:latin typeface="Times New Roman" panose="02020603050405020304" pitchFamily="18" charset="0"/>
                <a:cs typeface="Times New Roman" panose="02020603050405020304" pitchFamily="18" charset="0"/>
              </a:rPr>
              <a:t>Diagnostico</a:t>
            </a:r>
          </a:p>
          <a:p>
            <a:pPr marL="742950" lvl="1" indent="-285750">
              <a:buFont typeface="Arial" panose="020B0604020202020204" pitchFamily="34" charset="0"/>
              <a:buChar char="•"/>
            </a:pPr>
            <a:r>
              <a:rPr lang="es-CO" sz="3200" dirty="0">
                <a:latin typeface="Times New Roman" panose="02020603050405020304" pitchFamily="18" charset="0"/>
                <a:cs typeface="Times New Roman" panose="02020603050405020304" pitchFamily="18" charset="0"/>
              </a:rPr>
              <a:t>Matriz de marco lógico</a:t>
            </a:r>
          </a:p>
          <a:p>
            <a:pPr marL="742950" lvl="1" indent="-285750">
              <a:buFont typeface="Arial" panose="020B0604020202020204" pitchFamily="34" charset="0"/>
              <a:buChar char="•"/>
            </a:pPr>
            <a:r>
              <a:rPr lang="es-CO" sz="3200" dirty="0">
                <a:latin typeface="Times New Roman" panose="02020603050405020304" pitchFamily="18" charset="0"/>
                <a:cs typeface="Times New Roman" panose="02020603050405020304" pitchFamily="18" charset="0"/>
              </a:rPr>
              <a:t>Matriz DOFA</a:t>
            </a:r>
          </a:p>
          <a:p>
            <a:pPr marL="742950" lvl="1" indent="-285750">
              <a:buFont typeface="Arial" panose="020B0604020202020204" pitchFamily="34" charset="0"/>
              <a:buChar char="•"/>
            </a:pPr>
            <a:endParaRPr lang="es-CO" sz="32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es-CO" sz="3200" dirty="0">
              <a:latin typeface="Times New Roman" panose="02020603050405020304" pitchFamily="18" charset="0"/>
              <a:cs typeface="Times New Roman" panose="02020603050405020304" pitchFamily="18" charset="0"/>
            </a:endParaRPr>
          </a:p>
          <a:p>
            <a:pPr lvl="1"/>
            <a:endParaRPr lang="es-CO" sz="3200" dirty="0">
              <a:latin typeface="Times New Roman" panose="02020603050405020304" pitchFamily="18" charset="0"/>
              <a:cs typeface="Times New Roman" panose="02020603050405020304" pitchFamily="18" charset="0"/>
            </a:endParaRPr>
          </a:p>
          <a:p>
            <a:r>
              <a:rPr lang="es-CO" sz="3200" dirty="0">
                <a:latin typeface="Times New Roman" panose="02020603050405020304" pitchFamily="18" charset="0"/>
                <a:cs typeface="Times New Roman" panose="02020603050405020304" pitchFamily="18" charset="0"/>
              </a:rPr>
              <a:t>Actividades</a:t>
            </a:r>
          </a:p>
          <a:p>
            <a:pPr marL="285750" indent="-285750">
              <a:buFont typeface="Arial" panose="020B0604020202020204" pitchFamily="34" charset="0"/>
              <a:buChar char="•"/>
            </a:pPr>
            <a:r>
              <a:rPr lang="es-CO" sz="3200" dirty="0">
                <a:latin typeface="Times New Roman" panose="02020603050405020304" pitchFamily="18" charset="0"/>
                <a:cs typeface="Times New Roman" panose="02020603050405020304" pitchFamily="18" charset="0"/>
              </a:rPr>
              <a:t>Diseño de la encuesta</a:t>
            </a:r>
          </a:p>
          <a:p>
            <a:pPr marL="285750" indent="-285750">
              <a:buFont typeface="Arial" panose="020B0604020202020204" pitchFamily="34" charset="0"/>
              <a:buChar char="•"/>
            </a:pPr>
            <a:r>
              <a:rPr lang="es-CO" sz="3200" dirty="0">
                <a:latin typeface="Times New Roman" panose="02020603050405020304" pitchFamily="18" charset="0"/>
                <a:cs typeface="Times New Roman" panose="02020603050405020304" pitchFamily="18" charset="0"/>
              </a:rPr>
              <a:t>Gestión y aplicación de la herramienta</a:t>
            </a:r>
          </a:p>
        </p:txBody>
      </p:sp>
    </p:spTree>
    <p:extLst>
      <p:ext uri="{BB962C8B-B14F-4D97-AF65-F5344CB8AC3E}">
        <p14:creationId xmlns:p14="http://schemas.microsoft.com/office/powerpoint/2010/main" xmlns="" val="1120630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1C75258-6D23-4C17-AC1F-2B55DA61F828}"/>
              </a:ext>
            </a:extLst>
          </p:cNvPr>
          <p:cNvSpPr>
            <a:spLocks noGrp="1"/>
          </p:cNvSpPr>
          <p:nvPr>
            <p:ph type="title"/>
          </p:nvPr>
        </p:nvSpPr>
        <p:spPr>
          <a:xfrm>
            <a:off x="457606" y="548680"/>
            <a:ext cx="8229600" cy="1143000"/>
          </a:xfrm>
        </p:spPr>
        <p:txBody>
          <a:bodyPr/>
          <a:lstStyle/>
          <a:p>
            <a:r>
              <a:rPr lang="es-CO" dirty="0"/>
              <a:t>Diagnostico</a:t>
            </a:r>
          </a:p>
        </p:txBody>
      </p:sp>
      <p:sp>
        <p:nvSpPr>
          <p:cNvPr id="3" name="Marcador de contenido 2">
            <a:extLst>
              <a:ext uri="{FF2B5EF4-FFF2-40B4-BE49-F238E27FC236}">
                <a16:creationId xmlns:a16="http://schemas.microsoft.com/office/drawing/2014/main" xmlns="" id="{FA361662-DC3C-4C76-A925-909C87B3BA7F}"/>
              </a:ext>
            </a:extLst>
          </p:cNvPr>
          <p:cNvSpPr>
            <a:spLocks noGrp="1"/>
          </p:cNvSpPr>
          <p:nvPr>
            <p:ph idx="1"/>
          </p:nvPr>
        </p:nvSpPr>
        <p:spPr>
          <a:xfrm>
            <a:off x="456794" y="1526058"/>
            <a:ext cx="8229600" cy="4525963"/>
          </a:xfrm>
        </p:spPr>
        <p:txBody>
          <a:bodyPr>
            <a:normAutofit/>
          </a:bodyPr>
          <a:lstStyle/>
          <a:p>
            <a:r>
              <a:rPr lang="es-CO" sz="2800" dirty="0"/>
              <a:t>Se logra identificar que a partir de los 14 años están expuestas a pasar por un caso de violencia hasta los 35, lo cual reflejará dos décadas con altos índices.</a:t>
            </a:r>
          </a:p>
          <a:p>
            <a:endParaRPr lang="es-CO" sz="2800" dirty="0"/>
          </a:p>
        </p:txBody>
      </p:sp>
      <p:pic>
        <p:nvPicPr>
          <p:cNvPr id="8" name="Imagen 7">
            <a:extLst>
              <a:ext uri="{FF2B5EF4-FFF2-40B4-BE49-F238E27FC236}">
                <a16:creationId xmlns:a16="http://schemas.microsoft.com/office/drawing/2014/main" xmlns="" id="{0AD1A402-5750-455A-95E5-292ED3B54FB1}"/>
              </a:ext>
            </a:extLst>
          </p:cNvPr>
          <p:cNvPicPr>
            <a:picLocks noChangeAspect="1"/>
          </p:cNvPicPr>
          <p:nvPr/>
        </p:nvPicPr>
        <p:blipFill>
          <a:blip r:embed="rId2"/>
          <a:stretch>
            <a:fillRect/>
          </a:stretch>
        </p:blipFill>
        <p:spPr>
          <a:xfrm>
            <a:off x="2123728" y="2926915"/>
            <a:ext cx="4584589" cy="2755631"/>
          </a:xfrm>
          <a:prstGeom prst="rect">
            <a:avLst/>
          </a:prstGeom>
        </p:spPr>
      </p:pic>
      <p:sp>
        <p:nvSpPr>
          <p:cNvPr id="9" name="Rectángulo 8">
            <a:extLst>
              <a:ext uri="{FF2B5EF4-FFF2-40B4-BE49-F238E27FC236}">
                <a16:creationId xmlns:a16="http://schemas.microsoft.com/office/drawing/2014/main" xmlns="" id="{3B454E10-76FD-4DD1-A460-23CAB25A5DB9}"/>
              </a:ext>
            </a:extLst>
          </p:cNvPr>
          <p:cNvSpPr/>
          <p:nvPr/>
        </p:nvSpPr>
        <p:spPr>
          <a:xfrm>
            <a:off x="422298" y="5661248"/>
            <a:ext cx="8229600" cy="1056443"/>
          </a:xfrm>
          <a:prstGeom prst="rect">
            <a:avLst/>
          </a:prstGeom>
        </p:spPr>
        <p:txBody>
          <a:bodyPr wrap="square">
            <a:spAutoFit/>
          </a:bodyPr>
          <a:lstStyle/>
          <a:p>
            <a:pPr>
              <a:lnSpc>
                <a:spcPct val="200000"/>
              </a:lnSpc>
              <a:spcAft>
                <a:spcPts val="0"/>
              </a:spcAft>
            </a:pPr>
            <a:r>
              <a:rPr lang="es-CO" sz="1100" i="1" dirty="0">
                <a:latin typeface="Times New Roman" panose="02020603050405020304" pitchFamily="18" charset="0"/>
                <a:ea typeface="Calibri" panose="020F0502020204030204" pitchFamily="34" charset="0"/>
                <a:cs typeface="Times New Roman" panose="02020603050405020304" pitchFamily="18" charset="0"/>
              </a:rPr>
              <a:t>Nota:</a:t>
            </a:r>
            <a:r>
              <a:rPr lang="es-CO" sz="1100" dirty="0">
                <a:latin typeface="Times New Roman" panose="02020603050405020304" pitchFamily="18" charset="0"/>
                <a:ea typeface="Calibri" panose="020F0502020204030204" pitchFamily="34" charset="0"/>
                <a:cs typeface="Times New Roman" panose="02020603050405020304" pitchFamily="18" charset="0"/>
              </a:rPr>
              <a:t> Gobernación de Cundinamarca 07.06.2018 Recuperado de: </a:t>
            </a:r>
            <a:r>
              <a:rPr lang="es-CO" sz="1100" u="sng" dirty="0">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xmlns="" val="tx"/>
                    </a:ext>
                  </a:extLst>
                </a:hlinkClick>
              </a:rPr>
              <a:t>http://www.cundinamarca.gov.co/Home/prensa2018/asnoticiasprensa/cundinamarca+contra+el+flagelo+del+feminicidio</a:t>
            </a:r>
            <a:r>
              <a:rPr lang="es-CO" sz="1100" dirty="0">
                <a:latin typeface="Times New Roman" panose="02020603050405020304" pitchFamily="18" charset="0"/>
                <a:ea typeface="Calibri" panose="020F0502020204030204" pitchFamily="34" charset="0"/>
                <a:cs typeface="Times New Roman" panose="02020603050405020304" pitchFamily="18" charset="0"/>
              </a:rPr>
              <a:t> y periódico El tiempo. 30.05.2017 Recuperado de: </a:t>
            </a:r>
            <a:r>
              <a:rPr lang="es-CO" sz="1100" u="sng" dirty="0">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xmlns="" val="tx"/>
                    </a:ext>
                  </a:extLst>
                </a:hlinkClick>
              </a:rPr>
              <a:t>http://www.eltiempo.com/bogota/denuncias-por-violencia-sexual-en-cundinamarca-93470</a:t>
            </a:r>
            <a:endParaRPr lang="es-CO" sz="11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495729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7D81E26-146E-4D55-85DE-742ABCD193E1}"/>
              </a:ext>
            </a:extLst>
          </p:cNvPr>
          <p:cNvSpPr>
            <a:spLocks noGrp="1"/>
          </p:cNvSpPr>
          <p:nvPr>
            <p:ph type="title"/>
          </p:nvPr>
        </p:nvSpPr>
        <p:spPr>
          <a:xfrm>
            <a:off x="539552" y="548680"/>
            <a:ext cx="8229600" cy="1143000"/>
          </a:xfrm>
        </p:spPr>
        <p:txBody>
          <a:bodyPr/>
          <a:lstStyle/>
          <a:p>
            <a:r>
              <a:rPr lang="es-CO" dirty="0"/>
              <a:t>Matriz de marco lógico</a:t>
            </a:r>
          </a:p>
        </p:txBody>
      </p:sp>
      <p:pic>
        <p:nvPicPr>
          <p:cNvPr id="11" name="Marcador de contenido 10">
            <a:extLst>
              <a:ext uri="{FF2B5EF4-FFF2-40B4-BE49-F238E27FC236}">
                <a16:creationId xmlns:a16="http://schemas.microsoft.com/office/drawing/2014/main" xmlns="" id="{B03F14F0-940C-4056-82FF-AC92AA888C85}"/>
              </a:ext>
            </a:extLst>
          </p:cNvPr>
          <p:cNvPicPr>
            <a:picLocks noGrp="1" noChangeAspect="1"/>
          </p:cNvPicPr>
          <p:nvPr>
            <p:ph idx="1"/>
          </p:nvPr>
        </p:nvPicPr>
        <p:blipFill>
          <a:blip r:embed="rId2"/>
          <a:stretch>
            <a:fillRect/>
          </a:stretch>
        </p:blipFill>
        <p:spPr>
          <a:xfrm>
            <a:off x="190198" y="1600200"/>
            <a:ext cx="8702282" cy="4709120"/>
          </a:xfrm>
          <a:prstGeom prst="rect">
            <a:avLst/>
          </a:prstGeom>
        </p:spPr>
      </p:pic>
    </p:spTree>
    <p:extLst>
      <p:ext uri="{BB962C8B-B14F-4D97-AF65-F5344CB8AC3E}">
        <p14:creationId xmlns:p14="http://schemas.microsoft.com/office/powerpoint/2010/main" xmlns="" val="167196342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825</TotalTime>
  <Words>520</Words>
  <Application>Microsoft Office PowerPoint</Application>
  <PresentationFormat>Presentación en pantalla (4:3)</PresentationFormat>
  <Paragraphs>66</Paragraphs>
  <Slides>17</Slides>
  <Notes>1</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Tema de Office</vt:lpstr>
      <vt:lpstr>Diapositiva 1</vt:lpstr>
      <vt:lpstr>Diapositiva 2</vt:lpstr>
      <vt:lpstr>Diapositiva 3</vt:lpstr>
      <vt:lpstr>Diapositiva 4</vt:lpstr>
      <vt:lpstr>Diapositiva 5</vt:lpstr>
      <vt:lpstr>Diapositiva 6</vt:lpstr>
      <vt:lpstr>Diseño metodológico</vt:lpstr>
      <vt:lpstr>Diagnostico</vt:lpstr>
      <vt:lpstr>Matriz de marco lógico</vt:lpstr>
      <vt:lpstr>Matriz DOFA</vt:lpstr>
      <vt:lpstr>Diapositiva 11</vt:lpstr>
      <vt:lpstr>Resultados</vt:lpstr>
      <vt:lpstr>Resultados</vt:lpstr>
      <vt:lpstr>Presupuesto</vt:lpstr>
      <vt:lpstr>Conclusiones</vt:lpstr>
      <vt:lpstr>Recomendaciones</vt:lpstr>
      <vt:lpstr>Diapositiva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gloria.cuadros</dc:creator>
  <cp:lastModifiedBy>wilson.vargas</cp:lastModifiedBy>
  <cp:revision>136</cp:revision>
  <dcterms:created xsi:type="dcterms:W3CDTF">2017-01-10T17:35:56Z</dcterms:created>
  <dcterms:modified xsi:type="dcterms:W3CDTF">2019-08-30T18:55:46Z</dcterms:modified>
</cp:coreProperties>
</file>