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Lst>
  <p:sldSz cx="32080200" cy="41729025"/>
  <p:notesSz cx="6858000" cy="9144000"/>
  <p:defaultTextStyle>
    <a:defPPr>
      <a:defRPr lang="es-CO"/>
    </a:defPPr>
    <a:lvl1pPr marL="0" algn="l" defTabSz="4217670" rtl="0" eaLnBrk="1" latinLnBrk="0" hangingPunct="1">
      <a:defRPr sz="8300" kern="1200">
        <a:solidFill>
          <a:schemeClr val="tx1"/>
        </a:solidFill>
        <a:latin typeface="+mn-lt"/>
        <a:ea typeface="+mn-ea"/>
        <a:cs typeface="+mn-cs"/>
      </a:defRPr>
    </a:lvl1pPr>
    <a:lvl2pPr marL="2108835" algn="l" defTabSz="4217670" rtl="0" eaLnBrk="1" latinLnBrk="0" hangingPunct="1">
      <a:defRPr sz="8300" kern="1200">
        <a:solidFill>
          <a:schemeClr val="tx1"/>
        </a:solidFill>
        <a:latin typeface="+mn-lt"/>
        <a:ea typeface="+mn-ea"/>
        <a:cs typeface="+mn-cs"/>
      </a:defRPr>
    </a:lvl2pPr>
    <a:lvl3pPr marL="4217670" algn="l" defTabSz="4217670" rtl="0" eaLnBrk="1" latinLnBrk="0" hangingPunct="1">
      <a:defRPr sz="8300" kern="1200">
        <a:solidFill>
          <a:schemeClr val="tx1"/>
        </a:solidFill>
        <a:latin typeface="+mn-lt"/>
        <a:ea typeface="+mn-ea"/>
        <a:cs typeface="+mn-cs"/>
      </a:defRPr>
    </a:lvl3pPr>
    <a:lvl4pPr marL="6326505" algn="l" defTabSz="4217670" rtl="0" eaLnBrk="1" latinLnBrk="0" hangingPunct="1">
      <a:defRPr sz="8300" kern="1200">
        <a:solidFill>
          <a:schemeClr val="tx1"/>
        </a:solidFill>
        <a:latin typeface="+mn-lt"/>
        <a:ea typeface="+mn-ea"/>
        <a:cs typeface="+mn-cs"/>
      </a:defRPr>
    </a:lvl4pPr>
    <a:lvl5pPr marL="8435340" algn="l" defTabSz="4217670" rtl="0" eaLnBrk="1" latinLnBrk="0" hangingPunct="1">
      <a:defRPr sz="8300" kern="1200">
        <a:solidFill>
          <a:schemeClr val="tx1"/>
        </a:solidFill>
        <a:latin typeface="+mn-lt"/>
        <a:ea typeface="+mn-ea"/>
        <a:cs typeface="+mn-cs"/>
      </a:defRPr>
    </a:lvl5pPr>
    <a:lvl6pPr marL="10544175" algn="l" defTabSz="4217670" rtl="0" eaLnBrk="1" latinLnBrk="0" hangingPunct="1">
      <a:defRPr sz="8300" kern="1200">
        <a:solidFill>
          <a:schemeClr val="tx1"/>
        </a:solidFill>
        <a:latin typeface="+mn-lt"/>
        <a:ea typeface="+mn-ea"/>
        <a:cs typeface="+mn-cs"/>
      </a:defRPr>
    </a:lvl6pPr>
    <a:lvl7pPr marL="12653010" algn="l" defTabSz="4217670" rtl="0" eaLnBrk="1" latinLnBrk="0" hangingPunct="1">
      <a:defRPr sz="8300" kern="1200">
        <a:solidFill>
          <a:schemeClr val="tx1"/>
        </a:solidFill>
        <a:latin typeface="+mn-lt"/>
        <a:ea typeface="+mn-ea"/>
        <a:cs typeface="+mn-cs"/>
      </a:defRPr>
    </a:lvl7pPr>
    <a:lvl8pPr marL="14761845" algn="l" defTabSz="4217670" rtl="0" eaLnBrk="1" latinLnBrk="0" hangingPunct="1">
      <a:defRPr sz="8300" kern="1200">
        <a:solidFill>
          <a:schemeClr val="tx1"/>
        </a:solidFill>
        <a:latin typeface="+mn-lt"/>
        <a:ea typeface="+mn-ea"/>
        <a:cs typeface="+mn-cs"/>
      </a:defRPr>
    </a:lvl8pPr>
    <a:lvl9pPr marL="16870680" algn="l" defTabSz="4217670" rtl="0" eaLnBrk="1" latinLnBrk="0" hangingPunct="1">
      <a:defRPr sz="8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43">
          <p15:clr>
            <a:srgbClr val="A4A3A4"/>
          </p15:clr>
        </p15:guide>
        <p15:guide id="2" pos="10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434" autoAdjust="0"/>
  </p:normalViewPr>
  <p:slideViewPr>
    <p:cSldViewPr>
      <p:cViewPr>
        <p:scale>
          <a:sx n="30" d="100"/>
          <a:sy n="30" d="100"/>
        </p:scale>
        <p:origin x="366" y="-1674"/>
      </p:cViewPr>
      <p:guideLst>
        <p:guide orient="horz" pos="13143"/>
        <p:guide pos="101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14645" y="15300652"/>
            <a:ext cx="23156582" cy="13768394"/>
          </a:xfrm>
        </p:spPr>
        <p:txBody>
          <a:bodyPr anchor="b">
            <a:normAutofit/>
          </a:bodyPr>
          <a:lstStyle>
            <a:lvl1pPr>
              <a:defRPr sz="1894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14645" y="29069033"/>
            <a:ext cx="23156582" cy="6853119"/>
          </a:xfrm>
        </p:spPr>
        <p:txBody>
          <a:bodyPr anchor="t"/>
          <a:lstStyle>
            <a:lvl1pPr marL="0" indent="0" algn="l">
              <a:buNone/>
              <a:defRPr>
                <a:solidFill>
                  <a:schemeClr val="tx1">
                    <a:lumMod val="65000"/>
                    <a:lumOff val="35000"/>
                  </a:schemeClr>
                </a:solidFill>
              </a:defRPr>
            </a:lvl1pPr>
            <a:lvl2pPr marL="1603995" indent="0" algn="ctr">
              <a:buNone/>
              <a:defRPr>
                <a:solidFill>
                  <a:schemeClr val="tx1">
                    <a:tint val="75000"/>
                  </a:schemeClr>
                </a:solidFill>
              </a:defRPr>
            </a:lvl2pPr>
            <a:lvl3pPr marL="3207990" indent="0" algn="ctr">
              <a:buNone/>
              <a:defRPr>
                <a:solidFill>
                  <a:schemeClr val="tx1">
                    <a:tint val="75000"/>
                  </a:schemeClr>
                </a:solidFill>
              </a:defRPr>
            </a:lvl3pPr>
            <a:lvl4pPr marL="4811984" indent="0" algn="ctr">
              <a:buNone/>
              <a:defRPr>
                <a:solidFill>
                  <a:schemeClr val="tx1">
                    <a:tint val="75000"/>
                  </a:schemeClr>
                </a:solidFill>
              </a:defRPr>
            </a:lvl4pPr>
            <a:lvl5pPr marL="6415979" indent="0" algn="ctr">
              <a:buNone/>
              <a:defRPr>
                <a:solidFill>
                  <a:schemeClr val="tx1">
                    <a:tint val="75000"/>
                  </a:schemeClr>
                </a:solidFill>
              </a:defRPr>
            </a:lvl5pPr>
            <a:lvl6pPr marL="8019974" indent="0" algn="ctr">
              <a:buNone/>
              <a:defRPr>
                <a:solidFill>
                  <a:schemeClr val="tx1">
                    <a:tint val="75000"/>
                  </a:schemeClr>
                </a:solidFill>
              </a:defRPr>
            </a:lvl6pPr>
            <a:lvl7pPr marL="9623969" indent="0" algn="ctr">
              <a:buNone/>
              <a:defRPr>
                <a:solidFill>
                  <a:schemeClr val="tx1">
                    <a:tint val="75000"/>
                  </a:schemeClr>
                </a:solidFill>
              </a:defRPr>
            </a:lvl7pPr>
            <a:lvl8pPr marL="11227963" indent="0" algn="ctr">
              <a:buNone/>
              <a:defRPr>
                <a:solidFill>
                  <a:schemeClr val="tx1">
                    <a:tint val="75000"/>
                  </a:schemeClr>
                </a:solidFill>
              </a:defRPr>
            </a:lvl8pPr>
            <a:lvl9pPr marL="12831958"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8"/>
          <p:cNvSpPr/>
          <p:nvPr/>
        </p:nvSpPr>
        <p:spPr bwMode="auto">
          <a:xfrm>
            <a:off x="-111279" y="26293049"/>
            <a:ext cx="4895784" cy="4756920"/>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1485197" y="27561002"/>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297288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14641" y="3709246"/>
            <a:ext cx="23126881" cy="18966323"/>
          </a:xfrm>
        </p:spPr>
        <p:txBody>
          <a:bodyPr anchor="ctr">
            <a:normAutofit/>
          </a:bodyPr>
          <a:lstStyle>
            <a:lvl1pPr algn="l">
              <a:defRPr sz="1684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14641" y="26493161"/>
            <a:ext cx="23126881" cy="9467000"/>
          </a:xfrm>
        </p:spPr>
        <p:txBody>
          <a:bodyPr anchor="ctr">
            <a:normAutofit/>
          </a:bodyPr>
          <a:lstStyle>
            <a:lvl1pPr marL="0" indent="0" algn="l">
              <a:buNone/>
              <a:defRPr sz="6315">
                <a:solidFill>
                  <a:schemeClr val="tx1">
                    <a:lumMod val="65000"/>
                    <a:lumOff val="35000"/>
                  </a:schemeClr>
                </a:solidFill>
              </a:defRPr>
            </a:lvl1pPr>
            <a:lvl2pPr marL="1603995" indent="0">
              <a:buNone/>
              <a:defRPr sz="6315">
                <a:solidFill>
                  <a:schemeClr val="tx1">
                    <a:tint val="75000"/>
                  </a:schemeClr>
                </a:solidFill>
              </a:defRPr>
            </a:lvl2pPr>
            <a:lvl3pPr marL="3207990" indent="0">
              <a:buNone/>
              <a:defRPr sz="5613">
                <a:solidFill>
                  <a:schemeClr val="tx1">
                    <a:tint val="75000"/>
                  </a:schemeClr>
                </a:solidFill>
              </a:defRPr>
            </a:lvl3pPr>
            <a:lvl4pPr marL="4811984" indent="0">
              <a:buNone/>
              <a:defRPr sz="4912">
                <a:solidFill>
                  <a:schemeClr val="tx1">
                    <a:tint val="75000"/>
                  </a:schemeClr>
                </a:solidFill>
              </a:defRPr>
            </a:lvl4pPr>
            <a:lvl5pPr marL="6415979" indent="0">
              <a:buNone/>
              <a:defRPr sz="4912">
                <a:solidFill>
                  <a:schemeClr val="tx1">
                    <a:tint val="75000"/>
                  </a:schemeClr>
                </a:solidFill>
              </a:defRPr>
            </a:lvl5pPr>
            <a:lvl6pPr marL="8019974" indent="0">
              <a:buNone/>
              <a:defRPr sz="4912">
                <a:solidFill>
                  <a:schemeClr val="tx1">
                    <a:tint val="75000"/>
                  </a:schemeClr>
                </a:solidFill>
              </a:defRPr>
            </a:lvl6pPr>
            <a:lvl7pPr marL="9623969" indent="0">
              <a:buNone/>
              <a:defRPr sz="4912">
                <a:solidFill>
                  <a:schemeClr val="tx1">
                    <a:tint val="75000"/>
                  </a:schemeClr>
                </a:solidFill>
              </a:defRPr>
            </a:lvl7pPr>
            <a:lvl8pPr marL="11227963" indent="0">
              <a:buNone/>
              <a:defRPr sz="4912">
                <a:solidFill>
                  <a:schemeClr val="tx1">
                    <a:tint val="75000"/>
                  </a:schemeClr>
                </a:solidFill>
              </a:defRPr>
            </a:lvl8pPr>
            <a:lvl9pPr marL="12831958" indent="0">
              <a:buNone/>
              <a:defRPr sz="491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0" name="Freeform 11"/>
          <p:cNvSpPr/>
          <p:nvPr/>
        </p:nvSpPr>
        <p:spPr bwMode="auto">
          <a:xfrm flipV="1">
            <a:off x="203" y="19267440"/>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793558" y="19739694"/>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43096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676666" y="3709247"/>
            <a:ext cx="21434468" cy="17618922"/>
          </a:xfrm>
        </p:spPr>
        <p:txBody>
          <a:bodyPr anchor="ctr">
            <a:normAutofit/>
          </a:bodyPr>
          <a:lstStyle>
            <a:lvl1pPr algn="l">
              <a:defRPr sz="1684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8476035" y="21328168"/>
            <a:ext cx="19835724" cy="2318279"/>
          </a:xfrm>
        </p:spPr>
        <p:txBody>
          <a:bodyPr anchor="ctr">
            <a:noAutofit/>
          </a:bodyPr>
          <a:lstStyle>
            <a:lvl1pPr marL="0" indent="0">
              <a:buFontTx/>
              <a:buNone/>
              <a:defRPr sz="5613">
                <a:solidFill>
                  <a:schemeClr val="tx1">
                    <a:lumMod val="50000"/>
                    <a:lumOff val="50000"/>
                  </a:schemeClr>
                </a:solidFill>
              </a:defRPr>
            </a:lvl1pPr>
            <a:lvl2pPr marL="1603995" indent="0">
              <a:buFontTx/>
              <a:buNone/>
              <a:defRPr/>
            </a:lvl2pPr>
            <a:lvl3pPr marL="3207990" indent="0">
              <a:buFontTx/>
              <a:buNone/>
              <a:defRPr/>
            </a:lvl3pPr>
            <a:lvl4pPr marL="4811984" indent="0">
              <a:buFontTx/>
              <a:buNone/>
              <a:defRPr/>
            </a:lvl4pPr>
            <a:lvl5pPr marL="6415979"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14641" y="26493161"/>
            <a:ext cx="23126881" cy="9467000"/>
          </a:xfrm>
        </p:spPr>
        <p:txBody>
          <a:bodyPr anchor="ctr">
            <a:normAutofit/>
          </a:bodyPr>
          <a:lstStyle>
            <a:lvl1pPr marL="0" indent="0" algn="l">
              <a:buNone/>
              <a:defRPr sz="6315">
                <a:solidFill>
                  <a:schemeClr val="tx1">
                    <a:lumMod val="65000"/>
                    <a:lumOff val="35000"/>
                  </a:schemeClr>
                </a:solidFill>
              </a:defRPr>
            </a:lvl1pPr>
            <a:lvl2pPr marL="1603995" indent="0">
              <a:buNone/>
              <a:defRPr sz="6315">
                <a:solidFill>
                  <a:schemeClr val="tx1">
                    <a:tint val="75000"/>
                  </a:schemeClr>
                </a:solidFill>
              </a:defRPr>
            </a:lvl2pPr>
            <a:lvl3pPr marL="3207990" indent="0">
              <a:buNone/>
              <a:defRPr sz="5613">
                <a:solidFill>
                  <a:schemeClr val="tx1">
                    <a:tint val="75000"/>
                  </a:schemeClr>
                </a:solidFill>
              </a:defRPr>
            </a:lvl3pPr>
            <a:lvl4pPr marL="4811984" indent="0">
              <a:buNone/>
              <a:defRPr sz="4912">
                <a:solidFill>
                  <a:schemeClr val="tx1">
                    <a:tint val="75000"/>
                  </a:schemeClr>
                </a:solidFill>
              </a:defRPr>
            </a:lvl4pPr>
            <a:lvl5pPr marL="6415979" indent="0">
              <a:buNone/>
              <a:defRPr sz="4912">
                <a:solidFill>
                  <a:schemeClr val="tx1">
                    <a:tint val="75000"/>
                  </a:schemeClr>
                </a:solidFill>
              </a:defRPr>
            </a:lvl5pPr>
            <a:lvl6pPr marL="8019974" indent="0">
              <a:buNone/>
              <a:defRPr sz="4912">
                <a:solidFill>
                  <a:schemeClr val="tx1">
                    <a:tint val="75000"/>
                  </a:schemeClr>
                </a:solidFill>
              </a:defRPr>
            </a:lvl6pPr>
            <a:lvl7pPr marL="9623969" indent="0">
              <a:buNone/>
              <a:defRPr sz="4912">
                <a:solidFill>
                  <a:schemeClr val="tx1">
                    <a:tint val="75000"/>
                  </a:schemeClr>
                </a:solidFill>
              </a:defRPr>
            </a:lvl7pPr>
            <a:lvl8pPr marL="11227963" indent="0">
              <a:buNone/>
              <a:defRPr sz="4912">
                <a:solidFill>
                  <a:schemeClr val="tx1">
                    <a:tint val="75000"/>
                  </a:schemeClr>
                </a:solidFill>
              </a:defRPr>
            </a:lvl8pPr>
            <a:lvl9pPr marL="12831958" indent="0">
              <a:buNone/>
              <a:defRPr sz="491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9" name="Freeform 11"/>
          <p:cNvSpPr/>
          <p:nvPr/>
        </p:nvSpPr>
        <p:spPr bwMode="auto">
          <a:xfrm flipV="1">
            <a:off x="203" y="19267440"/>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793558" y="19739694"/>
            <a:ext cx="2052298" cy="2221684"/>
          </a:xfrm>
        </p:spPr>
        <p:txBody>
          <a:bodyPr/>
          <a:lstStyle/>
          <a:p>
            <a:fld id="{99DD31AA-7FFB-438F-B0F7-913831B05603}" type="slidenum">
              <a:rPr lang="es-CO" smtClean="0"/>
              <a:t>‹Nº›</a:t>
            </a:fld>
            <a:endParaRPr lang="es-CO"/>
          </a:p>
        </p:txBody>
      </p:sp>
      <p:sp>
        <p:nvSpPr>
          <p:cNvPr id="14" name="TextBox 13"/>
          <p:cNvSpPr txBox="1"/>
          <p:nvPr/>
        </p:nvSpPr>
        <p:spPr>
          <a:xfrm>
            <a:off x="6344177" y="3942930"/>
            <a:ext cx="1604427" cy="3558200"/>
          </a:xfrm>
          <a:prstGeom prst="rect">
            <a:avLst/>
          </a:prstGeom>
        </p:spPr>
        <p:txBody>
          <a:bodyPr vert="horz" lIns="320802" tIns="160401" rIns="320802" bIns="160401" rtlCol="0" anchor="ctr">
            <a:noAutofit/>
          </a:bodyPr>
          <a:lstStyle/>
          <a:p>
            <a:pPr lvl="0"/>
            <a:r>
              <a:rPr lang="en-US" sz="28066" baseline="0" dirty="0">
                <a:ln w="3175" cmpd="sng">
                  <a:noFill/>
                </a:ln>
                <a:solidFill>
                  <a:schemeClr val="accent1"/>
                </a:solidFill>
                <a:effectLst/>
                <a:latin typeface="Arial"/>
              </a:rPr>
              <a:t>“</a:t>
            </a:r>
          </a:p>
        </p:txBody>
      </p:sp>
      <p:sp>
        <p:nvSpPr>
          <p:cNvPr id="15" name="TextBox 14"/>
          <p:cNvSpPr txBox="1"/>
          <p:nvPr/>
        </p:nvSpPr>
        <p:spPr>
          <a:xfrm>
            <a:off x="28661447" y="17677980"/>
            <a:ext cx="1604427" cy="3558200"/>
          </a:xfrm>
          <a:prstGeom prst="rect">
            <a:avLst/>
          </a:prstGeom>
        </p:spPr>
        <p:txBody>
          <a:bodyPr vert="horz" lIns="320802" tIns="160401" rIns="320802" bIns="160401" rtlCol="0" anchor="ctr">
            <a:noAutofit/>
          </a:bodyPr>
          <a:lstStyle/>
          <a:p>
            <a:pPr lvl="0"/>
            <a:r>
              <a:rPr lang="en-US" sz="28066"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128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14641" y="14836996"/>
            <a:ext cx="23126881" cy="16579925"/>
          </a:xfrm>
        </p:spPr>
        <p:txBody>
          <a:bodyPr anchor="b">
            <a:normAutofit/>
          </a:bodyPr>
          <a:lstStyle>
            <a:lvl1pPr algn="l">
              <a:defRPr sz="1684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14641" y="31528597"/>
            <a:ext cx="23126881" cy="44395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203" y="29880005"/>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793558" y="30320709"/>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156091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7676666" y="3709247"/>
            <a:ext cx="21434468" cy="17618922"/>
          </a:xfrm>
        </p:spPr>
        <p:txBody>
          <a:bodyPr anchor="ctr">
            <a:normAutofit/>
          </a:bodyPr>
          <a:lstStyle>
            <a:lvl1pPr algn="l">
              <a:defRPr sz="1684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6814639" y="26428383"/>
            <a:ext cx="23464758" cy="5100214"/>
          </a:xfrm>
        </p:spPr>
        <p:txBody>
          <a:bodyPr anchor="b">
            <a:noAutofit/>
          </a:bodyPr>
          <a:lstStyle>
            <a:lvl1pPr marL="0" indent="0">
              <a:buFontTx/>
              <a:buNone/>
              <a:defRPr sz="8420">
                <a:solidFill>
                  <a:schemeClr val="accent1"/>
                </a:solidFill>
              </a:defRPr>
            </a:lvl1pPr>
            <a:lvl2pPr marL="1603995" indent="0">
              <a:buFontTx/>
              <a:buNone/>
              <a:defRPr/>
            </a:lvl2pPr>
            <a:lvl3pPr marL="3207990" indent="0">
              <a:buFontTx/>
              <a:buNone/>
              <a:defRPr/>
            </a:lvl3pPr>
            <a:lvl4pPr marL="4811984" indent="0">
              <a:buFontTx/>
              <a:buNone/>
              <a:defRPr/>
            </a:lvl4pPr>
            <a:lvl5pPr marL="6415979"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6814639" y="31528597"/>
            <a:ext cx="23464758" cy="44395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20" name="Freeform 11"/>
          <p:cNvSpPr/>
          <p:nvPr/>
        </p:nvSpPr>
        <p:spPr bwMode="auto">
          <a:xfrm flipV="1">
            <a:off x="203" y="29880005"/>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793558" y="30320709"/>
            <a:ext cx="2052298" cy="2221684"/>
          </a:xfrm>
        </p:spPr>
        <p:txBody>
          <a:bodyPr/>
          <a:lstStyle/>
          <a:p>
            <a:fld id="{99DD31AA-7FFB-438F-B0F7-913831B05603}" type="slidenum">
              <a:rPr lang="es-CO" smtClean="0"/>
              <a:t>‹Nº›</a:t>
            </a:fld>
            <a:endParaRPr lang="es-CO"/>
          </a:p>
        </p:txBody>
      </p:sp>
      <p:sp>
        <p:nvSpPr>
          <p:cNvPr id="11" name="TextBox 10"/>
          <p:cNvSpPr txBox="1"/>
          <p:nvPr/>
        </p:nvSpPr>
        <p:spPr>
          <a:xfrm>
            <a:off x="6344177" y="3942930"/>
            <a:ext cx="1604427" cy="3558200"/>
          </a:xfrm>
          <a:prstGeom prst="rect">
            <a:avLst/>
          </a:prstGeom>
        </p:spPr>
        <p:txBody>
          <a:bodyPr vert="horz" lIns="320802" tIns="160401" rIns="320802" bIns="160401" rtlCol="0" anchor="ctr">
            <a:noAutofit/>
          </a:bodyPr>
          <a:lstStyle/>
          <a:p>
            <a:pPr lvl="0"/>
            <a:r>
              <a:rPr lang="en-US" sz="28066" baseline="0" dirty="0">
                <a:ln w="3175" cmpd="sng">
                  <a:noFill/>
                </a:ln>
                <a:solidFill>
                  <a:schemeClr val="accent1"/>
                </a:solidFill>
                <a:effectLst/>
                <a:latin typeface="Arial"/>
              </a:rPr>
              <a:t>“</a:t>
            </a:r>
          </a:p>
        </p:txBody>
      </p:sp>
      <p:sp>
        <p:nvSpPr>
          <p:cNvPr id="12" name="TextBox 11"/>
          <p:cNvSpPr txBox="1"/>
          <p:nvPr/>
        </p:nvSpPr>
        <p:spPr>
          <a:xfrm>
            <a:off x="28661447" y="17677980"/>
            <a:ext cx="1604427" cy="3558200"/>
          </a:xfrm>
          <a:prstGeom prst="rect">
            <a:avLst/>
          </a:prstGeom>
        </p:spPr>
        <p:txBody>
          <a:bodyPr vert="horz" lIns="320802" tIns="160401" rIns="320802" bIns="160401" rtlCol="0" anchor="ctr">
            <a:noAutofit/>
          </a:bodyPr>
          <a:lstStyle/>
          <a:p>
            <a:pPr lvl="0"/>
            <a:r>
              <a:rPr lang="en-US" sz="28066"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93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14643" y="3817597"/>
            <a:ext cx="23126877" cy="17524122"/>
          </a:xfrm>
        </p:spPr>
        <p:txBody>
          <a:bodyPr anchor="ctr">
            <a:normAutofit/>
          </a:bodyPr>
          <a:lstStyle>
            <a:lvl1pPr algn="l">
              <a:defRPr sz="1684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6814641" y="26428383"/>
            <a:ext cx="23126881" cy="5100214"/>
          </a:xfrm>
        </p:spPr>
        <p:txBody>
          <a:bodyPr anchor="b">
            <a:noAutofit/>
          </a:bodyPr>
          <a:lstStyle>
            <a:lvl1pPr marL="0" indent="0">
              <a:buFontTx/>
              <a:buNone/>
              <a:defRPr sz="8420">
                <a:solidFill>
                  <a:schemeClr val="accent1"/>
                </a:solidFill>
              </a:defRPr>
            </a:lvl1pPr>
            <a:lvl2pPr marL="1603995" indent="0">
              <a:buFontTx/>
              <a:buNone/>
              <a:defRPr/>
            </a:lvl2pPr>
            <a:lvl3pPr marL="3207990" indent="0">
              <a:buFontTx/>
              <a:buNone/>
              <a:defRPr/>
            </a:lvl3pPr>
            <a:lvl4pPr marL="4811984" indent="0">
              <a:buFontTx/>
              <a:buNone/>
              <a:defRPr/>
            </a:lvl4pPr>
            <a:lvl5pPr marL="6415979"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6814641" y="31528597"/>
            <a:ext cx="23126881" cy="44395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203" y="29880005"/>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793558" y="30320709"/>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2626246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0"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371625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132194" y="3817594"/>
            <a:ext cx="5810263" cy="32150559"/>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14643" y="3817594"/>
            <a:ext cx="16546521" cy="3215055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0"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351319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824416" y="3797536"/>
            <a:ext cx="23117106" cy="779386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14641" y="12982363"/>
            <a:ext cx="23126881" cy="229857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0"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233343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14641" y="12623134"/>
            <a:ext cx="23126881" cy="8937240"/>
          </a:xfrm>
        </p:spPr>
        <p:txBody>
          <a:bodyPr anchor="b"/>
          <a:lstStyle>
            <a:lvl1pPr algn="l">
              <a:defRPr sz="14033"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14641" y="21791824"/>
            <a:ext cx="23126881" cy="5235295"/>
          </a:xfrm>
        </p:spPr>
        <p:txBody>
          <a:bodyPr anchor="t"/>
          <a:lstStyle>
            <a:lvl1pPr marL="0" indent="0" algn="l">
              <a:buNone/>
              <a:defRPr sz="7017">
                <a:solidFill>
                  <a:schemeClr val="tx1">
                    <a:lumMod val="65000"/>
                    <a:lumOff val="35000"/>
                  </a:schemeClr>
                </a:solidFill>
              </a:defRPr>
            </a:lvl1pPr>
            <a:lvl2pPr marL="1603995" indent="0">
              <a:buNone/>
              <a:defRPr sz="6315">
                <a:solidFill>
                  <a:schemeClr val="tx1">
                    <a:tint val="75000"/>
                  </a:schemeClr>
                </a:solidFill>
              </a:defRPr>
            </a:lvl2pPr>
            <a:lvl3pPr marL="3207990" indent="0">
              <a:buNone/>
              <a:defRPr sz="5613">
                <a:solidFill>
                  <a:schemeClr val="tx1">
                    <a:tint val="75000"/>
                  </a:schemeClr>
                </a:solidFill>
              </a:defRPr>
            </a:lvl3pPr>
            <a:lvl4pPr marL="4811984" indent="0">
              <a:buNone/>
              <a:defRPr sz="4912">
                <a:solidFill>
                  <a:schemeClr val="tx1">
                    <a:tint val="75000"/>
                  </a:schemeClr>
                </a:solidFill>
              </a:defRPr>
            </a:lvl4pPr>
            <a:lvl5pPr marL="6415979" indent="0">
              <a:buNone/>
              <a:defRPr sz="4912">
                <a:solidFill>
                  <a:schemeClr val="tx1">
                    <a:tint val="75000"/>
                  </a:schemeClr>
                </a:solidFill>
              </a:defRPr>
            </a:lvl5pPr>
            <a:lvl6pPr marL="8019974" indent="0">
              <a:buNone/>
              <a:defRPr sz="4912">
                <a:solidFill>
                  <a:schemeClr val="tx1">
                    <a:tint val="75000"/>
                  </a:schemeClr>
                </a:solidFill>
              </a:defRPr>
            </a:lvl6pPr>
            <a:lvl7pPr marL="9623969" indent="0">
              <a:buNone/>
              <a:defRPr sz="4912">
                <a:solidFill>
                  <a:schemeClr val="tx1">
                    <a:tint val="75000"/>
                  </a:schemeClr>
                </a:solidFill>
              </a:defRPr>
            </a:lvl7pPr>
            <a:lvl8pPr marL="11227963" indent="0">
              <a:buNone/>
              <a:defRPr sz="4912">
                <a:solidFill>
                  <a:schemeClr val="tx1">
                    <a:tint val="75000"/>
                  </a:schemeClr>
                </a:solidFill>
              </a:defRPr>
            </a:lvl8pPr>
            <a:lvl9pPr marL="12831958" indent="0">
              <a:buNone/>
              <a:defRPr sz="491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FBD3E4-E719-466D-BD4B-B7F8A07D3586}" type="datetimeFigureOut">
              <a:rPr lang="es-CO" smtClean="0"/>
              <a:t>08/08/2018</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203" y="19267440"/>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793558" y="19739694"/>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162933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14644" y="13001266"/>
            <a:ext cx="11218005" cy="229235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8725054" y="13001266"/>
            <a:ext cx="11216468" cy="2292356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1793558" y="4793444"/>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286864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947610" y="13548401"/>
            <a:ext cx="10085041" cy="3506394"/>
          </a:xfrm>
        </p:spPr>
        <p:txBody>
          <a:bodyPr anchor="b">
            <a:noAutofit/>
          </a:bodyPr>
          <a:lstStyle>
            <a:lvl1pPr marL="0" indent="0">
              <a:buNone/>
              <a:defRPr sz="8420" b="0"/>
            </a:lvl1pPr>
            <a:lvl2pPr marL="1603995" indent="0">
              <a:buNone/>
              <a:defRPr sz="7017" b="1"/>
            </a:lvl2pPr>
            <a:lvl3pPr marL="3207990" indent="0">
              <a:buNone/>
              <a:defRPr sz="6315" b="1"/>
            </a:lvl3pPr>
            <a:lvl4pPr marL="4811984" indent="0">
              <a:buNone/>
              <a:defRPr sz="5613" b="1"/>
            </a:lvl4pPr>
            <a:lvl5pPr marL="6415979" indent="0">
              <a:buNone/>
              <a:defRPr sz="5613" b="1"/>
            </a:lvl5pPr>
            <a:lvl6pPr marL="8019974" indent="0">
              <a:buNone/>
              <a:defRPr sz="5613" b="1"/>
            </a:lvl6pPr>
            <a:lvl7pPr marL="9623969" indent="0">
              <a:buNone/>
              <a:defRPr sz="5613" b="1"/>
            </a:lvl7pPr>
            <a:lvl8pPr marL="11227963" indent="0">
              <a:buNone/>
              <a:defRPr sz="5613" b="1"/>
            </a:lvl8pPr>
            <a:lvl9pPr marL="12831958" indent="0">
              <a:buNone/>
              <a:defRPr sz="5613"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14639" y="17054798"/>
            <a:ext cx="11218008" cy="1889734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9843675" y="13528759"/>
            <a:ext cx="10080280" cy="3506394"/>
          </a:xfrm>
        </p:spPr>
        <p:txBody>
          <a:bodyPr anchor="b">
            <a:noAutofit/>
          </a:bodyPr>
          <a:lstStyle>
            <a:lvl1pPr marL="0" indent="0">
              <a:buNone/>
              <a:defRPr sz="8420" b="0"/>
            </a:lvl1pPr>
            <a:lvl2pPr marL="1603995" indent="0">
              <a:buNone/>
              <a:defRPr sz="7017" b="1"/>
            </a:lvl2pPr>
            <a:lvl3pPr marL="3207990" indent="0">
              <a:buNone/>
              <a:defRPr sz="6315" b="1"/>
            </a:lvl3pPr>
            <a:lvl4pPr marL="4811984" indent="0">
              <a:buNone/>
              <a:defRPr sz="5613" b="1"/>
            </a:lvl4pPr>
            <a:lvl5pPr marL="6415979" indent="0">
              <a:buNone/>
              <a:defRPr sz="5613" b="1"/>
            </a:lvl5pPr>
            <a:lvl6pPr marL="8019974" indent="0">
              <a:buNone/>
              <a:defRPr sz="5613" b="1"/>
            </a:lvl6pPr>
            <a:lvl7pPr marL="9623969" indent="0">
              <a:buNone/>
              <a:defRPr sz="5613" b="1"/>
            </a:lvl7pPr>
            <a:lvl8pPr marL="11227963" indent="0">
              <a:buNone/>
              <a:defRPr sz="5613" b="1"/>
            </a:lvl8pPr>
            <a:lvl9pPr marL="12831958" indent="0">
              <a:buNone/>
              <a:defRPr sz="561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8712450" y="17035156"/>
            <a:ext cx="11211511" cy="1889734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9FBD3E4-E719-466D-BD4B-B7F8A07D3586}" type="datetimeFigureOut">
              <a:rPr lang="es-CO" smtClean="0"/>
              <a:t>08/08/2018</a:t>
            </a:fld>
            <a:endParaRPr lang="es-CO"/>
          </a:p>
        </p:txBody>
      </p:sp>
      <p:sp>
        <p:nvSpPr>
          <p:cNvPr id="8" name="Footer Placeholder 7"/>
          <p:cNvSpPr>
            <a:spLocks noGrp="1"/>
          </p:cNvSpPr>
          <p:nvPr>
            <p:ph type="ftr" sz="quarter" idx="11"/>
          </p:nvPr>
        </p:nvSpPr>
        <p:spPr/>
        <p:txBody>
          <a:bodyPr/>
          <a:lstStyle/>
          <a:p>
            <a:endParaRPr lang="es-CO"/>
          </a:p>
        </p:txBody>
      </p:sp>
      <p:sp>
        <p:nvSpPr>
          <p:cNvPr id="11"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1793558" y="4793444"/>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275147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824410" y="3797536"/>
            <a:ext cx="23117110" cy="779386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9FBD3E4-E719-466D-BD4B-B7F8A07D3586}" type="datetimeFigureOut">
              <a:rPr lang="es-CO" smtClean="0"/>
              <a:t>08/08/2018</a:t>
            </a:fld>
            <a:endParaRPr lang="es-CO"/>
          </a:p>
        </p:txBody>
      </p:sp>
      <p:sp>
        <p:nvSpPr>
          <p:cNvPr id="4" name="Footer Placeholder 3"/>
          <p:cNvSpPr>
            <a:spLocks noGrp="1"/>
          </p:cNvSpPr>
          <p:nvPr>
            <p:ph type="ftr" sz="quarter" idx="11"/>
          </p:nvPr>
        </p:nvSpPr>
        <p:spPr/>
        <p:txBody>
          <a:bodyPr/>
          <a:lstStyle/>
          <a:p>
            <a:endParaRPr lang="es-CO"/>
          </a:p>
        </p:txBody>
      </p:sp>
      <p:sp>
        <p:nvSpPr>
          <p:cNvPr id="8"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6929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BD3E4-E719-466D-BD4B-B7F8A07D3586}" type="datetimeFigureOut">
              <a:rPr lang="es-CO" smtClean="0"/>
              <a:t>08/08/2018</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401892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14639" y="2714322"/>
            <a:ext cx="9225457" cy="5940587"/>
          </a:xfrm>
        </p:spPr>
        <p:txBody>
          <a:bodyPr anchor="b"/>
          <a:lstStyle>
            <a:lvl1pPr algn="l">
              <a:defRPr sz="7017"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6641758" y="2714331"/>
            <a:ext cx="13299762" cy="32948546"/>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14639" y="9727116"/>
            <a:ext cx="9225457" cy="25935739"/>
          </a:xfrm>
        </p:spPr>
        <p:txBody>
          <a:bodyPr/>
          <a:lstStyle>
            <a:lvl1pPr marL="0" indent="0">
              <a:buNone/>
              <a:defRPr sz="4912"/>
            </a:lvl1pPr>
            <a:lvl2pPr marL="1603995" indent="0">
              <a:buNone/>
              <a:defRPr sz="4210"/>
            </a:lvl2pPr>
            <a:lvl3pPr marL="3207990" indent="0">
              <a:buNone/>
              <a:defRPr sz="3508"/>
            </a:lvl3pPr>
            <a:lvl4pPr marL="4811984" indent="0">
              <a:buNone/>
              <a:defRPr sz="3157"/>
            </a:lvl4pPr>
            <a:lvl5pPr marL="6415979" indent="0">
              <a:buNone/>
              <a:defRPr sz="3157"/>
            </a:lvl5pPr>
            <a:lvl6pPr marL="8019974" indent="0">
              <a:buNone/>
              <a:defRPr sz="3157"/>
            </a:lvl6pPr>
            <a:lvl7pPr marL="9623969" indent="0">
              <a:buNone/>
              <a:defRPr sz="3157"/>
            </a:lvl7pPr>
            <a:lvl8pPr marL="11227963" indent="0">
              <a:buNone/>
              <a:defRPr sz="3157"/>
            </a:lvl8pPr>
            <a:lvl9pPr marL="12831958" indent="0">
              <a:buNone/>
              <a:defRPr sz="315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203" y="4327421"/>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49516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14641" y="29210318"/>
            <a:ext cx="23126881" cy="3448443"/>
          </a:xfrm>
        </p:spPr>
        <p:txBody>
          <a:bodyPr anchor="b">
            <a:normAutofit/>
          </a:bodyPr>
          <a:lstStyle>
            <a:lvl1pPr algn="l">
              <a:defRPr sz="842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4641" y="3863585"/>
            <a:ext cx="23126881" cy="23456422"/>
          </a:xfrm>
        </p:spPr>
        <p:txBody>
          <a:bodyPr anchor="t">
            <a:normAutofit/>
          </a:bodyPr>
          <a:lstStyle>
            <a:lvl1pPr marL="0" indent="0" algn="ctr">
              <a:buNone/>
              <a:defRPr sz="5613"/>
            </a:lvl1pPr>
            <a:lvl2pPr marL="1603995" indent="0">
              <a:buNone/>
              <a:defRPr sz="5613"/>
            </a:lvl2pPr>
            <a:lvl3pPr marL="3207990" indent="0">
              <a:buNone/>
              <a:defRPr sz="5613"/>
            </a:lvl3pPr>
            <a:lvl4pPr marL="4811984" indent="0">
              <a:buNone/>
              <a:defRPr sz="5613"/>
            </a:lvl4pPr>
            <a:lvl5pPr marL="6415979" indent="0">
              <a:buNone/>
              <a:defRPr sz="5613"/>
            </a:lvl5pPr>
            <a:lvl6pPr marL="8019974" indent="0">
              <a:buNone/>
              <a:defRPr sz="5613"/>
            </a:lvl6pPr>
            <a:lvl7pPr marL="9623969" indent="0">
              <a:buNone/>
              <a:defRPr sz="5613"/>
            </a:lvl7pPr>
            <a:lvl8pPr marL="11227963" indent="0">
              <a:buNone/>
              <a:defRPr sz="5613"/>
            </a:lvl8pPr>
            <a:lvl9pPr marL="12831958" indent="0">
              <a:buNone/>
              <a:defRPr sz="561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14641" y="32658761"/>
            <a:ext cx="23126881" cy="3004100"/>
          </a:xfrm>
        </p:spPr>
        <p:txBody>
          <a:bodyPr>
            <a:normAutofit/>
          </a:bodyPr>
          <a:lstStyle>
            <a:lvl1pPr marL="0" indent="0">
              <a:buNone/>
              <a:defRPr sz="4210"/>
            </a:lvl1pPr>
            <a:lvl2pPr marL="1603995" indent="0">
              <a:buNone/>
              <a:defRPr sz="4210"/>
            </a:lvl2pPr>
            <a:lvl3pPr marL="3207990" indent="0">
              <a:buNone/>
              <a:defRPr sz="3508"/>
            </a:lvl3pPr>
            <a:lvl4pPr marL="4811984" indent="0">
              <a:buNone/>
              <a:defRPr sz="3157"/>
            </a:lvl4pPr>
            <a:lvl5pPr marL="6415979" indent="0">
              <a:buNone/>
              <a:defRPr sz="3157"/>
            </a:lvl5pPr>
            <a:lvl6pPr marL="8019974" indent="0">
              <a:buNone/>
              <a:defRPr sz="3157"/>
            </a:lvl6pPr>
            <a:lvl7pPr marL="9623969" indent="0">
              <a:buNone/>
              <a:defRPr sz="3157"/>
            </a:lvl7pPr>
            <a:lvl8pPr marL="11227963" indent="0">
              <a:buNone/>
              <a:defRPr sz="3157"/>
            </a:lvl8pPr>
            <a:lvl9pPr marL="12831958" indent="0">
              <a:buNone/>
              <a:defRPr sz="315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FBD3E4-E719-466D-BD4B-B7F8A07D3586}" type="datetimeFigureOut">
              <a:rPr lang="es-CO" smtClean="0"/>
              <a:t>08/08/2018</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203" y="29880005"/>
            <a:ext cx="4765566" cy="309106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793558" y="30320709"/>
            <a:ext cx="2052298" cy="2221684"/>
          </a:xfrm>
        </p:spPr>
        <p:txBody>
          <a:bodyPr/>
          <a:lstStyle/>
          <a:p>
            <a:fld id="{99DD31AA-7FFB-438F-B0F7-913831B05603}" type="slidenum">
              <a:rPr lang="es-CO" smtClean="0"/>
              <a:t>‹Nº›</a:t>
            </a:fld>
            <a:endParaRPr lang="es-CO"/>
          </a:p>
        </p:txBody>
      </p:sp>
    </p:spTree>
    <p:extLst>
      <p:ext uri="{BB962C8B-B14F-4D97-AF65-F5344CB8AC3E}">
        <p14:creationId xmlns:p14="http://schemas.microsoft.com/office/powerpoint/2010/main" val="15344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4" y="1390968"/>
            <a:ext cx="6950710" cy="40394207"/>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71644" y="1734"/>
            <a:ext cx="6849221" cy="41698407"/>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641604" cy="417290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824410" y="3797536"/>
            <a:ext cx="23117110" cy="779386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14641" y="12982363"/>
            <a:ext cx="23126881" cy="236464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7268170" y="37330315"/>
            <a:ext cx="2688717" cy="2252388"/>
          </a:xfrm>
          <a:prstGeom prst="rect">
            <a:avLst/>
          </a:prstGeom>
        </p:spPr>
        <p:txBody>
          <a:bodyPr vert="horz" lIns="91440" tIns="45720" rIns="91440" bIns="45720" rtlCol="0" anchor="ctr"/>
          <a:lstStyle>
            <a:lvl1pPr algn="r">
              <a:defRPr sz="3157">
                <a:solidFill>
                  <a:schemeClr val="tx1">
                    <a:tint val="75000"/>
                  </a:schemeClr>
                </a:solidFill>
              </a:defRPr>
            </a:lvl1pPr>
          </a:lstStyle>
          <a:p>
            <a:fld id="{D9FBD3E4-E719-466D-BD4B-B7F8A07D3586}" type="datetimeFigureOut">
              <a:rPr lang="es-CO" smtClean="0"/>
              <a:t>08/08/2018</a:t>
            </a:fld>
            <a:endParaRPr lang="es-CO"/>
          </a:p>
        </p:txBody>
      </p:sp>
      <p:sp>
        <p:nvSpPr>
          <p:cNvPr id="5" name="Footer Placeholder 4"/>
          <p:cNvSpPr>
            <a:spLocks noGrp="1"/>
          </p:cNvSpPr>
          <p:nvPr>
            <p:ph type="ftr" sz="quarter" idx="3"/>
          </p:nvPr>
        </p:nvSpPr>
        <p:spPr>
          <a:xfrm>
            <a:off x="6814639" y="37334697"/>
            <a:ext cx="20055345" cy="2221684"/>
          </a:xfrm>
          <a:prstGeom prst="rect">
            <a:avLst/>
          </a:prstGeom>
        </p:spPr>
        <p:txBody>
          <a:bodyPr vert="horz" lIns="91440" tIns="45720" rIns="91440" bIns="45720" rtlCol="0" anchor="ctr"/>
          <a:lstStyle>
            <a:lvl1pPr algn="l">
              <a:defRPr sz="3157">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1793558" y="4793444"/>
            <a:ext cx="2052298" cy="2221684"/>
          </a:xfrm>
          <a:prstGeom prst="rect">
            <a:avLst/>
          </a:prstGeom>
        </p:spPr>
        <p:txBody>
          <a:bodyPr vert="horz" lIns="91440" tIns="45720" rIns="91440" bIns="45720" rtlCol="0" anchor="ctr"/>
          <a:lstStyle>
            <a:lvl1pPr algn="r">
              <a:defRPr sz="7017">
                <a:solidFill>
                  <a:srgbClr val="FEFFFF"/>
                </a:solidFill>
              </a:defRPr>
            </a:lvl1pPr>
          </a:lstStyle>
          <a:p>
            <a:fld id="{99DD31AA-7FFB-438F-B0F7-913831B05603}" type="slidenum">
              <a:rPr lang="es-CO" smtClean="0"/>
              <a:t>‹Nº›</a:t>
            </a:fld>
            <a:endParaRPr lang="es-CO"/>
          </a:p>
        </p:txBody>
      </p:sp>
    </p:spTree>
    <p:extLst>
      <p:ext uri="{BB962C8B-B14F-4D97-AF65-F5344CB8AC3E}">
        <p14:creationId xmlns:p14="http://schemas.microsoft.com/office/powerpoint/2010/main" val="288653852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1603995" rtl="0" eaLnBrk="1" latinLnBrk="0" hangingPunct="1">
        <a:spcBef>
          <a:spcPct val="0"/>
        </a:spcBef>
        <a:buNone/>
        <a:defRPr sz="1263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02996" indent="-1202996" algn="l" defTabSz="1603995" rtl="0" eaLnBrk="1" latinLnBrk="0" hangingPunct="1">
        <a:spcBef>
          <a:spcPts val="3508"/>
        </a:spcBef>
        <a:spcAft>
          <a:spcPts val="0"/>
        </a:spcAft>
        <a:buClr>
          <a:schemeClr val="accent1"/>
        </a:buClr>
        <a:buFont typeface="Wingdings 3" charset="2"/>
        <a:buChar char=""/>
        <a:defRPr sz="6315" kern="1200">
          <a:solidFill>
            <a:schemeClr val="tx1">
              <a:lumMod val="75000"/>
              <a:lumOff val="25000"/>
            </a:schemeClr>
          </a:solidFill>
          <a:latin typeface="+mn-lt"/>
          <a:ea typeface="+mn-ea"/>
          <a:cs typeface="+mn-cs"/>
        </a:defRPr>
      </a:lvl1pPr>
      <a:lvl2pPr marL="2606491" indent="-1002497" algn="l" defTabSz="1603995" rtl="0" eaLnBrk="1" latinLnBrk="0" hangingPunct="1">
        <a:spcBef>
          <a:spcPts val="3508"/>
        </a:spcBef>
        <a:spcAft>
          <a:spcPts val="0"/>
        </a:spcAft>
        <a:buClr>
          <a:schemeClr val="accent1"/>
        </a:buClr>
        <a:buFont typeface="Wingdings 3" charset="2"/>
        <a:buChar char=""/>
        <a:defRPr sz="5613" kern="1200">
          <a:solidFill>
            <a:schemeClr val="tx1">
              <a:lumMod val="75000"/>
              <a:lumOff val="25000"/>
            </a:schemeClr>
          </a:solidFill>
          <a:latin typeface="+mn-lt"/>
          <a:ea typeface="+mn-ea"/>
          <a:cs typeface="+mn-cs"/>
        </a:defRPr>
      </a:lvl2pPr>
      <a:lvl3pPr marL="4009987" indent="-801997" algn="l" defTabSz="1603995" rtl="0" eaLnBrk="1" latinLnBrk="0" hangingPunct="1">
        <a:spcBef>
          <a:spcPts val="3508"/>
        </a:spcBef>
        <a:spcAft>
          <a:spcPts val="0"/>
        </a:spcAft>
        <a:buClr>
          <a:schemeClr val="accent1"/>
        </a:buClr>
        <a:buFont typeface="Wingdings 3" charset="2"/>
        <a:buChar char=""/>
        <a:defRPr sz="4912" kern="1200">
          <a:solidFill>
            <a:schemeClr val="tx1">
              <a:lumMod val="75000"/>
              <a:lumOff val="25000"/>
            </a:schemeClr>
          </a:solidFill>
          <a:latin typeface="+mn-lt"/>
          <a:ea typeface="+mn-ea"/>
          <a:cs typeface="+mn-cs"/>
        </a:defRPr>
      </a:lvl3pPr>
      <a:lvl4pPr marL="5613982"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4pPr>
      <a:lvl5pPr marL="7217976"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5pPr>
      <a:lvl6pPr marL="8821971"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6pPr>
      <a:lvl7pPr marL="10425966"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7pPr>
      <a:lvl8pPr marL="12029961"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8pPr>
      <a:lvl9pPr marL="13633955" indent="-801997" algn="l" defTabSz="1603995" rtl="0" eaLnBrk="1" latinLnBrk="0" hangingPunct="1">
        <a:spcBef>
          <a:spcPts val="3508"/>
        </a:spcBef>
        <a:spcAft>
          <a:spcPts val="0"/>
        </a:spcAft>
        <a:buClr>
          <a:schemeClr val="accent1"/>
        </a:buClr>
        <a:buFont typeface="Wingdings 3" charset="2"/>
        <a:buChar char=""/>
        <a:defRPr sz="4210" kern="1200">
          <a:solidFill>
            <a:schemeClr val="tx1">
              <a:lumMod val="75000"/>
              <a:lumOff val="25000"/>
            </a:schemeClr>
          </a:solidFill>
          <a:latin typeface="+mn-lt"/>
          <a:ea typeface="+mn-ea"/>
          <a:cs typeface="+mn-cs"/>
        </a:defRPr>
      </a:lvl9pPr>
    </p:bodyStyle>
    <p:otherStyle>
      <a:defPPr>
        <a:defRPr lang="en-US"/>
      </a:defPPr>
      <a:lvl1pPr marL="0" algn="l" defTabSz="1603995" rtl="0" eaLnBrk="1" latinLnBrk="0" hangingPunct="1">
        <a:defRPr sz="6315" kern="1200">
          <a:solidFill>
            <a:schemeClr val="tx1"/>
          </a:solidFill>
          <a:latin typeface="+mn-lt"/>
          <a:ea typeface="+mn-ea"/>
          <a:cs typeface="+mn-cs"/>
        </a:defRPr>
      </a:lvl1pPr>
      <a:lvl2pPr marL="1603995" algn="l" defTabSz="1603995" rtl="0" eaLnBrk="1" latinLnBrk="0" hangingPunct="1">
        <a:defRPr sz="6315" kern="1200">
          <a:solidFill>
            <a:schemeClr val="tx1"/>
          </a:solidFill>
          <a:latin typeface="+mn-lt"/>
          <a:ea typeface="+mn-ea"/>
          <a:cs typeface="+mn-cs"/>
        </a:defRPr>
      </a:lvl2pPr>
      <a:lvl3pPr marL="3207990" algn="l" defTabSz="1603995" rtl="0" eaLnBrk="1" latinLnBrk="0" hangingPunct="1">
        <a:defRPr sz="6315" kern="1200">
          <a:solidFill>
            <a:schemeClr val="tx1"/>
          </a:solidFill>
          <a:latin typeface="+mn-lt"/>
          <a:ea typeface="+mn-ea"/>
          <a:cs typeface="+mn-cs"/>
        </a:defRPr>
      </a:lvl3pPr>
      <a:lvl4pPr marL="4811984" algn="l" defTabSz="1603995" rtl="0" eaLnBrk="1" latinLnBrk="0" hangingPunct="1">
        <a:defRPr sz="6315" kern="1200">
          <a:solidFill>
            <a:schemeClr val="tx1"/>
          </a:solidFill>
          <a:latin typeface="+mn-lt"/>
          <a:ea typeface="+mn-ea"/>
          <a:cs typeface="+mn-cs"/>
        </a:defRPr>
      </a:lvl4pPr>
      <a:lvl5pPr marL="6415979" algn="l" defTabSz="1603995" rtl="0" eaLnBrk="1" latinLnBrk="0" hangingPunct="1">
        <a:defRPr sz="6315" kern="1200">
          <a:solidFill>
            <a:schemeClr val="tx1"/>
          </a:solidFill>
          <a:latin typeface="+mn-lt"/>
          <a:ea typeface="+mn-ea"/>
          <a:cs typeface="+mn-cs"/>
        </a:defRPr>
      </a:lvl5pPr>
      <a:lvl6pPr marL="8019974" algn="l" defTabSz="1603995" rtl="0" eaLnBrk="1" latinLnBrk="0" hangingPunct="1">
        <a:defRPr sz="6315" kern="1200">
          <a:solidFill>
            <a:schemeClr val="tx1"/>
          </a:solidFill>
          <a:latin typeface="+mn-lt"/>
          <a:ea typeface="+mn-ea"/>
          <a:cs typeface="+mn-cs"/>
        </a:defRPr>
      </a:lvl6pPr>
      <a:lvl7pPr marL="9623969" algn="l" defTabSz="1603995" rtl="0" eaLnBrk="1" latinLnBrk="0" hangingPunct="1">
        <a:defRPr sz="6315" kern="1200">
          <a:solidFill>
            <a:schemeClr val="tx1"/>
          </a:solidFill>
          <a:latin typeface="+mn-lt"/>
          <a:ea typeface="+mn-ea"/>
          <a:cs typeface="+mn-cs"/>
        </a:defRPr>
      </a:lvl7pPr>
      <a:lvl8pPr marL="11227963" algn="l" defTabSz="1603995" rtl="0" eaLnBrk="1" latinLnBrk="0" hangingPunct="1">
        <a:defRPr sz="6315" kern="1200">
          <a:solidFill>
            <a:schemeClr val="tx1"/>
          </a:solidFill>
          <a:latin typeface="+mn-lt"/>
          <a:ea typeface="+mn-ea"/>
          <a:cs typeface="+mn-cs"/>
        </a:defRPr>
      </a:lvl8pPr>
      <a:lvl9pPr marL="12831958" algn="l" defTabSz="1603995" rtl="0" eaLnBrk="1" latinLnBrk="0" hangingPunct="1">
        <a:defRPr sz="6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unap.gov.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354733" y="4686607"/>
            <a:ext cx="23484066" cy="1846659"/>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CO" sz="3800" b="1" dirty="0">
                <a:ln w="50800"/>
                <a:latin typeface="Verdana" pitchFamily="34" charset="0"/>
                <a:ea typeface="Verdana" pitchFamily="34" charset="0"/>
                <a:cs typeface="Verdana" pitchFamily="34" charset="0"/>
              </a:rPr>
              <a:t>FORTALECIMIENTO DE LAS HERRAMIENTAS JURIDÍCAS Y </a:t>
            </a:r>
            <a:r>
              <a:rPr lang="es-CO" sz="3800" b="1" dirty="0" smtClean="0">
                <a:ln w="50800"/>
                <a:latin typeface="Verdana" pitchFamily="34" charset="0"/>
                <a:ea typeface="Verdana" pitchFamily="34" charset="0"/>
                <a:cs typeface="Verdana" pitchFamily="34" charset="0"/>
              </a:rPr>
              <a:t>CONTABLES  </a:t>
            </a:r>
            <a:r>
              <a:rPr lang="es-CO" sz="3800" b="1" dirty="0">
                <a:ln w="50800"/>
                <a:latin typeface="Verdana" pitchFamily="34" charset="0"/>
                <a:ea typeface="Verdana" pitchFamily="34" charset="0"/>
                <a:cs typeface="Verdana" pitchFamily="34" charset="0"/>
              </a:rPr>
              <a:t>PARA EVITAR LA EXTEMPORANEIDAD </a:t>
            </a:r>
            <a:r>
              <a:rPr lang="es-CO" sz="3800" b="1" dirty="0" smtClean="0">
                <a:ln w="50800"/>
                <a:latin typeface="Verdana" pitchFamily="34" charset="0"/>
                <a:ea typeface="Verdana" pitchFamily="34" charset="0"/>
                <a:cs typeface="Verdana" pitchFamily="34" charset="0"/>
              </a:rPr>
              <a:t>EN </a:t>
            </a:r>
            <a:r>
              <a:rPr lang="es-CO" sz="3800" b="1" dirty="0">
                <a:ln w="50800"/>
                <a:latin typeface="Verdana" pitchFamily="34" charset="0"/>
                <a:ea typeface="Verdana" pitchFamily="34" charset="0"/>
                <a:cs typeface="Verdana" pitchFamily="34" charset="0"/>
              </a:rPr>
              <a:t>LA </a:t>
            </a:r>
            <a:r>
              <a:rPr lang="es-CO" sz="3800" b="1" dirty="0" smtClean="0">
                <a:ln w="50800"/>
                <a:latin typeface="Verdana" pitchFamily="34" charset="0"/>
                <a:ea typeface="Verdana" pitchFamily="34" charset="0"/>
                <a:cs typeface="Verdana" pitchFamily="34" charset="0"/>
              </a:rPr>
              <a:t>LIQUIDACIÓN </a:t>
            </a:r>
            <a:r>
              <a:rPr lang="es-CO" sz="3800" b="1" dirty="0">
                <a:ln w="50800"/>
                <a:latin typeface="Verdana" pitchFamily="34" charset="0"/>
                <a:ea typeface="Verdana" pitchFamily="34" charset="0"/>
                <a:cs typeface="Verdana" pitchFamily="34" charset="0"/>
              </a:rPr>
              <a:t>DE LOS CONTRATOS </a:t>
            </a:r>
            <a:r>
              <a:rPr lang="es-CO" sz="3800" b="1" dirty="0" smtClean="0">
                <a:ln w="50800"/>
                <a:latin typeface="Verdana" pitchFamily="34" charset="0"/>
                <a:ea typeface="Verdana" pitchFamily="34" charset="0"/>
                <a:cs typeface="Verdana" pitchFamily="34" charset="0"/>
              </a:rPr>
              <a:t>Y CONVENIOS EN </a:t>
            </a:r>
            <a:r>
              <a:rPr lang="es-CO" sz="3800" b="1" dirty="0">
                <a:ln w="50800"/>
                <a:latin typeface="Verdana" pitchFamily="34" charset="0"/>
                <a:ea typeface="Verdana" pitchFamily="34" charset="0"/>
                <a:cs typeface="Verdana" pitchFamily="34" charset="0"/>
              </a:rPr>
              <a:t>LA </a:t>
            </a:r>
            <a:r>
              <a:rPr lang="es-CO" sz="3800" b="1" dirty="0" smtClean="0">
                <a:ln w="50800"/>
                <a:latin typeface="Verdana" pitchFamily="34" charset="0"/>
                <a:ea typeface="Verdana" pitchFamily="34" charset="0"/>
                <a:cs typeface="Verdana" pitchFamily="34" charset="0"/>
              </a:rPr>
              <a:t>AUTORIDAD NACIONAL DE ACUICULTURA Y PESCA “AUNAP”</a:t>
            </a:r>
            <a:endParaRPr lang="es-CO" sz="3800" b="1" dirty="0">
              <a:ln w="50800"/>
              <a:latin typeface="Verdana" pitchFamily="34" charset="0"/>
              <a:ea typeface="Verdana" pitchFamily="34" charset="0"/>
              <a:cs typeface="Verdana" pitchFamily="34" charset="0"/>
            </a:endParaRPr>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7124" y="811307"/>
            <a:ext cx="5470466" cy="1984087"/>
          </a:xfrm>
          <a:prstGeom prst="rect">
            <a:avLst/>
          </a:prstGeom>
        </p:spPr>
      </p:pic>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516" y="673876"/>
            <a:ext cx="5160858" cy="3088853"/>
          </a:xfrm>
          <a:prstGeom prst="rect">
            <a:avLst/>
          </a:prstGeom>
        </p:spPr>
      </p:pic>
      <p:sp>
        <p:nvSpPr>
          <p:cNvPr id="9" name="8 CuadroTexto"/>
          <p:cNvSpPr txBox="1"/>
          <p:nvPr/>
        </p:nvSpPr>
        <p:spPr>
          <a:xfrm>
            <a:off x="25135230" y="3188687"/>
            <a:ext cx="5563930" cy="461665"/>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2400" b="1" dirty="0" smtClean="0">
                <a:ln w="50800"/>
                <a:latin typeface="Verdana" pitchFamily="34" charset="0"/>
                <a:ea typeface="Verdana" pitchFamily="34" charset="0"/>
                <a:cs typeface="Verdana" pitchFamily="34" charset="0"/>
              </a:rPr>
              <a:t>LIGIA </a:t>
            </a:r>
            <a:r>
              <a:rPr lang="es-CO" sz="2400" b="1" dirty="0">
                <a:ln w="50800"/>
                <a:latin typeface="Verdana" pitchFamily="34" charset="0"/>
                <a:ea typeface="Verdana" pitchFamily="34" charset="0"/>
                <a:cs typeface="Verdana" pitchFamily="34" charset="0"/>
              </a:rPr>
              <a:t>ROSA DE LA HOZ MEJÍA </a:t>
            </a:r>
            <a:endParaRPr lang="es-CO" sz="1800" b="1" dirty="0">
              <a:ln w="50800"/>
              <a:latin typeface="Verdana" pitchFamily="34" charset="0"/>
              <a:ea typeface="Verdana" pitchFamily="34" charset="0"/>
              <a:cs typeface="Verdana" pitchFamily="34" charset="0"/>
            </a:endParaRPr>
          </a:p>
        </p:txBody>
      </p:sp>
      <p:cxnSp>
        <p:nvCxnSpPr>
          <p:cNvPr id="11" name="10 Conector recto"/>
          <p:cNvCxnSpPr/>
          <p:nvPr/>
        </p:nvCxnSpPr>
        <p:spPr>
          <a:xfrm flipV="1">
            <a:off x="0" y="4446688"/>
            <a:ext cx="32080200" cy="72008"/>
          </a:xfrm>
          <a:prstGeom prst="line">
            <a:avLst/>
          </a:prstGeom>
        </p:spPr>
        <p:style>
          <a:lnRef idx="1">
            <a:schemeClr val="dk1"/>
          </a:lnRef>
          <a:fillRef idx="0">
            <a:schemeClr val="dk1"/>
          </a:fillRef>
          <a:effectRef idx="0">
            <a:schemeClr val="dk1"/>
          </a:effectRef>
          <a:fontRef idx="minor">
            <a:schemeClr val="tx1"/>
          </a:fontRef>
        </p:style>
      </p:cxnSp>
      <p:sp>
        <p:nvSpPr>
          <p:cNvPr id="12" name="11 CuadroTexto"/>
          <p:cNvSpPr txBox="1"/>
          <p:nvPr/>
        </p:nvSpPr>
        <p:spPr>
          <a:xfrm>
            <a:off x="2108632" y="13346976"/>
            <a:ext cx="4870165" cy="2554545"/>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3200" b="1" dirty="0" smtClean="0">
                <a:ln w="50800"/>
                <a:latin typeface="Verdana" pitchFamily="34" charset="0"/>
                <a:ea typeface="Verdana" pitchFamily="34" charset="0"/>
                <a:cs typeface="Verdana" pitchFamily="34" charset="0"/>
              </a:rPr>
              <a:t>PALABRAS </a:t>
            </a:r>
            <a:r>
              <a:rPr lang="es-CO" sz="3200" b="1" dirty="0">
                <a:ln w="50800"/>
                <a:latin typeface="Verdana" pitchFamily="34" charset="0"/>
                <a:ea typeface="Verdana" pitchFamily="34" charset="0"/>
                <a:cs typeface="Verdana" pitchFamily="34" charset="0"/>
              </a:rPr>
              <a:t>CLAVES </a:t>
            </a:r>
          </a:p>
          <a:p>
            <a:r>
              <a:rPr lang="es-CO" sz="3200" b="1" dirty="0">
                <a:ln w="50800"/>
                <a:latin typeface="Verdana" pitchFamily="34" charset="0"/>
                <a:ea typeface="Verdana" pitchFamily="34" charset="0"/>
                <a:cs typeface="Verdana" pitchFamily="34" charset="0"/>
              </a:rPr>
              <a:t>Prácticas, Informe, Financiero, Contratación , Experiencia </a:t>
            </a:r>
          </a:p>
        </p:txBody>
      </p:sp>
      <p:sp>
        <p:nvSpPr>
          <p:cNvPr id="13" name="12 Llamada rectangular redondeada"/>
          <p:cNvSpPr/>
          <p:nvPr/>
        </p:nvSpPr>
        <p:spPr>
          <a:xfrm>
            <a:off x="19896520" y="6748737"/>
            <a:ext cx="8020675" cy="948378"/>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INTRODUCCIÓN</a:t>
            </a:r>
            <a:r>
              <a:rPr lang="es-CO" sz="3200" dirty="0">
                <a:latin typeface="Verdana" pitchFamily="34" charset="0"/>
                <a:ea typeface="Verdana" pitchFamily="34" charset="0"/>
                <a:cs typeface="Verdana" pitchFamily="34" charset="0"/>
              </a:rPr>
              <a:t> </a:t>
            </a:r>
          </a:p>
        </p:txBody>
      </p:sp>
      <p:sp>
        <p:nvSpPr>
          <p:cNvPr id="14" name="13 CuadroTexto"/>
          <p:cNvSpPr txBox="1"/>
          <p:nvPr/>
        </p:nvSpPr>
        <p:spPr>
          <a:xfrm>
            <a:off x="16775143" y="7939184"/>
            <a:ext cx="13751386" cy="4893647"/>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2600" dirty="0"/>
              <a:t>En este posters se exponen los principales aspectos del proceso realizado, en la función de práctica en Donde Trabaja el Estudiante, en la empresa AUTORIDAD NACIONAL DE ACUICULTURA Y PESCA “AUNAP”, durante el periodo comprendido entre los meses de mayo de 2017 hasta abril del 2018.</a:t>
            </a:r>
          </a:p>
          <a:p>
            <a:r>
              <a:rPr lang="es-CO" sz="2600" dirty="0"/>
              <a:t>La extemporaneidad en la liquidación de los contratos trae como consecuencia en las entidades públicas que sus representantes legales terminen bajo la lupa de los órganos de control del estado trayéndole  muchas veces consecuencias disciplinarias o pecuniarias que en muchas ocasiones los inhabilitan para ejercer nuevamente dentro del  campo público.</a:t>
            </a:r>
          </a:p>
          <a:p>
            <a:r>
              <a:rPr lang="es-CO" sz="2600" dirty="0"/>
              <a:t>La Autoridad Nacional de Acuicultura y Pesca “AUNAP”  siendo una entidad pública del orden nacional no se ve exenta a este tipo de problemáticas, por ello es conveniente que se creen estrategias tendientes a mitigar estos hechos.</a:t>
            </a:r>
          </a:p>
        </p:txBody>
      </p:sp>
      <p:sp>
        <p:nvSpPr>
          <p:cNvPr id="15" name="14 Llamada rectangular redondeada"/>
          <p:cNvSpPr/>
          <p:nvPr/>
        </p:nvSpPr>
        <p:spPr>
          <a:xfrm>
            <a:off x="2711164" y="6755012"/>
            <a:ext cx="8020675" cy="998422"/>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RESUMEN </a:t>
            </a:r>
            <a:r>
              <a:rPr lang="es-CO" sz="3200" dirty="0">
                <a:latin typeface="Verdana" pitchFamily="34" charset="0"/>
                <a:ea typeface="Verdana" pitchFamily="34" charset="0"/>
                <a:cs typeface="Verdana" pitchFamily="34" charset="0"/>
              </a:rPr>
              <a:t> </a:t>
            </a:r>
          </a:p>
        </p:txBody>
      </p:sp>
      <p:sp>
        <p:nvSpPr>
          <p:cNvPr id="16" name="15 CuadroTexto"/>
          <p:cNvSpPr txBox="1"/>
          <p:nvPr/>
        </p:nvSpPr>
        <p:spPr>
          <a:xfrm>
            <a:off x="1954858" y="7956462"/>
            <a:ext cx="13869218" cy="4893647"/>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MX" sz="2600" dirty="0"/>
              <a:t>En este documento se realiza una descripción del proceso práctico de la formación como estudiante de </a:t>
            </a:r>
            <a:r>
              <a:rPr lang="es-MX" sz="2600" dirty="0" smtClean="0"/>
              <a:t>Contaduría Pública </a:t>
            </a:r>
            <a:r>
              <a:rPr lang="es-MX" sz="2600" dirty="0"/>
              <a:t>de la Corporación Universitaria Minuto de Dios, realizado en la Autoridad Nacional de Acuicultura y Pesca (AUNAP), en el área de Dirección Técnica de Inspección y Vigilancia, </a:t>
            </a:r>
            <a:r>
              <a:rPr lang="es-CO" sz="2600" dirty="0"/>
              <a:t>en  donde la función realizada fue el apoyo</a:t>
            </a:r>
            <a:r>
              <a:rPr lang="es-MX" sz="2600" dirty="0"/>
              <a:t> </a:t>
            </a:r>
            <a:r>
              <a:rPr lang="es-CO" sz="2600" dirty="0"/>
              <a:t>en labores de liquidación de contratos, revisión y clasificación de los soportes requeridos para la elaboración del informe y balance, gestión documental y apoyo para la implementación del sistema integrado de gestión .</a:t>
            </a:r>
          </a:p>
          <a:p>
            <a:r>
              <a:rPr lang="es-MX" sz="2600" dirty="0"/>
              <a:t>Esto hace parte del proceso formativo académico que se adelanta como futuro profesional del área contable, esta experiencia otorga el conocimiento práctico y el desarrollo de las habilidades y competencias laborales </a:t>
            </a:r>
            <a:r>
              <a:rPr lang="es-MX" sz="2600" dirty="0" smtClean="0"/>
              <a:t>de </a:t>
            </a:r>
            <a:r>
              <a:rPr lang="es-MX" sz="2600" dirty="0"/>
              <a:t>la formación recibida en las aulas, la cual se requiere como parte complementaria dentro del aprendizaje teórico desarrollado </a:t>
            </a:r>
            <a:r>
              <a:rPr lang="es-MX" sz="2600" dirty="0" smtClean="0"/>
              <a:t>en el </a:t>
            </a:r>
            <a:r>
              <a:rPr lang="es-MX" sz="2600" dirty="0"/>
              <a:t>proceso académico.</a:t>
            </a:r>
            <a:endParaRPr lang="es-CO" sz="2600" dirty="0"/>
          </a:p>
        </p:txBody>
      </p:sp>
      <p:sp>
        <p:nvSpPr>
          <p:cNvPr id="17" name="12 Llamada rectangular redondeada">
            <a:extLst>
              <a:ext uri="{FF2B5EF4-FFF2-40B4-BE49-F238E27FC236}">
                <a16:creationId xmlns:a16="http://schemas.microsoft.com/office/drawing/2014/main" xmlns="" id="{CCD28944-0525-42CD-B33B-9925AA62832C}"/>
              </a:ext>
            </a:extLst>
          </p:cNvPr>
          <p:cNvSpPr/>
          <p:nvPr/>
        </p:nvSpPr>
        <p:spPr>
          <a:xfrm>
            <a:off x="11590578" y="13253750"/>
            <a:ext cx="8020675" cy="1230309"/>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DIAGNOSTICO</a:t>
            </a:r>
            <a:r>
              <a:rPr lang="es-CO" sz="3200" dirty="0">
                <a:latin typeface="Verdana" pitchFamily="34" charset="0"/>
                <a:ea typeface="Verdana" pitchFamily="34" charset="0"/>
                <a:cs typeface="Verdana" pitchFamily="34" charset="0"/>
              </a:rPr>
              <a:t> </a:t>
            </a:r>
          </a:p>
        </p:txBody>
      </p:sp>
      <p:sp>
        <p:nvSpPr>
          <p:cNvPr id="18" name="13 CuadroTexto">
            <a:extLst>
              <a:ext uri="{FF2B5EF4-FFF2-40B4-BE49-F238E27FC236}">
                <a16:creationId xmlns:a16="http://schemas.microsoft.com/office/drawing/2014/main" xmlns="" id="{110904A5-353C-4184-8DE3-6B0F8E2A18E0}"/>
              </a:ext>
            </a:extLst>
          </p:cNvPr>
          <p:cNvSpPr txBox="1"/>
          <p:nvPr/>
        </p:nvSpPr>
        <p:spPr>
          <a:xfrm>
            <a:off x="8130924" y="14917861"/>
            <a:ext cx="15811849" cy="2893100"/>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2600" dirty="0"/>
              <a:t>En la AUNAP principalmente en el área de la DTIV se pudo apreciar que el denominador común  y con el que se fundamenta el presente trabajo de grado, es la “extemporaneidad en la liquidación de contratos y convenios”, lo cual a nivel contable y jurídico traen consigo una serie de consecuencias que afectan de manera negativa el buen funcionamiento de esta entidad, la no realización de balances de ejecución prestacional del negocio jurídico, una definición de cuentas a favor o a cargo de los contratantes y el no poder determinar el real estado prestacional de la entidad respecto de los contratos celebrados</a:t>
            </a:r>
            <a:endParaRPr lang="es-CO" sz="2600" b="1" dirty="0">
              <a:latin typeface="Verdana" panose="020B0604030504040204" pitchFamily="34" charset="0"/>
              <a:ea typeface="Verdana" panose="020B0604030504040204" pitchFamily="34" charset="0"/>
              <a:cs typeface="Verdana" panose="020B0604030504040204" pitchFamily="34" charset="0"/>
            </a:endParaRPr>
          </a:p>
        </p:txBody>
      </p:sp>
      <p:sp>
        <p:nvSpPr>
          <p:cNvPr id="19" name="12 Llamada rectangular redondeada">
            <a:extLst>
              <a:ext uri="{FF2B5EF4-FFF2-40B4-BE49-F238E27FC236}">
                <a16:creationId xmlns:a16="http://schemas.microsoft.com/office/drawing/2014/main" xmlns="" id="{7BF212F2-E2F3-4100-A4C6-2202A45D5FB6}"/>
              </a:ext>
            </a:extLst>
          </p:cNvPr>
          <p:cNvSpPr/>
          <p:nvPr/>
        </p:nvSpPr>
        <p:spPr>
          <a:xfrm>
            <a:off x="3930507" y="18351385"/>
            <a:ext cx="8020675" cy="1150653"/>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OBJETIVO GENERAL</a:t>
            </a:r>
            <a:r>
              <a:rPr lang="es-CO" sz="3200" dirty="0">
                <a:latin typeface="Verdana" pitchFamily="34" charset="0"/>
                <a:ea typeface="Verdana" pitchFamily="34" charset="0"/>
                <a:cs typeface="Verdana" pitchFamily="34" charset="0"/>
              </a:rPr>
              <a:t> </a:t>
            </a:r>
          </a:p>
        </p:txBody>
      </p:sp>
      <p:sp>
        <p:nvSpPr>
          <p:cNvPr id="20" name="12 Llamada rectangular redondeada">
            <a:extLst>
              <a:ext uri="{FF2B5EF4-FFF2-40B4-BE49-F238E27FC236}">
                <a16:creationId xmlns:a16="http://schemas.microsoft.com/office/drawing/2014/main" xmlns="" id="{8925E715-73D3-4FA2-AA4F-EBD4EF89097D}"/>
              </a:ext>
            </a:extLst>
          </p:cNvPr>
          <p:cNvSpPr/>
          <p:nvPr/>
        </p:nvSpPr>
        <p:spPr>
          <a:xfrm>
            <a:off x="19640499" y="18248447"/>
            <a:ext cx="8020675" cy="1031889"/>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OBJETIVOS ESPECIFICOS</a:t>
            </a:r>
            <a:r>
              <a:rPr lang="es-CO" sz="3200" dirty="0">
                <a:latin typeface="Verdana" pitchFamily="34" charset="0"/>
                <a:ea typeface="Verdana" pitchFamily="34" charset="0"/>
                <a:cs typeface="Verdana" pitchFamily="34" charset="0"/>
              </a:rPr>
              <a:t> </a:t>
            </a:r>
          </a:p>
        </p:txBody>
      </p:sp>
      <p:sp>
        <p:nvSpPr>
          <p:cNvPr id="21" name="13 CuadroTexto">
            <a:extLst>
              <a:ext uri="{FF2B5EF4-FFF2-40B4-BE49-F238E27FC236}">
                <a16:creationId xmlns:a16="http://schemas.microsoft.com/office/drawing/2014/main" xmlns="" id="{243D8A5A-6A77-4AEB-9D88-D66F269CC21B}"/>
              </a:ext>
            </a:extLst>
          </p:cNvPr>
          <p:cNvSpPr txBox="1"/>
          <p:nvPr/>
        </p:nvSpPr>
        <p:spPr>
          <a:xfrm>
            <a:off x="17058157" y="20864513"/>
            <a:ext cx="3605041" cy="209288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lvl="0" indent="-342900" algn="just">
              <a:buFont typeface="Arial" panose="020B0604020202020204" pitchFamily="34" charset="0"/>
              <a:buChar char="•"/>
            </a:pPr>
            <a:r>
              <a:rPr lang="es-MX" sz="2600" dirty="0"/>
              <a:t>Cumplir con los plazos establecidos para liquidación de los diferentes contratos. </a:t>
            </a:r>
            <a:endParaRPr lang="es-CO" sz="2600" dirty="0"/>
          </a:p>
        </p:txBody>
      </p:sp>
      <p:sp>
        <p:nvSpPr>
          <p:cNvPr id="22" name="13 CuadroTexto">
            <a:extLst>
              <a:ext uri="{FF2B5EF4-FFF2-40B4-BE49-F238E27FC236}">
                <a16:creationId xmlns:a16="http://schemas.microsoft.com/office/drawing/2014/main" xmlns="" id="{D2264705-9DD1-46F2-B07F-359E6714ADE8}"/>
              </a:ext>
            </a:extLst>
          </p:cNvPr>
          <p:cNvSpPr txBox="1"/>
          <p:nvPr/>
        </p:nvSpPr>
        <p:spPr>
          <a:xfrm>
            <a:off x="2078608" y="20090005"/>
            <a:ext cx="12938025" cy="1292662"/>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2600" dirty="0"/>
              <a:t>Mejorar los procesos de liquidación de los contratos suscrito por la empresa AUTORIDAD NACIONAL DE ACUICULTURA Y PESCA “AUNAP”, dándole cumplimiento a la normatividad que rige la contratación estatal</a:t>
            </a:r>
            <a:r>
              <a:rPr lang="es-CO" sz="2600" dirty="0" smtClean="0"/>
              <a:t>.</a:t>
            </a:r>
            <a:endParaRPr lang="es-CO" sz="2600" dirty="0"/>
          </a:p>
        </p:txBody>
      </p:sp>
      <p:sp>
        <p:nvSpPr>
          <p:cNvPr id="23" name="12 Llamada rectangular redondeada">
            <a:extLst>
              <a:ext uri="{FF2B5EF4-FFF2-40B4-BE49-F238E27FC236}">
                <a16:creationId xmlns:a16="http://schemas.microsoft.com/office/drawing/2014/main" xmlns="" id="{E2E192A4-86C6-4206-8070-6F4BD86D391B}"/>
              </a:ext>
            </a:extLst>
          </p:cNvPr>
          <p:cNvSpPr/>
          <p:nvPr/>
        </p:nvSpPr>
        <p:spPr>
          <a:xfrm>
            <a:off x="3930505" y="21995842"/>
            <a:ext cx="8020675" cy="969205"/>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PLAN DE TRABAJO</a:t>
            </a:r>
            <a:endParaRPr lang="es-CO" sz="3200" dirty="0">
              <a:latin typeface="Verdana" pitchFamily="34" charset="0"/>
              <a:ea typeface="Verdana" pitchFamily="34" charset="0"/>
              <a:cs typeface="Verdana" pitchFamily="34" charset="0"/>
            </a:endParaRPr>
          </a:p>
        </p:txBody>
      </p:sp>
      <p:sp>
        <p:nvSpPr>
          <p:cNvPr id="24" name="12 Llamada rectangular redondeada">
            <a:extLst>
              <a:ext uri="{FF2B5EF4-FFF2-40B4-BE49-F238E27FC236}">
                <a16:creationId xmlns:a16="http://schemas.microsoft.com/office/drawing/2014/main" xmlns="" id="{61C99139-F75D-4B11-9127-6A55D23CD1AF}"/>
              </a:ext>
            </a:extLst>
          </p:cNvPr>
          <p:cNvSpPr/>
          <p:nvPr/>
        </p:nvSpPr>
        <p:spPr>
          <a:xfrm>
            <a:off x="19611253" y="23477677"/>
            <a:ext cx="8020675" cy="1060998"/>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smtClean="0">
                <a:latin typeface="Verdana" pitchFamily="34" charset="0"/>
                <a:ea typeface="Verdana" pitchFamily="34" charset="0"/>
                <a:cs typeface="Verdana" pitchFamily="34" charset="0"/>
              </a:rPr>
              <a:t>TEORIA</a:t>
            </a:r>
            <a:endParaRPr lang="es-CO" sz="3200" dirty="0">
              <a:latin typeface="Verdana" pitchFamily="34" charset="0"/>
              <a:ea typeface="Verdana" pitchFamily="34" charset="0"/>
              <a:cs typeface="Verdana" pitchFamily="34" charset="0"/>
            </a:endParaRPr>
          </a:p>
        </p:txBody>
      </p:sp>
      <p:sp>
        <p:nvSpPr>
          <p:cNvPr id="27" name="12 Llamada rectangular redondeada">
            <a:extLst>
              <a:ext uri="{FF2B5EF4-FFF2-40B4-BE49-F238E27FC236}">
                <a16:creationId xmlns:a16="http://schemas.microsoft.com/office/drawing/2014/main" xmlns="" id="{3A4E8B22-A45C-4784-A68B-13BC4EFBCFB9}"/>
              </a:ext>
            </a:extLst>
          </p:cNvPr>
          <p:cNvSpPr/>
          <p:nvPr/>
        </p:nvSpPr>
        <p:spPr>
          <a:xfrm>
            <a:off x="19932435" y="32241776"/>
            <a:ext cx="8020675" cy="1156038"/>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CONCLUSION</a:t>
            </a:r>
            <a:endParaRPr lang="es-CO" sz="3200" dirty="0">
              <a:latin typeface="Verdana" pitchFamily="34" charset="0"/>
              <a:ea typeface="Verdana" pitchFamily="34" charset="0"/>
              <a:cs typeface="Verdana" pitchFamily="34" charset="0"/>
            </a:endParaRPr>
          </a:p>
        </p:txBody>
      </p:sp>
      <p:sp>
        <p:nvSpPr>
          <p:cNvPr id="28" name="12 Llamada rectangular redondeada">
            <a:extLst>
              <a:ext uri="{FF2B5EF4-FFF2-40B4-BE49-F238E27FC236}">
                <a16:creationId xmlns:a16="http://schemas.microsoft.com/office/drawing/2014/main" xmlns="" id="{9681A85E-A5DD-4939-97D7-29A02343E2AA}"/>
              </a:ext>
            </a:extLst>
          </p:cNvPr>
          <p:cNvSpPr/>
          <p:nvPr/>
        </p:nvSpPr>
        <p:spPr>
          <a:xfrm>
            <a:off x="3930506" y="30654480"/>
            <a:ext cx="8020675" cy="1096613"/>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3200" b="1" dirty="0">
                <a:latin typeface="Verdana" pitchFamily="34" charset="0"/>
                <a:ea typeface="Verdana" pitchFamily="34" charset="0"/>
                <a:cs typeface="Verdana" pitchFamily="34" charset="0"/>
              </a:rPr>
              <a:t>RESULTADOS</a:t>
            </a:r>
            <a:endParaRPr lang="es-CO" sz="3200" dirty="0">
              <a:latin typeface="Verdana" pitchFamily="34" charset="0"/>
              <a:ea typeface="Verdana" pitchFamily="34" charset="0"/>
              <a:cs typeface="Verdana" pitchFamily="34" charset="0"/>
            </a:endParaRPr>
          </a:p>
        </p:txBody>
      </p:sp>
      <p:sp>
        <p:nvSpPr>
          <p:cNvPr id="29" name="13 CuadroTexto">
            <a:extLst>
              <a:ext uri="{FF2B5EF4-FFF2-40B4-BE49-F238E27FC236}">
                <a16:creationId xmlns:a16="http://schemas.microsoft.com/office/drawing/2014/main" xmlns="" id="{59E2EC8B-C8D2-42C8-A8BC-E6ED64E102CC}"/>
              </a:ext>
            </a:extLst>
          </p:cNvPr>
          <p:cNvSpPr txBox="1"/>
          <p:nvPr/>
        </p:nvSpPr>
        <p:spPr>
          <a:xfrm>
            <a:off x="17166991" y="34077277"/>
            <a:ext cx="13359538" cy="4832092"/>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2800" dirty="0"/>
              <a:t>La práctica </a:t>
            </a:r>
            <a:r>
              <a:rPr lang="es-CO" sz="2800" dirty="0" smtClean="0"/>
              <a:t>profesional brindó </a:t>
            </a:r>
            <a:r>
              <a:rPr lang="es-CO" sz="2800" dirty="0"/>
              <a:t>la oportunidad de aplicar los conocimientos adquiridos en el aula, desarrollar  competencias y evidenciar nuevas como parte </a:t>
            </a:r>
            <a:r>
              <a:rPr lang="es-CO" sz="2800" dirty="0" smtClean="0"/>
              <a:t>del perfil profesional, ayudó </a:t>
            </a:r>
            <a:r>
              <a:rPr lang="es-CO" sz="2800" dirty="0"/>
              <a:t>a contar </a:t>
            </a:r>
            <a:r>
              <a:rPr lang="es-CO" sz="2800" dirty="0" smtClean="0"/>
              <a:t>con un </a:t>
            </a:r>
            <a:r>
              <a:rPr lang="es-CO" sz="2800" dirty="0"/>
              <a:t>panorama real de las dificultades a las que se enfrentan los profesionales de la contaduría pública, así como de las responsabilidades y satisfacciones profesionales que trae consigo el formar parte del talento humano de una empresa, principalmente en </a:t>
            </a:r>
            <a:r>
              <a:rPr lang="es-CO" sz="2800" dirty="0" smtClean="0"/>
              <a:t>este </a:t>
            </a:r>
            <a:r>
              <a:rPr lang="es-CO" sz="2800" dirty="0"/>
              <a:t>caso particular que es una entidad del Estado y ha sido </a:t>
            </a:r>
            <a:r>
              <a:rPr lang="es-CO" sz="2800" dirty="0" smtClean="0"/>
              <a:t>un </a:t>
            </a:r>
            <a:r>
              <a:rPr lang="es-CO" sz="2800" dirty="0"/>
              <a:t>mayor logro y satisfacción personal</a:t>
            </a:r>
            <a:r>
              <a:rPr lang="es-CO" sz="2800" dirty="0" smtClean="0"/>
              <a:t>.</a:t>
            </a:r>
          </a:p>
          <a:p>
            <a:endParaRPr lang="es-CO" sz="2800" dirty="0" smtClean="0"/>
          </a:p>
          <a:p>
            <a:r>
              <a:rPr lang="es-CO" sz="2800" dirty="0" smtClean="0"/>
              <a:t>A su vez se cumplieron los objetivos propuestos, logrando así en minimizar la cantidad de contratos y convenios que estaban pendientes por liquidar.</a:t>
            </a:r>
            <a:endParaRPr lang="es-CO" sz="2600" dirty="0"/>
          </a:p>
        </p:txBody>
      </p:sp>
      <p:sp>
        <p:nvSpPr>
          <p:cNvPr id="26" name="13 CuadroTexto">
            <a:extLst>
              <a:ext uri="{FF2B5EF4-FFF2-40B4-BE49-F238E27FC236}">
                <a16:creationId xmlns:a16="http://schemas.microsoft.com/office/drawing/2014/main" xmlns="" id="{59E2EC8B-C8D2-42C8-A8BC-E6ED64E102CC}"/>
              </a:ext>
            </a:extLst>
          </p:cNvPr>
          <p:cNvSpPr txBox="1"/>
          <p:nvPr/>
        </p:nvSpPr>
        <p:spPr>
          <a:xfrm>
            <a:off x="2717214" y="32104888"/>
            <a:ext cx="13156099" cy="5693866"/>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marL="457200" lvl="0" indent="-457200">
              <a:buFont typeface="Arial" panose="020B0604020202020204" pitchFamily="34" charset="0"/>
              <a:buChar char="•"/>
            </a:pPr>
            <a:r>
              <a:rPr lang="es-CO" sz="2800" dirty="0"/>
              <a:t>Desarrollo de la capacidad de adaptarse al medio laboral de acuerdo con el rol a desempeñar.</a:t>
            </a:r>
          </a:p>
          <a:p>
            <a:pPr marL="457200" lvl="0" indent="-457200">
              <a:buFont typeface="Arial" panose="020B0604020202020204" pitchFamily="34" charset="0"/>
              <a:buChar char="•"/>
            </a:pPr>
            <a:r>
              <a:rPr lang="es-CO" sz="2800" dirty="0"/>
              <a:t>Despertar el espíritu de investigación y las incidencias en el medio laboral, con el objeto de lograr un equilibrio entre lo aprendido y la forma práctica.</a:t>
            </a:r>
          </a:p>
          <a:p>
            <a:pPr marL="457200" lvl="0" indent="-457200">
              <a:buFont typeface="Arial" panose="020B0604020202020204" pitchFamily="34" charset="0"/>
              <a:buChar char="•"/>
            </a:pPr>
            <a:r>
              <a:rPr lang="es-CO" sz="2800" dirty="0"/>
              <a:t>Adquirir destrezas en el desarrollo de la función encomendada y llevarlas a la práctica.</a:t>
            </a:r>
          </a:p>
          <a:p>
            <a:pPr marL="457200" lvl="0" indent="-457200">
              <a:buFont typeface="Arial" panose="020B0604020202020204" pitchFamily="34" charset="0"/>
              <a:buChar char="•"/>
            </a:pPr>
            <a:r>
              <a:rPr lang="es-CO" sz="2800" dirty="0"/>
              <a:t>Incentivar la cooperación y trabajo en equipo para colocar al día los contratos pendiente por liquidar que estaban atrasados.</a:t>
            </a:r>
          </a:p>
          <a:p>
            <a:pPr marL="457200" lvl="0" indent="-457200">
              <a:buFont typeface="Arial" panose="020B0604020202020204" pitchFamily="34" charset="0"/>
              <a:buChar char="•"/>
            </a:pPr>
            <a:r>
              <a:rPr lang="es-CO" sz="2800" dirty="0"/>
              <a:t>Apoyar de manera eficiente en la liquidación de los contratos.</a:t>
            </a:r>
          </a:p>
          <a:p>
            <a:pPr marL="457200" lvl="0" indent="-457200">
              <a:buFont typeface="Arial" panose="020B0604020202020204" pitchFamily="34" charset="0"/>
              <a:buChar char="•"/>
            </a:pPr>
            <a:r>
              <a:rPr lang="es-CO" sz="2800" dirty="0"/>
              <a:t>Interpretar las nomas y aplicarlas para un mejor manejo de los recursos públicos en cuanto a la liquidación de los contratos se refiere, es decir que se hagan en los términos establecidos legalmente.</a:t>
            </a:r>
          </a:p>
        </p:txBody>
      </p:sp>
      <p:sp>
        <p:nvSpPr>
          <p:cNvPr id="30" name="5 CuadroTexto"/>
          <p:cNvSpPr txBox="1"/>
          <p:nvPr/>
        </p:nvSpPr>
        <p:spPr>
          <a:xfrm>
            <a:off x="7940845" y="723782"/>
            <a:ext cx="17194385" cy="2769989"/>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CO" sz="3800" b="1" dirty="0" smtClean="0">
                <a:ln w="50800"/>
                <a:latin typeface="Verdana" pitchFamily="34" charset="0"/>
                <a:ea typeface="Verdana" pitchFamily="34" charset="0"/>
                <a:cs typeface="Verdana" pitchFamily="34" charset="0"/>
              </a:rPr>
              <a:t>IV COLOQUIO DE INVESTIGACIÓN CONTABLE</a:t>
            </a:r>
          </a:p>
          <a:p>
            <a:endParaRPr lang="es-CO" sz="3400" i="1" dirty="0">
              <a:ln w="50800"/>
              <a:latin typeface="Verdana" pitchFamily="34" charset="0"/>
              <a:ea typeface="Verdana" pitchFamily="34" charset="0"/>
              <a:cs typeface="Verdana" pitchFamily="34" charset="0"/>
            </a:endParaRPr>
          </a:p>
          <a:p>
            <a:r>
              <a:rPr lang="es-CO" sz="3400" i="1" dirty="0" smtClean="0">
                <a:ln w="50800"/>
                <a:latin typeface="Verdana" pitchFamily="34" charset="0"/>
                <a:ea typeface="Verdana" pitchFamily="34" charset="0"/>
                <a:cs typeface="Verdana" pitchFamily="34" charset="0"/>
              </a:rPr>
              <a:t>MUESTRA DE POSTERS</a:t>
            </a:r>
          </a:p>
          <a:p>
            <a:r>
              <a:rPr lang="es-CO" sz="3400" i="1" dirty="0" smtClean="0">
                <a:ln w="50800"/>
                <a:latin typeface="Verdana" pitchFamily="34" charset="0"/>
                <a:ea typeface="Verdana" pitchFamily="34" charset="0"/>
                <a:cs typeface="Verdana" pitchFamily="34" charset="0"/>
              </a:rPr>
              <a:t>SISTEMATIZACIÓN Y APRENDIZAJE DE LA PRACTICA PROFESIONAL</a:t>
            </a:r>
          </a:p>
          <a:p>
            <a:r>
              <a:rPr lang="es-CO" sz="3400" i="1" dirty="0" smtClean="0">
                <a:ln w="50800"/>
                <a:latin typeface="Verdana" pitchFamily="34" charset="0"/>
                <a:ea typeface="Verdana" pitchFamily="34" charset="0"/>
                <a:cs typeface="Verdana" pitchFamily="34" charset="0"/>
              </a:rPr>
              <a:t>CONTADURIA PUBLICA UVD</a:t>
            </a:r>
            <a:endParaRPr lang="es-CO" sz="3400" i="1" dirty="0">
              <a:ln w="50800"/>
              <a:latin typeface="Verdana" pitchFamily="34" charset="0"/>
              <a:ea typeface="Verdana" pitchFamily="34" charset="0"/>
              <a:cs typeface="Verdana" pitchFamily="34" charset="0"/>
            </a:endParaRPr>
          </a:p>
        </p:txBody>
      </p:sp>
      <p:sp>
        <p:nvSpPr>
          <p:cNvPr id="31" name="12 Llamada rectangular redondeada">
            <a:extLst>
              <a:ext uri="{FF2B5EF4-FFF2-40B4-BE49-F238E27FC236}">
                <a16:creationId xmlns:a16="http://schemas.microsoft.com/office/drawing/2014/main" xmlns="" id="{9681A85E-A5DD-4939-97D7-29A02343E2AA}"/>
              </a:ext>
            </a:extLst>
          </p:cNvPr>
          <p:cNvSpPr/>
          <p:nvPr/>
        </p:nvSpPr>
        <p:spPr>
          <a:xfrm>
            <a:off x="4354732" y="38362456"/>
            <a:ext cx="4396500" cy="682550"/>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2400" b="1" dirty="0" smtClean="0">
                <a:latin typeface="Verdana" pitchFamily="34" charset="0"/>
                <a:ea typeface="Verdana" pitchFamily="34" charset="0"/>
                <a:cs typeface="Verdana" pitchFamily="34" charset="0"/>
              </a:rPr>
              <a:t>REFERENCIAS</a:t>
            </a:r>
            <a:r>
              <a:rPr lang="es-CO" sz="3200" b="1" dirty="0" smtClean="0">
                <a:latin typeface="Verdana" pitchFamily="34" charset="0"/>
                <a:ea typeface="Verdana" pitchFamily="34" charset="0"/>
                <a:cs typeface="Verdana" pitchFamily="34" charset="0"/>
              </a:rPr>
              <a:t> </a:t>
            </a:r>
            <a:endParaRPr lang="es-CO" sz="3200" dirty="0">
              <a:latin typeface="Verdana" pitchFamily="34" charset="0"/>
              <a:ea typeface="Verdana" pitchFamily="34" charset="0"/>
              <a:cs typeface="Verdana" pitchFamily="34" charset="0"/>
            </a:endParaRPr>
          </a:p>
        </p:txBody>
      </p:sp>
      <p:sp>
        <p:nvSpPr>
          <p:cNvPr id="32" name="13 CuadroTexto">
            <a:extLst>
              <a:ext uri="{FF2B5EF4-FFF2-40B4-BE49-F238E27FC236}">
                <a16:creationId xmlns:a16="http://schemas.microsoft.com/office/drawing/2014/main" xmlns="" id="{59E2EC8B-C8D2-42C8-A8BC-E6ED64E102CC}"/>
              </a:ext>
            </a:extLst>
          </p:cNvPr>
          <p:cNvSpPr txBox="1"/>
          <p:nvPr/>
        </p:nvSpPr>
        <p:spPr>
          <a:xfrm>
            <a:off x="4145524" y="39249162"/>
            <a:ext cx="11215714" cy="1477328"/>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s-CO" sz="1800" dirty="0"/>
              <a:t>Autoridad Nacional de Acuicultura y Pesca “AUNAP”. Página web: </a:t>
            </a:r>
            <a:r>
              <a:rPr lang="es-CO" sz="1800" u="sng" dirty="0">
                <a:hlinkClick r:id="rId4"/>
              </a:rPr>
              <a:t>http://www.aunap.gov.co/</a:t>
            </a:r>
            <a:endParaRPr lang="es-CO" sz="1800" dirty="0"/>
          </a:p>
          <a:p>
            <a:r>
              <a:rPr lang="es-CO" sz="1800" dirty="0" smtClean="0"/>
              <a:t>Víctor </a:t>
            </a:r>
            <a:r>
              <a:rPr lang="es-CO" sz="1800" dirty="0"/>
              <a:t>Manuel Arroyo León (2008), </a:t>
            </a:r>
            <a:r>
              <a:rPr lang="es-CO" sz="1800" i="1" dirty="0"/>
              <a:t>Contabilidad Financiera Básica</a:t>
            </a:r>
            <a:endParaRPr lang="es-CO" sz="1800" dirty="0"/>
          </a:p>
          <a:p>
            <a:r>
              <a:rPr lang="es-CO" sz="1800" dirty="0"/>
              <a:t>Marcial Córdoba Padilla (2009), </a:t>
            </a:r>
            <a:r>
              <a:rPr lang="es-CO" sz="1800" i="1" dirty="0"/>
              <a:t>Finanzas Publicas</a:t>
            </a:r>
            <a:endParaRPr lang="es-CO" sz="1800" dirty="0"/>
          </a:p>
          <a:p>
            <a:r>
              <a:rPr lang="es-CO" sz="1800" dirty="0" smtClean="0"/>
              <a:t>LEY </a:t>
            </a:r>
            <a:r>
              <a:rPr lang="es-CO" sz="1800" dirty="0"/>
              <a:t>1150 DE 2007 – Art. </a:t>
            </a:r>
            <a:r>
              <a:rPr lang="es-CO" sz="1800" dirty="0" smtClean="0"/>
              <a:t>11</a:t>
            </a:r>
          </a:p>
          <a:p>
            <a:r>
              <a:rPr lang="es-CO" sz="1800" dirty="0"/>
              <a:t>Sentencia 17322 de 14 de abril de 2010 de Consejo de Estado</a:t>
            </a:r>
          </a:p>
        </p:txBody>
      </p:sp>
      <p:sp>
        <p:nvSpPr>
          <p:cNvPr id="34" name="13 CuadroTexto">
            <a:extLst>
              <a:ext uri="{FF2B5EF4-FFF2-40B4-BE49-F238E27FC236}">
                <a16:creationId xmlns:a16="http://schemas.microsoft.com/office/drawing/2014/main" xmlns="" id="{243D8A5A-6A77-4AEB-9D88-D66F269CC21B}"/>
              </a:ext>
            </a:extLst>
          </p:cNvPr>
          <p:cNvSpPr txBox="1"/>
          <p:nvPr/>
        </p:nvSpPr>
        <p:spPr>
          <a:xfrm>
            <a:off x="21990495" y="20793688"/>
            <a:ext cx="3283860" cy="209288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lvl="0" indent="-342900" algn="just">
              <a:buFont typeface="Arial" panose="020B0604020202020204" pitchFamily="34" charset="0"/>
              <a:buChar char="•"/>
            </a:pPr>
            <a:r>
              <a:rPr lang="es-MX" sz="2600" dirty="0" smtClean="0"/>
              <a:t>Legalizar </a:t>
            </a:r>
            <a:r>
              <a:rPr lang="es-MX" sz="2600" dirty="0"/>
              <a:t>jurídica y contablemente los contratos finalizados a satisfacción</a:t>
            </a:r>
            <a:r>
              <a:rPr lang="es-MX" sz="2600" dirty="0" smtClean="0"/>
              <a:t>.</a:t>
            </a:r>
            <a:endParaRPr lang="es-CO" sz="2600" dirty="0"/>
          </a:p>
        </p:txBody>
      </p:sp>
      <p:sp>
        <p:nvSpPr>
          <p:cNvPr id="35" name="13 CuadroTexto">
            <a:extLst>
              <a:ext uri="{FF2B5EF4-FFF2-40B4-BE49-F238E27FC236}">
                <a16:creationId xmlns:a16="http://schemas.microsoft.com/office/drawing/2014/main" xmlns="" id="{243D8A5A-6A77-4AEB-9D88-D66F269CC21B}"/>
              </a:ext>
            </a:extLst>
          </p:cNvPr>
          <p:cNvSpPr txBox="1"/>
          <p:nvPr/>
        </p:nvSpPr>
        <p:spPr>
          <a:xfrm>
            <a:off x="26745947" y="20785012"/>
            <a:ext cx="3981643" cy="209288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lvl="0" indent="-342900" algn="just">
              <a:buFont typeface="Arial" panose="020B0604020202020204" pitchFamily="34" charset="0"/>
              <a:buChar char="•"/>
            </a:pPr>
            <a:r>
              <a:rPr lang="es-MX" sz="2600" dirty="0" smtClean="0"/>
              <a:t>Mejorar </a:t>
            </a:r>
            <a:r>
              <a:rPr lang="es-MX" sz="2600" dirty="0"/>
              <a:t>el proceso de auditoría interna que evalúa el proceso de liquidación de los contratos.</a:t>
            </a:r>
            <a:endParaRPr lang="es-CO" sz="2600" dirty="0"/>
          </a:p>
        </p:txBody>
      </p:sp>
      <p:cxnSp>
        <p:nvCxnSpPr>
          <p:cNvPr id="40" name="Conector recto 39"/>
          <p:cNvCxnSpPr>
            <a:stCxn id="20" idx="2"/>
          </p:cNvCxnSpPr>
          <p:nvPr/>
        </p:nvCxnSpPr>
        <p:spPr>
          <a:xfrm flipH="1">
            <a:off x="23650836" y="19280336"/>
            <a:ext cx="1"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18161299" y="20072424"/>
            <a:ext cx="112722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p:nvPr/>
        </p:nvCxnSpPr>
        <p:spPr>
          <a:xfrm>
            <a:off x="18161299" y="20072424"/>
            <a:ext cx="0" cy="472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p:cNvCxnSpPr/>
          <p:nvPr/>
        </p:nvCxnSpPr>
        <p:spPr>
          <a:xfrm>
            <a:off x="23650836" y="20072424"/>
            <a:ext cx="0" cy="472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p:cNvCxnSpPr/>
          <p:nvPr/>
        </p:nvCxnSpPr>
        <p:spPr>
          <a:xfrm>
            <a:off x="29433588" y="20072424"/>
            <a:ext cx="0" cy="472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ángulo redondeado 49"/>
          <p:cNvSpPr/>
          <p:nvPr/>
        </p:nvSpPr>
        <p:spPr>
          <a:xfrm>
            <a:off x="3081950" y="23539172"/>
            <a:ext cx="3941393" cy="1912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chemeClr val="bg1"/>
                </a:solidFill>
              </a:rPr>
              <a:t>Revisar, organizar y clasificar los soportes contables que contenían los </a:t>
            </a:r>
            <a:r>
              <a:rPr lang="es-ES" sz="2400" dirty="0" smtClean="0">
                <a:solidFill>
                  <a:schemeClr val="bg1"/>
                </a:solidFill>
              </a:rPr>
              <a:t>contratos.</a:t>
            </a:r>
            <a:endParaRPr lang="es-CO" dirty="0">
              <a:solidFill>
                <a:schemeClr val="bg1"/>
              </a:solidFill>
            </a:endParaRPr>
          </a:p>
        </p:txBody>
      </p:sp>
      <p:sp>
        <p:nvSpPr>
          <p:cNvPr id="51" name="Rectángulo redondeado 50"/>
          <p:cNvSpPr/>
          <p:nvPr/>
        </p:nvSpPr>
        <p:spPr>
          <a:xfrm>
            <a:off x="6160227" y="26154960"/>
            <a:ext cx="3941393" cy="1912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bg1"/>
                </a:solidFill>
              </a:rPr>
              <a:t>Elaborar los balances necesarios para la</a:t>
            </a:r>
            <a:r>
              <a:rPr lang="es-ES" sz="2400" dirty="0">
                <a:solidFill>
                  <a:schemeClr val="bg1"/>
                </a:solidFill>
              </a:rPr>
              <a:t> liquidación de contrato o convenios que se celebran en la D.T.I.V</a:t>
            </a:r>
            <a:r>
              <a:rPr lang="es-ES" sz="2400" dirty="0" smtClean="0">
                <a:solidFill>
                  <a:schemeClr val="bg1"/>
                </a:solidFill>
              </a:rPr>
              <a:t>.</a:t>
            </a:r>
            <a:endParaRPr lang="es-CO" dirty="0">
              <a:solidFill>
                <a:schemeClr val="bg1"/>
              </a:solidFill>
            </a:endParaRPr>
          </a:p>
        </p:txBody>
      </p:sp>
      <p:sp>
        <p:nvSpPr>
          <p:cNvPr id="52" name="Rectángulo redondeado 51"/>
          <p:cNvSpPr/>
          <p:nvPr/>
        </p:nvSpPr>
        <p:spPr>
          <a:xfrm>
            <a:off x="10290733" y="28207732"/>
            <a:ext cx="3941393" cy="1912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chemeClr val="bg1"/>
                </a:solidFill>
              </a:rPr>
              <a:t>Realizar informe final de la liquidación de contrato o convenios que se celebran en la D.T.I.V. </a:t>
            </a:r>
            <a:endParaRPr lang="es-CO" dirty="0">
              <a:solidFill>
                <a:schemeClr val="bg1"/>
              </a:solidFill>
            </a:endParaRPr>
          </a:p>
        </p:txBody>
      </p:sp>
      <p:cxnSp>
        <p:nvCxnSpPr>
          <p:cNvPr id="58" name="Conector angular 57"/>
          <p:cNvCxnSpPr/>
          <p:nvPr/>
        </p:nvCxnSpPr>
        <p:spPr>
          <a:xfrm>
            <a:off x="4140544" y="25099422"/>
            <a:ext cx="2019683" cy="179681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angular 59"/>
          <p:cNvCxnSpPr/>
          <p:nvPr/>
        </p:nvCxnSpPr>
        <p:spPr>
          <a:xfrm>
            <a:off x="7619393" y="27940071"/>
            <a:ext cx="2671340" cy="126400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ángulo redondeado 1"/>
          <p:cNvSpPr/>
          <p:nvPr/>
        </p:nvSpPr>
        <p:spPr>
          <a:xfrm>
            <a:off x="16775143" y="25099422"/>
            <a:ext cx="3888055" cy="2140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600" b="1" dirty="0"/>
              <a:t>LEY 1150 DE 2007 – Art. 11. DEL PLAZO PARA LA LIQUIDACIÓN DE LOS CONTRATOS:</a:t>
            </a:r>
            <a:endParaRPr lang="es-CO" sz="2600" dirty="0"/>
          </a:p>
        </p:txBody>
      </p:sp>
      <p:cxnSp>
        <p:nvCxnSpPr>
          <p:cNvPr id="4" name="Conector recto de flecha 3"/>
          <p:cNvCxnSpPr/>
          <p:nvPr/>
        </p:nvCxnSpPr>
        <p:spPr>
          <a:xfrm>
            <a:off x="20663198" y="26154960"/>
            <a:ext cx="9215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21699833" y="24932383"/>
            <a:ext cx="9389940" cy="32753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dirty="0"/>
              <a:t>La liquidación de los contratos se hará de mutuo acuerdo dentro del término fijado en los pliegos de condiciones o sus equivalentes, o dentro del que acuerden las partes para el efecto. De no existir tal término, la liquidación se realizará dentro de los cuatro (4) meses siguientes a la expiración del término previsto para la ejecución del contrato o a la expedición del acto administrativo que ordene la terminación, o a la fecha del acuerdo que la disponga</a:t>
            </a:r>
            <a:r>
              <a:rPr lang="es-CO" sz="2400" dirty="0" smtClean="0"/>
              <a:t>.</a:t>
            </a:r>
            <a:endParaRPr lang="es-CO" sz="2600" dirty="0"/>
          </a:p>
        </p:txBody>
      </p:sp>
      <p:sp>
        <p:nvSpPr>
          <p:cNvPr id="49" name="Rectángulo redondeado 48"/>
          <p:cNvSpPr/>
          <p:nvPr/>
        </p:nvSpPr>
        <p:spPr>
          <a:xfrm>
            <a:off x="17004421" y="29280794"/>
            <a:ext cx="3658777" cy="2005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t>Sentencia 17322 de 14 de abril de 2010 de Consejo de Estado</a:t>
            </a:r>
            <a:endParaRPr lang="es-CO" sz="2600" dirty="0"/>
          </a:p>
        </p:txBody>
      </p:sp>
      <p:sp>
        <p:nvSpPr>
          <p:cNvPr id="53" name="Rectángulo 52"/>
          <p:cNvSpPr/>
          <p:nvPr/>
        </p:nvSpPr>
        <p:spPr>
          <a:xfrm>
            <a:off x="21699832" y="28635344"/>
            <a:ext cx="9389940" cy="3253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s-CO" sz="2400" dirty="0"/>
          </a:p>
          <a:p>
            <a:r>
              <a:rPr lang="es-CO" sz="2400" dirty="0" smtClean="0"/>
              <a:t>En </a:t>
            </a:r>
            <a:r>
              <a:rPr lang="es-CO" sz="2400" dirty="0"/>
              <a:t>el acto de liquidación debe constar el balance técnico y económico de las obligaciones a cargo de las partes, es decir, el análisis detallado de las condiciones de calidad y oportunidad en la entrega de los bienes, obras o servicios y el balance económico que dará cuenta del comportamiento financiero del negocio: recursos recibidos, pagos efectuados, estado del crédito o de la deuda de cada parte, entre otros detalles mínimos y necesarios para dar por concluido un contrato.</a:t>
            </a:r>
          </a:p>
          <a:p>
            <a:pPr algn="ctr"/>
            <a:endParaRPr lang="es-CO" sz="2600" dirty="0"/>
          </a:p>
        </p:txBody>
      </p:sp>
      <p:cxnSp>
        <p:nvCxnSpPr>
          <p:cNvPr id="54" name="Conector recto de flecha 53"/>
          <p:cNvCxnSpPr/>
          <p:nvPr/>
        </p:nvCxnSpPr>
        <p:spPr>
          <a:xfrm>
            <a:off x="20504596" y="30250930"/>
            <a:ext cx="9215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3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1044</TotalTime>
  <Words>1094</Words>
  <Application>Microsoft Office PowerPoint</Application>
  <PresentationFormat>Personalizado</PresentationFormat>
  <Paragraphs>51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Century Gothic</vt:lpstr>
      <vt:lpstr>Verdana</vt:lpstr>
      <vt:lpstr>Wingdings 3</vt:lpstr>
      <vt:lpstr>Espiral</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internet</dc:creator>
  <cp:lastModifiedBy>LIGIA DE LA HOZ MEJIA</cp:lastModifiedBy>
  <cp:revision>41</cp:revision>
  <dcterms:created xsi:type="dcterms:W3CDTF">2018-07-13T20:53:25Z</dcterms:created>
  <dcterms:modified xsi:type="dcterms:W3CDTF">2018-08-08T19:30:44Z</dcterms:modified>
</cp:coreProperties>
</file>