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3486-C203-45F7-8DD3-494BA558B841}" type="datetimeFigureOut">
              <a:rPr lang="es-CO" smtClean="0"/>
              <a:pPr/>
              <a:t>5/06/2018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640E-5270-464F-BBD4-573C699B527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F999BC-0277-4F35-8707-ADDF7BBB8CD9}"/>
              </a:ext>
            </a:extLst>
          </p:cNvPr>
          <p:cNvSpPr txBox="1"/>
          <p:nvPr/>
        </p:nvSpPr>
        <p:spPr>
          <a:xfrm flipH="1">
            <a:off x="611559" y="2924944"/>
            <a:ext cx="7992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Franklin Gothic Book" panose="020B0503020102020204" pitchFamily="34" charset="0"/>
              </a:rPr>
              <a:t>VIOLENCIA SEXUAL EJERCIDA COMO ARMA DE GUERRA CONTRA HOMBRES </a:t>
            </a:r>
          </a:p>
          <a:p>
            <a:pPr algn="ctr"/>
            <a:r>
              <a:rPr lang="es-CO" sz="3200" b="1" dirty="0">
                <a:latin typeface="Franklin Gothic Book" panose="020B0503020102020204" pitchFamily="34" charset="0"/>
              </a:rPr>
              <a:t>“… y de ahí </a:t>
            </a:r>
            <a:r>
              <a:rPr lang="es-CO" sz="3200" b="1" dirty="0" err="1">
                <a:latin typeface="Franklin Gothic Book" panose="020B0503020102020204" pitchFamily="34" charset="0"/>
              </a:rPr>
              <a:t>pa</a:t>
            </a:r>
            <a:r>
              <a:rPr lang="es-CO" sz="3200" b="1" dirty="0">
                <a:latin typeface="Franklin Gothic Book" panose="020B0503020102020204" pitchFamily="34" charset="0"/>
              </a:rPr>
              <a:t>’ allá ya fue más difícil mi vida”</a:t>
            </a:r>
            <a:endParaRPr lang="es-ES" sz="32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F2F6EA-7065-4DAE-B95B-B06FDC1BFE65}"/>
              </a:ext>
            </a:extLst>
          </p:cNvPr>
          <p:cNvSpPr txBox="1"/>
          <p:nvPr/>
        </p:nvSpPr>
        <p:spPr>
          <a:xfrm>
            <a:off x="4142970" y="4725144"/>
            <a:ext cx="4461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 err="1">
                <a:latin typeface="Franklin Gothic Book" panose="020B0503020102020204" pitchFamily="34" charset="0"/>
              </a:rPr>
              <a:t>Nury</a:t>
            </a:r>
            <a:r>
              <a:rPr lang="es-CO" sz="3000" b="1" dirty="0">
                <a:latin typeface="Franklin Gothic Book" panose="020B0503020102020204" pitchFamily="34" charset="0"/>
              </a:rPr>
              <a:t> Gabriela Acosta Lugo</a:t>
            </a:r>
            <a:endParaRPr lang="es-ES" sz="3000" b="1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73B02B-B1FD-4C5B-BC5C-5CAB049D371A}"/>
              </a:ext>
            </a:extLst>
          </p:cNvPr>
          <p:cNvSpPr txBox="1"/>
          <p:nvPr/>
        </p:nvSpPr>
        <p:spPr>
          <a:xfrm>
            <a:off x="1545724" y="1700808"/>
            <a:ext cx="614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200" b="1" dirty="0">
                <a:latin typeface="Franklin Gothic Book" panose="020B0503020102020204" pitchFamily="34" charset="0"/>
              </a:rPr>
              <a:t>DISEÑO METODOLÓGICO</a:t>
            </a:r>
            <a:endParaRPr lang="es-ES" sz="4200" b="1" dirty="0">
              <a:latin typeface="Franklin Gothic Book" panose="020B0503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2EEE6A-B33E-4481-9657-7019FF513CAF}"/>
              </a:ext>
            </a:extLst>
          </p:cNvPr>
          <p:cNvSpPr txBox="1"/>
          <p:nvPr/>
        </p:nvSpPr>
        <p:spPr>
          <a:xfrm>
            <a:off x="971600" y="2895035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Población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Tipo de investigación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Método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Técnicas de recolección de información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s-CO" sz="3200" dirty="0"/>
              <a:t>Revisión bibliográfica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s-CO" sz="3200" dirty="0"/>
              <a:t>Entrevista en profundidad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350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26C3BD1-BDDE-4586-B917-22D282C8BCB1}"/>
              </a:ext>
            </a:extLst>
          </p:cNvPr>
          <p:cNvSpPr txBox="1"/>
          <p:nvPr/>
        </p:nvSpPr>
        <p:spPr>
          <a:xfrm>
            <a:off x="1545724" y="980728"/>
            <a:ext cx="614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200" b="1" dirty="0">
                <a:latin typeface="Franklin Gothic Book" panose="020B0503020102020204" pitchFamily="34" charset="0"/>
              </a:rPr>
              <a:t>RESULTADOS</a:t>
            </a:r>
            <a:endParaRPr lang="es-ES" sz="4200" b="1" dirty="0">
              <a:latin typeface="Franklin Gothic Book" panose="020B05030201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AC1EAD5-F96B-4340-8BA6-8E086ABF5FCC}"/>
              </a:ext>
            </a:extLst>
          </p:cNvPr>
          <p:cNvSpPr/>
          <p:nvPr/>
        </p:nvSpPr>
        <p:spPr>
          <a:xfrm>
            <a:off x="2987824" y="4605275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“¿Cómo afrontar una condición de esas en una comunidad como en la que yo me he criado?” </a:t>
            </a:r>
          </a:p>
          <a:p>
            <a:pPr algn="r"/>
            <a:r>
              <a:rPr lang="es-ES" sz="2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Ángel </a:t>
            </a:r>
            <a:endParaRPr lang="es-ES" sz="2800" dirty="0"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36BECF-EA11-4428-850F-FBF7F692F493}"/>
              </a:ext>
            </a:extLst>
          </p:cNvPr>
          <p:cNvSpPr/>
          <p:nvPr/>
        </p:nvSpPr>
        <p:spPr>
          <a:xfrm>
            <a:off x="539552" y="1835190"/>
            <a:ext cx="69344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“Realmente, el horror de la guerra no ha escogido estratos, no ha cogido determinados hechos para victimizar… y la guerra como que se ha empoderado y ensimismado de todo lo que sea ser humano” </a:t>
            </a:r>
          </a:p>
          <a:p>
            <a:pPr algn="just"/>
            <a:r>
              <a:rPr lang="es-ES" sz="2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Jesús </a:t>
            </a:r>
            <a:endParaRPr lang="es-ES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26C3BD1-BDDE-4586-B917-22D282C8BCB1}"/>
              </a:ext>
            </a:extLst>
          </p:cNvPr>
          <p:cNvSpPr txBox="1"/>
          <p:nvPr/>
        </p:nvSpPr>
        <p:spPr>
          <a:xfrm>
            <a:off x="1545724" y="980728"/>
            <a:ext cx="614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200" b="1" dirty="0">
                <a:latin typeface="Franklin Gothic Book" panose="020B0503020102020204" pitchFamily="34" charset="0"/>
              </a:rPr>
              <a:t>RESULTADOS</a:t>
            </a:r>
            <a:endParaRPr lang="es-ES" sz="4200" b="1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Nueve de abril: dÃ­a por las vÃ­ctimas del conflicto">
            <a:extLst>
              <a:ext uri="{FF2B5EF4-FFF2-40B4-BE49-F238E27FC236}">
                <a16:creationId xmlns:a16="http://schemas.microsoft.com/office/drawing/2014/main" id="{2FCAF9E1-DE56-4F8A-9857-854F0F58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466">
            <a:off x="596750" y="1745483"/>
            <a:ext cx="42519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CED5A81-A73C-4C28-A8B3-14B9F9036A69}"/>
              </a:ext>
            </a:extLst>
          </p:cNvPr>
          <p:cNvSpPr/>
          <p:nvPr/>
        </p:nvSpPr>
        <p:spPr>
          <a:xfrm rot="21302831">
            <a:off x="611444" y="39339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/>
              <a:t>https://www.semana.com/nacion/articulo/nueve-de-abril-dia-por-las-victimas-del-conflicto/423434-3</a:t>
            </a:r>
          </a:p>
        </p:txBody>
      </p:sp>
      <p:pic>
        <p:nvPicPr>
          <p:cNvPr id="1028" name="Picture 4" descr="Resultado de imagen para conflicto colombiano">
            <a:extLst>
              <a:ext uri="{FF2B5EF4-FFF2-40B4-BE49-F238E27FC236}">
                <a16:creationId xmlns:a16="http://schemas.microsoft.com/office/drawing/2014/main" id="{F14DCC10-0A74-4E9C-B434-B268DADB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24" y="4447704"/>
            <a:ext cx="3840088" cy="168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061AA55-2344-4C16-8C81-797F9E090A9F}"/>
              </a:ext>
            </a:extLst>
          </p:cNvPr>
          <p:cNvSpPr/>
          <p:nvPr/>
        </p:nvSpPr>
        <p:spPr>
          <a:xfrm>
            <a:off x="5580112" y="6099176"/>
            <a:ext cx="3016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/>
              <a:t>http://www.elcolombiano.com/historico/el_conflicto_en_colombia_ha_dejado_mas_de_seis_millones_de_victimas-GWEC_281025</a:t>
            </a:r>
          </a:p>
        </p:txBody>
      </p:sp>
      <p:pic>
        <p:nvPicPr>
          <p:cNvPr id="1030" name="Picture 6" descr="http://imprimalia3d.com/sites/default/files/imagenes/Foto%20colombia%202.jpg">
            <a:extLst>
              <a:ext uri="{FF2B5EF4-FFF2-40B4-BE49-F238E27FC236}">
                <a16:creationId xmlns:a16="http://schemas.microsoft.com/office/drawing/2014/main" id="{0C23B4FF-9588-4C46-8C74-D1786A48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554">
            <a:off x="5145710" y="1847929"/>
            <a:ext cx="3600822" cy="21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B7F3D55-6515-4A82-B3CD-6F2C705FB1EF}"/>
              </a:ext>
            </a:extLst>
          </p:cNvPr>
          <p:cNvSpPr/>
          <p:nvPr/>
        </p:nvSpPr>
        <p:spPr>
          <a:xfrm rot="309180">
            <a:off x="5159509" y="3964848"/>
            <a:ext cx="3228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http://imprimalia3d.com/noticias/2018/02/23/009775/pr-tesis-impresas-3d-v-ctimas-del-conflicto-colombiano</a:t>
            </a:r>
          </a:p>
        </p:txBody>
      </p:sp>
      <p:pic>
        <p:nvPicPr>
          <p:cNvPr id="1032" name="Picture 8" descr="La masacre de El Salado, en febrero del aÃ±o 2000, dejÃ³ 66 personas muertas en un pueblo de 5.000 habitantes">
            <a:extLst>
              <a:ext uri="{FF2B5EF4-FFF2-40B4-BE49-F238E27FC236}">
                <a16:creationId xmlns:a16="http://schemas.microsoft.com/office/drawing/2014/main" id="{53C366AC-283B-4F5D-A7DD-2234FA4C9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4" y="4289412"/>
            <a:ext cx="3346496" cy="18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677CA30-325F-4DF9-89FA-08C98A0868AA}"/>
              </a:ext>
            </a:extLst>
          </p:cNvPr>
          <p:cNvSpPr/>
          <p:nvPr/>
        </p:nvSpPr>
        <p:spPr>
          <a:xfrm>
            <a:off x="669486" y="616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dirty="0"/>
              <a:t>https://www.infobae.com/america/colombia/2018/02/20/a-18-anos-de-la-peor-masacre-de-la-historia-de-colombia-el-salado-busca-revivir-con-su-futbol/https://www.infobae.com/america/colombia/2018/02/20/a-18-anos-de-la-peor-masacre-de-la-historia-de-colombia-el-salado-busca-revivir-con-su-futbol/</a:t>
            </a:r>
          </a:p>
        </p:txBody>
      </p:sp>
    </p:spTree>
    <p:extLst>
      <p:ext uri="{BB962C8B-B14F-4D97-AF65-F5344CB8AC3E}">
        <p14:creationId xmlns:p14="http://schemas.microsoft.com/office/powerpoint/2010/main" val="4271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73B02B-B1FD-4C5B-BC5C-5CAB049D371A}"/>
              </a:ext>
            </a:extLst>
          </p:cNvPr>
          <p:cNvSpPr txBox="1"/>
          <p:nvPr/>
        </p:nvSpPr>
        <p:spPr>
          <a:xfrm>
            <a:off x="1590348" y="879684"/>
            <a:ext cx="6142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800" b="1" dirty="0">
                <a:latin typeface="Franklin Gothic Book" panose="020B0503020102020204" pitchFamily="34" charset="0"/>
              </a:rPr>
              <a:t>RESULTADOS</a:t>
            </a:r>
            <a:endParaRPr lang="es-ES" sz="3800" b="1" dirty="0">
              <a:latin typeface="Franklin Gothic Book" panose="020B0503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00B26F-1153-4FB7-A9A7-2B74309FC89E}"/>
              </a:ext>
            </a:extLst>
          </p:cNvPr>
          <p:cNvSpPr txBox="1"/>
          <p:nvPr/>
        </p:nvSpPr>
        <p:spPr>
          <a:xfrm>
            <a:off x="395536" y="1724615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latin typeface="Franklin Gothic Book" panose="020B0503020102020204" pitchFamily="34" charset="0"/>
              </a:rPr>
              <a:t>Consecuencias psicológicas relacionadas con la masculinidad</a:t>
            </a:r>
            <a:endParaRPr lang="es-ES" sz="36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BC885A-4F78-4FA0-8A16-7E47B3AC59C6}"/>
              </a:ext>
            </a:extLst>
          </p:cNvPr>
          <p:cNvSpPr txBox="1"/>
          <p:nvPr/>
        </p:nvSpPr>
        <p:spPr>
          <a:xfrm>
            <a:off x="724130" y="297430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Necesidad de transformar su proyecto de vida.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Aparecimiento de temores.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Expresión fluida de sentimientos.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Transformación del constructo de virilidad.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Cambio de conceptos de masculinidades. </a:t>
            </a:r>
          </a:p>
        </p:txBody>
      </p:sp>
    </p:spTree>
    <p:extLst>
      <p:ext uri="{BB962C8B-B14F-4D97-AF65-F5344CB8AC3E}">
        <p14:creationId xmlns:p14="http://schemas.microsoft.com/office/powerpoint/2010/main" val="22661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73B02B-B1FD-4C5B-BC5C-5CAB049D371A}"/>
              </a:ext>
            </a:extLst>
          </p:cNvPr>
          <p:cNvSpPr txBox="1"/>
          <p:nvPr/>
        </p:nvSpPr>
        <p:spPr>
          <a:xfrm>
            <a:off x="1590348" y="764704"/>
            <a:ext cx="6142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800" b="1" dirty="0">
                <a:latin typeface="Franklin Gothic Book" panose="020B0503020102020204" pitchFamily="34" charset="0"/>
              </a:rPr>
              <a:t>RESULTADOS</a:t>
            </a:r>
            <a:endParaRPr lang="es-ES" sz="3800" b="1" dirty="0">
              <a:latin typeface="Franklin Gothic Book" panose="020B0503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00B26F-1153-4FB7-A9A7-2B74309FC89E}"/>
              </a:ext>
            </a:extLst>
          </p:cNvPr>
          <p:cNvSpPr txBox="1"/>
          <p:nvPr/>
        </p:nvSpPr>
        <p:spPr>
          <a:xfrm>
            <a:off x="305780" y="1556792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latin typeface="Franklin Gothic Book" panose="020B0503020102020204" pitchFamily="34" charset="0"/>
              </a:rPr>
              <a:t>Efectos en las relaciones sociales vinculadas con la masculinidad</a:t>
            </a:r>
            <a:endParaRPr lang="es-ES" sz="36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BC885A-4F78-4FA0-8A16-7E47B3AC59C6}"/>
              </a:ext>
            </a:extLst>
          </p:cNvPr>
          <p:cNvSpPr txBox="1"/>
          <p:nvPr/>
        </p:nvSpPr>
        <p:spPr>
          <a:xfrm>
            <a:off x="724130" y="2708920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Sentimiento de vergüenza por su victimización.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Desconfianza de personas desconocidas que pueden acercarse.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Temor de la gente, “más que todo de los hombres”.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Relaciones con mujeres más igualitarias y menos normativas. </a:t>
            </a:r>
          </a:p>
        </p:txBody>
      </p:sp>
    </p:spTree>
    <p:extLst>
      <p:ext uri="{BB962C8B-B14F-4D97-AF65-F5344CB8AC3E}">
        <p14:creationId xmlns:p14="http://schemas.microsoft.com/office/powerpoint/2010/main" val="10956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73B02B-B1FD-4C5B-BC5C-5CAB049D371A}"/>
              </a:ext>
            </a:extLst>
          </p:cNvPr>
          <p:cNvSpPr txBox="1"/>
          <p:nvPr/>
        </p:nvSpPr>
        <p:spPr>
          <a:xfrm>
            <a:off x="1590348" y="1455748"/>
            <a:ext cx="6142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800" b="1" dirty="0">
                <a:latin typeface="Franklin Gothic Book" panose="020B0503020102020204" pitchFamily="34" charset="0"/>
              </a:rPr>
              <a:t>CONCLUSIONES</a:t>
            </a:r>
            <a:endParaRPr lang="es-ES" sz="38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BC885A-4F78-4FA0-8A16-7E47B3AC59C6}"/>
              </a:ext>
            </a:extLst>
          </p:cNvPr>
          <p:cNvSpPr txBox="1"/>
          <p:nvPr/>
        </p:nvSpPr>
        <p:spPr>
          <a:xfrm>
            <a:off x="539552" y="2614260"/>
            <a:ext cx="81683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Violencia sexual – Desplazamiento.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Violencia sexual – Mensaje – Receptor(es).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Vergüenza y Muerte.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Inexistencia de legislación.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 err="1">
                <a:latin typeface="Franklin Gothic Book" panose="020B0503020102020204" pitchFamily="34" charset="0"/>
              </a:rPr>
              <a:t>Invisibilización</a:t>
            </a:r>
            <a:r>
              <a:rPr lang="es-CO" sz="3200" dirty="0">
                <a:latin typeface="Franklin Gothic Book" panose="020B0503020102020204" pitchFamily="34" charset="0"/>
              </a:rPr>
              <a:t> de éste hecho </a:t>
            </a:r>
            <a:r>
              <a:rPr lang="es-CO" sz="3200" dirty="0" err="1">
                <a:latin typeface="Franklin Gothic Book" panose="020B0503020102020204" pitchFamily="34" charset="0"/>
              </a:rPr>
              <a:t>victimizante</a:t>
            </a:r>
            <a:r>
              <a:rPr lang="es-CO" sz="3200" dirty="0">
                <a:latin typeface="Franklin Gothic Book" panose="020B05030201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Revictimización en diferentes escenarios.</a:t>
            </a:r>
          </a:p>
        </p:txBody>
      </p:sp>
    </p:spTree>
    <p:extLst>
      <p:ext uri="{BB962C8B-B14F-4D97-AF65-F5344CB8AC3E}">
        <p14:creationId xmlns:p14="http://schemas.microsoft.com/office/powerpoint/2010/main" val="13184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5FFE416-DDBB-4E96-970D-D6896720BED9}"/>
              </a:ext>
            </a:extLst>
          </p:cNvPr>
          <p:cNvSpPr txBox="1"/>
          <p:nvPr/>
        </p:nvSpPr>
        <p:spPr>
          <a:xfrm rot="21297542">
            <a:off x="400730" y="2348880"/>
            <a:ext cx="834254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0" dirty="0">
                <a:latin typeface="Franklin Gothic Book" panose="020B0503020102020204" pitchFamily="34" charset="0"/>
              </a:rPr>
              <a:t>¡GRACIAS!</a:t>
            </a:r>
            <a:endParaRPr lang="es-ES" sz="15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B66748-CAB9-4151-9701-072FD0A8B775}"/>
              </a:ext>
            </a:extLst>
          </p:cNvPr>
          <p:cNvSpPr/>
          <p:nvPr/>
        </p:nvSpPr>
        <p:spPr>
          <a:xfrm>
            <a:off x="-756592" y="1988840"/>
            <a:ext cx="9217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indent="182245" algn="ctr">
              <a:spcAft>
                <a:spcPts val="0"/>
              </a:spcAft>
            </a:pPr>
            <a:r>
              <a:rPr lang="es-CO" sz="3200" dirty="0">
                <a:latin typeface="Franklin Gothic Book" panose="020B0503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“En lugar de hablar de trastorno mental sería más útil y preciso decir que una persona se ha hallado y/o se halla en una situación social por la que tiene unos problemas que no es capaz de resolver”</a:t>
            </a:r>
          </a:p>
          <a:p>
            <a:pPr marL="1798320" indent="182245" algn="ctr">
              <a:spcAft>
                <a:spcPts val="0"/>
              </a:spcAft>
            </a:pPr>
            <a:r>
              <a:rPr lang="es-CO" sz="3200" dirty="0">
                <a:latin typeface="Franklin Gothic Book" panose="020B0503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s-ES" sz="32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indent="182245" algn="r">
              <a:spcAft>
                <a:spcPts val="0"/>
              </a:spcAft>
            </a:pPr>
            <a:r>
              <a:rPr lang="es-CO" sz="3200" dirty="0">
                <a:latin typeface="Franklin Gothic Book" panose="020B0503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s-CO" sz="3200" dirty="0" err="1">
                <a:latin typeface="Franklin Gothic Book" panose="020B0503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Jervis</a:t>
            </a:r>
            <a:r>
              <a:rPr lang="es-CO" sz="3200" dirty="0">
                <a:latin typeface="Franklin Gothic Book" panose="020B0503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citado por Martín Baró, 1984).</a:t>
            </a:r>
            <a:endParaRPr lang="es-ES" sz="32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1B8DEB2-8268-4394-AC5F-84CFEC63557E}"/>
              </a:ext>
            </a:extLst>
          </p:cNvPr>
          <p:cNvSpPr/>
          <p:nvPr/>
        </p:nvSpPr>
        <p:spPr>
          <a:xfrm>
            <a:off x="1160748" y="2852936"/>
            <a:ext cx="6867636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CO" sz="3000" dirty="0">
                <a:latin typeface="Franklin Gothic Book" panose="020B0503020102020204" pitchFamily="34" charset="0"/>
                <a:ea typeface="Calibri" panose="020F0502020204030204" pitchFamily="34" charset="0"/>
              </a:rPr>
              <a:t>¿Qué puede descubrirse a partir de los relatos de vida de los hombres víctimas de violencia sexual en contextos de guerra en relación con la construcción y/o transformación de sus masculinidades?</a:t>
            </a:r>
            <a:endParaRPr lang="es-ES" sz="3000" dirty="0">
              <a:latin typeface="Franklin Gothic Book" panose="020B0503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39FAF7-0AB0-457D-B1A7-694E991464E1}"/>
              </a:ext>
            </a:extLst>
          </p:cNvPr>
          <p:cNvSpPr txBox="1"/>
          <p:nvPr/>
        </p:nvSpPr>
        <p:spPr>
          <a:xfrm>
            <a:off x="1523158" y="1700808"/>
            <a:ext cx="6142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400" b="1" dirty="0">
                <a:latin typeface="Franklin Gothic Book" panose="020B0503020102020204" pitchFamily="34" charset="0"/>
              </a:rPr>
              <a:t>PREGUNTA PROBLEMATIZADORA</a:t>
            </a:r>
            <a:endParaRPr lang="es-E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36E0FE-3B5A-43E5-9156-5458131C4B8A}"/>
              </a:ext>
            </a:extLst>
          </p:cNvPr>
          <p:cNvSpPr txBox="1"/>
          <p:nvPr/>
        </p:nvSpPr>
        <p:spPr>
          <a:xfrm>
            <a:off x="1545724" y="1383740"/>
            <a:ext cx="6142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800" b="1" dirty="0">
                <a:latin typeface="Franklin Gothic Book" panose="020B0503020102020204" pitchFamily="34" charset="0"/>
              </a:rPr>
              <a:t>OBJETIVOS</a:t>
            </a:r>
            <a:endParaRPr lang="es-ES" sz="3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BDB508-F23F-493F-B797-EF35375B705F}"/>
              </a:ext>
            </a:extLst>
          </p:cNvPr>
          <p:cNvSpPr txBox="1"/>
          <p:nvPr/>
        </p:nvSpPr>
        <p:spPr>
          <a:xfrm>
            <a:off x="683568" y="2628201"/>
            <a:ext cx="6142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dirty="0">
                <a:latin typeface="Franklin Gothic Book" panose="020B0503020102020204" pitchFamily="34" charset="0"/>
              </a:rPr>
              <a:t>Objetivo General</a:t>
            </a:r>
            <a:endParaRPr lang="es-ES" sz="3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4645A6-BC64-47C3-9ABC-D928E3297B7C}"/>
              </a:ext>
            </a:extLst>
          </p:cNvPr>
          <p:cNvSpPr txBox="1"/>
          <p:nvPr/>
        </p:nvSpPr>
        <p:spPr>
          <a:xfrm>
            <a:off x="1475656" y="3486487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Franklin Gothic Book" panose="020B0503020102020204" pitchFamily="34" charset="0"/>
              </a:rPr>
              <a:t>Comprender los relatos de vida de hombres víctimas de violencia sexual en contextos de guerra en relación a la construcción o transformación de sus masculinidades.</a:t>
            </a:r>
            <a:endParaRPr lang="es-ES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36E0FE-3B5A-43E5-9156-5458131C4B8A}"/>
              </a:ext>
            </a:extLst>
          </p:cNvPr>
          <p:cNvSpPr txBox="1"/>
          <p:nvPr/>
        </p:nvSpPr>
        <p:spPr>
          <a:xfrm>
            <a:off x="1545724" y="1268760"/>
            <a:ext cx="6142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800" b="1" dirty="0">
                <a:latin typeface="Franklin Gothic Book" panose="020B0503020102020204" pitchFamily="34" charset="0"/>
              </a:rPr>
              <a:t>OBJETIVOS</a:t>
            </a:r>
            <a:endParaRPr lang="es-ES" sz="3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BDB508-F23F-493F-B797-EF35375B705F}"/>
              </a:ext>
            </a:extLst>
          </p:cNvPr>
          <p:cNvSpPr txBox="1"/>
          <p:nvPr/>
        </p:nvSpPr>
        <p:spPr>
          <a:xfrm>
            <a:off x="683568" y="2093367"/>
            <a:ext cx="6142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dirty="0">
                <a:latin typeface="Franklin Gothic Book" panose="020B0503020102020204" pitchFamily="34" charset="0"/>
              </a:rPr>
              <a:t>Objetivos Específicos</a:t>
            </a:r>
            <a:endParaRPr lang="es-ES" sz="3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4645A6-BC64-47C3-9ABC-D928E3297B7C}"/>
              </a:ext>
            </a:extLst>
          </p:cNvPr>
          <p:cNvSpPr txBox="1"/>
          <p:nvPr/>
        </p:nvSpPr>
        <p:spPr>
          <a:xfrm>
            <a:off x="1475656" y="2708920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2800" dirty="0">
                <a:latin typeface="Franklin Gothic Book" panose="020B0503020102020204" pitchFamily="34" charset="0"/>
              </a:rPr>
              <a:t>Identificar en los hombres víctimas de violencia sexual, las consecuencias psicológicas en general relacionadas con su masculinidad.</a:t>
            </a:r>
            <a:endParaRPr lang="es-ES" sz="2800" dirty="0">
              <a:latin typeface="Franklin Gothic Book" panose="020B05030201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4D96141-2690-4592-8990-60D868482923}"/>
              </a:ext>
            </a:extLst>
          </p:cNvPr>
          <p:cNvSpPr/>
          <p:nvPr/>
        </p:nvSpPr>
        <p:spPr>
          <a:xfrm>
            <a:off x="1475656" y="4637454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O" sz="280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en los hombres víctimas de violencia sexual, las consecuencias en sus relaciones sociales en relación con su masculinidad.</a:t>
            </a:r>
            <a:endParaRPr lang="es-ES" sz="28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73B02B-B1FD-4C5B-BC5C-5CAB049D371A}"/>
              </a:ext>
            </a:extLst>
          </p:cNvPr>
          <p:cNvSpPr txBox="1"/>
          <p:nvPr/>
        </p:nvSpPr>
        <p:spPr>
          <a:xfrm>
            <a:off x="1545724" y="1455748"/>
            <a:ext cx="61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atin typeface="Franklin Gothic Book" panose="020B0503020102020204" pitchFamily="34" charset="0"/>
              </a:rPr>
              <a:t>MARCO TEÓRICO</a:t>
            </a:r>
            <a:endParaRPr lang="es-ES" sz="4000" b="1" dirty="0">
              <a:latin typeface="Franklin Gothic Book" panose="020B0503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2EEE6A-B33E-4481-9657-7019FF513CAF}"/>
              </a:ext>
            </a:extLst>
          </p:cNvPr>
          <p:cNvSpPr txBox="1"/>
          <p:nvPr/>
        </p:nvSpPr>
        <p:spPr>
          <a:xfrm>
            <a:off x="539552" y="266943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latin typeface="Franklin Gothic Book" panose="020B0503020102020204" pitchFamily="34" charset="0"/>
              </a:rPr>
              <a:t>Violencia sexual en contexto de guerra</a:t>
            </a:r>
            <a:endParaRPr lang="es-ES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DF50B3-C7CE-416E-AB07-C07A089A303B}"/>
              </a:ext>
            </a:extLst>
          </p:cNvPr>
          <p:cNvSpPr txBox="1"/>
          <p:nvPr/>
        </p:nvSpPr>
        <p:spPr>
          <a:xfrm>
            <a:off x="1304764" y="3645024"/>
            <a:ext cx="7011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Laura Rita </a:t>
            </a:r>
            <a:r>
              <a:rPr lang="es-CO" sz="3200" dirty="0" err="1">
                <a:latin typeface="Franklin Gothic Book" panose="020B0503020102020204" pitchFamily="34" charset="0"/>
              </a:rPr>
              <a:t>Segato</a:t>
            </a:r>
            <a:endParaRPr lang="es-CO" sz="3200" dirty="0">
              <a:latin typeface="Franklin Gothic Book" panose="020B05030201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Centro Nacional de Memoria Histórica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Elisabeth Jean Wood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 err="1">
                <a:latin typeface="Franklin Gothic Book" panose="020B0503020102020204" pitchFamily="34" charset="0"/>
              </a:rPr>
              <a:t>Wynne</a:t>
            </a:r>
            <a:r>
              <a:rPr lang="es-CO" sz="3200" dirty="0">
                <a:latin typeface="Franklin Gothic Book" panose="020B0503020102020204" pitchFamily="34" charset="0"/>
              </a:rPr>
              <a:t> </a:t>
            </a:r>
            <a:r>
              <a:rPr lang="es-CO" sz="3200" dirty="0" err="1">
                <a:latin typeface="Franklin Gothic Book" panose="020B0503020102020204" pitchFamily="34" charset="0"/>
              </a:rPr>
              <a:t>Rusell</a:t>
            </a:r>
            <a:endParaRPr lang="es-CO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73B02B-B1FD-4C5B-BC5C-5CAB049D371A}"/>
              </a:ext>
            </a:extLst>
          </p:cNvPr>
          <p:cNvSpPr txBox="1"/>
          <p:nvPr/>
        </p:nvSpPr>
        <p:spPr>
          <a:xfrm>
            <a:off x="1545724" y="1455748"/>
            <a:ext cx="614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200" b="1" dirty="0">
                <a:latin typeface="Franklin Gothic Book" panose="020B0503020102020204" pitchFamily="34" charset="0"/>
              </a:rPr>
              <a:t>MARCO TEÓRICO</a:t>
            </a:r>
            <a:endParaRPr lang="es-ES" sz="4200" b="1" dirty="0">
              <a:latin typeface="Franklin Gothic Book" panose="020B0503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2EEE6A-B33E-4481-9657-7019FF513CAF}"/>
              </a:ext>
            </a:extLst>
          </p:cNvPr>
          <p:cNvSpPr txBox="1"/>
          <p:nvPr/>
        </p:nvSpPr>
        <p:spPr>
          <a:xfrm>
            <a:off x="539552" y="2957463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latin typeface="Franklin Gothic Book" panose="020B0503020102020204" pitchFamily="34" charset="0"/>
              </a:rPr>
              <a:t>Masculinidades</a:t>
            </a:r>
            <a:endParaRPr lang="es-ES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DF50B3-C7CE-416E-AB07-C07A089A303B}"/>
              </a:ext>
            </a:extLst>
          </p:cNvPr>
          <p:cNvSpPr txBox="1"/>
          <p:nvPr/>
        </p:nvSpPr>
        <p:spPr>
          <a:xfrm>
            <a:off x="1304764" y="3916213"/>
            <a:ext cx="6867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Gabriela </a:t>
            </a:r>
            <a:r>
              <a:rPr lang="es-CO" sz="3200" dirty="0" err="1">
                <a:latin typeface="Franklin Gothic Book" panose="020B0503020102020204" pitchFamily="34" charset="0"/>
              </a:rPr>
              <a:t>Bard</a:t>
            </a:r>
            <a:endParaRPr lang="es-CO" sz="3200" dirty="0">
              <a:latin typeface="Franklin Gothic Book" panose="020B05030201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Claudia Tovar G. y Carol </a:t>
            </a:r>
            <a:r>
              <a:rPr lang="es-CO" sz="3200" dirty="0" err="1">
                <a:latin typeface="Franklin Gothic Book" panose="020B0503020102020204" pitchFamily="34" charset="0"/>
              </a:rPr>
              <a:t>Paajeau</a:t>
            </a:r>
            <a:r>
              <a:rPr lang="es-CO" sz="3200" dirty="0">
                <a:latin typeface="Franklin Gothic Book" panose="020B0503020102020204" pitchFamily="34" charset="0"/>
              </a:rPr>
              <a:t> D.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Ernesto Vásquez del </a:t>
            </a:r>
            <a:r>
              <a:rPr lang="es-CO" sz="3200" dirty="0" err="1">
                <a:latin typeface="Franklin Gothic Book" panose="020B0503020102020204" pitchFamily="34" charset="0"/>
              </a:rPr>
              <a:t>Aguila</a:t>
            </a:r>
            <a:endParaRPr lang="es-CO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73B02B-B1FD-4C5B-BC5C-5CAB049D371A}"/>
              </a:ext>
            </a:extLst>
          </p:cNvPr>
          <p:cNvSpPr txBox="1"/>
          <p:nvPr/>
        </p:nvSpPr>
        <p:spPr>
          <a:xfrm>
            <a:off x="1545724" y="1671772"/>
            <a:ext cx="61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atin typeface="Franklin Gothic Book" panose="020B0503020102020204" pitchFamily="34" charset="0"/>
              </a:rPr>
              <a:t>MARCO TEÓRICO</a:t>
            </a:r>
            <a:endParaRPr lang="es-ES" sz="4000" b="1" dirty="0">
              <a:latin typeface="Franklin Gothic Book" panose="020B0503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2EEE6A-B33E-4481-9657-7019FF513CAF}"/>
              </a:ext>
            </a:extLst>
          </p:cNvPr>
          <p:cNvSpPr txBox="1"/>
          <p:nvPr/>
        </p:nvSpPr>
        <p:spPr>
          <a:xfrm>
            <a:off x="535255" y="288545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latin typeface="Franklin Gothic Book" panose="020B0503020102020204" pitchFamily="34" charset="0"/>
              </a:rPr>
              <a:t>Mecanismos Psicológicos</a:t>
            </a:r>
            <a:endParaRPr lang="es-ES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DF50B3-C7CE-416E-AB07-C07A089A303B}"/>
              </a:ext>
            </a:extLst>
          </p:cNvPr>
          <p:cNvSpPr txBox="1"/>
          <p:nvPr/>
        </p:nvSpPr>
        <p:spPr>
          <a:xfrm>
            <a:off x="1304764" y="3717032"/>
            <a:ext cx="6867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Resiliencia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Silencio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Empoderamiento</a:t>
            </a:r>
          </a:p>
        </p:txBody>
      </p:sp>
    </p:spTree>
    <p:extLst>
      <p:ext uri="{BB962C8B-B14F-4D97-AF65-F5344CB8AC3E}">
        <p14:creationId xmlns:p14="http://schemas.microsoft.com/office/powerpoint/2010/main" val="20448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73B02B-B1FD-4C5B-BC5C-5CAB049D371A}"/>
              </a:ext>
            </a:extLst>
          </p:cNvPr>
          <p:cNvSpPr txBox="1"/>
          <p:nvPr/>
        </p:nvSpPr>
        <p:spPr>
          <a:xfrm>
            <a:off x="1545724" y="1671772"/>
            <a:ext cx="61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atin typeface="Franklin Gothic Book" panose="020B0503020102020204" pitchFamily="34" charset="0"/>
              </a:rPr>
              <a:t>PERSPECTIVA PSICOLÓGICA</a:t>
            </a:r>
            <a:endParaRPr lang="es-ES" sz="4000" b="1" dirty="0">
              <a:latin typeface="Franklin Gothic Book" panose="020B0503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2EEE6A-B33E-4481-9657-7019FF513CAF}"/>
              </a:ext>
            </a:extLst>
          </p:cNvPr>
          <p:cNvSpPr txBox="1"/>
          <p:nvPr/>
        </p:nvSpPr>
        <p:spPr>
          <a:xfrm>
            <a:off x="535255" y="306896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latin typeface="Franklin Gothic Book" panose="020B0503020102020204" pitchFamily="34" charset="0"/>
              </a:rPr>
              <a:t>Psicología Social</a:t>
            </a:r>
            <a:endParaRPr lang="es-ES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DF50B3-C7CE-416E-AB07-C07A089A303B}"/>
              </a:ext>
            </a:extLst>
          </p:cNvPr>
          <p:cNvSpPr txBox="1"/>
          <p:nvPr/>
        </p:nvSpPr>
        <p:spPr>
          <a:xfrm>
            <a:off x="1300467" y="4005064"/>
            <a:ext cx="6867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Martín Baró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latin typeface="Franklin Gothic Book" panose="020B0503020102020204" pitchFamily="34" charset="0"/>
              </a:rPr>
              <a:t>Gonzalo Musitu y Sofía Buelga</a:t>
            </a:r>
          </a:p>
        </p:txBody>
      </p:sp>
    </p:spTree>
    <p:extLst>
      <p:ext uri="{BB962C8B-B14F-4D97-AF65-F5344CB8AC3E}">
        <p14:creationId xmlns:p14="http://schemas.microsoft.com/office/powerpoint/2010/main" val="24050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538</Words>
  <Application>Microsoft Office PowerPoint</Application>
  <PresentationFormat>Presentación en pantalla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gloria.cuadros</dc:creator>
  <cp:lastModifiedBy>Gabriela Acosta</cp:lastModifiedBy>
  <cp:revision>36</cp:revision>
  <dcterms:created xsi:type="dcterms:W3CDTF">2017-01-10T17:35:56Z</dcterms:created>
  <dcterms:modified xsi:type="dcterms:W3CDTF">2018-06-05T12:25:50Z</dcterms:modified>
</cp:coreProperties>
</file>